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6" r:id="rId6"/>
    <p:sldId id="273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508A5-37DE-415A-83A3-AD5CECDED9DE}" v="90" dt="2024-04-03T13:16:08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E11C8-4130-4459-9127-F22AE43AD15A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52F5F-A299-4ECC-9B0E-C04BBC6F0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7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8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765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1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5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3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9B7-DAA1-4891-8D85-BD5E315CD2B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DF7843-C13D-4566-B515-84D22C57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7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93D-6BC0-3096-874C-3A7848AE8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10297915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4A4D763C-A28B-69D6-0AC6-B97AEDFD3F51}"/>
              </a:ext>
            </a:extLst>
          </p:cNvPr>
          <p:cNvSpPr txBox="1"/>
          <p:nvPr/>
        </p:nvSpPr>
        <p:spPr>
          <a:xfrm>
            <a:off x="2556589" y="1836359"/>
            <a:ext cx="8440024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&amp; ENGINEERING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8ECF1880-F673-2AB6-02CB-31F2BEADAEF7}"/>
              </a:ext>
            </a:extLst>
          </p:cNvPr>
          <p:cNvSpPr txBox="1"/>
          <p:nvPr/>
        </p:nvSpPr>
        <p:spPr>
          <a:xfrm>
            <a:off x="643334" y="3251180"/>
            <a:ext cx="10905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1B54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lang="en-US" sz="2800" b="1" i="1" dirty="0">
                <a:solidFill>
                  <a:srgbClr val="01B5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Stock Price Forecasting with</a:t>
            </a:r>
            <a:r>
              <a:rPr lang="en-US" sz="2800" b="1" dirty="0">
                <a:solidFill>
                  <a:srgbClr val="01B5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1B54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endParaRPr kumimoji="0" lang="en-IN" sz="2800" b="1" i="1" u="none" strike="noStrike" kern="1200" cap="none" spc="0" normalizeH="0" baseline="0" noProof="0" dirty="0">
              <a:ln>
                <a:noFill/>
              </a:ln>
              <a:solidFill>
                <a:srgbClr val="01B546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8A464C38-F505-4345-18F6-D363877EA74A}"/>
              </a:ext>
            </a:extLst>
          </p:cNvPr>
          <p:cNvSpPr txBox="1"/>
          <p:nvPr/>
        </p:nvSpPr>
        <p:spPr>
          <a:xfrm>
            <a:off x="370354" y="3776467"/>
            <a:ext cx="11166112" cy="41787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r>
              <a:rPr lang="en-IN" b="1" kern="100" dirty="0">
                <a:solidFill>
                  <a:srgbClr val="4545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r>
              <a:rPr lang="en-IN" b="1" kern="100" dirty="0">
                <a:solidFill>
                  <a:srgbClr val="45454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PRESENTED BY</a:t>
            </a:r>
          </a:p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b="1" kern="100" dirty="0">
              <a:solidFill>
                <a:srgbClr val="45454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5940" marR="738505" lvl="1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r>
              <a:rPr lang="en-IN" sz="1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DINESH           - 20F41A0562                          </a:t>
            </a:r>
          </a:p>
          <a:p>
            <a:pPr marL="1805940" marR="738505" lvl="1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R. JAYANTH         </a:t>
            </a:r>
            <a:r>
              <a:rPr lang="en-US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1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20F41A0587</a:t>
            </a:r>
            <a:r>
              <a:rPr lang="en-US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1805940" marR="738505" lvl="1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 SOMESH           -</a:t>
            </a:r>
            <a:r>
              <a:rPr lang="en-IN" sz="1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20F41A0582</a:t>
            </a: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5940" marR="738505" lvl="1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r>
              <a:rPr lang="en-US" sz="1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P. GEETHIKA     </a:t>
            </a:r>
            <a:r>
              <a:rPr lang="en-US" sz="16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</a:t>
            </a:r>
            <a:r>
              <a:rPr lang="en-IN" sz="16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20F41A0584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uidance of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800"/>
              </a:spcAft>
            </a:pPr>
            <a:r>
              <a:rPr lang="en-US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												</a:t>
            </a:r>
            <a:r>
              <a:rPr lang="en-US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    </a:t>
            </a:r>
            <a:r>
              <a:rPr lang="en-US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Lydia</a:t>
            </a:r>
            <a:endParaRPr lang="en-US" sz="18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800"/>
              </a:spcAft>
            </a:pPr>
            <a:r>
              <a:rPr lang="en-US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		 	</a:t>
            </a:r>
            <a:r>
              <a:rPr lang="en-US" sz="1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Assistant Professor,</a:t>
            </a:r>
            <a:r>
              <a:rPr lang="en-IN" alt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Dept of CSE, KEC</a:t>
            </a:r>
            <a:r>
              <a:rPr lang="en-US" sz="14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spcAft>
                <a:spcPts val="800"/>
              </a:spcAft>
            </a:pPr>
            <a:r>
              <a:rPr lang="en-US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</a:t>
            </a:r>
            <a:endParaRPr lang="en-IN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IN" b="1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5715635" algn="ctr"/>
              </a:tabLst>
            </a:pPr>
            <a:r>
              <a:rPr lang="en-I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           	 </a:t>
            </a: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C221B-E20A-3CFB-013E-8EAAA656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6F509-FFC8-E007-7378-689FB4A2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851633"/>
            <a:ext cx="769368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KUPPAM ENGINEERING COLLEGE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r>
              <a:rPr lang="en-US" alt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KES NAGAR, KUPPAM-517425, CHITTOOR DISTRICT, AP.</a:t>
            </a: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38FE61A-DF2F-B023-61FD-2992FE5325B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5721" y="600492"/>
            <a:ext cx="1463233" cy="1179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CB863-2869-843F-22B9-78F8EE9F7B6E}"/>
              </a:ext>
            </a:extLst>
          </p:cNvPr>
          <p:cNvSpPr txBox="1"/>
          <p:nvPr/>
        </p:nvSpPr>
        <p:spPr>
          <a:xfrm>
            <a:off x="1852819" y="2558705"/>
            <a:ext cx="8486362" cy="753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54655" marR="2960370" indent="-292735">
              <a:lnSpc>
                <a:spcPct val="102000"/>
              </a:lnSpc>
              <a:spcAft>
                <a:spcPts val="410"/>
              </a:spcAft>
            </a:pPr>
            <a:r>
              <a:rPr lang="en-IN" sz="2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Times New Roman" panose="02020603050405020304" pitchFamily="18" charset="0"/>
              </a:rPr>
              <a:t>An Project Presentation</a:t>
            </a:r>
          </a:p>
          <a:p>
            <a:pPr marL="2954655" marR="2960370" indent="-292735">
              <a:lnSpc>
                <a:spcPct val="102000"/>
              </a:lnSpc>
              <a:spcAft>
                <a:spcPts val="410"/>
              </a:spcAft>
            </a:pPr>
            <a:r>
              <a:rPr lang="en-IN" sz="20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Times New Roman" panose="02020603050405020304" pitchFamily="18" charset="0"/>
              </a:rPr>
              <a:t>			  on</a:t>
            </a:r>
            <a:endParaRPr lang="en-IN" sz="2000" b="1" kern="1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4B7DF-4C2B-D59D-456A-C7F138248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600492"/>
            <a:ext cx="1463234" cy="10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7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5" y="569346"/>
            <a:ext cx="413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77551" y="2399313"/>
            <a:ext cx="941413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Mean Squared Error (MSE) is employed as the evaluation metric to assess the performance of the LSTM model.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MSE measures the average squared difference between predicted and actual stock prices, providing a quantitative measure of prediction accuracy.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A lower MSE indicates better performance, reflecting the model's ability to capture stock price fluctuations effectively.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D24300-58F4-9FEE-20C9-A617C290DC56}"/>
              </a:ext>
            </a:extLst>
          </p:cNvPr>
          <p:cNvSpPr txBox="1"/>
          <p:nvPr/>
        </p:nvSpPr>
        <p:spPr>
          <a:xfrm>
            <a:off x="724192" y="1559821"/>
            <a:ext cx="4156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01B546"/>
                </a:solidFill>
                <a:effectLst/>
                <a:latin typeface="Söhne"/>
              </a:rPr>
              <a:t>Mean Squared Error (MSE)</a:t>
            </a:r>
          </a:p>
        </p:txBody>
      </p:sp>
    </p:spTree>
    <p:extLst>
      <p:ext uri="{BB962C8B-B14F-4D97-AF65-F5344CB8AC3E}">
        <p14:creationId xmlns:p14="http://schemas.microsoft.com/office/powerpoint/2010/main" val="90449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310959" y="401742"/>
            <a:ext cx="3124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31674" y="1789216"/>
            <a:ext cx="1072864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Develop an AI system to make predictions by considering outside factors like news and economic trends.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Use natural language processing to analyze news and social media for valuable insights.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Adjust predictions in real-time based on emerging information.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Collaborate with experts to improve the AI's accuracy and effectiveness.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F60FE-E7FF-3F30-8C18-AB2F2572B365}"/>
              </a:ext>
            </a:extLst>
          </p:cNvPr>
          <p:cNvSpPr txBox="1"/>
          <p:nvPr/>
        </p:nvSpPr>
        <p:spPr>
          <a:xfrm>
            <a:off x="643333" y="1260009"/>
            <a:ext cx="487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01B546"/>
                </a:solidFill>
                <a:effectLst/>
                <a:latin typeface="Söhne"/>
              </a:rPr>
              <a:t>Enhancements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250705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6" y="569346"/>
            <a:ext cx="26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77551" y="1386781"/>
            <a:ext cx="986867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Python libraries: NumPy, pandas, Matplotlib, scikit-learn, </a:t>
            </a:r>
            <a:r>
              <a:rPr lang="en-IN" sz="2400" b="0" i="0" dirty="0" err="1">
                <a:solidFill>
                  <a:srgbClr val="ECECEC"/>
                </a:solidFill>
                <a:effectLst/>
                <a:latin typeface="Söhne"/>
              </a:rPr>
              <a:t>yfinance</a:t>
            </a:r>
            <a:endParaRPr lang="en-IN" sz="24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Long Short-Term Memory (LSTM): </a:t>
            </a:r>
            <a:r>
              <a:rPr lang="en-US" sz="2400" b="0" i="0" dirty="0" err="1">
                <a:solidFill>
                  <a:srgbClr val="ECECEC"/>
                </a:solidFill>
                <a:effectLst/>
                <a:latin typeface="Söhne"/>
              </a:rPr>
              <a:t>Hochreiter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, S., &amp; </a:t>
            </a:r>
            <a:r>
              <a:rPr lang="en-US" sz="2400" b="0" i="0" dirty="0" err="1">
                <a:solidFill>
                  <a:srgbClr val="ECECEC"/>
                </a:solidFill>
                <a:effectLst/>
                <a:latin typeface="Söhne"/>
              </a:rPr>
              <a:t>Schmidhuber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, J. (1997). "Long Short-Term Memory". Neural Computation.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Data source: Yahoo Finance (</a:t>
            </a:r>
            <a:r>
              <a:rPr lang="en-IN" sz="2400" b="0" i="0" u="none" strike="noStrike" dirty="0">
                <a:solidFill>
                  <a:srgbClr val="ECECEC"/>
                </a:solidFill>
                <a:effectLst/>
                <a:latin typeface="Söhne"/>
                <a:hlinkClick r:id="rId3"/>
              </a:rPr>
              <a:t>https://finance.yahoo.com</a:t>
            </a:r>
            <a:r>
              <a:rPr lang="en-IN" sz="2400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b="1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527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A5460-488E-7449-B712-8B699CF4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449DC6-44A3-4ED0-B33E-9894C5DD4087}"/>
              </a:ext>
            </a:extLst>
          </p:cNvPr>
          <p:cNvSpPr txBox="1"/>
          <p:nvPr/>
        </p:nvSpPr>
        <p:spPr>
          <a:xfrm>
            <a:off x="0" y="457201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0869BD-622E-DBC2-E7F8-93B381C55FC8}"/>
              </a:ext>
            </a:extLst>
          </p:cNvPr>
          <p:cNvGrpSpPr/>
          <p:nvPr/>
        </p:nvGrpSpPr>
        <p:grpSpPr>
          <a:xfrm>
            <a:off x="1533903" y="1113761"/>
            <a:ext cx="9502267" cy="4905345"/>
            <a:chOff x="1221277" y="838893"/>
            <a:chExt cx="9880342" cy="51802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DDF82E3-89DD-3FDD-83BC-BD42BA7C3337}"/>
                </a:ext>
              </a:extLst>
            </p:cNvPr>
            <p:cNvGrpSpPr/>
            <p:nvPr/>
          </p:nvGrpSpPr>
          <p:grpSpPr>
            <a:xfrm>
              <a:off x="5921381" y="838893"/>
              <a:ext cx="5180238" cy="5180214"/>
              <a:chOff x="5716363" y="838893"/>
              <a:chExt cx="5180238" cy="518021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15EB0C3-84CF-A681-419A-448853DB1E5B}"/>
                  </a:ext>
                </a:extLst>
              </p:cNvPr>
              <p:cNvSpPr/>
              <p:nvPr/>
            </p:nvSpPr>
            <p:spPr>
              <a:xfrm>
                <a:off x="5716363" y="838893"/>
                <a:ext cx="5180237" cy="5180214"/>
              </a:xfrm>
              <a:custGeom>
                <a:avLst/>
                <a:gdLst>
                  <a:gd name="connsiteX0" fmla="*/ 3468301 w 3468300"/>
                  <a:gd name="connsiteY0" fmla="*/ 1734143 h 3468287"/>
                  <a:gd name="connsiteX1" fmla="*/ 3464083 w 3468300"/>
                  <a:gd name="connsiteY1" fmla="*/ 1855630 h 3468287"/>
                  <a:gd name="connsiteX2" fmla="*/ 3463407 w 3468300"/>
                  <a:gd name="connsiteY2" fmla="*/ 1865445 h 3468287"/>
                  <a:gd name="connsiteX3" fmla="*/ 2501675 w 3468300"/>
                  <a:gd name="connsiteY3" fmla="*/ 3289538 h 3468287"/>
                  <a:gd name="connsiteX4" fmla="*/ 2330066 w 3468300"/>
                  <a:gd name="connsiteY4" fmla="*/ 3363108 h 3468287"/>
                  <a:gd name="connsiteX5" fmla="*/ 2288187 w 3468300"/>
                  <a:gd name="connsiteY5" fmla="*/ 3377844 h 3468287"/>
                  <a:gd name="connsiteX6" fmla="*/ 2169168 w 3468300"/>
                  <a:gd name="connsiteY6" fmla="*/ 3413244 h 3468287"/>
                  <a:gd name="connsiteX7" fmla="*/ 1920736 w 3468300"/>
                  <a:gd name="connsiteY7" fmla="*/ 3458348 h 3468287"/>
                  <a:gd name="connsiteX8" fmla="*/ 1734144 w 3468300"/>
                  <a:gd name="connsiteY8" fmla="*/ 3468287 h 3468287"/>
                  <a:gd name="connsiteX9" fmla="*/ 0 w 3468300"/>
                  <a:gd name="connsiteY9" fmla="*/ 1734143 h 3468287"/>
                  <a:gd name="connsiteX10" fmla="*/ 1734144 w 3468300"/>
                  <a:gd name="connsiteY10" fmla="*/ 0 h 3468287"/>
                  <a:gd name="connsiteX11" fmla="*/ 3436816 w 3468300"/>
                  <a:gd name="connsiteY11" fmla="*/ 1403650 h 3468287"/>
                  <a:gd name="connsiteX12" fmla="*/ 3457700 w 3468300"/>
                  <a:gd name="connsiteY12" fmla="*/ 1542547 h 3468287"/>
                  <a:gd name="connsiteX13" fmla="*/ 3468301 w 3468300"/>
                  <a:gd name="connsiteY13" fmla="*/ 1734143 h 3468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68300" h="3468287">
                    <a:moveTo>
                      <a:pt x="3468301" y="1734143"/>
                    </a:moveTo>
                    <a:cubicBezTo>
                      <a:pt x="3468301" y="1774892"/>
                      <a:pt x="3467074" y="1815654"/>
                      <a:pt x="3464083" y="1855630"/>
                    </a:cubicBezTo>
                    <a:cubicBezTo>
                      <a:pt x="3463959" y="1858980"/>
                      <a:pt x="3463614" y="1862206"/>
                      <a:pt x="3463407" y="1865445"/>
                    </a:cubicBezTo>
                    <a:cubicBezTo>
                      <a:pt x="3416401" y="2491280"/>
                      <a:pt x="3037315" y="3024895"/>
                      <a:pt x="2501675" y="3289538"/>
                    </a:cubicBezTo>
                    <a:cubicBezTo>
                      <a:pt x="2445873" y="3317204"/>
                      <a:pt x="2388583" y="3341769"/>
                      <a:pt x="2330066" y="3363108"/>
                    </a:cubicBezTo>
                    <a:cubicBezTo>
                      <a:pt x="2316226" y="3368140"/>
                      <a:pt x="2302262" y="3373061"/>
                      <a:pt x="2288187" y="3377844"/>
                    </a:cubicBezTo>
                    <a:cubicBezTo>
                      <a:pt x="2249121" y="3391037"/>
                      <a:pt x="2209448" y="3402836"/>
                      <a:pt x="2169168" y="3413244"/>
                    </a:cubicBezTo>
                    <a:cubicBezTo>
                      <a:pt x="2087575" y="3434376"/>
                      <a:pt x="2004549" y="3449457"/>
                      <a:pt x="1920736" y="3458348"/>
                    </a:cubicBezTo>
                    <a:cubicBezTo>
                      <a:pt x="1858759" y="3464993"/>
                      <a:pt x="1796479" y="3468315"/>
                      <a:pt x="1734144" y="3468287"/>
                    </a:cubicBezTo>
                    <a:cubicBezTo>
                      <a:pt x="776339" y="3468287"/>
                      <a:pt x="0" y="2691948"/>
                      <a:pt x="0" y="1734143"/>
                    </a:cubicBezTo>
                    <a:cubicBezTo>
                      <a:pt x="0" y="776339"/>
                      <a:pt x="776339" y="0"/>
                      <a:pt x="1734144" y="0"/>
                    </a:cubicBezTo>
                    <a:cubicBezTo>
                      <a:pt x="2578967" y="0"/>
                      <a:pt x="3282522" y="604069"/>
                      <a:pt x="3436816" y="1403650"/>
                    </a:cubicBezTo>
                    <a:cubicBezTo>
                      <a:pt x="3445639" y="1449306"/>
                      <a:pt x="3452600" y="1495609"/>
                      <a:pt x="3457700" y="1542547"/>
                    </a:cubicBezTo>
                    <a:cubicBezTo>
                      <a:pt x="3464800" y="1606164"/>
                      <a:pt x="3468329" y="1670126"/>
                      <a:pt x="3468301" y="1734143"/>
                    </a:cubicBezTo>
                    <a:close/>
                  </a:path>
                </a:pathLst>
              </a:custGeom>
              <a:solidFill>
                <a:schemeClr val="tx2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A6ADE5A-28D2-36BB-FE8E-6BDA60E82518}"/>
                  </a:ext>
                </a:extLst>
              </p:cNvPr>
              <p:cNvSpPr/>
              <p:nvPr/>
            </p:nvSpPr>
            <p:spPr>
              <a:xfrm>
                <a:off x="7006662" y="2131352"/>
                <a:ext cx="3889939" cy="3872910"/>
              </a:xfrm>
              <a:custGeom>
                <a:avLst/>
                <a:gdLst>
                  <a:gd name="connsiteX0" fmla="*/ 2604413 w 2604413"/>
                  <a:gd name="connsiteY0" fmla="*/ 868809 h 2593013"/>
                  <a:gd name="connsiteX1" fmla="*/ 2600195 w 2604413"/>
                  <a:gd name="connsiteY1" fmla="*/ 990295 h 2593013"/>
                  <a:gd name="connsiteX2" fmla="*/ 2599520 w 2604413"/>
                  <a:gd name="connsiteY2" fmla="*/ 1000110 h 2593013"/>
                  <a:gd name="connsiteX3" fmla="*/ 1637787 w 2604413"/>
                  <a:gd name="connsiteY3" fmla="*/ 2424203 h 2593013"/>
                  <a:gd name="connsiteX4" fmla="*/ 1466178 w 2604413"/>
                  <a:gd name="connsiteY4" fmla="*/ 2497773 h 2593013"/>
                  <a:gd name="connsiteX5" fmla="*/ 1424300 w 2604413"/>
                  <a:gd name="connsiteY5" fmla="*/ 2512509 h 2593013"/>
                  <a:gd name="connsiteX6" fmla="*/ 1305281 w 2604413"/>
                  <a:gd name="connsiteY6" fmla="*/ 2547909 h 2593013"/>
                  <a:gd name="connsiteX7" fmla="*/ 1056849 w 2604413"/>
                  <a:gd name="connsiteY7" fmla="*/ 2593013 h 2593013"/>
                  <a:gd name="connsiteX8" fmla="*/ 0 w 2604413"/>
                  <a:gd name="connsiteY8" fmla="*/ 1737603 h 2593013"/>
                  <a:gd name="connsiteX9" fmla="*/ 0 w 2604413"/>
                  <a:gd name="connsiteY9" fmla="*/ 1149622 h 2593013"/>
                  <a:gd name="connsiteX10" fmla="*/ 355417 w 2604413"/>
                  <a:gd name="connsiteY10" fmla="*/ 781440 h 2593013"/>
                  <a:gd name="connsiteX11" fmla="*/ 651875 w 2604413"/>
                  <a:gd name="connsiteY11" fmla="*/ 947576 h 2593013"/>
                  <a:gd name="connsiteX12" fmla="*/ 1228678 w 2604413"/>
                  <a:gd name="connsiteY12" fmla="*/ 189818 h 2593013"/>
                  <a:gd name="connsiteX13" fmla="*/ 1740388 w 2604413"/>
                  <a:gd name="connsiteY13" fmla="*/ 0 h 2593013"/>
                  <a:gd name="connsiteX14" fmla="*/ 2593799 w 2604413"/>
                  <a:gd name="connsiteY14" fmla="*/ 677198 h 2593013"/>
                  <a:gd name="connsiteX15" fmla="*/ 2604413 w 2604413"/>
                  <a:gd name="connsiteY15" fmla="*/ 868809 h 2593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604413" h="2593013">
                    <a:moveTo>
                      <a:pt x="2604413" y="868809"/>
                    </a:moveTo>
                    <a:cubicBezTo>
                      <a:pt x="2604413" y="909557"/>
                      <a:pt x="2603187" y="950319"/>
                      <a:pt x="2600195" y="990295"/>
                    </a:cubicBezTo>
                    <a:cubicBezTo>
                      <a:pt x="2600071" y="993645"/>
                      <a:pt x="2599727" y="996871"/>
                      <a:pt x="2599520" y="1000110"/>
                    </a:cubicBezTo>
                    <a:cubicBezTo>
                      <a:pt x="2552513" y="1625946"/>
                      <a:pt x="2173428" y="2159560"/>
                      <a:pt x="1637787" y="2424203"/>
                    </a:cubicBezTo>
                    <a:cubicBezTo>
                      <a:pt x="1581986" y="2451870"/>
                      <a:pt x="1524695" y="2476434"/>
                      <a:pt x="1466178" y="2497773"/>
                    </a:cubicBezTo>
                    <a:cubicBezTo>
                      <a:pt x="1452338" y="2502805"/>
                      <a:pt x="1438374" y="2507726"/>
                      <a:pt x="1424300" y="2512509"/>
                    </a:cubicBezTo>
                    <a:cubicBezTo>
                      <a:pt x="1385233" y="2525702"/>
                      <a:pt x="1345560" y="2537501"/>
                      <a:pt x="1305281" y="2547909"/>
                    </a:cubicBezTo>
                    <a:cubicBezTo>
                      <a:pt x="1223688" y="2569041"/>
                      <a:pt x="1140661" y="2584122"/>
                      <a:pt x="1056849" y="2593013"/>
                    </a:cubicBezTo>
                    <a:lnTo>
                      <a:pt x="0" y="1737603"/>
                    </a:lnTo>
                    <a:lnTo>
                      <a:pt x="0" y="1149622"/>
                    </a:lnTo>
                    <a:lnTo>
                      <a:pt x="355417" y="781440"/>
                    </a:lnTo>
                    <a:lnTo>
                      <a:pt x="651875" y="947576"/>
                    </a:lnTo>
                    <a:lnTo>
                      <a:pt x="1228678" y="189818"/>
                    </a:lnTo>
                    <a:lnTo>
                      <a:pt x="1740388" y="0"/>
                    </a:lnTo>
                    <a:lnTo>
                      <a:pt x="2593799" y="677198"/>
                    </a:lnTo>
                    <a:cubicBezTo>
                      <a:pt x="2600898" y="740816"/>
                      <a:pt x="2604441" y="804791"/>
                      <a:pt x="2604413" y="86880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1D07498-A1EB-9F5E-B673-BF95C5A35D15}"/>
                  </a:ext>
                </a:extLst>
              </p:cNvPr>
              <p:cNvSpPr/>
              <p:nvPr/>
            </p:nvSpPr>
            <p:spPr>
              <a:xfrm>
                <a:off x="7006641" y="4086904"/>
                <a:ext cx="504000" cy="639784"/>
              </a:xfrm>
              <a:custGeom>
                <a:avLst/>
                <a:gdLst>
                  <a:gd name="connsiteX0" fmla="*/ 0 w 149993"/>
                  <a:gd name="connsiteY0" fmla="*/ 0 h 428352"/>
                  <a:gd name="connsiteX1" fmla="*/ 149994 w 149993"/>
                  <a:gd name="connsiteY1" fmla="*/ 0 h 428352"/>
                  <a:gd name="connsiteX2" fmla="*/ 149994 w 149993"/>
                  <a:gd name="connsiteY2" fmla="*/ 428353 h 428352"/>
                  <a:gd name="connsiteX3" fmla="*/ 0 w 149993"/>
                  <a:gd name="connsiteY3" fmla="*/ 428353 h 42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93" h="428352">
                    <a:moveTo>
                      <a:pt x="0" y="0"/>
                    </a:moveTo>
                    <a:lnTo>
                      <a:pt x="149994" y="0"/>
                    </a:lnTo>
                    <a:lnTo>
                      <a:pt x="149994" y="428353"/>
                    </a:lnTo>
                    <a:lnTo>
                      <a:pt x="0" y="428353"/>
                    </a:lnTo>
                    <a:close/>
                  </a:path>
                </a:pathLst>
              </a:custGeom>
              <a:solidFill>
                <a:schemeClr val="accent1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D1CA114-4B9C-1422-5D5E-57E40A8DC20E}"/>
                  </a:ext>
                </a:extLst>
              </p:cNvPr>
              <p:cNvSpPr/>
              <p:nvPr/>
            </p:nvSpPr>
            <p:spPr>
              <a:xfrm>
                <a:off x="7533254" y="3748336"/>
                <a:ext cx="504000" cy="978352"/>
              </a:xfrm>
              <a:custGeom>
                <a:avLst/>
                <a:gdLst>
                  <a:gd name="connsiteX0" fmla="*/ 0 w 149979"/>
                  <a:gd name="connsiteY0" fmla="*/ 0 h 655032"/>
                  <a:gd name="connsiteX1" fmla="*/ 149980 w 149979"/>
                  <a:gd name="connsiteY1" fmla="*/ 0 h 655032"/>
                  <a:gd name="connsiteX2" fmla="*/ 149980 w 149979"/>
                  <a:gd name="connsiteY2" fmla="*/ 655032 h 655032"/>
                  <a:gd name="connsiteX3" fmla="*/ 0 w 149979"/>
                  <a:gd name="connsiteY3" fmla="*/ 655032 h 655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79" h="655032">
                    <a:moveTo>
                      <a:pt x="0" y="0"/>
                    </a:moveTo>
                    <a:lnTo>
                      <a:pt x="149980" y="0"/>
                    </a:lnTo>
                    <a:lnTo>
                      <a:pt x="149980" y="655032"/>
                    </a:lnTo>
                    <a:lnTo>
                      <a:pt x="0" y="655032"/>
                    </a:lnTo>
                    <a:close/>
                  </a:path>
                </a:pathLst>
              </a:custGeom>
              <a:solidFill>
                <a:schemeClr val="accent2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47BD31C-50C6-2E80-D86E-64D922A4E2E7}"/>
                  </a:ext>
                </a:extLst>
              </p:cNvPr>
              <p:cNvSpPr/>
              <p:nvPr/>
            </p:nvSpPr>
            <p:spPr>
              <a:xfrm>
                <a:off x="8059867" y="3917146"/>
                <a:ext cx="504000" cy="809521"/>
              </a:xfrm>
              <a:custGeom>
                <a:avLst/>
                <a:gdLst>
                  <a:gd name="connsiteX0" fmla="*/ 0 w 149979"/>
                  <a:gd name="connsiteY0" fmla="*/ 0 h 541995"/>
                  <a:gd name="connsiteX1" fmla="*/ 149980 w 149979"/>
                  <a:gd name="connsiteY1" fmla="*/ 0 h 541995"/>
                  <a:gd name="connsiteX2" fmla="*/ 149980 w 149979"/>
                  <a:gd name="connsiteY2" fmla="*/ 541996 h 541995"/>
                  <a:gd name="connsiteX3" fmla="*/ 0 w 149979"/>
                  <a:gd name="connsiteY3" fmla="*/ 541996 h 54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79" h="541995">
                    <a:moveTo>
                      <a:pt x="0" y="0"/>
                    </a:moveTo>
                    <a:lnTo>
                      <a:pt x="149980" y="0"/>
                    </a:lnTo>
                    <a:lnTo>
                      <a:pt x="149980" y="541996"/>
                    </a:lnTo>
                    <a:lnTo>
                      <a:pt x="0" y="541996"/>
                    </a:lnTo>
                    <a:close/>
                  </a:path>
                </a:pathLst>
              </a:custGeom>
              <a:solidFill>
                <a:schemeClr val="accent3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2B85E44-1E42-6064-3031-78E00492BF57}"/>
                  </a:ext>
                </a:extLst>
              </p:cNvPr>
              <p:cNvSpPr/>
              <p:nvPr/>
            </p:nvSpPr>
            <p:spPr>
              <a:xfrm>
                <a:off x="8586480" y="3432067"/>
                <a:ext cx="504000" cy="1294621"/>
              </a:xfrm>
              <a:custGeom>
                <a:avLst/>
                <a:gdLst>
                  <a:gd name="connsiteX0" fmla="*/ 0 w 149993"/>
                  <a:gd name="connsiteY0" fmla="*/ 0 h 866782"/>
                  <a:gd name="connsiteX1" fmla="*/ 149994 w 149993"/>
                  <a:gd name="connsiteY1" fmla="*/ 0 h 866782"/>
                  <a:gd name="connsiteX2" fmla="*/ 149994 w 149993"/>
                  <a:gd name="connsiteY2" fmla="*/ 866783 h 866782"/>
                  <a:gd name="connsiteX3" fmla="*/ 0 w 149993"/>
                  <a:gd name="connsiteY3" fmla="*/ 866783 h 8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93" h="866782">
                    <a:moveTo>
                      <a:pt x="0" y="0"/>
                    </a:moveTo>
                    <a:lnTo>
                      <a:pt x="149994" y="0"/>
                    </a:lnTo>
                    <a:lnTo>
                      <a:pt x="149994" y="866783"/>
                    </a:lnTo>
                    <a:lnTo>
                      <a:pt x="0" y="866783"/>
                    </a:lnTo>
                    <a:close/>
                  </a:path>
                </a:pathLst>
              </a:custGeom>
              <a:solidFill>
                <a:schemeClr val="accent4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4B27882-199F-693F-588D-FD2381967D56}"/>
                  </a:ext>
                </a:extLst>
              </p:cNvPr>
              <p:cNvSpPr/>
              <p:nvPr/>
            </p:nvSpPr>
            <p:spPr>
              <a:xfrm>
                <a:off x="9113093" y="2873403"/>
                <a:ext cx="504000" cy="1853285"/>
              </a:xfrm>
              <a:custGeom>
                <a:avLst/>
                <a:gdLst>
                  <a:gd name="connsiteX0" fmla="*/ 0 w 150007"/>
                  <a:gd name="connsiteY0" fmla="*/ 0 h 1240822"/>
                  <a:gd name="connsiteX1" fmla="*/ 150007 w 150007"/>
                  <a:gd name="connsiteY1" fmla="*/ 0 h 1240822"/>
                  <a:gd name="connsiteX2" fmla="*/ 150007 w 150007"/>
                  <a:gd name="connsiteY2" fmla="*/ 1240822 h 1240822"/>
                  <a:gd name="connsiteX3" fmla="*/ 0 w 150007"/>
                  <a:gd name="connsiteY3" fmla="*/ 1240822 h 124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007" h="1240822">
                    <a:moveTo>
                      <a:pt x="0" y="0"/>
                    </a:moveTo>
                    <a:lnTo>
                      <a:pt x="150007" y="0"/>
                    </a:lnTo>
                    <a:lnTo>
                      <a:pt x="150007" y="1240822"/>
                    </a:lnTo>
                    <a:lnTo>
                      <a:pt x="0" y="1240822"/>
                    </a:lnTo>
                    <a:close/>
                  </a:path>
                </a:pathLst>
              </a:custGeom>
              <a:solidFill>
                <a:schemeClr val="accent5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E1C31EB-C27C-2923-F506-900B16BF5199}"/>
                  </a:ext>
                </a:extLst>
              </p:cNvPr>
              <p:cNvSpPr/>
              <p:nvPr/>
            </p:nvSpPr>
            <p:spPr>
              <a:xfrm>
                <a:off x="9639707" y="2648283"/>
                <a:ext cx="504000" cy="2078386"/>
              </a:xfrm>
              <a:custGeom>
                <a:avLst/>
                <a:gdLst>
                  <a:gd name="connsiteX0" fmla="*/ 0 w 149993"/>
                  <a:gd name="connsiteY0" fmla="*/ 0 h 1391533"/>
                  <a:gd name="connsiteX1" fmla="*/ 149994 w 149993"/>
                  <a:gd name="connsiteY1" fmla="*/ 0 h 1391533"/>
                  <a:gd name="connsiteX2" fmla="*/ 149994 w 149993"/>
                  <a:gd name="connsiteY2" fmla="*/ 1391533 h 1391533"/>
                  <a:gd name="connsiteX3" fmla="*/ 0 w 149993"/>
                  <a:gd name="connsiteY3" fmla="*/ 1391533 h 13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993" h="1391533">
                    <a:moveTo>
                      <a:pt x="0" y="0"/>
                    </a:moveTo>
                    <a:lnTo>
                      <a:pt x="149994" y="0"/>
                    </a:lnTo>
                    <a:lnTo>
                      <a:pt x="149994" y="1391533"/>
                    </a:lnTo>
                    <a:lnTo>
                      <a:pt x="0" y="1391533"/>
                    </a:lnTo>
                    <a:close/>
                  </a:path>
                </a:pathLst>
              </a:custGeom>
              <a:solidFill>
                <a:schemeClr val="accent6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2A2121C-DF4F-F902-6D6B-DC8CAE40F8AD}"/>
                  </a:ext>
                </a:extLst>
              </p:cNvPr>
              <p:cNvSpPr/>
              <p:nvPr/>
            </p:nvSpPr>
            <p:spPr>
              <a:xfrm>
                <a:off x="7006641" y="2247412"/>
                <a:ext cx="2286521" cy="1600987"/>
              </a:xfrm>
              <a:custGeom>
                <a:avLst/>
                <a:gdLst>
                  <a:gd name="connsiteX0" fmla="*/ 0 w 1530884"/>
                  <a:gd name="connsiteY0" fmla="*/ 1071902 h 1071902"/>
                  <a:gd name="connsiteX1" fmla="*/ 355430 w 1530884"/>
                  <a:gd name="connsiteY1" fmla="*/ 703831 h 1071902"/>
                  <a:gd name="connsiteX2" fmla="*/ 651875 w 1530884"/>
                  <a:gd name="connsiteY2" fmla="*/ 869939 h 1071902"/>
                  <a:gd name="connsiteX3" fmla="*/ 891512 w 1530884"/>
                  <a:gd name="connsiteY3" fmla="*/ 521125 h 1071902"/>
                  <a:gd name="connsiteX4" fmla="*/ 1228733 w 1530884"/>
                  <a:gd name="connsiteY4" fmla="*/ 112072 h 1071902"/>
                  <a:gd name="connsiteX5" fmla="*/ 1530885 w 1530884"/>
                  <a:gd name="connsiteY5" fmla="*/ 0 h 1071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0884" h="1071902">
                    <a:moveTo>
                      <a:pt x="0" y="1071902"/>
                    </a:moveTo>
                    <a:lnTo>
                      <a:pt x="355430" y="703831"/>
                    </a:lnTo>
                    <a:lnTo>
                      <a:pt x="651875" y="869939"/>
                    </a:lnTo>
                    <a:lnTo>
                      <a:pt x="891512" y="521125"/>
                    </a:lnTo>
                    <a:lnTo>
                      <a:pt x="1228733" y="112072"/>
                    </a:lnTo>
                    <a:lnTo>
                      <a:pt x="1530885" y="0"/>
                    </a:lnTo>
                  </a:path>
                </a:pathLst>
              </a:custGeom>
              <a:noFill/>
              <a:ln w="100492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CB29118-268E-1ABE-EC47-B20A10E0EE52}"/>
                  </a:ext>
                </a:extLst>
              </p:cNvPr>
              <p:cNvSpPr/>
              <p:nvPr/>
            </p:nvSpPr>
            <p:spPr>
              <a:xfrm>
                <a:off x="9148835" y="2053505"/>
                <a:ext cx="457385" cy="435047"/>
              </a:xfrm>
              <a:custGeom>
                <a:avLst/>
                <a:gdLst>
                  <a:gd name="connsiteX0" fmla="*/ 108032 w 306231"/>
                  <a:gd name="connsiteY0" fmla="*/ 291275 h 291275"/>
                  <a:gd name="connsiteX1" fmla="*/ 306232 w 306231"/>
                  <a:gd name="connsiteY1" fmla="*/ 52079 h 291275"/>
                  <a:gd name="connsiteX2" fmla="*/ 0 w 306231"/>
                  <a:gd name="connsiteY2" fmla="*/ 0 h 291275"/>
                  <a:gd name="connsiteX3" fmla="*/ 108032 w 306231"/>
                  <a:gd name="connsiteY3" fmla="*/ 291275 h 29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231" h="291275">
                    <a:moveTo>
                      <a:pt x="108032" y="291275"/>
                    </a:moveTo>
                    <a:lnTo>
                      <a:pt x="306232" y="52079"/>
                    </a:lnTo>
                    <a:lnTo>
                      <a:pt x="0" y="0"/>
                    </a:lnTo>
                    <a:lnTo>
                      <a:pt x="108032" y="291275"/>
                    </a:lnTo>
                    <a:close/>
                  </a:path>
                </a:pathLst>
              </a:custGeom>
              <a:solidFill>
                <a:srgbClr val="FFFFFF"/>
              </a:solidFill>
              <a:ln w="1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3BCF5D-5CFE-BB91-06A7-2303E369F3EF}"/>
                </a:ext>
              </a:extLst>
            </p:cNvPr>
            <p:cNvSpPr/>
            <p:nvPr/>
          </p:nvSpPr>
          <p:spPr>
            <a:xfrm>
              <a:off x="1221277" y="2136339"/>
              <a:ext cx="4020903" cy="975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42647BB-3A91-B9E6-B43F-270507CEA372}"/>
              </a:ext>
            </a:extLst>
          </p:cNvPr>
          <p:cNvSpPr txBox="1"/>
          <p:nvPr/>
        </p:nvSpPr>
        <p:spPr>
          <a:xfrm>
            <a:off x="-4402" y="886996"/>
            <a:ext cx="6670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Forecasting </a:t>
            </a:r>
          </a:p>
          <a:p>
            <a:pPr algn="ctr"/>
            <a:r>
              <a:rPr lang="en-US" sz="4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endParaRPr 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1" y="0"/>
            <a:ext cx="12219992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F7C586-7520-C1E2-0274-8E1832C20209}"/>
              </a:ext>
            </a:extLst>
          </p:cNvPr>
          <p:cNvSpPr txBox="1">
            <a:spLocks/>
          </p:cNvSpPr>
          <p:nvPr/>
        </p:nvSpPr>
        <p:spPr>
          <a:xfrm>
            <a:off x="71413" y="526835"/>
            <a:ext cx="3373732" cy="924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Introduction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>
                <a:solidFill>
                  <a:srgbClr val="ECECEC"/>
                </a:solidFill>
                <a:effectLst/>
                <a:latin typeface="Söhne"/>
              </a:rPr>
              <a:t>Work </a:t>
            </a: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Flow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Data Collection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Data Preprocessing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Model Training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Evaluation Metrics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Future Scope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8338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-18662" y="9331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6" y="569346"/>
            <a:ext cx="26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0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77551" y="1386781"/>
            <a:ext cx="8077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Stock price prediction is a critical task in the financial industry, aiding investors and traders in decision-making.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This project aims to utilize deep learning techniques, particularly Long Short-Term Memory (LSTM), to forecast future stock prices accurately.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797BD-72E5-C3A8-6B5B-D39E8B72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82" y="3185225"/>
            <a:ext cx="6199432" cy="34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1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6" y="569346"/>
            <a:ext cx="40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77551" y="1386781"/>
            <a:ext cx="8077200" cy="391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Predicting stock prices is challenging due to the inherent complexity of financial markets and the multitude of influencing factors.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Traditional methods often struggle to capture the dynamic patterns present in financial data, necessitating the adoption of advanced deep learning algorithms like LSTM for improved prediction accuracy.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318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6" y="569346"/>
            <a:ext cx="40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IN" sz="36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DCBB5-30F6-1F1E-8E5A-88CBDE928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23503"/>
          <a:stretch/>
        </p:blipFill>
        <p:spPr>
          <a:xfrm>
            <a:off x="230537" y="1672526"/>
            <a:ext cx="11775194" cy="44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6" y="569346"/>
            <a:ext cx="377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77551" y="1386781"/>
            <a:ext cx="971938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Historical stock data for the chosen stock (e.g., GOOG) is obtained from Yahoo Finance.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 data includes essential features such as Open, High, Low, Close prices, and trading volume.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 timeframe for data collection spans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ECECEC"/>
                </a:solidFill>
                <a:latin typeface="Söhne"/>
              </a:rPr>
              <a:t>    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from January 1, 2012, to the current date.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4E82E-B371-52CA-6AB5-4AE4FFEA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198" y="3688863"/>
            <a:ext cx="5185099" cy="2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8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6" y="569346"/>
            <a:ext cx="399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77551" y="1386781"/>
            <a:ext cx="1024254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 collected data is preprocessed using </a:t>
            </a:r>
            <a:r>
              <a:rPr lang="en-US" sz="2400" b="0" i="0" dirty="0" err="1">
                <a:solidFill>
                  <a:srgbClr val="ECECEC"/>
                </a:solidFill>
                <a:effectLst/>
                <a:latin typeface="Söhne"/>
              </a:rPr>
              <a:t>MinMaxScaler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to scale the numerical features, particularly the closing prices, to a range between 0 and 1.</a:t>
            </a:r>
            <a:endParaRPr lang="en-US" sz="2400" dirty="0">
              <a:solidFill>
                <a:srgbClr val="ECECEC"/>
              </a:solidFill>
              <a:latin typeface="Söhne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Sequences of closing prices are created to capture temporal dependencies, crucial for time series forecasting using LSTM.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This preprocessing step ensures that all features contribute effectively to the model and facilitates efficient training.</a:t>
            </a:r>
          </a:p>
        </p:txBody>
      </p:sp>
    </p:spTree>
    <p:extLst>
      <p:ext uri="{BB962C8B-B14F-4D97-AF65-F5344CB8AC3E}">
        <p14:creationId xmlns:p14="http://schemas.microsoft.com/office/powerpoint/2010/main" val="16927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9995575-6DB6-47C7-BFFA-EA22F62000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F59BA-A88F-01DF-0BA2-6404819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991" y="707366"/>
            <a:ext cx="8781691" cy="118181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 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D07E0-26B9-AC00-A72A-55DA40B3866E}"/>
              </a:ext>
            </a:extLst>
          </p:cNvPr>
          <p:cNvSpPr txBox="1"/>
          <p:nvPr/>
        </p:nvSpPr>
        <p:spPr>
          <a:xfrm>
            <a:off x="2015413" y="1899755"/>
            <a:ext cx="9897386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6560" marR="738505" indent="-292735">
              <a:lnSpc>
                <a:spcPct val="107000"/>
              </a:lnSpc>
              <a:spcAft>
                <a:spcPts val="2735"/>
              </a:spcAft>
            </a:pPr>
            <a:endParaRPr lang="en-IN" sz="16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70816883-F29A-28F5-1736-1FA418A037BC}"/>
              </a:ext>
            </a:extLst>
          </p:cNvPr>
          <p:cNvSpPr txBox="1"/>
          <p:nvPr/>
        </p:nvSpPr>
        <p:spPr>
          <a:xfrm>
            <a:off x="382555" y="3972524"/>
            <a:ext cx="11166112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48740" marR="738505" indent="-292735">
              <a:lnSpc>
                <a:spcPct val="107000"/>
              </a:lnSpc>
              <a:spcAft>
                <a:spcPts val="25"/>
              </a:spcAft>
              <a:tabLst>
                <a:tab pos="8055610" algn="ctr"/>
              </a:tabLst>
            </a:pPr>
            <a:endParaRPr lang="en-IN" sz="2000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B62E5-9D15-3A34-865F-EBC54706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6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D8E559-6BF4-A947-C934-B9D5EDD2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567" y="1036298"/>
            <a:ext cx="76936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0438" algn="l"/>
              </a:tabLst>
            </a:pPr>
            <a:endParaRPr lang="en-US" alt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F27958-F6EE-57FA-51C9-101B2F5C7146}"/>
              </a:ext>
            </a:extLst>
          </p:cNvPr>
          <p:cNvSpPr/>
          <p:nvPr/>
        </p:nvSpPr>
        <p:spPr>
          <a:xfrm>
            <a:off x="466530" y="363894"/>
            <a:ext cx="11725469" cy="64941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765D6B-8134-85C9-7ECF-83BD88A056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50000"/>
              <a:alpha val="94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55E74-6DB5-1CD3-18C3-3F4128B31B42}"/>
              </a:ext>
            </a:extLst>
          </p:cNvPr>
          <p:cNvSpPr txBox="1">
            <a:spLocks/>
          </p:cNvSpPr>
          <p:nvPr/>
        </p:nvSpPr>
        <p:spPr>
          <a:xfrm>
            <a:off x="685800" y="1544127"/>
            <a:ext cx="10820400" cy="5253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BAF7C-F3DB-B1DE-1FF9-C7F252A63E2E}"/>
              </a:ext>
            </a:extLst>
          </p:cNvPr>
          <p:cNvSpPr txBox="1"/>
          <p:nvPr/>
        </p:nvSpPr>
        <p:spPr>
          <a:xfrm>
            <a:off x="271655" y="569346"/>
            <a:ext cx="331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91EF8-B31E-2416-0A84-9CE265A12669}"/>
              </a:ext>
            </a:extLst>
          </p:cNvPr>
          <p:cNvSpPr txBox="1"/>
          <p:nvPr/>
        </p:nvSpPr>
        <p:spPr>
          <a:xfrm>
            <a:off x="781140" y="2237796"/>
            <a:ext cx="10344539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LSTM is chosen as the predictive model due to its ability to effectively capture long-term dependencies in sequential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LSTM networks consist of memory cells that can maintain information over time, making them well-suited for time series prediction tasks.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 LSTM model architecture is defined using the </a:t>
            </a:r>
            <a:r>
              <a:rPr lang="en-US" sz="2400" b="0" i="0" dirty="0" err="1">
                <a:solidFill>
                  <a:srgbClr val="ECECEC"/>
                </a:solidFill>
                <a:effectLst/>
                <a:latin typeface="Söhne"/>
              </a:rPr>
              <a:t>Keras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 Sequential API, with one or more LSTM layers followed by a Dense output layer.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The model is trained using historical stock data, optimizing its parameters to minimize the prediction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C45A-1B8B-CAD2-E12D-C7F68D158452}"/>
              </a:ext>
            </a:extLst>
          </p:cNvPr>
          <p:cNvSpPr txBox="1"/>
          <p:nvPr/>
        </p:nvSpPr>
        <p:spPr>
          <a:xfrm>
            <a:off x="781140" y="1461659"/>
            <a:ext cx="5117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0" dirty="0">
                <a:solidFill>
                  <a:srgbClr val="01B546"/>
                </a:solidFill>
                <a:effectLst/>
                <a:latin typeface="Söhne"/>
              </a:rPr>
              <a:t>Long </a:t>
            </a:r>
            <a:r>
              <a:rPr lang="en-IN" sz="2800" b="1" dirty="0">
                <a:solidFill>
                  <a:srgbClr val="01B546"/>
                </a:solidFill>
                <a:latin typeface="Söhne"/>
              </a:rPr>
              <a:t>Short-Term</a:t>
            </a:r>
            <a:r>
              <a:rPr lang="en-IN" sz="2800" b="1" i="0" dirty="0">
                <a:solidFill>
                  <a:srgbClr val="01B546"/>
                </a:solidFill>
                <a:effectLst/>
                <a:latin typeface="Söhne"/>
              </a:rPr>
              <a:t> Memory (LSTM)</a:t>
            </a:r>
          </a:p>
        </p:txBody>
      </p:sp>
    </p:spTree>
    <p:extLst>
      <p:ext uri="{BB962C8B-B14F-4D97-AF65-F5344CB8AC3E}">
        <p14:creationId xmlns:p14="http://schemas.microsoft.com/office/powerpoint/2010/main" val="1844522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678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Calibri</vt:lpstr>
      <vt:lpstr>Century Gothic</vt:lpstr>
      <vt:lpstr>Söhne</vt:lpstr>
      <vt:lpstr>Times New Roman</vt:lpstr>
      <vt:lpstr>Trebuchet MS</vt:lpstr>
      <vt:lpstr>Wingdings</vt:lpstr>
      <vt:lpstr>Wingdings 3</vt:lpstr>
      <vt:lpstr>Facet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 geethika</cp:lastModifiedBy>
  <cp:revision>3</cp:revision>
  <dcterms:created xsi:type="dcterms:W3CDTF">2020-10-19T07:29:56Z</dcterms:created>
  <dcterms:modified xsi:type="dcterms:W3CDTF">2024-04-16T13:05:39Z</dcterms:modified>
</cp:coreProperties>
</file>