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0"/>
  </p:notesMasterIdLst>
  <p:handoutMasterIdLst>
    <p:handoutMasterId r:id="rId31"/>
  </p:handoutMasterIdLst>
  <p:sldIdLst>
    <p:sldId id="256" r:id="rId2"/>
    <p:sldId id="295" r:id="rId3"/>
    <p:sldId id="296" r:id="rId4"/>
    <p:sldId id="309" r:id="rId5"/>
    <p:sldId id="298" r:id="rId6"/>
    <p:sldId id="303" r:id="rId7"/>
    <p:sldId id="304" r:id="rId8"/>
    <p:sldId id="305" r:id="rId9"/>
    <p:sldId id="306" r:id="rId10"/>
    <p:sldId id="307" r:id="rId11"/>
    <p:sldId id="308" r:id="rId12"/>
    <p:sldId id="316" r:id="rId13"/>
    <p:sldId id="329" r:id="rId14"/>
    <p:sldId id="330" r:id="rId15"/>
    <p:sldId id="331" r:id="rId16"/>
    <p:sldId id="328" r:id="rId17"/>
    <p:sldId id="310" r:id="rId18"/>
    <p:sldId id="317" r:id="rId19"/>
    <p:sldId id="318" r:id="rId20"/>
    <p:sldId id="319" r:id="rId21"/>
    <p:sldId id="320" r:id="rId22"/>
    <p:sldId id="325" r:id="rId23"/>
    <p:sldId id="321" r:id="rId24"/>
    <p:sldId id="322" r:id="rId25"/>
    <p:sldId id="326" r:id="rId26"/>
    <p:sldId id="323" r:id="rId27"/>
    <p:sldId id="287"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9F0FE"/>
    <a:srgbClr val="FF99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7"/>
  <c:chart>
    <c:title>
      <c:layout/>
    </c:title>
    <c:view3D>
      <c:rotX val="30"/>
      <c:perspective val="30"/>
    </c:view3D>
    <c:plotArea>
      <c:layout/>
      <c:pie3DChart>
        <c:varyColors val="1"/>
        <c:ser>
          <c:idx val="0"/>
          <c:order val="0"/>
          <c:tx>
            <c:strRef>
              <c:f>Sheet1!$B$1</c:f>
              <c:strCache>
                <c:ptCount val="1"/>
                <c:pt idx="0">
                  <c:v>Different Machine Learning Algorithms</c:v>
                </c:pt>
              </c:strCache>
            </c:strRef>
          </c:tx>
          <c:dLbls>
            <c:showPercent val="1"/>
          </c:dLbls>
          <c:cat>
            <c:strRef>
              <c:f>Sheet1!$A$2:$A$4</c:f>
              <c:strCache>
                <c:ptCount val="3"/>
                <c:pt idx="0">
                  <c:v>Supervised</c:v>
                </c:pt>
                <c:pt idx="1">
                  <c:v>Semi-supervised</c:v>
                </c:pt>
                <c:pt idx="2">
                  <c:v>Unsupervised</c:v>
                </c:pt>
              </c:strCache>
            </c:strRef>
          </c:cat>
          <c:val>
            <c:numRef>
              <c:f>Sheet1!$B$2:$B$4</c:f>
              <c:numCache>
                <c:formatCode>0%</c:formatCode>
                <c:ptCount val="3"/>
                <c:pt idx="0">
                  <c:v>0.67000000000000082</c:v>
                </c:pt>
                <c:pt idx="1">
                  <c:v>0.14000000000000001</c:v>
                </c:pt>
                <c:pt idx="2">
                  <c:v>0.19000000000000011</c:v>
                </c:pt>
              </c:numCache>
            </c:numRef>
          </c:val>
        </c:ser>
        <c:dLbls>
          <c:showPercent val="1"/>
        </c:dLbls>
      </c:pie3DChart>
    </c:plotArea>
    <c:legend>
      <c:legendPos val="t"/>
      <c:layout/>
    </c:legend>
    <c:plotVisOnly val="1"/>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Term Paper</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2B6DEB-C664-4E9A-AB2E-A21F9B548181}" type="datetime4">
              <a:rPr lang="en-US" smtClean="0"/>
              <a:pPr/>
              <a:t>January 12, 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Knowledge Representation using CBRS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325229-A7F7-447B-A166-685B5CC247B1}" type="slidenum">
              <a:rPr lang="en-US" smtClean="0"/>
              <a:pPr/>
              <a:t>‹#›</a:t>
            </a:fld>
            <a:endParaRPr lang="en-US" dirty="0"/>
          </a:p>
        </p:txBody>
      </p:sp>
    </p:spTree>
    <p:extLst>
      <p:ext uri="{BB962C8B-B14F-4D97-AF65-F5344CB8AC3E}">
        <p14:creationId xmlns="" xmlns:p14="http://schemas.microsoft.com/office/powerpoint/2010/main" val="26609487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Term Paper</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A7616-0ABB-4A53-BE34-53868D89A6BA}" type="datetime4">
              <a:rPr lang="en-US" smtClean="0"/>
              <a:pPr/>
              <a:t>January 12, 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Knowledge Representation using CBRS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320AF-68F5-4223-97CE-1D6A7CFF615F}" type="slidenum">
              <a:rPr lang="en-US" smtClean="0"/>
              <a:pPr/>
              <a:t>‹#›</a:t>
            </a:fld>
            <a:endParaRPr lang="en-US" dirty="0"/>
          </a:p>
        </p:txBody>
      </p:sp>
    </p:spTree>
    <p:extLst>
      <p:ext uri="{BB962C8B-B14F-4D97-AF65-F5344CB8AC3E}">
        <p14:creationId xmlns="" xmlns:p14="http://schemas.microsoft.com/office/powerpoint/2010/main" val="26795616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D9D5696E-83F4-4FA4-BE83-6DC91BFDCB5A}" type="datetime4">
              <a:rPr lang="en-US" smtClean="0"/>
              <a:pPr/>
              <a:t>January 12, 2022</a:t>
            </a:fld>
            <a:endParaRPr lang="en-US" dirty="0"/>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E5201CCC-AF09-4913-A36B-E146D9D4843A}" type="datetime4">
              <a:rPr lang="en-US" smtClean="0"/>
              <a:pPr/>
              <a:t>January 12, 2022</a:t>
            </a:fld>
            <a:endParaRPr lang="en-US" dirty="0"/>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C630AD3A-8D80-43D6-91C6-20C1745B9658}" type="datetime4">
              <a:rPr lang="en-US" smtClean="0"/>
              <a:pPr/>
              <a:t>January 12, 2022</a:t>
            </a:fld>
            <a:endParaRPr lang="en-US" dirty="0"/>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76200" y="6261100"/>
            <a:ext cx="7010400" cy="457200"/>
          </a:xfrm>
          <a:prstGeom prst="rect">
            <a:avLst/>
          </a:prstGeom>
        </p:spPr>
        <p:txBody>
          <a:bodyPr/>
          <a:lstStyle>
            <a:lvl1pPr>
              <a:defRPr/>
            </a:lvl1pPr>
          </a:lstStyle>
          <a:p>
            <a:fld id="{8C7C35E1-5E27-4BF1-9628-5FB7400639FE}" type="datetime4">
              <a:rPr lang="en-US" smtClean="0"/>
              <a:pPr/>
              <a:t>January 12, 2022</a:t>
            </a:fld>
            <a:endParaRPr lang="en-US" dirty="0"/>
          </a:p>
        </p:txBody>
      </p:sp>
      <p:sp>
        <p:nvSpPr>
          <p:cNvPr id="6"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6200" y="6261100"/>
            <a:ext cx="70104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ABFCF994-7F22-4010-AB5E-9643C300A926}" type="datetime4">
              <a:rPr lang="en-US" smtClean="0"/>
              <a:pPr/>
              <a:t>January 12, 2022</a:t>
            </a:fld>
            <a:endParaRPr lang="en-US" dirty="0"/>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B90A137F-2160-43DB-BD3B-615823AC08C2}" type="datetime4">
              <a:rPr lang="en-US" smtClean="0"/>
              <a:pPr/>
              <a:t>January 12, 2022</a:t>
            </a:fld>
            <a:endParaRPr lang="en-US" dirty="0"/>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76200" y="6261100"/>
            <a:ext cx="7010400" cy="457200"/>
          </a:xfrm>
          <a:prstGeom prst="rect">
            <a:avLst/>
          </a:prstGeom>
        </p:spPr>
        <p:txBody>
          <a:bodyPr/>
          <a:lstStyle>
            <a:lvl1pPr>
              <a:defRPr/>
            </a:lvl1pPr>
          </a:lstStyle>
          <a:p>
            <a:fld id="{AF1DC5E2-3E9B-4454-A20F-59BD6F94EC5A}" type="datetime4">
              <a:rPr lang="en-US" smtClean="0"/>
              <a:pPr/>
              <a:t>January 12, 2022</a:t>
            </a:fld>
            <a:endParaRPr lang="en-US" dirty="0"/>
          </a:p>
        </p:txBody>
      </p:sp>
      <p:sp>
        <p:nvSpPr>
          <p:cNvPr id="6"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CD3A0649-A46E-4EE2-8A1F-76B2D3137B2F}" type="datetime4">
              <a:rPr lang="en-US" smtClean="0"/>
              <a:pPr/>
              <a:t>January 12, 2022</a:t>
            </a:fld>
            <a:endParaRPr lang="en-US" dirty="0"/>
          </a:p>
        </p:txBody>
      </p:sp>
      <p:sp>
        <p:nvSpPr>
          <p:cNvPr id="8"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C2C912A3-6E6C-4C27-8807-78924C855EB2}" type="datetime4">
              <a:rPr lang="en-US" smtClean="0"/>
              <a:pPr/>
              <a:t>January 12, 2022</a:t>
            </a:fld>
            <a:endParaRPr lang="en-US" dirty="0"/>
          </a:p>
        </p:txBody>
      </p:sp>
      <p:sp>
        <p:nvSpPr>
          <p:cNvPr id="4"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33C6B0EA-E476-46DF-B5EA-206C82673A56}" type="datetime4">
              <a:rPr lang="en-US" smtClean="0"/>
              <a:pPr/>
              <a:t>January 12, 2022</a:t>
            </a:fld>
            <a:endParaRPr lang="en-US" dirty="0"/>
          </a:p>
        </p:txBody>
      </p:sp>
      <p:sp>
        <p:nvSpPr>
          <p:cNvPr id="3"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76200" y="6261100"/>
            <a:ext cx="7010400" cy="457200"/>
          </a:xfrm>
          <a:prstGeom prst="rect">
            <a:avLst/>
          </a:prstGeom>
        </p:spPr>
        <p:txBody>
          <a:bodyPr/>
          <a:lstStyle>
            <a:lvl1pPr>
              <a:defRPr/>
            </a:lvl1pPr>
          </a:lstStyle>
          <a:p>
            <a:fld id="{8F7B91BA-264D-4822-BA09-F9BE58D09AEA}" type="datetime4">
              <a:rPr lang="en-US" smtClean="0"/>
              <a:pPr/>
              <a:t>January 12, 2022</a:t>
            </a:fld>
            <a:endParaRPr lang="en-US" dirty="0"/>
          </a:p>
        </p:txBody>
      </p:sp>
      <p:sp>
        <p:nvSpPr>
          <p:cNvPr id="6"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76200" y="6261100"/>
            <a:ext cx="7010400" cy="457200"/>
          </a:xfrm>
          <a:prstGeom prst="rect">
            <a:avLst/>
          </a:prstGeom>
        </p:spPr>
        <p:txBody>
          <a:bodyPr/>
          <a:lstStyle>
            <a:lvl1pPr>
              <a:defRPr/>
            </a:lvl1pPr>
          </a:lstStyle>
          <a:p>
            <a:fld id="{90615D53-C640-4B67-8393-591D2F62EA96}" type="datetime4">
              <a:rPr lang="en-US" smtClean="0"/>
              <a:pPr/>
              <a:t>January 12, 2022</a:t>
            </a:fld>
            <a:endParaRPr lang="en-US" dirty="0"/>
          </a:p>
        </p:txBody>
      </p:sp>
      <p:sp>
        <p:nvSpPr>
          <p:cNvPr id="6"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762000" y="5867400"/>
            <a:ext cx="7848600" cy="0"/>
          </a:xfrm>
          <a:prstGeom prst="line">
            <a:avLst/>
          </a:prstGeom>
          <a:noFill/>
          <a:ln w="9525">
            <a:noFill/>
            <a:round/>
            <a:headEnd/>
            <a:tailEnd/>
          </a:ln>
          <a:effectLst/>
        </p:spPr>
        <p:txBody>
          <a:bodyPr anchor="ctr"/>
          <a:lstStyle/>
          <a:p>
            <a:pPr>
              <a:defRPr/>
            </a:pPr>
            <a:endParaRPr lang="en-US" dirty="0"/>
          </a:p>
        </p:txBody>
      </p:sp>
      <p:sp>
        <p:nvSpPr>
          <p:cNvPr id="1033" name="Line 9"/>
          <p:cNvSpPr>
            <a:spLocks noChangeShapeType="1"/>
          </p:cNvSpPr>
          <p:nvPr/>
        </p:nvSpPr>
        <p:spPr bwMode="auto">
          <a:xfrm>
            <a:off x="0" y="6629400"/>
            <a:ext cx="9144000" cy="0"/>
          </a:xfrm>
          <a:prstGeom prst="line">
            <a:avLst/>
          </a:prstGeom>
          <a:noFill/>
          <a:ln w="9525">
            <a:noFill/>
            <a:round/>
            <a:headEnd/>
            <a:tailEnd/>
          </a:ln>
          <a:effectLst/>
        </p:spPr>
        <p:txBody>
          <a:bodyPr anchor="ctr"/>
          <a:lstStyle/>
          <a:p>
            <a:pPr>
              <a:defRPr/>
            </a:pPr>
            <a:endParaRPr lang="en-US" dirty="0"/>
          </a:p>
        </p:txBody>
      </p:sp>
      <p:sp>
        <p:nvSpPr>
          <p:cNvPr id="1036" name="Text Box 12"/>
          <p:cNvSpPr txBox="1">
            <a:spLocks noChangeArrowheads="1"/>
          </p:cNvSpPr>
          <p:nvPr/>
        </p:nvSpPr>
        <p:spPr bwMode="auto">
          <a:xfrm>
            <a:off x="1905000" y="296863"/>
            <a:ext cx="1371600" cy="1098550"/>
          </a:xfrm>
          <a:prstGeom prst="rect">
            <a:avLst/>
          </a:prstGeom>
          <a:noFill/>
          <a:ln w="9525" algn="ctr">
            <a:noFill/>
            <a:miter lim="800000"/>
            <a:headEnd/>
            <a:tailEnd/>
          </a:ln>
          <a:effectLst/>
        </p:spPr>
        <p:txBody>
          <a:bodyPr>
            <a:spAutoFit/>
          </a:bodyPr>
          <a:lstStyle/>
          <a:p>
            <a:pPr>
              <a:defRPr/>
            </a:pPr>
            <a:endParaRPr lang="en-US" sz="6600" dirty="0"/>
          </a:p>
        </p:txBody>
      </p:sp>
      <p:sp>
        <p:nvSpPr>
          <p:cNvPr id="1037" name="Text Box 13"/>
          <p:cNvSpPr txBox="1">
            <a:spLocks noChangeArrowheads="1"/>
          </p:cNvSpPr>
          <p:nvPr/>
        </p:nvSpPr>
        <p:spPr bwMode="auto">
          <a:xfrm>
            <a:off x="2117725" y="-703263"/>
            <a:ext cx="1539875" cy="274638"/>
          </a:xfrm>
          <a:prstGeom prst="rect">
            <a:avLst/>
          </a:prstGeom>
          <a:noFill/>
          <a:ln w="9525" algn="ctr">
            <a:noFill/>
            <a:miter lim="800000"/>
            <a:headEnd/>
            <a:tailEnd/>
          </a:ln>
          <a:effectLst/>
        </p:spPr>
        <p:txBody>
          <a:bodyPr>
            <a:spAutoFit/>
          </a:bodyPr>
          <a:lstStyle/>
          <a:p>
            <a:pPr>
              <a:spcBef>
                <a:spcPct val="20000"/>
              </a:spcBef>
              <a:defRPr/>
            </a:pPr>
            <a:r>
              <a:rPr lang="en-US" sz="1200" dirty="0"/>
              <a:t>humility</a:t>
            </a:r>
          </a:p>
        </p:txBody>
      </p:sp>
      <p:sp>
        <p:nvSpPr>
          <p:cNvPr id="1039" name="Text Box 15"/>
          <p:cNvSpPr txBox="1">
            <a:spLocks noChangeArrowheads="1"/>
          </p:cNvSpPr>
          <p:nvPr/>
        </p:nvSpPr>
        <p:spPr bwMode="auto">
          <a:xfrm>
            <a:off x="1752600" y="152400"/>
            <a:ext cx="1219200" cy="304800"/>
          </a:xfrm>
          <a:prstGeom prst="rect">
            <a:avLst/>
          </a:prstGeom>
          <a:noFill/>
          <a:ln w="9525" algn="ctr">
            <a:noFill/>
            <a:miter lim="800000"/>
            <a:headEnd/>
            <a:tailEnd/>
          </a:ln>
          <a:effectLst/>
        </p:spPr>
        <p:txBody>
          <a:bodyPr>
            <a:spAutoFit/>
          </a:bodyPr>
          <a:lstStyle/>
          <a:p>
            <a:pPr algn="ctr" eaLnBrk="1" hangingPunct="1">
              <a:defRPr/>
            </a:pPr>
            <a:r>
              <a:rPr lang="en-US" sz="1400" i="1" dirty="0">
                <a:solidFill>
                  <a:srgbClr val="4D4D4D"/>
                </a:solidFill>
                <a:latin typeface="Arial" charset="0"/>
              </a:rPr>
              <a:t>Humility</a:t>
            </a:r>
          </a:p>
        </p:txBody>
      </p:sp>
      <p:sp>
        <p:nvSpPr>
          <p:cNvPr id="1041" name="Text Box 17"/>
          <p:cNvSpPr txBox="1">
            <a:spLocks noChangeArrowheads="1"/>
          </p:cNvSpPr>
          <p:nvPr/>
        </p:nvSpPr>
        <p:spPr bwMode="auto">
          <a:xfrm>
            <a:off x="3733800" y="152400"/>
            <a:ext cx="1981200" cy="304800"/>
          </a:xfrm>
          <a:prstGeom prst="rect">
            <a:avLst/>
          </a:prstGeom>
          <a:noFill/>
          <a:ln w="9525" algn="ctr">
            <a:noFill/>
            <a:miter lim="800000"/>
            <a:headEnd/>
            <a:tailEnd/>
          </a:ln>
          <a:effectLst/>
        </p:spPr>
        <p:txBody>
          <a:bodyPr>
            <a:spAutoFit/>
          </a:bodyPr>
          <a:lstStyle/>
          <a:p>
            <a:pPr algn="ctr" eaLnBrk="1" hangingPunct="1">
              <a:defRPr/>
            </a:pPr>
            <a:r>
              <a:rPr lang="en-US" sz="1400" i="1" dirty="0">
                <a:solidFill>
                  <a:srgbClr val="4D4D4D"/>
                </a:solidFill>
                <a:latin typeface="Arial" charset="0"/>
              </a:rPr>
              <a:t>Entrepreneurship</a:t>
            </a:r>
          </a:p>
        </p:txBody>
      </p:sp>
      <p:sp>
        <p:nvSpPr>
          <p:cNvPr id="1042" name="Text Box 18"/>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eaLnBrk="1" hangingPunct="1">
              <a:defRPr/>
            </a:pPr>
            <a:r>
              <a:rPr lang="en-US" sz="1400" i="1" dirty="0">
                <a:solidFill>
                  <a:srgbClr val="4D4D4D"/>
                </a:solidFill>
                <a:latin typeface="Arial" charset="0"/>
              </a:rPr>
              <a:t>Teamwork</a:t>
            </a:r>
          </a:p>
        </p:txBody>
      </p:sp>
      <p:sp>
        <p:nvSpPr>
          <p:cNvPr id="1043" name="Text Box 19"/>
          <p:cNvSpPr txBox="1">
            <a:spLocks noChangeArrowheads="1"/>
          </p:cNvSpPr>
          <p:nvPr/>
        </p:nvSpPr>
        <p:spPr bwMode="auto">
          <a:xfrm>
            <a:off x="0" y="6553200"/>
            <a:ext cx="1828800" cy="304800"/>
          </a:xfrm>
          <a:prstGeom prst="rect">
            <a:avLst/>
          </a:prstGeom>
          <a:noFill/>
          <a:ln w="9525" algn="ctr">
            <a:noFill/>
            <a:miter lim="800000"/>
            <a:headEnd/>
            <a:tailEnd/>
          </a:ln>
          <a:effectLst/>
        </p:spPr>
        <p:txBody>
          <a:bodyPr>
            <a:spAutoFit/>
          </a:bodyPr>
          <a:lstStyle/>
          <a:p>
            <a:pPr algn="ctr" eaLnBrk="1" hangingPunct="1">
              <a:defRPr/>
            </a:pPr>
            <a:r>
              <a:rPr lang="en-US" sz="1400" i="1" dirty="0">
                <a:solidFill>
                  <a:srgbClr val="4D4D4D"/>
                </a:solidFill>
                <a:latin typeface="Arial" charset="0"/>
              </a:rPr>
              <a:t>Deliver The Promise</a:t>
            </a:r>
          </a:p>
        </p:txBody>
      </p:sp>
      <p:sp>
        <p:nvSpPr>
          <p:cNvPr id="1044" name="Text Box 20"/>
          <p:cNvSpPr txBox="1">
            <a:spLocks noChangeArrowheads="1"/>
          </p:cNvSpPr>
          <p:nvPr/>
        </p:nvSpPr>
        <p:spPr bwMode="auto">
          <a:xfrm>
            <a:off x="2133600" y="6553200"/>
            <a:ext cx="1219200" cy="304800"/>
          </a:xfrm>
          <a:prstGeom prst="rect">
            <a:avLst/>
          </a:prstGeom>
          <a:noFill/>
          <a:ln w="9525" algn="ctr">
            <a:noFill/>
            <a:miter lim="800000"/>
            <a:headEnd/>
            <a:tailEnd/>
          </a:ln>
          <a:effectLst/>
        </p:spPr>
        <p:txBody>
          <a:bodyPr>
            <a:spAutoFit/>
          </a:bodyPr>
          <a:lstStyle/>
          <a:p>
            <a:pPr algn="ctr" eaLnBrk="1" hangingPunct="1">
              <a:defRPr/>
            </a:pPr>
            <a:r>
              <a:rPr lang="en-US" sz="1400" i="1" dirty="0">
                <a:solidFill>
                  <a:srgbClr val="4D4D4D"/>
                </a:solidFill>
                <a:latin typeface="Arial" charset="0"/>
              </a:rPr>
              <a:t>Learning</a:t>
            </a:r>
          </a:p>
        </p:txBody>
      </p:sp>
      <p:sp>
        <p:nvSpPr>
          <p:cNvPr id="1045" name="Text Box 21"/>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eaLnBrk="1" hangingPunct="1">
              <a:defRPr/>
            </a:pPr>
            <a:r>
              <a:rPr lang="en-US" sz="1400" i="1" dirty="0">
                <a:solidFill>
                  <a:srgbClr val="4D4D4D"/>
                </a:solidFill>
                <a:latin typeface="Arial" charset="0"/>
              </a:rPr>
              <a:t>Social Responsibility</a:t>
            </a:r>
          </a:p>
        </p:txBody>
      </p:sp>
      <p:sp>
        <p:nvSpPr>
          <p:cNvPr id="1046" name="Text Box 22"/>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eaLnBrk="1" hangingPunct="1">
              <a:defRPr/>
            </a:pPr>
            <a:r>
              <a:rPr lang="en-US" sz="1400" i="1" dirty="0">
                <a:solidFill>
                  <a:srgbClr val="4D4D4D"/>
                </a:solidFill>
                <a:latin typeface="Arial" charset="0"/>
              </a:rPr>
              <a:t>Respect for Individual</a:t>
            </a:r>
          </a:p>
        </p:txBody>
      </p:sp>
      <p:sp>
        <p:nvSpPr>
          <p:cNvPr id="1047" name="Rectangle 23"/>
          <p:cNvSpPr>
            <a:spLocks noChangeArrowheads="1"/>
          </p:cNvSpPr>
          <p:nvPr/>
        </p:nvSpPr>
        <p:spPr bwMode="auto">
          <a:xfrm>
            <a:off x="0" y="5588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p>
        </p:txBody>
      </p:sp>
      <p:sp>
        <p:nvSpPr>
          <p:cNvPr id="1048" name="Line 24"/>
          <p:cNvSpPr>
            <a:spLocks noChangeShapeType="1"/>
          </p:cNvSpPr>
          <p:nvPr/>
        </p:nvSpPr>
        <p:spPr bwMode="auto">
          <a:xfrm>
            <a:off x="0" y="6515100"/>
            <a:ext cx="9144000" cy="0"/>
          </a:xfrm>
          <a:prstGeom prst="line">
            <a:avLst/>
          </a:prstGeom>
          <a:noFill/>
          <a:ln w="25400">
            <a:solidFill>
              <a:srgbClr val="B2B2B2"/>
            </a:solidFill>
            <a:round/>
            <a:headEnd/>
            <a:tailEnd/>
          </a:ln>
          <a:effectLst/>
        </p:spPr>
        <p:txBody>
          <a:bodyPr wrap="none" anchor="ctr"/>
          <a:lstStyle/>
          <a:p>
            <a:pPr>
              <a:defRPr/>
            </a:pPr>
            <a:endParaRPr lang="en-US" dirty="0"/>
          </a:p>
        </p:txBody>
      </p:sp>
      <p:pic>
        <p:nvPicPr>
          <p:cNvPr id="2" name="Picture 19" descr="GMRLOGO.JPG"/>
          <p:cNvPicPr>
            <a:picLocks noChangeAspect="1"/>
          </p:cNvPicPr>
          <p:nvPr/>
        </p:nvPicPr>
        <p:blipFill>
          <a:blip r:embed="rId14" cstate="print"/>
          <a:srcRect/>
          <a:stretch>
            <a:fillRect/>
          </a:stretch>
        </p:blipFill>
        <p:spPr bwMode="auto">
          <a:xfrm>
            <a:off x="7569200" y="76200"/>
            <a:ext cx="1371600" cy="465138"/>
          </a:xfrm>
          <a:prstGeom prst="rect">
            <a:avLst/>
          </a:prstGeom>
          <a:noFill/>
          <a:ln w="9525">
            <a:noFill/>
            <a:miter lim="800000"/>
            <a:headEnd/>
            <a:tailEnd/>
          </a:ln>
        </p:spPr>
      </p:pic>
      <p:pic>
        <p:nvPicPr>
          <p:cNvPr id="3" name="Picture 20" descr="gmritlogo.JPG"/>
          <p:cNvPicPr>
            <a:picLocks noChangeAspect="1"/>
          </p:cNvPicPr>
          <p:nvPr/>
        </p:nvPicPr>
        <p:blipFill>
          <a:blip r:embed="rId15"/>
          <a:srcRect/>
          <a:stretch>
            <a:fillRect/>
          </a:stretch>
        </p:blipFill>
        <p:spPr bwMode="auto">
          <a:xfrm>
            <a:off x="46038" y="42863"/>
            <a:ext cx="1414462" cy="487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 xmlns:a16="http://schemas.microsoft.com/office/drawing/2014/main" id="{8E3320EA-3B16-D343-B69D-D35FE909A524}"/>
              </a:ext>
            </a:extLst>
          </p:cNvPr>
          <p:cNvSpPr>
            <a:spLocks noChangeArrowheads="1"/>
          </p:cNvSpPr>
          <p:nvPr/>
        </p:nvSpPr>
        <p:spPr bwMode="auto">
          <a:xfrm>
            <a:off x="200138" y="1643050"/>
            <a:ext cx="8743724" cy="3877985"/>
          </a:xfrm>
          <a:prstGeom prst="rect">
            <a:avLst/>
          </a:prstGeom>
          <a:noFill/>
          <a:ln w="9525">
            <a:noFill/>
            <a:miter lim="800000"/>
          </a:ln>
        </p:spPr>
        <p:txBody>
          <a:bodyPr wrap="square">
            <a:spAutoFit/>
          </a:bodyPr>
          <a:lstStyle/>
          <a:p>
            <a:pPr algn="just"/>
            <a:r>
              <a:rPr lang="en-US" sz="2400" b="1" dirty="0" smtClean="0"/>
              <a:t> 	A STUDY ON</a:t>
            </a:r>
            <a:r>
              <a:rPr lang="en-US" sz="2400" dirty="0" smtClean="0"/>
              <a:t> </a:t>
            </a:r>
            <a:r>
              <a:rPr lang="en-US" sz="2400" b="1" dirty="0" smtClean="0"/>
              <a:t>EMAIL SPAM DETECTION USING </a:t>
            </a:r>
          </a:p>
          <a:p>
            <a:pPr algn="just"/>
            <a:r>
              <a:rPr lang="en-US" sz="2400" b="1" dirty="0" smtClean="0"/>
              <a:t>                   SUPERVISED LEARNING ALGORITHMS</a:t>
            </a:r>
            <a:endParaRPr lang="en-IN" altLang="en-US" sz="2400" b="1" dirty="0">
              <a:solidFill>
                <a:schemeClr val="tx1"/>
              </a:solidFill>
            </a:endParaRPr>
          </a:p>
          <a:p>
            <a:pPr algn="ctr"/>
            <a:endParaRPr lang="en-US" altLang="en-US" dirty="0">
              <a:solidFill>
                <a:schemeClr val="tx1"/>
              </a:solidFill>
            </a:endParaRPr>
          </a:p>
          <a:p>
            <a:pPr algn="ctr"/>
            <a:endParaRPr lang="en-US" altLang="en-US" dirty="0">
              <a:solidFill>
                <a:schemeClr val="tx1"/>
              </a:solidFill>
            </a:endParaRPr>
          </a:p>
          <a:p>
            <a:pPr algn="ctr"/>
            <a:r>
              <a:rPr lang="en-US" altLang="en-US" dirty="0">
                <a:solidFill>
                  <a:schemeClr val="tx1"/>
                </a:solidFill>
              </a:rPr>
              <a:t> Submitted By</a:t>
            </a:r>
          </a:p>
          <a:p>
            <a:pPr algn="ctr"/>
            <a:r>
              <a:rPr lang="en-IN" altLang="en-US" b="1" dirty="0" smtClean="0">
                <a:cs typeface="Times New Roman" panose="02020603050405020304" pitchFamily="18" charset="0"/>
              </a:rPr>
              <a:t>Potnuru Deepika</a:t>
            </a:r>
            <a:r>
              <a:rPr lang="en-IN" altLang="en-US" b="1" dirty="0" smtClean="0">
                <a:solidFill>
                  <a:schemeClr val="tx1"/>
                </a:solidFill>
                <a:cs typeface="Times New Roman" panose="02020603050405020304" pitchFamily="18" charset="0"/>
              </a:rPr>
              <a:t> (</a:t>
            </a:r>
            <a:r>
              <a:rPr lang="en-IN" altLang="en-US" b="1" dirty="0" smtClean="0">
                <a:cs typeface="Times New Roman" panose="02020603050405020304" pitchFamily="18" charset="0"/>
              </a:rPr>
              <a:t>19341A05D5</a:t>
            </a:r>
            <a:r>
              <a:rPr lang="en-IN" altLang="en-US" b="1" dirty="0" smtClean="0">
                <a:solidFill>
                  <a:schemeClr val="tx1"/>
                </a:solidFill>
                <a:cs typeface="Times New Roman" panose="02020603050405020304" pitchFamily="18" charset="0"/>
              </a:rPr>
              <a:t>)</a:t>
            </a:r>
            <a:endParaRPr lang="en-IN" altLang="en-US" b="1" dirty="0">
              <a:solidFill>
                <a:schemeClr val="tx1"/>
              </a:solidFill>
              <a:cs typeface="Times New Roman" panose="02020603050405020304" pitchFamily="18" charset="0"/>
            </a:endParaRPr>
          </a:p>
          <a:p>
            <a:pPr algn="ctr" eaLnBrk="1" hangingPunct="1"/>
            <a:endParaRPr lang="en-IN" altLang="en-US" b="1" dirty="0">
              <a:solidFill>
                <a:schemeClr val="tx1"/>
              </a:solidFill>
              <a:cs typeface="Times New Roman" panose="02020603050405020304" pitchFamily="18" charset="0"/>
            </a:endParaRPr>
          </a:p>
          <a:p>
            <a:pPr algn="just" eaLnBrk="1" hangingPunct="1"/>
            <a:r>
              <a:rPr lang="en-IN" altLang="en-US" dirty="0">
                <a:solidFill>
                  <a:schemeClr val="tx1"/>
                </a:solidFill>
                <a:cs typeface="Times New Roman" panose="02020603050405020304" pitchFamily="18" charset="0"/>
              </a:rPr>
              <a:t>			</a:t>
            </a:r>
          </a:p>
          <a:p>
            <a:pPr algn="just"/>
            <a:r>
              <a:rPr lang="en-IN" altLang="en-US" b="1" dirty="0" smtClean="0">
                <a:cs typeface="Times New Roman" panose="02020603050405020304" pitchFamily="18" charset="0"/>
              </a:rPr>
              <a:t>Mr.</a:t>
            </a:r>
            <a:r>
              <a:rPr lang="en-US" b="1" dirty="0" smtClean="0"/>
              <a:t> D.Siva Krishna </a:t>
            </a:r>
            <a:r>
              <a:rPr lang="en-IN" altLang="en-US" b="1" dirty="0">
                <a:solidFill>
                  <a:schemeClr val="tx1"/>
                </a:solidFill>
                <a:cs typeface="Times New Roman" panose="02020603050405020304" pitchFamily="18" charset="0"/>
              </a:rPr>
              <a:t>	                                                     </a:t>
            </a:r>
            <a:endParaRPr lang="en-IN" altLang="en-US" b="1" dirty="0" smtClean="0">
              <a:solidFill>
                <a:schemeClr val="tx1"/>
              </a:solidFill>
              <a:cs typeface="Times New Roman" panose="02020603050405020304" pitchFamily="18" charset="0"/>
            </a:endParaRPr>
          </a:p>
          <a:p>
            <a:pPr algn="just"/>
            <a:r>
              <a:rPr lang="en-IN" altLang="en-US" b="1" dirty="0" smtClean="0">
                <a:cs typeface="Times New Roman" panose="02020603050405020304" pitchFamily="18" charset="0"/>
              </a:rPr>
              <a:t>Assistant Professor</a:t>
            </a:r>
            <a:r>
              <a:rPr lang="en-IN" altLang="en-US" b="1" dirty="0" smtClean="0">
                <a:solidFill>
                  <a:schemeClr val="tx1"/>
                </a:solidFill>
                <a:cs typeface="Times New Roman" panose="02020603050405020304" pitchFamily="18" charset="0"/>
              </a:rPr>
              <a:t>, </a:t>
            </a:r>
            <a:r>
              <a:rPr lang="en-IN" altLang="en-US" b="1" dirty="0">
                <a:solidFill>
                  <a:schemeClr val="tx1"/>
                </a:solidFill>
                <a:cs typeface="Times New Roman" panose="02020603050405020304" pitchFamily="18" charset="0"/>
              </a:rPr>
              <a:t>CSE Department		                 </a:t>
            </a:r>
            <a:endParaRPr lang="en-IN" altLang="en-US" b="1" dirty="0" smtClean="0">
              <a:solidFill>
                <a:schemeClr val="tx1"/>
              </a:solidFill>
              <a:cs typeface="Times New Roman" panose="02020603050405020304" pitchFamily="18" charset="0"/>
            </a:endParaRPr>
          </a:p>
          <a:p>
            <a:pPr algn="just" eaLnBrk="1" hangingPunct="1"/>
            <a:r>
              <a:rPr lang="en-IN" altLang="en-US" b="1" dirty="0" smtClean="0">
                <a:solidFill>
                  <a:schemeClr val="tx1"/>
                </a:solidFill>
                <a:cs typeface="Times New Roman" panose="02020603050405020304" pitchFamily="18" charset="0"/>
              </a:rPr>
              <a:t>GMR </a:t>
            </a:r>
            <a:r>
              <a:rPr lang="en-IN" altLang="en-US" b="1" dirty="0">
                <a:solidFill>
                  <a:schemeClr val="tx1"/>
                </a:solidFill>
                <a:cs typeface="Times New Roman" panose="02020603050405020304" pitchFamily="18" charset="0"/>
              </a:rPr>
              <a:t>Institute of Technology		                                   </a:t>
            </a:r>
            <a:endParaRPr lang="en-IN" altLang="en-US" b="1" dirty="0" smtClean="0">
              <a:solidFill>
                <a:schemeClr val="tx1"/>
              </a:solidFill>
              <a:cs typeface="Times New Roman" panose="02020603050405020304" pitchFamily="18" charset="0"/>
            </a:endParaRPr>
          </a:p>
          <a:p>
            <a:pPr algn="just" eaLnBrk="1" hangingPunct="1"/>
            <a:r>
              <a:rPr lang="en-IN" altLang="en-US" b="1" dirty="0" smtClean="0">
                <a:solidFill>
                  <a:schemeClr val="tx1"/>
                </a:solidFill>
                <a:cs typeface="Times New Roman" panose="02020603050405020304" pitchFamily="18" charset="0"/>
              </a:rPr>
              <a:t>Rajam</a:t>
            </a:r>
            <a:r>
              <a:rPr lang="en-IN" altLang="en-US" b="1" dirty="0">
                <a:solidFill>
                  <a:schemeClr val="tx1"/>
                </a:solidFill>
                <a:cs typeface="Times New Roman" panose="02020603050405020304" pitchFamily="18" charset="0"/>
              </a:rPr>
              <a:t>, AP.	</a:t>
            </a:r>
            <a:r>
              <a:rPr lang="en-IN" altLang="en-US" sz="1600" b="1" dirty="0">
                <a:solidFill>
                  <a:schemeClr val="tx1"/>
                </a:solidFill>
                <a:cs typeface="Times New Roman" panose="02020603050405020304" pitchFamily="18" charset="0"/>
              </a:rPr>
              <a:t>		</a:t>
            </a:r>
            <a:endParaRPr lang="en-IN" altLang="en-US" b="1" dirty="0">
              <a:solidFill>
                <a:schemeClr val="tx1"/>
              </a:solidFill>
              <a:cs typeface="Times New Roman" panose="02020603050405020304" pitchFamily="18" charset="0"/>
            </a:endParaRPr>
          </a:p>
          <a:p>
            <a:pPr algn="just" eaLnBrk="1" hangingPunct="1"/>
            <a:endParaRPr lang="en-IN" altLang="en-US" b="1" dirty="0">
              <a:solidFill>
                <a:schemeClr val="tx1"/>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642938" y="1071562"/>
            <a:ext cx="7772400" cy="5143519"/>
          </a:xfrm>
        </p:spPr>
        <p:txBody>
          <a:bodyPr/>
          <a:lstStyle/>
          <a:p>
            <a:pPr algn="just">
              <a:buNone/>
            </a:pPr>
            <a:r>
              <a:rPr lang="en-US" sz="2000" dirty="0" smtClean="0"/>
              <a:t>[5]	T. Xia, "</a:t>
            </a:r>
            <a:r>
              <a:rPr lang="en-US" sz="2000" b="1" dirty="0" smtClean="0"/>
              <a:t>A Constant Time Complexity Spam Detection Algorithm for Boosting Throughput on Rule-Based Filtering Systems</a:t>
            </a:r>
            <a:r>
              <a:rPr lang="en-US" sz="2000" dirty="0" smtClean="0"/>
              <a:t>," in IEEE Access, vol. 8, pp. 82653-82661, 2020, doi: 10.1109/ACCESS.2020.2991328.</a:t>
            </a:r>
          </a:p>
          <a:p>
            <a:pPr algn="just">
              <a:buNone/>
            </a:pPr>
            <a:endParaRPr lang="en-IN" sz="2000" b="1" dirty="0" smtClean="0"/>
          </a:p>
          <a:p>
            <a:pPr algn="just"/>
            <a:r>
              <a:rPr lang="en-US" sz="2000" dirty="0" smtClean="0"/>
              <a:t>This paper addresses the challenging throughput issue and proposes a constant time complexity rule-based spam detection algorithm.</a:t>
            </a:r>
          </a:p>
          <a:p>
            <a:pPr algn="just"/>
            <a:r>
              <a:rPr lang="en-IN" sz="2000" dirty="0" smtClean="0"/>
              <a:t>The author stated that </a:t>
            </a:r>
            <a:r>
              <a:rPr lang="en-US" sz="2000" dirty="0" smtClean="0"/>
              <a:t>machine learning approaches usually require a beginning training for spam filter and training again if rules are updated. Then, the filter may be required to restart to load the updated models.</a:t>
            </a:r>
          </a:p>
          <a:p>
            <a:pPr algn="just"/>
            <a:r>
              <a:rPr lang="en-US" sz="2000" dirty="0" smtClean="0"/>
              <a:t>A constant time complexity spam detection algorithm was completed  to boost throughout on rule-based filtering systems with overall time complexity for spam detection is O(1).  </a:t>
            </a:r>
          </a:p>
          <a:p>
            <a:pPr algn="just"/>
            <a:endParaRPr lang="en-US" sz="2000" dirty="0" smtClean="0"/>
          </a:p>
          <a:p>
            <a:endParaRPr lang="en-IN" dirty="0" smtClean="0"/>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642910" y="857232"/>
            <a:ext cx="7772400" cy="5357850"/>
          </a:xfrm>
        </p:spPr>
        <p:txBody>
          <a:bodyPr/>
          <a:lstStyle/>
          <a:p>
            <a:pPr algn="just">
              <a:buNone/>
            </a:pPr>
            <a:r>
              <a:rPr lang="en-US" sz="2000" dirty="0" smtClean="0"/>
              <a:t>[6]	Rakesh Nayak and Salim {Amirali Jiwani} and B. Rajitha, " </a:t>
            </a:r>
            <a:r>
              <a:rPr lang="en-US" sz="2000" b="1" dirty="0" smtClean="0"/>
              <a:t>Spam email detection using machine learning algorithm</a:t>
            </a:r>
            <a:r>
              <a:rPr lang="en-US" sz="2000" dirty="0" smtClean="0"/>
              <a:t>",in Sciencedirect,Materials Today: Proceedings,ISSN 2214-7853,https://doi.org/10.1016/j.matpr.2021.03.147,2021</a:t>
            </a:r>
          </a:p>
          <a:p>
            <a:pPr algn="just">
              <a:buNone/>
            </a:pPr>
            <a:endParaRPr lang="en-IN" sz="2000" b="1" dirty="0" smtClean="0"/>
          </a:p>
          <a:p>
            <a:pPr algn="just"/>
            <a:r>
              <a:rPr lang="en-IN" sz="2000" dirty="0" smtClean="0"/>
              <a:t>After dataset collection through kaggle, author has specified the preprocessing on dataset such as tokenization, stop word removal.</a:t>
            </a:r>
          </a:p>
          <a:p>
            <a:pPr algn="just"/>
            <a:r>
              <a:rPr lang="en-IN" sz="2000" dirty="0" smtClean="0"/>
              <a:t>The researchers </a:t>
            </a:r>
            <a:r>
              <a:rPr lang="en-US" sz="2000" dirty="0" smtClean="0"/>
              <a:t>conducted experiments on email dataset by performing the various algorithms .They are of  K-Nearest Neighbor (K-NN), Support Vector Machine (SVM) and Naive Bayes classification (NB).</a:t>
            </a:r>
          </a:p>
          <a:p>
            <a:pPr algn="just"/>
            <a:r>
              <a:rPr lang="en-US" sz="2000" dirty="0" smtClean="0"/>
              <a:t>The author has used four steps in the algorithms. They are: pre-processing of email dataset, feature description, classification of spam and evaluation of system performance.</a:t>
            </a:r>
          </a:p>
          <a:p>
            <a:pPr algn="just"/>
            <a:r>
              <a:rPr lang="en-US" sz="2000" dirty="0" smtClean="0"/>
              <a:t>The author of paper concluded that the utmost precision, recall and accuracy were offered by using the Naive Bayes algorithm.</a:t>
            </a:r>
          </a:p>
          <a:p>
            <a:pPr algn="just"/>
            <a:endParaRPr lang="en-US" sz="2000" b="1" dirty="0" smtClean="0"/>
          </a:p>
          <a:p>
            <a:pPr algn="just">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786" y="3000372"/>
            <a:ext cx="7215238" cy="1071570"/>
          </a:xfrm>
        </p:spPr>
        <p:txBody>
          <a:bodyPr/>
          <a:lstStyle/>
          <a:p>
            <a:pPr lvl="0"/>
            <a:r>
              <a:rPr lang="en-IN" sz="4800" b="1" dirty="0" smtClean="0">
                <a:solidFill>
                  <a:srgbClr val="000000"/>
                </a:solidFill>
                <a:ea typeface="Times New Roman"/>
                <a:cs typeface="Times New Roman"/>
                <a:sym typeface="Times New Roman"/>
              </a:rPr>
              <a:t>DATASETS</a:t>
            </a:r>
            <a:r>
              <a:rPr lang="en-IN" dirty="0" smtClean="0">
                <a:solidFill>
                  <a:srgbClr val="000000"/>
                </a:solidFill>
                <a:ea typeface="Times New Roman"/>
                <a:cs typeface="Times New Roman"/>
                <a:sym typeface="Times New Roman"/>
              </a:rPr>
              <a:t/>
            </a:r>
            <a:br>
              <a:rPr lang="en-IN" dirty="0" smtClean="0">
                <a:solidFill>
                  <a:srgbClr val="000000"/>
                </a:solidFill>
                <a:ea typeface="Times New Roman"/>
                <a:cs typeface="Times New Roman"/>
                <a:sym typeface="Times New Roman"/>
              </a:rPr>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85720" y="714356"/>
            <a:ext cx="5303055"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Dataset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dataset contains of 3 columns i.e. </a:t>
            </a:r>
            <a:r>
              <a:rPr kumimoji="0" lang="en-US" sz="1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S.No</a:t>
            </a: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Body of the Email, Label.</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1985" name="Picture 1" descr="dataset2"/>
          <p:cNvPicPr>
            <a:picLocks noChangeAspect="1" noChangeArrowheads="1"/>
          </p:cNvPicPr>
          <p:nvPr/>
        </p:nvPicPr>
        <p:blipFill>
          <a:blip r:embed="rId2"/>
          <a:srcRect/>
          <a:stretch>
            <a:fillRect/>
          </a:stretch>
        </p:blipFill>
        <p:spPr bwMode="auto">
          <a:xfrm>
            <a:off x="1285852" y="1285860"/>
            <a:ext cx="5937250" cy="2260600"/>
          </a:xfrm>
          <a:prstGeom prst="rect">
            <a:avLst/>
          </a:prstGeom>
          <a:noFill/>
        </p:spPr>
      </p:pic>
      <p:sp>
        <p:nvSpPr>
          <p:cNvPr id="41988" name="Rectangle 4"/>
          <p:cNvSpPr>
            <a:spLocks noChangeArrowheads="1"/>
          </p:cNvSpPr>
          <p:nvPr/>
        </p:nvSpPr>
        <p:spPr bwMode="auto">
          <a:xfrm>
            <a:off x="142844" y="378619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Dataset 2:-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dataset contains of 26 columns of frequent words along with their frequency.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1987" name="Picture 3" descr="dataset3"/>
          <p:cNvPicPr>
            <a:picLocks noChangeAspect="1" noChangeArrowheads="1"/>
          </p:cNvPicPr>
          <p:nvPr/>
        </p:nvPicPr>
        <p:blipFill>
          <a:blip r:embed="rId3"/>
          <a:srcRect/>
          <a:stretch>
            <a:fillRect/>
          </a:stretch>
        </p:blipFill>
        <p:spPr bwMode="auto">
          <a:xfrm>
            <a:off x="1285852" y="4214818"/>
            <a:ext cx="5937250" cy="2266950"/>
          </a:xfrm>
          <a:prstGeom prst="rect">
            <a:avLst/>
          </a:prstGeom>
          <a:noFill/>
        </p:spPr>
      </p:pic>
      <p:sp>
        <p:nvSpPr>
          <p:cNvPr id="41989" name="Rectangle 5"/>
          <p:cNvSpPr>
            <a:spLocks noChangeArrowheads="1"/>
          </p:cNvSpPr>
          <p:nvPr/>
        </p:nvSpPr>
        <p:spPr bwMode="auto">
          <a:xfrm>
            <a:off x="0" y="2724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dataset4"/>
          <p:cNvPicPr>
            <a:picLocks noChangeAspect="1" noChangeArrowheads="1"/>
          </p:cNvPicPr>
          <p:nvPr/>
        </p:nvPicPr>
        <p:blipFill>
          <a:blip r:embed="rId2"/>
          <a:srcRect/>
          <a:stretch>
            <a:fillRect/>
          </a:stretch>
        </p:blipFill>
        <p:spPr bwMode="auto">
          <a:xfrm>
            <a:off x="2143108" y="1214422"/>
            <a:ext cx="4786346" cy="2369178"/>
          </a:xfrm>
          <a:prstGeom prst="rect">
            <a:avLst/>
          </a:prstGeom>
          <a:noFill/>
        </p:spPr>
      </p:pic>
      <p:pic>
        <p:nvPicPr>
          <p:cNvPr id="47105" name="Picture 1" descr="dataset5"/>
          <p:cNvPicPr>
            <a:picLocks noChangeAspect="1" noChangeArrowheads="1"/>
          </p:cNvPicPr>
          <p:nvPr/>
        </p:nvPicPr>
        <p:blipFill>
          <a:blip r:embed="rId3"/>
          <a:srcRect/>
          <a:stretch>
            <a:fillRect/>
          </a:stretch>
        </p:blipFill>
        <p:spPr bwMode="auto">
          <a:xfrm>
            <a:off x="2214546" y="3571876"/>
            <a:ext cx="4726561" cy="2651116"/>
          </a:xfrm>
          <a:prstGeom prst="rect">
            <a:avLst/>
          </a:prstGeom>
          <a:noFill/>
        </p:spPr>
      </p:pic>
      <p:sp>
        <p:nvSpPr>
          <p:cNvPr id="47107" name="Rectangle 3"/>
          <p:cNvSpPr>
            <a:spLocks noChangeArrowheads="1"/>
          </p:cNvSpPr>
          <p:nvPr/>
        </p:nvSpPr>
        <p:spPr bwMode="auto">
          <a:xfrm>
            <a:off x="0" y="714356"/>
            <a:ext cx="6527749"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Dataset 3:-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dataset contains of 4 columns with label as 1 with it is spam and 0 if it is ham mail.</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7108" name="Rectangle 4"/>
          <p:cNvSpPr>
            <a:spLocks noChangeArrowheads="1"/>
          </p:cNvSpPr>
          <p:nvPr/>
        </p:nvSpPr>
        <p:spPr bwMode="auto">
          <a:xfrm>
            <a:off x="0" y="35750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428728" y="4429130"/>
          <a:ext cx="5500726" cy="1643076"/>
        </p:xfrm>
        <a:graphic>
          <a:graphicData uri="http://schemas.openxmlformats.org/drawingml/2006/table">
            <a:tbl>
              <a:tblPr/>
              <a:tblGrid>
                <a:gridCol w="2764988"/>
                <a:gridCol w="1235023"/>
                <a:gridCol w="1500715"/>
              </a:tblGrid>
              <a:tr h="326007">
                <a:tc>
                  <a:txBody>
                    <a:bodyPr/>
                    <a:lstStyle/>
                    <a:p>
                      <a:pPr>
                        <a:lnSpc>
                          <a:spcPct val="107000"/>
                        </a:lnSpc>
                        <a:spcAft>
                          <a:spcPts val="0"/>
                        </a:spcAft>
                      </a:pPr>
                      <a:r>
                        <a:rPr lang="en-US" sz="1200" b="1" dirty="0">
                          <a:solidFill>
                            <a:srgbClr val="000000"/>
                          </a:solidFill>
                          <a:latin typeface="Times New Roman"/>
                          <a:ea typeface="Calibri"/>
                          <a:cs typeface="Times New Roman"/>
                        </a:rPr>
                        <a:t>Dataset number</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a:solidFill>
                            <a:srgbClr val="000000"/>
                          </a:solidFill>
                          <a:latin typeface="Times New Roman"/>
                          <a:ea typeface="Calibri"/>
                          <a:cs typeface="Times New Roman"/>
                        </a:rPr>
                        <a:t>No. of rows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a:solidFill>
                            <a:srgbClr val="000000"/>
                          </a:solidFill>
                          <a:latin typeface="Times New Roman"/>
                          <a:ea typeface="Calibri"/>
                          <a:cs typeface="Times New Roman"/>
                        </a:rPr>
                        <a:t>No.of columns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007">
                <a:tc>
                  <a:txBody>
                    <a:bodyPr/>
                    <a:lstStyle/>
                    <a:p>
                      <a:pPr>
                        <a:lnSpc>
                          <a:spcPct val="107000"/>
                        </a:lnSpc>
                        <a:spcAft>
                          <a:spcPts val="0"/>
                        </a:spcAft>
                      </a:pPr>
                      <a:r>
                        <a:rPr lang="en-US" sz="1200">
                          <a:solidFill>
                            <a:srgbClr val="000000"/>
                          </a:solidFill>
                          <a:latin typeface="Times New Roman"/>
                          <a:ea typeface="Calibri"/>
                          <a:cs typeface="Times New Roman"/>
                        </a:rPr>
                        <a:t>Dataset 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a:solidFill>
                            <a:srgbClr val="000000"/>
                          </a:solidFill>
                          <a:latin typeface="Times New Roman"/>
                          <a:ea typeface="Calibri"/>
                          <a:cs typeface="Times New Roman"/>
                        </a:rPr>
                        <a:t>22415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a:solidFill>
                            <a:srgbClr val="000000"/>
                          </a:solidFill>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007">
                <a:tc>
                  <a:txBody>
                    <a:bodyPr/>
                    <a:lstStyle/>
                    <a:p>
                      <a:pPr>
                        <a:lnSpc>
                          <a:spcPct val="107000"/>
                        </a:lnSpc>
                        <a:spcAft>
                          <a:spcPts val="0"/>
                        </a:spcAft>
                      </a:pPr>
                      <a:r>
                        <a:rPr lang="en-US" sz="1200" dirty="0">
                          <a:solidFill>
                            <a:srgbClr val="000000"/>
                          </a:solidFill>
                          <a:latin typeface="Times New Roman"/>
                          <a:ea typeface="Calibri"/>
                          <a:cs typeface="Times New Roman"/>
                        </a:rPr>
                        <a:t>Dataset 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a:solidFill>
                            <a:srgbClr val="000000"/>
                          </a:solidFill>
                          <a:latin typeface="Times New Roman"/>
                          <a:ea typeface="Calibri"/>
                          <a:cs typeface="Times New Roman"/>
                        </a:rPr>
                        <a:t>4601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a:solidFill>
                            <a:srgbClr val="000000"/>
                          </a:solidFill>
                          <a:latin typeface="Times New Roman"/>
                          <a:ea typeface="Calibri"/>
                          <a:cs typeface="Times New Roman"/>
                        </a:rPr>
                        <a:t>58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007">
                <a:tc>
                  <a:txBody>
                    <a:bodyPr/>
                    <a:lstStyle/>
                    <a:p>
                      <a:pPr>
                        <a:lnSpc>
                          <a:spcPct val="107000"/>
                        </a:lnSpc>
                        <a:spcAft>
                          <a:spcPts val="0"/>
                        </a:spcAft>
                      </a:pPr>
                      <a:r>
                        <a:rPr lang="en-US" sz="1200">
                          <a:solidFill>
                            <a:srgbClr val="000000"/>
                          </a:solidFill>
                          <a:latin typeface="Times New Roman"/>
                          <a:ea typeface="Calibri"/>
                          <a:cs typeface="Times New Roman"/>
                        </a:rPr>
                        <a:t>Dataset 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a:solidFill>
                            <a:srgbClr val="000000"/>
                          </a:solidFill>
                          <a:latin typeface="Times New Roman"/>
                          <a:ea typeface="Calibri"/>
                          <a:cs typeface="Times New Roman"/>
                        </a:rPr>
                        <a:t>10766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a:solidFill>
                            <a:srgbClr val="000000"/>
                          </a:solidFill>
                          <a:latin typeface="Times New Roman"/>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048">
                <a:tc>
                  <a:txBody>
                    <a:bodyPr/>
                    <a:lstStyle/>
                    <a:p>
                      <a:pPr>
                        <a:lnSpc>
                          <a:spcPct val="107000"/>
                        </a:lnSpc>
                        <a:spcAft>
                          <a:spcPts val="0"/>
                        </a:spcAft>
                      </a:pPr>
                      <a:r>
                        <a:rPr lang="en-US" sz="1200">
                          <a:solidFill>
                            <a:srgbClr val="000000"/>
                          </a:solidFill>
                          <a:latin typeface="Times New Roman"/>
                          <a:ea typeface="Calibri"/>
                          <a:cs typeface="Times New Roman"/>
                        </a:rPr>
                        <a:t>Dataset 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a:solidFill>
                            <a:srgbClr val="000000"/>
                          </a:solidFill>
                          <a:latin typeface="Times New Roman"/>
                          <a:ea typeface="Calibri"/>
                          <a:cs typeface="Times New Roman"/>
                        </a:rPr>
                        <a:t>5172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dirty="0">
                          <a:solidFill>
                            <a:srgbClr val="000000"/>
                          </a:solidFill>
                          <a:latin typeface="Times New Roman"/>
                          <a:ea typeface="Calibri"/>
                          <a:cs typeface="Times New Roman"/>
                        </a:rPr>
                        <a:t>3000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082" name="Rectangle 2"/>
          <p:cNvSpPr>
            <a:spLocks noChangeArrowheads="1"/>
          </p:cNvSpPr>
          <p:nvPr/>
        </p:nvSpPr>
        <p:spPr bwMode="auto">
          <a:xfrm>
            <a:off x="0" y="928670"/>
            <a:ext cx="5399235"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Dataset 4:-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dataset contains of 3000 columns with frequency of specific words.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6081" name="Picture 1" descr="dataset1"/>
          <p:cNvPicPr>
            <a:picLocks noChangeAspect="1" noChangeArrowheads="1"/>
          </p:cNvPicPr>
          <p:nvPr/>
        </p:nvPicPr>
        <p:blipFill>
          <a:blip r:embed="rId2"/>
          <a:srcRect/>
          <a:stretch>
            <a:fillRect/>
          </a:stretch>
        </p:blipFill>
        <p:spPr bwMode="auto">
          <a:xfrm>
            <a:off x="714348" y="1500174"/>
            <a:ext cx="5930900" cy="2292350"/>
          </a:xfrm>
          <a:prstGeom prst="rect">
            <a:avLst/>
          </a:prstGeom>
          <a:noFill/>
        </p:spPr>
      </p:pic>
      <p:sp>
        <p:nvSpPr>
          <p:cNvPr id="46083" name="Rectangle 3"/>
          <p:cNvSpPr>
            <a:spLocks noChangeArrowheads="1"/>
          </p:cNvSpPr>
          <p:nvPr/>
        </p:nvSpPr>
        <p:spPr bwMode="auto">
          <a:xfrm>
            <a:off x="2714612" y="4000504"/>
            <a:ext cx="2818079"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Table 1: Details of datasets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786" y="3000372"/>
            <a:ext cx="7215238" cy="1071570"/>
          </a:xfrm>
        </p:spPr>
        <p:txBody>
          <a:bodyPr/>
          <a:lstStyle/>
          <a:p>
            <a:pPr lvl="0"/>
            <a:r>
              <a:rPr lang="en-IN" sz="4800" b="1" dirty="0" smtClean="0">
                <a:solidFill>
                  <a:srgbClr val="000000"/>
                </a:solidFill>
                <a:ea typeface="Times New Roman"/>
                <a:cs typeface="Times New Roman"/>
                <a:sym typeface="Times New Roman"/>
              </a:rPr>
              <a:t>METHODOLOGY</a:t>
            </a:r>
            <a:r>
              <a:rPr lang="en-IN" dirty="0" smtClean="0">
                <a:solidFill>
                  <a:srgbClr val="000000"/>
                </a:solidFill>
                <a:ea typeface="Times New Roman"/>
                <a:cs typeface="Times New Roman"/>
                <a:sym typeface="Times New Roman"/>
              </a:rPr>
              <a:t/>
            </a:r>
            <a:br>
              <a:rPr lang="en-IN" dirty="0" smtClean="0">
                <a:solidFill>
                  <a:srgbClr val="000000"/>
                </a:solidFill>
                <a:ea typeface="Times New Roman"/>
                <a:cs typeface="Times New Roman"/>
                <a:sym typeface="Times New Roman"/>
              </a:rPr>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19136"/>
          </a:xfrm>
        </p:spPr>
        <p:txBody>
          <a:bodyPr/>
          <a:lstStyle/>
          <a:p>
            <a:r>
              <a:rPr lang="en-US" sz="3200" b="1" dirty="0" smtClean="0"/>
              <a:t>SUPERVISED MACHINE LEARNING </a:t>
            </a:r>
            <a:endParaRPr lang="en-US" sz="3200" dirty="0"/>
          </a:p>
        </p:txBody>
      </p:sp>
      <p:sp>
        <p:nvSpPr>
          <p:cNvPr id="3" name="Content Placeholder 2"/>
          <p:cNvSpPr>
            <a:spLocks noGrp="1"/>
          </p:cNvSpPr>
          <p:nvPr>
            <p:ph idx="1"/>
          </p:nvPr>
        </p:nvSpPr>
        <p:spPr>
          <a:xfrm>
            <a:off x="357158" y="1357298"/>
            <a:ext cx="8501122" cy="5119702"/>
          </a:xfrm>
        </p:spPr>
        <p:txBody>
          <a:bodyPr/>
          <a:lstStyle/>
          <a:p>
            <a:pPr algn="just"/>
            <a:r>
              <a:rPr lang="en-US" sz="1600" dirty="0" smtClean="0"/>
              <a:t>Supervised learning is defined as machines that are trained using well </a:t>
            </a:r>
            <a:r>
              <a:rPr lang="en-US" sz="1600" b="1" dirty="0" smtClean="0"/>
              <a:t>"labelled" </a:t>
            </a:r>
            <a:r>
              <a:rPr lang="en-US" sz="1600" dirty="0" smtClean="0"/>
              <a:t>training data.</a:t>
            </a:r>
          </a:p>
          <a:p>
            <a:pPr algn="just"/>
            <a:r>
              <a:rPr lang="en-US" sz="1600" dirty="0" smtClean="0"/>
              <a:t>On basis of that labeled data, machines predict the output. </a:t>
            </a:r>
          </a:p>
          <a:p>
            <a:pPr algn="just"/>
            <a:r>
              <a:rPr lang="en-US" sz="1600" dirty="0" smtClean="0"/>
              <a:t>Supervised learning is a process of providing input data as well as correct output data to the machine learning model. </a:t>
            </a:r>
          </a:p>
          <a:p>
            <a:pPr algn="just"/>
            <a:r>
              <a:rPr lang="en-US" sz="1600" dirty="0" smtClean="0"/>
              <a:t>As input data is fed into the model, it adjusts its weights until the model has been fitted appropriately.</a:t>
            </a:r>
          </a:p>
          <a:p>
            <a:pPr algn="just"/>
            <a:r>
              <a:rPr lang="en-US" sz="1600" dirty="0" smtClean="0"/>
              <a:t>The aim of a supervised learning algorithm is to find a mapping function to map the input variable(x) with the output variable(y)</a:t>
            </a:r>
            <a:r>
              <a:rPr lang="en-US" sz="1600" b="1" dirty="0" smtClean="0"/>
              <a:t>.</a:t>
            </a:r>
            <a:endParaRPr lang="en-US" sz="1600" dirty="0" smtClean="0"/>
          </a:p>
          <a:p>
            <a:pPr algn="just"/>
            <a:r>
              <a:rPr lang="en-US" sz="1600" dirty="0" smtClean="0"/>
              <a:t>EXAMPLES : Risk Assessment, Image classification, Fraud Detection, spam filtering, etc.</a:t>
            </a:r>
          </a:p>
          <a:p>
            <a:pPr algn="just"/>
            <a:r>
              <a:rPr lang="en-US" sz="1600" dirty="0" smtClean="0"/>
              <a:t>Supervised learning can be separated into two types : 1)Classification </a:t>
            </a:r>
          </a:p>
          <a:p>
            <a:pPr algn="just">
              <a:buNone/>
            </a:pPr>
            <a:r>
              <a:rPr lang="en-US" sz="1600" dirty="0" smtClean="0"/>
              <a:t>						   2)Regression</a:t>
            </a:r>
          </a:p>
          <a:p>
            <a:pPr algn="just"/>
            <a:r>
              <a:rPr lang="en-US" sz="1600" dirty="0" smtClean="0"/>
              <a:t>So, Spam detection comes under the classification that classifies the email as Spam or Ham. The algorithms used are : 1) K-Nearest Neighbor (KNN), </a:t>
            </a:r>
          </a:p>
          <a:p>
            <a:pPr algn="just">
              <a:buNone/>
            </a:pPr>
            <a:r>
              <a:rPr lang="en-US" sz="1600" dirty="0" smtClean="0"/>
              <a:t>          		     2)Naive Bayes, </a:t>
            </a:r>
          </a:p>
          <a:p>
            <a:pPr algn="just">
              <a:buNone/>
            </a:pPr>
            <a:r>
              <a:rPr lang="en-US" sz="1600" dirty="0" smtClean="0"/>
              <a:t>         		     3)Decision Tree</a:t>
            </a:r>
          </a:p>
          <a:p>
            <a:pPr algn="just">
              <a:buNone/>
            </a:pPr>
            <a:r>
              <a:rPr lang="en-US" sz="1600" dirty="0" smtClean="0"/>
              <a:t>         		     4)Support Vector Machine (SVM)</a:t>
            </a:r>
          </a:p>
          <a:p>
            <a:pPr algn="just">
              <a:buNone/>
            </a:pPr>
            <a:endParaRPr lang="en-US" sz="1600" dirty="0" smtClean="0"/>
          </a:p>
          <a:p>
            <a:pPr algn="just"/>
            <a:endParaRPr lang="en-US" sz="1600" dirty="0" smtClean="0"/>
          </a:p>
          <a:p>
            <a:pPr algn="just"/>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19136"/>
          </a:xfrm>
        </p:spPr>
        <p:txBody>
          <a:bodyPr/>
          <a:lstStyle/>
          <a:p>
            <a:r>
              <a:rPr lang="en-US" sz="3200" b="1" dirty="0" smtClean="0"/>
              <a:t>K-Nearest Neighbour Algorithm (KNN) </a:t>
            </a:r>
            <a:endParaRPr lang="en-US" sz="3200" dirty="0"/>
          </a:p>
        </p:txBody>
      </p:sp>
      <p:sp>
        <p:nvSpPr>
          <p:cNvPr id="3" name="Content Placeholder 2"/>
          <p:cNvSpPr>
            <a:spLocks noGrp="1"/>
          </p:cNvSpPr>
          <p:nvPr>
            <p:ph idx="1"/>
          </p:nvPr>
        </p:nvSpPr>
        <p:spPr>
          <a:xfrm>
            <a:off x="357158" y="1357298"/>
            <a:ext cx="8501122" cy="5119702"/>
          </a:xfrm>
        </p:spPr>
        <p:txBody>
          <a:bodyPr/>
          <a:lstStyle/>
          <a:p>
            <a:pPr algn="just"/>
            <a:r>
              <a:rPr lang="en-US" sz="1600" dirty="0" smtClean="0"/>
              <a:t>K-Nearest Neighbour is one of the simplest Machine Learning algorithms based on Supervised Learning technique.</a:t>
            </a:r>
          </a:p>
          <a:p>
            <a:pPr algn="just"/>
            <a:r>
              <a:rPr lang="en-US" sz="1600" dirty="0" smtClean="0"/>
              <a:t>KNN algorithm assumes the similarity between the new case/data and available cases and put the new case into the category that is most similar to the available categories.</a:t>
            </a:r>
          </a:p>
          <a:p>
            <a:pPr algn="just"/>
            <a:r>
              <a:rPr lang="en-US" sz="1600" dirty="0" smtClean="0"/>
              <a:t>KNN algorithm stores all the available data and classifies a new data point based on the similarity. </a:t>
            </a:r>
          </a:p>
          <a:p>
            <a:pPr algn="just"/>
            <a:r>
              <a:rPr lang="en-US" sz="1600" dirty="0" smtClean="0"/>
              <a:t>KNN algorithm can be used for Regression as well as for Classification but mostly it is used for the Classification problems.</a:t>
            </a:r>
          </a:p>
          <a:p>
            <a:pPr algn="just"/>
            <a:r>
              <a:rPr lang="en-US" sz="1600" dirty="0" smtClean="0"/>
              <a:t>KNN is a </a:t>
            </a:r>
            <a:r>
              <a:rPr lang="en-US" sz="1600" b="1" dirty="0" smtClean="0"/>
              <a:t>non-parametric algorithm </a:t>
            </a:r>
            <a:r>
              <a:rPr lang="en-US" sz="1600" dirty="0" smtClean="0"/>
              <a:t>and</a:t>
            </a:r>
            <a:r>
              <a:rPr lang="en-US" sz="1600" b="1" dirty="0" smtClean="0"/>
              <a:t> </a:t>
            </a:r>
            <a:r>
              <a:rPr lang="en-US" sz="1600" dirty="0" smtClean="0"/>
              <a:t>also called a </a:t>
            </a:r>
            <a:r>
              <a:rPr lang="en-US" sz="1600" b="1" dirty="0" smtClean="0"/>
              <a:t>lazy learner algorithm</a:t>
            </a:r>
            <a:r>
              <a:rPr lang="en-US" sz="1600" dirty="0" smtClean="0"/>
              <a:t> .</a:t>
            </a:r>
          </a:p>
          <a:p>
            <a:pPr algn="just"/>
            <a:r>
              <a:rPr lang="en-US" sz="1600" b="1" dirty="0" smtClean="0"/>
              <a:t>Working :</a:t>
            </a:r>
            <a:endParaRPr lang="en-US" sz="1600" dirty="0" smtClean="0"/>
          </a:p>
          <a:p>
            <a:pPr lvl="1" algn="just">
              <a:buNone/>
            </a:pPr>
            <a:r>
              <a:rPr lang="en-US" sz="1600" b="1" dirty="0" smtClean="0"/>
              <a:t>Step-1:</a:t>
            </a:r>
            <a:r>
              <a:rPr lang="en-US" sz="1600" dirty="0" smtClean="0"/>
              <a:t> Select the number K of the neighbors</a:t>
            </a:r>
          </a:p>
          <a:p>
            <a:pPr lvl="1" algn="just">
              <a:buNone/>
            </a:pPr>
            <a:r>
              <a:rPr lang="en-US" sz="1600" b="1" dirty="0" smtClean="0"/>
              <a:t>Step-2:</a:t>
            </a:r>
            <a:r>
              <a:rPr lang="en-US" sz="1600" dirty="0" smtClean="0"/>
              <a:t> Calculate the Euclidean distance of </a:t>
            </a:r>
            <a:r>
              <a:rPr lang="en-US" sz="1600" b="1" dirty="0" smtClean="0"/>
              <a:t>K number of neighbors</a:t>
            </a:r>
            <a:endParaRPr lang="en-US" sz="1600" dirty="0" smtClean="0"/>
          </a:p>
          <a:p>
            <a:pPr lvl="1" algn="just">
              <a:buNone/>
            </a:pPr>
            <a:r>
              <a:rPr lang="en-US" sz="1600" b="1" dirty="0" smtClean="0"/>
              <a:t>Step-3:</a:t>
            </a:r>
            <a:r>
              <a:rPr lang="en-US" sz="1600" dirty="0" smtClean="0"/>
              <a:t> Take the K nearest neighbors as per the calculated Euclidean distance.</a:t>
            </a:r>
          </a:p>
          <a:p>
            <a:pPr lvl="1" algn="just">
              <a:buNone/>
            </a:pPr>
            <a:r>
              <a:rPr lang="en-US" sz="1600" b="1" dirty="0" smtClean="0"/>
              <a:t>Step-4:</a:t>
            </a:r>
            <a:r>
              <a:rPr lang="en-US" sz="1600" dirty="0" smtClean="0"/>
              <a:t> Among these k neighbors, count the number of the data points in each category.</a:t>
            </a:r>
          </a:p>
          <a:p>
            <a:pPr lvl="1" algn="just">
              <a:buNone/>
            </a:pPr>
            <a:r>
              <a:rPr lang="en-US" sz="1600" b="1" dirty="0" smtClean="0"/>
              <a:t>Step-5:</a:t>
            </a:r>
            <a:r>
              <a:rPr lang="en-US" sz="1600" dirty="0" smtClean="0"/>
              <a:t> Assign the new data points to that category for which the number of the neighbor is maximum.</a:t>
            </a:r>
          </a:p>
          <a:p>
            <a:pPr lvl="1" algn="just">
              <a:buNone/>
            </a:pPr>
            <a:r>
              <a:rPr lang="en-US" sz="1600" b="1" dirty="0" smtClean="0"/>
              <a:t>Step-6:</a:t>
            </a:r>
            <a:r>
              <a:rPr lang="en-US" sz="1600" dirty="0" smtClean="0"/>
              <a:t> Our model is ready.</a:t>
            </a:r>
          </a:p>
          <a:p>
            <a:pPr algn="just"/>
            <a:endParaRPr lang="en-US" sz="1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19136"/>
          </a:xfrm>
        </p:spPr>
        <p:txBody>
          <a:bodyPr/>
          <a:lstStyle/>
          <a:p>
            <a:r>
              <a:rPr lang="en-IN" sz="3200" b="1" dirty="0" smtClean="0"/>
              <a:t>Naïve Bayes </a:t>
            </a:r>
            <a:r>
              <a:rPr lang="en-US" sz="3200" b="1" dirty="0" smtClean="0"/>
              <a:t> </a:t>
            </a:r>
            <a:endParaRPr lang="en-US" sz="3200" dirty="0"/>
          </a:p>
        </p:txBody>
      </p:sp>
      <p:sp>
        <p:nvSpPr>
          <p:cNvPr id="3" name="Content Placeholder 2"/>
          <p:cNvSpPr>
            <a:spLocks noGrp="1"/>
          </p:cNvSpPr>
          <p:nvPr>
            <p:ph idx="1"/>
          </p:nvPr>
        </p:nvSpPr>
        <p:spPr>
          <a:xfrm>
            <a:off x="357158" y="1357298"/>
            <a:ext cx="8501122" cy="5119702"/>
          </a:xfrm>
        </p:spPr>
        <p:txBody>
          <a:bodyPr/>
          <a:lstStyle/>
          <a:p>
            <a:pPr algn="just"/>
            <a:r>
              <a:rPr lang="en-US" sz="1600" dirty="0" smtClean="0"/>
              <a:t>Naïve Bayes algorithm is a supervised learning algorithm, which is based on Bayes theorem and used for solving classification problems.</a:t>
            </a:r>
          </a:p>
          <a:p>
            <a:pPr algn="just"/>
            <a:r>
              <a:rPr lang="en-US" sz="1600" dirty="0" smtClean="0"/>
              <a:t>It is a probabilistic classifier, which means it predicts on the basis of the probability of an object.</a:t>
            </a:r>
          </a:p>
          <a:p>
            <a:pPr algn="just"/>
            <a:r>
              <a:rPr lang="en-US" sz="1600" dirty="0" smtClean="0"/>
              <a:t>EXAMPLES : spam filtration, Sentimental analysis, and classifying articles</a:t>
            </a:r>
            <a:r>
              <a:rPr lang="en-US" sz="1600" dirty="0" smtClean="0"/>
              <a:t>.</a:t>
            </a:r>
          </a:p>
          <a:p>
            <a:pPr algn="just">
              <a:buNone/>
            </a:pPr>
            <a:endParaRPr lang="en-US" sz="1600" dirty="0" smtClean="0"/>
          </a:p>
          <a:p>
            <a:pPr algn="just"/>
            <a:r>
              <a:rPr lang="en-US" sz="1600" dirty="0" smtClean="0"/>
              <a:t>The Naïve Bayes algorithm is comprised of two words Naïve and Bayes, Which can be described as:</a:t>
            </a:r>
          </a:p>
          <a:p>
            <a:pPr lvl="1" algn="just">
              <a:buNone/>
            </a:pPr>
            <a:r>
              <a:rPr lang="en-US" sz="1200" b="1" dirty="0" smtClean="0"/>
              <a:t> </a:t>
            </a:r>
            <a:r>
              <a:rPr lang="en-US" sz="1600" b="1" dirty="0" smtClean="0"/>
              <a:t>Naïve</a:t>
            </a:r>
            <a:r>
              <a:rPr lang="en-US" sz="1600" dirty="0" smtClean="0"/>
              <a:t>: It is called Naïve because it assumes that the occurrence of a certain feature is     independent of the occurrence of other </a:t>
            </a:r>
            <a:r>
              <a:rPr lang="en-US" sz="1600" dirty="0" smtClean="0"/>
              <a:t>features.</a:t>
            </a:r>
            <a:endParaRPr lang="en-US" sz="1600" dirty="0" smtClean="0"/>
          </a:p>
          <a:p>
            <a:pPr lvl="1" algn="just">
              <a:buNone/>
            </a:pPr>
            <a:r>
              <a:rPr lang="en-US" sz="1600" b="1" dirty="0" smtClean="0"/>
              <a:t> Bayes</a:t>
            </a:r>
            <a:r>
              <a:rPr lang="en-US" sz="1600" dirty="0" smtClean="0"/>
              <a:t>: It is called Bayes because it depends on the principle of Bayes' Theorem </a:t>
            </a:r>
            <a:endParaRPr lang="en-US" sz="1600" dirty="0" smtClean="0"/>
          </a:p>
          <a:p>
            <a:pPr lvl="1" algn="just">
              <a:buNone/>
            </a:pPr>
            <a:endParaRPr lang="en-US" sz="1600" dirty="0" smtClean="0"/>
          </a:p>
          <a:p>
            <a:pPr algn="just"/>
            <a:r>
              <a:rPr lang="en-US" sz="1600" b="1" dirty="0" smtClean="0"/>
              <a:t>Bayes' Theorem : </a:t>
            </a:r>
            <a:r>
              <a:rPr lang="en-US" sz="1600" dirty="0" smtClean="0"/>
              <a:t>Bayes' theorem is also known as Bayes' Rule or Bayes' law, which is used to determine the probability of a hypothesis with prior knowledge. It depends on the conditional probability.</a:t>
            </a:r>
          </a:p>
          <a:p>
            <a:pPr algn="just">
              <a:buNone/>
            </a:pPr>
            <a:r>
              <a:rPr lang="en-US" sz="1600" dirty="0" smtClean="0"/>
              <a:t>			</a:t>
            </a:r>
            <a:r>
              <a:rPr lang="en-US" sz="2400" b="1" dirty="0" smtClean="0"/>
              <a:t>P(B/A)=P(A/B)*P(B)/P(A)</a:t>
            </a:r>
          </a:p>
          <a:p>
            <a:pPr algn="just">
              <a:buNone/>
            </a:pPr>
            <a:r>
              <a:rPr lang="en-US" sz="1600"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54611D-35AF-4C01-9577-7A6A6E5AA7C0}"/>
              </a:ext>
            </a:extLst>
          </p:cNvPr>
          <p:cNvSpPr>
            <a:spLocks noGrp="1"/>
          </p:cNvSpPr>
          <p:nvPr>
            <p:ph type="title"/>
          </p:nvPr>
        </p:nvSpPr>
        <p:spPr/>
        <p:txBody>
          <a:bodyPr/>
          <a:lstStyle/>
          <a:p>
            <a:r>
              <a:rPr lang="en-IN" sz="3200" b="1" dirty="0" smtClean="0"/>
              <a:t>ABSTRACT</a:t>
            </a:r>
            <a:endParaRPr lang="en-US" sz="3200" b="1" dirty="0"/>
          </a:p>
        </p:txBody>
      </p:sp>
      <p:sp>
        <p:nvSpPr>
          <p:cNvPr id="5" name="Content Placeholder 4"/>
          <p:cNvSpPr>
            <a:spLocks noGrp="1"/>
          </p:cNvSpPr>
          <p:nvPr>
            <p:ph idx="1"/>
          </p:nvPr>
        </p:nvSpPr>
        <p:spPr>
          <a:xfrm>
            <a:off x="214282" y="1571612"/>
            <a:ext cx="8572560" cy="4905388"/>
          </a:xfrm>
        </p:spPr>
        <p:txBody>
          <a:bodyPr/>
          <a:lstStyle/>
          <a:p>
            <a:pPr algn="just">
              <a:buNone/>
            </a:pPr>
            <a:r>
              <a:rPr lang="en-US" sz="1600" dirty="0" smtClean="0"/>
              <a:t>	Social networking helps to collaborate, contribute and connect. Social network is prevalent that all people across the globe are visible to anyone and anywhere. Increase in growth of interest in various social network platforms lead to the huge number of interactions between the users to  users or users to websites. Among all, most of the business and general communication agents  are working through email because of its cost effectiveness as sending an email is easy and cheap.This leads various attacks like Spamming, Phishing email, Spear Phishing, Link Manipulation, Fake Websites,CEO fraud, Content injection and many more. Therefore, detecting of these spam mails that were fraud is of the most important. Spam detection methods can be broadly divided into expert-based and machine learning based detection methods. In this study, it aims the detection of spam emails using machine learning techniques which improves a way in social network analysis. In this work, spam detection includes different Machine Learning Techniques such as supervised and unsupervised learning. In supervised learning ,K-Nearest Neighbor (KNN), Naive Bayes, Decision Trees, Support Vector Machine (SVM) are performed. Finally, at the end of study, the comparison of different spam email detection techniques will be presented and demonstrates the overall performances of all algorithms regarding accuracy rate.</a:t>
            </a:r>
          </a:p>
          <a:p>
            <a:pPr algn="just">
              <a:buNone/>
            </a:pPr>
            <a:r>
              <a:rPr lang="en-US" sz="1600" dirty="0" smtClean="0"/>
              <a:t> </a:t>
            </a:r>
          </a:p>
          <a:p>
            <a:pPr algn="just">
              <a:buNone/>
            </a:pPr>
            <a:r>
              <a:rPr lang="en-US" sz="1600" b="1" dirty="0" smtClean="0"/>
              <a:t>	Keywords:</a:t>
            </a:r>
            <a:r>
              <a:rPr lang="en-US" sz="1600" i="1" dirty="0" smtClean="0"/>
              <a:t>Spamming,supervised, classification, Naïve Bayes,decision tree,Accuracy rate.</a:t>
            </a:r>
            <a:endParaRPr lang="en-US" sz="1600" dirty="0" smtClean="0"/>
          </a:p>
          <a:p>
            <a:pPr algn="just">
              <a:buNone/>
            </a:pPr>
            <a:endParaRPr lang="en-US" sz="1600" dirty="0"/>
          </a:p>
        </p:txBody>
      </p:sp>
      <p:sp>
        <p:nvSpPr>
          <p:cNvPr id="4" name="TextBox 3">
            <a:extLst>
              <a:ext uri="{FF2B5EF4-FFF2-40B4-BE49-F238E27FC236}">
                <a16:creationId xmlns="" xmlns:a16="http://schemas.microsoft.com/office/drawing/2014/main" id="{C84F9435-7172-8D49-A1CB-EC9F6576DF76}"/>
              </a:ext>
            </a:extLst>
          </p:cNvPr>
          <p:cNvSpPr txBox="1">
            <a:spLocks noChangeArrowheads="1"/>
          </p:cNvSpPr>
          <p:nvPr/>
        </p:nvSpPr>
        <p:spPr bwMode="auto">
          <a:xfrm>
            <a:off x="304800" y="956867"/>
            <a:ext cx="8534400" cy="784830"/>
          </a:xfrm>
          <a:prstGeom prst="rect">
            <a:avLst/>
          </a:prstGeom>
          <a:noFill/>
          <a:ln w="9525">
            <a:noFill/>
            <a:miter lim="800000"/>
          </a:ln>
        </p:spPr>
        <p:txBody>
          <a:bodyPr wrap="square">
            <a:spAutoFit/>
          </a:bodyPr>
          <a:lstStyle/>
          <a:p>
            <a:pPr algn="just">
              <a:lnSpc>
                <a:spcPct val="150000"/>
              </a:lnSpc>
            </a:pPr>
            <a:r>
              <a:rPr lang="en-IN" altLang="en-US" sz="1800" dirty="0">
                <a:solidFill>
                  <a:schemeClr val="tx1"/>
                </a:solidFill>
              </a:rPr>
              <a:t>             </a:t>
            </a:r>
          </a:p>
          <a:p>
            <a:pPr algn="just"/>
            <a:endParaRPr lang="en-IN" altLang="en-US" sz="1800" dirty="0">
              <a:solidFill>
                <a:schemeClr val="tx1"/>
              </a:solidFill>
            </a:endParaRPr>
          </a:p>
        </p:txBody>
      </p:sp>
    </p:spTree>
    <p:extLst>
      <p:ext uri="{BB962C8B-B14F-4D97-AF65-F5344CB8AC3E}">
        <p14:creationId xmlns="" xmlns:p14="http://schemas.microsoft.com/office/powerpoint/2010/main" val="3389848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19136"/>
          </a:xfrm>
        </p:spPr>
        <p:txBody>
          <a:bodyPr/>
          <a:lstStyle/>
          <a:p>
            <a:r>
              <a:rPr lang="en-IN" sz="3200" b="1" dirty="0" smtClean="0"/>
              <a:t>Decision Tree </a:t>
            </a:r>
            <a:endParaRPr lang="en-US" sz="3200" dirty="0"/>
          </a:p>
        </p:txBody>
      </p:sp>
      <p:sp>
        <p:nvSpPr>
          <p:cNvPr id="3" name="Content Placeholder 2"/>
          <p:cNvSpPr>
            <a:spLocks noGrp="1"/>
          </p:cNvSpPr>
          <p:nvPr>
            <p:ph idx="1"/>
          </p:nvPr>
        </p:nvSpPr>
        <p:spPr>
          <a:xfrm>
            <a:off x="357158" y="1357298"/>
            <a:ext cx="8501122" cy="5119702"/>
          </a:xfrm>
        </p:spPr>
        <p:txBody>
          <a:bodyPr/>
          <a:lstStyle/>
          <a:p>
            <a:pPr algn="just"/>
            <a:r>
              <a:rPr lang="en-US" sz="1600" dirty="0" smtClean="0"/>
              <a:t>Decision Tree is a Supervised learning technique that can be used for both classification and Regression problems. </a:t>
            </a:r>
          </a:p>
          <a:p>
            <a:pPr algn="just"/>
            <a:r>
              <a:rPr lang="en-US" sz="1600" dirty="0" smtClean="0"/>
              <a:t>It is a tree-structured classifier, where internal nodes represent the features of a dataset, branches represent the decision rules and each leaf node represents the outcome.</a:t>
            </a:r>
          </a:p>
          <a:p>
            <a:pPr algn="just"/>
            <a:r>
              <a:rPr lang="en-US" sz="1600" dirty="0" smtClean="0"/>
              <a:t>In a Decision tree, there are two nodes, which are the Decision Node and Leaf Node. </a:t>
            </a:r>
          </a:p>
          <a:p>
            <a:pPr algn="just"/>
            <a:r>
              <a:rPr lang="en-US" sz="1600" dirty="0" smtClean="0"/>
              <a:t>Decision tree simply asks a question, and based on the answer (Yes/No), it further split the tree into </a:t>
            </a:r>
            <a:r>
              <a:rPr lang="en-US" sz="1600" dirty="0" err="1" smtClean="0"/>
              <a:t>subtrees</a:t>
            </a:r>
            <a:r>
              <a:rPr lang="en-US" sz="1600" dirty="0" smtClean="0"/>
              <a:t>.</a:t>
            </a:r>
          </a:p>
          <a:p>
            <a:pPr algn="just">
              <a:buNone/>
            </a:pPr>
            <a:endParaRPr lang="en-US" sz="1600" dirty="0" smtClean="0"/>
          </a:p>
          <a:p>
            <a:pPr algn="just"/>
            <a:r>
              <a:rPr lang="en-IN" sz="1600" b="1" dirty="0" smtClean="0"/>
              <a:t>Working :</a:t>
            </a:r>
            <a:endParaRPr lang="en-US" sz="1600" b="1" dirty="0" smtClean="0"/>
          </a:p>
          <a:p>
            <a:pPr lvl="1" algn="just">
              <a:buNone/>
            </a:pPr>
            <a:r>
              <a:rPr lang="en-US" sz="1600" b="1" dirty="0" smtClean="0"/>
              <a:t>Step-1:</a:t>
            </a:r>
            <a:r>
              <a:rPr lang="en-US" sz="1600" dirty="0" smtClean="0"/>
              <a:t> Begin the tree with the root node, says S, which contains the complete dataset.</a:t>
            </a:r>
          </a:p>
          <a:p>
            <a:pPr lvl="1" algn="just">
              <a:buNone/>
            </a:pPr>
            <a:r>
              <a:rPr lang="en-US" sz="1600" b="1" dirty="0" smtClean="0"/>
              <a:t>Step-2:</a:t>
            </a:r>
            <a:r>
              <a:rPr lang="en-US" sz="1600" dirty="0" smtClean="0"/>
              <a:t> Find the best attribute in the dataset using Attribute Selection Measure (ASM).</a:t>
            </a:r>
          </a:p>
          <a:p>
            <a:pPr lvl="1" algn="just">
              <a:buNone/>
            </a:pPr>
            <a:r>
              <a:rPr lang="en-US" sz="1600" b="1" dirty="0" smtClean="0"/>
              <a:t>Step-3:</a:t>
            </a:r>
            <a:r>
              <a:rPr lang="en-US" sz="1600" dirty="0" smtClean="0"/>
              <a:t> Divide the S into subsets that contains possible values for the best attributes.</a:t>
            </a:r>
          </a:p>
          <a:p>
            <a:pPr lvl="1" algn="just">
              <a:buNone/>
            </a:pPr>
            <a:r>
              <a:rPr lang="en-US" sz="1600" b="1" dirty="0" smtClean="0"/>
              <a:t>Step-4:</a:t>
            </a:r>
            <a:r>
              <a:rPr lang="en-US" sz="1600" dirty="0" smtClean="0"/>
              <a:t> Generate the decision tree node, which contains the best attribute.</a:t>
            </a:r>
          </a:p>
          <a:p>
            <a:pPr lvl="1" algn="just">
              <a:buNone/>
            </a:pPr>
            <a:r>
              <a:rPr lang="en-US" sz="1600" b="1" dirty="0" smtClean="0"/>
              <a:t>Step-5</a:t>
            </a:r>
            <a:r>
              <a:rPr lang="en-US" sz="1600" dirty="0" smtClean="0"/>
              <a:t>: Recursively make new decision trees using the subsets of the dataset created in step -3. Continue this process until a stage is reached where you cannot further classify the nodes and called the final node as a leaf node.</a:t>
            </a:r>
          </a:p>
          <a:p>
            <a:pPr algn="just">
              <a:buNone/>
            </a:pPr>
            <a:endParaRPr lang="en-US" sz="16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19136"/>
          </a:xfrm>
        </p:spPr>
        <p:txBody>
          <a:bodyPr/>
          <a:lstStyle/>
          <a:p>
            <a:r>
              <a:rPr lang="en-US" sz="3200" b="1" dirty="0" smtClean="0"/>
              <a:t>Support Vector Machine(SVM) </a:t>
            </a:r>
            <a:endParaRPr lang="en-US" sz="3200" dirty="0"/>
          </a:p>
        </p:txBody>
      </p:sp>
      <p:sp>
        <p:nvSpPr>
          <p:cNvPr id="3" name="Content Placeholder 2"/>
          <p:cNvSpPr>
            <a:spLocks noGrp="1"/>
          </p:cNvSpPr>
          <p:nvPr>
            <p:ph idx="1"/>
          </p:nvPr>
        </p:nvSpPr>
        <p:spPr>
          <a:xfrm>
            <a:off x="357158" y="1357298"/>
            <a:ext cx="8501122" cy="5119702"/>
          </a:xfrm>
        </p:spPr>
        <p:txBody>
          <a:bodyPr/>
          <a:lstStyle/>
          <a:p>
            <a:pPr algn="just"/>
            <a:r>
              <a:rPr lang="en-US" sz="1600" dirty="0" smtClean="0"/>
              <a:t>Support Vector Machine (SVM) is one of the most popular Supervised Learning algorithms, which is used for Classification as well as Regression problems.</a:t>
            </a:r>
          </a:p>
          <a:p>
            <a:pPr algn="just"/>
            <a:r>
              <a:rPr lang="en-US" sz="1600" dirty="0" smtClean="0"/>
              <a:t>The goal of the SVM algorithm is to create the best line or decision boundary that can segregate n-dimensional space into classes so that </a:t>
            </a:r>
            <a:r>
              <a:rPr lang="en-US" sz="1600" dirty="0" smtClean="0"/>
              <a:t>it </a:t>
            </a:r>
            <a:r>
              <a:rPr lang="en-US" sz="1600" dirty="0" smtClean="0"/>
              <a:t>can </a:t>
            </a:r>
            <a:r>
              <a:rPr lang="en-US" sz="1600" dirty="0" smtClean="0"/>
              <a:t>easily put the new data point in the correct category in the future. </a:t>
            </a:r>
          </a:p>
          <a:p>
            <a:pPr algn="just"/>
            <a:r>
              <a:rPr lang="en-US" sz="1600" dirty="0" smtClean="0"/>
              <a:t>This best decision boundary is called a </a:t>
            </a:r>
            <a:r>
              <a:rPr lang="en-US" sz="1600" b="1" dirty="0" smtClean="0"/>
              <a:t> </a:t>
            </a:r>
            <a:r>
              <a:rPr lang="en-US" sz="1600" b="1" dirty="0" err="1" smtClean="0"/>
              <a:t>Hyperplane</a:t>
            </a:r>
            <a:r>
              <a:rPr lang="en-US" sz="1600" dirty="0" smtClean="0"/>
              <a:t>.</a:t>
            </a:r>
            <a:endParaRPr lang="en-US" sz="1600" dirty="0" smtClean="0"/>
          </a:p>
          <a:p>
            <a:pPr algn="just"/>
            <a:r>
              <a:rPr lang="en-US" sz="1600" dirty="0" smtClean="0"/>
              <a:t>SVM chooses the extreme points/vectors that help in creating the hyperplane. These extreme cases are called as </a:t>
            </a:r>
            <a:r>
              <a:rPr lang="en-US" sz="1600" b="1" dirty="0" smtClean="0"/>
              <a:t>support vectors</a:t>
            </a:r>
            <a:r>
              <a:rPr lang="en-US" sz="1600" dirty="0" smtClean="0"/>
              <a:t>, and hence algorithm is termed as </a:t>
            </a:r>
            <a:r>
              <a:rPr lang="en-US" sz="1600" b="1" dirty="0" smtClean="0"/>
              <a:t>Support Vector Machine</a:t>
            </a:r>
            <a:r>
              <a:rPr lang="en-US" sz="1600" dirty="0" smtClean="0"/>
              <a:t>.</a:t>
            </a:r>
          </a:p>
          <a:p>
            <a:pPr algn="just"/>
            <a:endParaRPr lang="en-US" sz="1600" dirty="0" smtClean="0"/>
          </a:p>
          <a:p>
            <a:pPr algn="just"/>
            <a:r>
              <a:rPr lang="en-US" sz="1600" b="1" dirty="0" smtClean="0"/>
              <a:t>Hyperplane:</a:t>
            </a:r>
            <a:r>
              <a:rPr lang="en-US" sz="1600" dirty="0" smtClean="0"/>
              <a:t> There can be multiple lines/decision boundaries to segregate the classes in n-dimensional space, but </a:t>
            </a:r>
            <a:r>
              <a:rPr lang="en-US" sz="1600" dirty="0" smtClean="0"/>
              <a:t>it</a:t>
            </a:r>
            <a:r>
              <a:rPr lang="en-US" sz="1600" dirty="0" smtClean="0"/>
              <a:t> </a:t>
            </a:r>
            <a:r>
              <a:rPr lang="en-US" sz="1600" dirty="0" smtClean="0"/>
              <a:t>need to find out the best decision boundary that helps to classify the data points. This best boundary is known as the hyperplane of SVM</a:t>
            </a:r>
            <a:r>
              <a:rPr lang="en-US" sz="1600" dirty="0" smtClean="0"/>
              <a:t>.</a:t>
            </a:r>
          </a:p>
          <a:p>
            <a:pPr algn="just">
              <a:buNone/>
            </a:pPr>
            <a:endParaRPr lang="en-US" sz="1600" dirty="0" smtClean="0"/>
          </a:p>
          <a:p>
            <a:pPr algn="just"/>
            <a:r>
              <a:rPr lang="en-US" sz="1600" b="1" dirty="0" smtClean="0"/>
              <a:t>Support Vectors:</a:t>
            </a:r>
            <a:r>
              <a:rPr lang="en-US" sz="1600" dirty="0" smtClean="0"/>
              <a:t>The data points or vectors that are the closest to the hyperplane and which affect the position of the hyperplane are termed as Support Vector.</a:t>
            </a:r>
          </a:p>
          <a:p>
            <a:pPr algn="just"/>
            <a:endParaRPr lang="en-US" sz="16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786" y="3000372"/>
            <a:ext cx="7572428" cy="1071570"/>
          </a:xfrm>
        </p:spPr>
        <p:txBody>
          <a:bodyPr/>
          <a:lstStyle/>
          <a:p>
            <a:pPr lvl="0"/>
            <a:r>
              <a:rPr lang="en-IN" b="1" dirty="0" smtClean="0"/>
              <a:t>RESULTS &amp; DISCUSSION </a:t>
            </a:r>
            <a:r>
              <a:rPr lang="en-IN" dirty="0" smtClean="0">
                <a:solidFill>
                  <a:srgbClr val="000000"/>
                </a:solidFill>
                <a:ea typeface="Times New Roman"/>
                <a:cs typeface="Times New Roman"/>
                <a:sym typeface="Times New Roman"/>
              </a:rPr>
              <a:t/>
            </a:r>
            <a:br>
              <a:rPr lang="en-IN" dirty="0" smtClean="0">
                <a:solidFill>
                  <a:srgbClr val="000000"/>
                </a:solidFill>
                <a:ea typeface="Times New Roman"/>
                <a:cs typeface="Times New Roman"/>
                <a:sym typeface="Times New Roman"/>
              </a:rPr>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57188" y="785813"/>
            <a:ext cx="8501062" cy="5691187"/>
          </a:xfrm>
        </p:spPr>
        <p:txBody>
          <a:bodyPr/>
          <a:lstStyle/>
          <a:p>
            <a:pPr algn="just"/>
            <a:r>
              <a:rPr lang="en-US" sz="2000" dirty="0" smtClean="0"/>
              <a:t>A framework with the combination of the experts and machine learning techniques collaboratively performed well in detecting spam on social networks.</a:t>
            </a:r>
          </a:p>
          <a:p>
            <a:pPr algn="just"/>
            <a:r>
              <a:rPr lang="en-US" sz="2000" dirty="0" smtClean="0"/>
              <a:t>It is difficult to detect spam using only machine learning because of various problems encountered in reality. When only experts are involved in spam detection, it leads to the more time-consuming or costly expenses that can be problematic.</a:t>
            </a:r>
          </a:p>
          <a:p>
            <a:pPr algn="just"/>
            <a:r>
              <a:rPr lang="en-US" sz="2000" dirty="0" smtClean="0"/>
              <a:t>The study results in several different observations especially in the realm of Machine Learning based proposition. </a:t>
            </a:r>
          </a:p>
          <a:p>
            <a:pPr algn="just"/>
            <a:r>
              <a:rPr lang="en-US" sz="2000" dirty="0" smtClean="0"/>
              <a:t>It is observed that better consistency in the performance of the model is through supervised approaches.</a:t>
            </a:r>
          </a:p>
          <a:p>
            <a:pPr algn="just"/>
            <a:r>
              <a:rPr lang="en-US" sz="2000" dirty="0" smtClean="0"/>
              <a:t>SVM and Naïve Bayes are performed well comparing to Decision Tree and KNN.</a:t>
            </a:r>
          </a:p>
          <a:p>
            <a:pPr algn="just"/>
            <a:r>
              <a:rPr lang="en-US" sz="2000" dirty="0" smtClean="0"/>
              <a:t>Support Vector Machines (SVM) performed with the ‘Test Accuracy’ of 97. 44% and Naive Bayes (NB) with  94. 57%.</a:t>
            </a:r>
          </a:p>
          <a:p>
            <a:pPr algn="just">
              <a:buNone/>
            </a:pPr>
            <a:endParaRPr lang="en-US" sz="2000" dirty="0" smtClean="0"/>
          </a:p>
          <a:p>
            <a:pPr algn="just"/>
            <a:endParaRPr lang="en-US" sz="2000" dirty="0" smtClean="0"/>
          </a:p>
          <a:p>
            <a:pPr algn="just"/>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1143000"/>
          <a:ext cx="7772400" cy="533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786" y="3000372"/>
            <a:ext cx="7572428" cy="1071570"/>
          </a:xfrm>
        </p:spPr>
        <p:txBody>
          <a:bodyPr/>
          <a:lstStyle/>
          <a:p>
            <a:r>
              <a:rPr lang="en-IN" sz="4800" b="1" dirty="0" smtClean="0"/>
              <a:t>CONCLUSION</a:t>
            </a:r>
            <a:r>
              <a:rPr lang="en-IN" dirty="0" smtClean="0">
                <a:solidFill>
                  <a:srgbClr val="000000"/>
                </a:solidFill>
                <a:ea typeface="Times New Roman"/>
                <a:cs typeface="Times New Roman"/>
                <a:sym typeface="Times New Roman"/>
              </a:rPr>
              <a:t/>
            </a:r>
            <a:br>
              <a:rPr lang="en-IN" dirty="0" smtClean="0">
                <a:solidFill>
                  <a:srgbClr val="000000"/>
                </a:solidFill>
                <a:ea typeface="Times New Roman"/>
                <a:cs typeface="Times New Roman"/>
                <a:sym typeface="Times New Roman"/>
              </a:rPr>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642918"/>
            <a:ext cx="7772400" cy="5762644"/>
          </a:xfrm>
        </p:spPr>
        <p:txBody>
          <a:bodyPr/>
          <a:lstStyle/>
          <a:p>
            <a:r>
              <a:rPr lang="en-US" sz="2000" dirty="0" smtClean="0"/>
              <a:t>In a security point of view, classification of emails as a spam and ham has most important for the users. </a:t>
            </a:r>
          </a:p>
          <a:p>
            <a:r>
              <a:rPr lang="en-US" sz="2000" dirty="0" smtClean="0"/>
              <a:t>All </a:t>
            </a:r>
            <a:r>
              <a:rPr lang="en-US" sz="2000" dirty="0" smtClean="0"/>
              <a:t>the classification techniques have to be trained first in separating spam emails from other emails before they are actually used. A data set called training set is used to train these techniques.</a:t>
            </a:r>
          </a:p>
          <a:p>
            <a:r>
              <a:rPr lang="en-US" sz="2000" dirty="0" smtClean="0"/>
              <a:t>But even after this much work spam mail still persists. They persist because every day a new kind of spam mail is introduced. Thus, even if </a:t>
            </a:r>
            <a:r>
              <a:rPr lang="en-US" sz="2000" dirty="0" smtClean="0"/>
              <a:t>it can</a:t>
            </a:r>
            <a:r>
              <a:rPr lang="en-US" sz="2000" dirty="0" smtClean="0"/>
              <a:t> </a:t>
            </a:r>
            <a:r>
              <a:rPr lang="en-US" sz="2000" dirty="0" smtClean="0"/>
              <a:t>get old spam mail sorted and marked, new one keep coming in. </a:t>
            </a:r>
          </a:p>
          <a:p>
            <a:r>
              <a:rPr lang="en-US" sz="2000" dirty="0" smtClean="0"/>
              <a:t>One of the solutions is to make the training set up-to-date by gathering information about the new kind of spam mail. If it is successful in doing so </a:t>
            </a:r>
            <a:r>
              <a:rPr lang="en-US" sz="2000" dirty="0" smtClean="0"/>
              <a:t>it</a:t>
            </a:r>
            <a:r>
              <a:rPr lang="en-US" sz="2000" dirty="0" smtClean="0"/>
              <a:t> </a:t>
            </a:r>
            <a:r>
              <a:rPr lang="en-US" sz="2000" dirty="0" smtClean="0"/>
              <a:t>will have the spam mail dealt with before it reaches our mailbox. </a:t>
            </a:r>
          </a:p>
          <a:p>
            <a:r>
              <a:rPr lang="en-US" sz="2000" dirty="0" smtClean="0"/>
              <a:t>This will also save our time and inbox will be less crowded thus making it easier to find useful emails</a:t>
            </a:r>
            <a:r>
              <a:rPr lang="en-US" sz="2000" dirty="0" smtClean="0"/>
              <a:t>.</a:t>
            </a:r>
          </a:p>
          <a:p>
            <a:r>
              <a:rPr lang="en-US" sz="2000" dirty="0" smtClean="0"/>
              <a:t>Finally, Machine Learning especially supervised learning </a:t>
            </a:r>
            <a:r>
              <a:rPr lang="en-US" sz="2000" dirty="0" smtClean="0"/>
              <a:t>plays a key role in this classification process for detecting the Spam </a:t>
            </a:r>
            <a:r>
              <a:rPr lang="en-US" sz="2000" dirty="0" smtClean="0"/>
              <a:t>Mail in real life.</a:t>
            </a:r>
            <a:endParaRPr lang="en-US" sz="2000" dirty="0" smtClean="0"/>
          </a:p>
          <a:p>
            <a:endParaRPr lang="en-US" sz="2000" dirty="0" smtClean="0"/>
          </a:p>
          <a:p>
            <a:endParaRPr lang="en-US" sz="20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82D9A59-BEA4-F041-9910-FC7E26BD8060}"/>
              </a:ext>
            </a:extLst>
          </p:cNvPr>
          <p:cNvSpPr>
            <a:spLocks noGrp="1" noChangeArrowheads="1"/>
          </p:cNvSpPr>
          <p:nvPr>
            <p:ph idx="1"/>
          </p:nvPr>
        </p:nvSpPr>
        <p:spPr bwMode="auto">
          <a:xfrm>
            <a:off x="433387" y="1528317"/>
            <a:ext cx="8277225" cy="5440363"/>
          </a:xfrm>
          <a:noFill/>
          <a:ln>
            <a:miter lim="800000"/>
          </a:ln>
        </p:spPr>
        <p:txBody>
          <a:bodyPr vert="horz" wrap="square" lIns="91440" tIns="45720" rIns="91440" bIns="45720" numCol="1" anchor="t" anchorCtr="0" compatLnSpc="1"/>
          <a:lstStyle/>
          <a:p>
            <a:pPr algn="just">
              <a:buNone/>
            </a:pPr>
            <a:r>
              <a:rPr lang="en-US" sz="1600" dirty="0" smtClean="0"/>
              <a:t>[1]	J. Choi and C. Jeon, "Cost-Based Heterogeneous Learning Framework for Real-Time Spam Detection in Social Networks With Expert Decisions," in IEEE Access, vol. 9, pp. 103573-103587, 2021, doi: 10.1109/ACCESS.2021.3098799.</a:t>
            </a:r>
          </a:p>
          <a:p>
            <a:pPr algn="just">
              <a:buNone/>
            </a:pPr>
            <a:r>
              <a:rPr lang="en-US" sz="1600" dirty="0" smtClean="0"/>
              <a:t>[2]	A. Karim, S. Azam, B. Shanmugam, K. Kannoorpatti and M. Alazab, "A Comprehensive Survey for Intelligent Spam Email Detection," in IEEE Access, vol. 7, pp. 168261-168295, 2019, doi: 10.1109/ACCESS.2019.2954791.</a:t>
            </a:r>
          </a:p>
          <a:p>
            <a:pPr algn="just">
              <a:buNone/>
            </a:pPr>
            <a:r>
              <a:rPr lang="en-US" sz="1600" dirty="0" smtClean="0"/>
              <a:t>[3]	S. Gibson, B. Issac, L. Zhang and S. M. Jacob, "Detecting Spam Email With Machine Learning Optimized With Bio-Inspired Metaheuristic Algorithms," in IEEE Access, vol. 8, pp. 187914-187932, 2020, doi: 10.1109/ACCESS.2020.3030751.</a:t>
            </a:r>
          </a:p>
          <a:p>
            <a:pPr algn="just">
              <a:buNone/>
            </a:pPr>
            <a:r>
              <a:rPr lang="en-US" sz="1600" dirty="0" smtClean="0"/>
              <a:t>[4]	Z. Zhang, R. Hou and J. Yang, "Detection of Social Network Spam Based on Improved Extreme Learning Machine," in IEEE Access, vol. 8, pp. 112003-112014, 2020, doi: 10.1109/ACCESS.2020.3002940.</a:t>
            </a:r>
          </a:p>
          <a:p>
            <a:pPr algn="just">
              <a:buNone/>
            </a:pPr>
            <a:r>
              <a:rPr lang="en-US" sz="1600" dirty="0" smtClean="0"/>
              <a:t>[5]	T. Xia, "A Constant Time Complexity Spam Detection Algorithm for Boosting Throughput on Rule-Based Filtering Systems," in IEEE Access, vol. 8, pp. 82653-82661, 2020, doi: 10.1109/ACCESS.2020.2991328.</a:t>
            </a:r>
          </a:p>
          <a:p>
            <a:pPr algn="just">
              <a:buNone/>
            </a:pPr>
            <a:r>
              <a:rPr lang="en-US" sz="1600" dirty="0" smtClean="0"/>
              <a:t>[6]	Rakesh Nayak and Salim {Amirali Jiwani} and B. Rajitha, " Spam email detection using machine learning algorithm",in Sciencedirect,Materials Today: Proceedings,ISSN 2214-7853,https://doi.org/10.1016/j.matpr.2021.03.147,2021</a:t>
            </a:r>
          </a:p>
          <a:p>
            <a:pPr>
              <a:buFont typeface="+mj-lt"/>
              <a:buAutoNum type="arabicPeriod"/>
            </a:pPr>
            <a:endParaRPr lang="en-IN" sz="1600" dirty="0">
              <a:effectLst/>
              <a:latin typeface="Times New Roman" panose="02020603050405020304" pitchFamily="18" charset="0"/>
              <a:ea typeface="SimSun" panose="02010600030101010101" pitchFamily="2" charset="-122"/>
            </a:endParaRPr>
          </a:p>
        </p:txBody>
      </p:sp>
      <p:sp>
        <p:nvSpPr>
          <p:cNvPr id="5" name="Title 1">
            <a:extLst>
              <a:ext uri="{FF2B5EF4-FFF2-40B4-BE49-F238E27FC236}">
                <a16:creationId xmlns="" xmlns:a16="http://schemas.microsoft.com/office/drawing/2014/main" id="{18DE610B-1B10-4543-A77C-3D4D20843C84}"/>
              </a:ext>
            </a:extLst>
          </p:cNvPr>
          <p:cNvSpPr txBox="1">
            <a:spLocks/>
          </p:cNvSpPr>
          <p:nvPr/>
        </p:nvSpPr>
        <p:spPr>
          <a:xfrm>
            <a:off x="613515" y="844524"/>
            <a:ext cx="7772400" cy="875184"/>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r>
              <a:rPr lang="en-IN" sz="3200" b="1" kern="0" dirty="0"/>
              <a:t>References</a:t>
            </a:r>
            <a:endParaRPr lang="en-US" sz="3200" b="1" kern="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71863F9-34F6-443E-B09E-C1300311CF2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86000" y="1905000"/>
            <a:ext cx="4826000" cy="2895600"/>
          </a:xfrm>
          <a:prstGeom prst="rect">
            <a:avLst/>
          </a:prstGeom>
        </p:spPr>
      </p:pic>
    </p:spTree>
    <p:extLst>
      <p:ext uri="{BB962C8B-B14F-4D97-AF65-F5344CB8AC3E}">
        <p14:creationId xmlns="" xmlns:p14="http://schemas.microsoft.com/office/powerpoint/2010/main" val="355312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3200" b="1" dirty="0" smtClean="0"/>
              <a:t> INTRODUCTION</a:t>
            </a:r>
            <a:endParaRPr lang="en-US" sz="3200" b="1" dirty="0"/>
          </a:p>
        </p:txBody>
      </p:sp>
      <p:sp>
        <p:nvSpPr>
          <p:cNvPr id="5" name="Content Placeholder 4"/>
          <p:cNvSpPr>
            <a:spLocks noGrp="1"/>
          </p:cNvSpPr>
          <p:nvPr>
            <p:ph idx="1"/>
          </p:nvPr>
        </p:nvSpPr>
        <p:spPr>
          <a:xfrm>
            <a:off x="357158" y="1714488"/>
            <a:ext cx="8101042" cy="4762512"/>
          </a:xfrm>
        </p:spPr>
        <p:txBody>
          <a:bodyPr/>
          <a:lstStyle/>
          <a:p>
            <a:pPr algn="just">
              <a:buNone/>
            </a:pPr>
            <a:r>
              <a:rPr lang="en-IN" sz="2000" dirty="0" smtClean="0"/>
              <a:t>     </a:t>
            </a:r>
            <a:r>
              <a:rPr lang="en-IN" sz="1600" dirty="0" smtClean="0"/>
              <a:t>Over the past few years, the Internet has been leaping forward, and the intelligent terminals have been progressively popularized and in this form, Machine learning models have been utilized for multiple purposes in the field of computer science from resolving a network traffic issue to detecting a malware. Coming to digital communications, Email is an primary medium throughout the world. Every personal, social and business communication  needs Email and malware is spamming. </a:t>
            </a:r>
            <a:endParaRPr lang="en-US" sz="1600" dirty="0" smtClean="0"/>
          </a:p>
          <a:p>
            <a:pPr algn="just">
              <a:buNone/>
            </a:pPr>
            <a:r>
              <a:rPr lang="en-IN" sz="1800" dirty="0" smtClean="0"/>
              <a:t>                          </a:t>
            </a:r>
          </a:p>
          <a:p>
            <a:pPr algn="just">
              <a:buNone/>
            </a:pPr>
            <a:endParaRPr lang="en-IN" sz="1800" dirty="0" smtClean="0"/>
          </a:p>
          <a:p>
            <a:pPr algn="just">
              <a:buNone/>
            </a:pPr>
            <a:endParaRPr lang="en-US" sz="1800" dirty="0"/>
          </a:p>
        </p:txBody>
      </p:sp>
      <p:pic>
        <p:nvPicPr>
          <p:cNvPr id="6" name="Picture 5" descr="spam1pic.png"/>
          <p:cNvPicPr>
            <a:picLocks noChangeAspect="1"/>
          </p:cNvPicPr>
          <p:nvPr/>
        </p:nvPicPr>
        <p:blipFill>
          <a:blip r:embed="rId2" cstate="print"/>
          <a:stretch>
            <a:fillRect/>
          </a:stretch>
        </p:blipFill>
        <p:spPr>
          <a:xfrm>
            <a:off x="5214942" y="3857628"/>
            <a:ext cx="2500331" cy="2207633"/>
          </a:xfrm>
          <a:prstGeom prst="rect">
            <a:avLst/>
          </a:prstGeom>
        </p:spPr>
      </p:pic>
      <p:pic>
        <p:nvPicPr>
          <p:cNvPr id="7" name="Picture 6" descr="spam0pic.jpg"/>
          <p:cNvPicPr>
            <a:picLocks noChangeAspect="1"/>
          </p:cNvPicPr>
          <p:nvPr/>
        </p:nvPicPr>
        <p:blipFill>
          <a:blip r:embed="rId3"/>
          <a:stretch>
            <a:fillRect/>
          </a:stretch>
        </p:blipFill>
        <p:spPr>
          <a:xfrm>
            <a:off x="714348" y="3571876"/>
            <a:ext cx="3810000" cy="262732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3200" b="1" dirty="0" smtClean="0"/>
              <a:t> INTRODUCTION</a:t>
            </a:r>
            <a:endParaRPr lang="en-US" sz="3200" b="1" dirty="0"/>
          </a:p>
        </p:txBody>
      </p:sp>
      <p:sp>
        <p:nvSpPr>
          <p:cNvPr id="5" name="Content Placeholder 4"/>
          <p:cNvSpPr>
            <a:spLocks noGrp="1"/>
          </p:cNvSpPr>
          <p:nvPr>
            <p:ph idx="1"/>
          </p:nvPr>
        </p:nvSpPr>
        <p:spPr>
          <a:xfrm>
            <a:off x="357158" y="1714488"/>
            <a:ext cx="8101042" cy="4762512"/>
          </a:xfrm>
        </p:spPr>
        <p:txBody>
          <a:bodyPr/>
          <a:lstStyle/>
          <a:p>
            <a:pPr algn="just">
              <a:buNone/>
            </a:pPr>
            <a:r>
              <a:rPr lang="en-IN" sz="1600" dirty="0" smtClean="0"/>
              <a:t>       Email spamming is generally defined as the act of dispersing messages that are unsolicited sent in bulk, using the medium of email. On the other side, emails that are communicated for genuine, lawful and authorised  and legitimate purposes are defined as Ham . </a:t>
            </a:r>
            <a:r>
              <a:rPr lang="en-US" sz="1600" dirty="0" smtClean="0"/>
              <a:t>Spammers use the act of spamming for not only marketing purposes, but also to achieve more malicious goals such as reputational damage and financial disruption, both in institutional and personal front. </a:t>
            </a:r>
          </a:p>
          <a:p>
            <a:pPr algn="just">
              <a:buNone/>
            </a:pPr>
            <a:endParaRPr lang="en-US" sz="1800" dirty="0"/>
          </a:p>
        </p:txBody>
      </p:sp>
      <p:pic>
        <p:nvPicPr>
          <p:cNvPr id="6" name="Picture 5" descr="spam2pic.png"/>
          <p:cNvPicPr>
            <a:picLocks noChangeAspect="1"/>
          </p:cNvPicPr>
          <p:nvPr/>
        </p:nvPicPr>
        <p:blipFill>
          <a:blip r:embed="rId2"/>
          <a:stretch>
            <a:fillRect/>
          </a:stretch>
        </p:blipFill>
        <p:spPr>
          <a:xfrm>
            <a:off x="357158" y="3571876"/>
            <a:ext cx="3683000" cy="2171700"/>
          </a:xfrm>
          <a:prstGeom prst="rect">
            <a:avLst/>
          </a:prstGeom>
        </p:spPr>
      </p:pic>
      <p:pic>
        <p:nvPicPr>
          <p:cNvPr id="7" name="Picture 6" descr="spam3pic.png"/>
          <p:cNvPicPr>
            <a:picLocks noChangeAspect="1"/>
          </p:cNvPicPr>
          <p:nvPr/>
        </p:nvPicPr>
        <p:blipFill>
          <a:blip r:embed="rId3"/>
          <a:stretch>
            <a:fillRect/>
          </a:stretch>
        </p:blipFill>
        <p:spPr>
          <a:xfrm>
            <a:off x="4214810" y="3571876"/>
            <a:ext cx="4751810" cy="221457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786" y="3000372"/>
            <a:ext cx="7215238" cy="1071570"/>
          </a:xfrm>
        </p:spPr>
        <p:txBody>
          <a:bodyPr/>
          <a:lstStyle/>
          <a:p>
            <a:pPr lvl="0"/>
            <a:r>
              <a:rPr lang="en-IN" sz="4800" b="1" dirty="0" smtClean="0">
                <a:solidFill>
                  <a:srgbClr val="000000"/>
                </a:solidFill>
                <a:ea typeface="Times New Roman"/>
                <a:cs typeface="Times New Roman"/>
                <a:sym typeface="Times New Roman"/>
              </a:rPr>
              <a:t>LITERATURE SURVEY</a:t>
            </a:r>
            <a:r>
              <a:rPr lang="en-IN" dirty="0" smtClean="0">
                <a:solidFill>
                  <a:srgbClr val="000000"/>
                </a:solidFill>
                <a:ea typeface="Times New Roman"/>
                <a:cs typeface="Times New Roman"/>
                <a:sym typeface="Times New Roman"/>
              </a:rPr>
              <a:t/>
            </a:r>
            <a:br>
              <a:rPr lang="en-IN" dirty="0" smtClean="0">
                <a:solidFill>
                  <a:srgbClr val="000000"/>
                </a:solidFill>
                <a:ea typeface="Times New Roman"/>
                <a:cs typeface="Times New Roman"/>
                <a:sym typeface="Times New Roman"/>
              </a:rPr>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85800" y="1000125"/>
            <a:ext cx="7772400" cy="5476875"/>
          </a:xfrm>
        </p:spPr>
        <p:txBody>
          <a:bodyPr/>
          <a:lstStyle/>
          <a:p>
            <a:pPr algn="just">
              <a:buNone/>
            </a:pPr>
            <a:r>
              <a:rPr lang="en-US" sz="2000" dirty="0" smtClean="0"/>
              <a:t>[1]	J. Choi and C. Jeon, "</a:t>
            </a:r>
            <a:r>
              <a:rPr lang="en-US" sz="2000" b="1" dirty="0" smtClean="0"/>
              <a:t>Cost-Based Heterogeneous Learning Framework for Real-Time Spam Detection in Social Networks With Expert Decisions,</a:t>
            </a:r>
            <a:r>
              <a:rPr lang="en-US" sz="2000" dirty="0" smtClean="0"/>
              <a:t>" in IEEE Access, vol. 9, pp. 103573-103587, 2021, doi: 10.1109/ACCESS.2021.3098799.</a:t>
            </a:r>
          </a:p>
          <a:p>
            <a:pPr algn="just"/>
            <a:endParaRPr lang="en-US" sz="2000" b="1" dirty="0" smtClean="0"/>
          </a:p>
          <a:p>
            <a:pPr algn="just"/>
            <a:r>
              <a:rPr lang="en-US" sz="2000" dirty="0" smtClean="0"/>
              <a:t>A sophisticated framework is designed in which experts and machine learning algorithms collaborate worked together to detect spam filed effectively.</a:t>
            </a:r>
          </a:p>
          <a:p>
            <a:pPr algn="just"/>
            <a:r>
              <a:rPr lang="en-US" sz="2000" dirty="0" smtClean="0"/>
              <a:t>The author has used tree-based J48, random forest (RF), rule-based PART, Naïve Bayes network algorithms in Machine Learning.</a:t>
            </a:r>
          </a:p>
          <a:p>
            <a:pPr algn="just"/>
            <a:r>
              <a:rPr lang="en-US" sz="2000" dirty="0" smtClean="0"/>
              <a:t>The paper have shown by experiments that it is difficult to detect spam using only machine learning because of various problems encountered in reality. So,author proposed a collaborative system including both machine learning and experts for spam detection.</a:t>
            </a:r>
          </a:p>
          <a:p>
            <a:pPr algn="just"/>
            <a:r>
              <a:rPr lang="en-US" sz="2000" dirty="0" smtClean="0"/>
              <a:t>While reducing the time-consuming or costly expenses that can be problematic when experts are involved.</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642938" y="1071562"/>
            <a:ext cx="8072466" cy="5143519"/>
          </a:xfrm>
        </p:spPr>
        <p:txBody>
          <a:bodyPr/>
          <a:lstStyle/>
          <a:p>
            <a:pPr algn="just">
              <a:buNone/>
            </a:pPr>
            <a:r>
              <a:rPr lang="en-US" sz="2000" dirty="0" smtClean="0"/>
              <a:t>[2]	A. Karim, S. Azam, B. Shanmugam, K. Kannoorpatti and M. Alazab, "</a:t>
            </a:r>
            <a:r>
              <a:rPr lang="en-US" sz="2000" b="1" dirty="0" smtClean="0"/>
              <a:t>A Comprehensive Survey for Intelligent Spam Email Detection,</a:t>
            </a:r>
            <a:r>
              <a:rPr lang="en-US" sz="2000" dirty="0" smtClean="0"/>
              <a:t>" in IEEE Access, vol. 7, pp. 168261-168295, 2019, doi: 10.1109/ACCESS.2019.2954791.</a:t>
            </a:r>
          </a:p>
          <a:p>
            <a:pPr algn="just"/>
            <a:endParaRPr lang="en-US" sz="2000" b="1" dirty="0" smtClean="0"/>
          </a:p>
          <a:p>
            <a:pPr algn="just"/>
            <a:r>
              <a:rPr lang="en-US" sz="2000" dirty="0" smtClean="0"/>
              <a:t>This paper focused about Artificial Intelligence (AI) and Machine Learning (ML) methods for intelligent spam email detection.</a:t>
            </a:r>
          </a:p>
          <a:p>
            <a:pPr algn="just"/>
            <a:r>
              <a:rPr lang="en-US" sz="2000" dirty="0" smtClean="0"/>
              <a:t>The authors has considered 4 parts in the email’s structure for analysis. There are of :1)Headers Provide Routing Information</a:t>
            </a:r>
          </a:p>
          <a:p>
            <a:pPr algn="just">
              <a:buNone/>
            </a:pPr>
            <a:r>
              <a:rPr lang="en-US" sz="2000" dirty="0" smtClean="0"/>
              <a:t>                           2)SMTP(Simple Mail Transfer Protocol) Envelope </a:t>
            </a:r>
          </a:p>
          <a:p>
            <a:pPr marL="457200" indent="-457200" algn="just">
              <a:buNone/>
            </a:pPr>
            <a:r>
              <a:rPr lang="en-US" sz="2000" dirty="0" smtClean="0"/>
              <a:t>		            3) First part of SMTP Data </a:t>
            </a:r>
          </a:p>
          <a:p>
            <a:pPr marL="457200" indent="-457200" algn="just">
              <a:buNone/>
            </a:pPr>
            <a:r>
              <a:rPr lang="en-US" sz="2000" dirty="0" smtClean="0"/>
              <a:t>		            4) Second part of SMTP Data.</a:t>
            </a:r>
          </a:p>
          <a:p>
            <a:pPr marL="457200" indent="-457200" algn="just"/>
            <a:r>
              <a:rPr lang="en-US" sz="2000" dirty="0" smtClean="0"/>
              <a:t>Supervised algorithms mentioned in this paper are Naïve Bayes, Decision Tree, Support Vector Machine(SVM), Logistic Regression.</a:t>
            </a:r>
          </a:p>
          <a:p>
            <a:pPr algn="just"/>
            <a:endParaRPr lang="en-US" sz="2000" b="1" dirty="0" smtClean="0"/>
          </a:p>
          <a:p>
            <a:pPr algn="just"/>
            <a:endParaRPr lang="en-US" sz="2000" b="1" dirty="0" smtClean="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642938" y="1071562"/>
            <a:ext cx="7772400" cy="5214957"/>
          </a:xfrm>
        </p:spPr>
        <p:txBody>
          <a:bodyPr/>
          <a:lstStyle/>
          <a:p>
            <a:pPr algn="just">
              <a:buNone/>
            </a:pPr>
            <a:r>
              <a:rPr lang="en-US" sz="2000" dirty="0" smtClean="0"/>
              <a:t>[3]	S. Gibson, B. Issac, L. Zhang and S. M. Jacob, "</a:t>
            </a:r>
            <a:r>
              <a:rPr lang="en-US" sz="2000" b="1" dirty="0" smtClean="0"/>
              <a:t>Detecting Spam Email With Machine Learning Optimized With Bio-Inspired Metaheuristic Algorithms," </a:t>
            </a:r>
            <a:r>
              <a:rPr lang="en-US" sz="2000" dirty="0" smtClean="0"/>
              <a:t>in IEEE Access, vol. 8, pp. 187914-187932, 2020, doi: 10.1109/ACCESS.2020.3030751.</a:t>
            </a:r>
          </a:p>
          <a:p>
            <a:pPr algn="just">
              <a:buNone/>
            </a:pPr>
            <a:endParaRPr lang="en-US" sz="2000" b="1" dirty="0" smtClean="0"/>
          </a:p>
          <a:p>
            <a:pPr algn="just"/>
            <a:r>
              <a:rPr lang="en-US" sz="2000" dirty="0" smtClean="0"/>
              <a:t>This paper aimed to detect the spam emails with machine learning algorithms that are optimized with bio-inspired methods.</a:t>
            </a:r>
          </a:p>
          <a:p>
            <a:pPr algn="just"/>
            <a:r>
              <a:rPr lang="en-US" sz="2000" dirty="0" smtClean="0"/>
              <a:t>The paper has implementation of various Machine Learning algorithms that are Naïve Bayes, Support Vector Machine, Random Forest, Decision Tree along with feature extraction and pre-processing combined with bio-inspired algorithms.</a:t>
            </a:r>
          </a:p>
          <a:p>
            <a:pPr algn="just"/>
            <a:r>
              <a:rPr lang="en-US" sz="2000" dirty="0" smtClean="0"/>
              <a:t>Various ratios of training and testing were performed to get the best ratio among 60:40, 70:30, 75:25, 80:20 and 80:20 was chosen as it got good F1-score, Precision and Recall in comparison to Accuracy.</a:t>
            </a:r>
          </a:p>
          <a:p>
            <a:pPr algn="just"/>
            <a:endParaRPr lang="en-US" sz="200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642938" y="1071562"/>
            <a:ext cx="7772400" cy="5429271"/>
          </a:xfrm>
        </p:spPr>
        <p:txBody>
          <a:bodyPr/>
          <a:lstStyle/>
          <a:p>
            <a:pPr algn="just">
              <a:buNone/>
            </a:pPr>
            <a:r>
              <a:rPr lang="en-US" sz="2000" dirty="0" smtClean="0"/>
              <a:t>[4]	Z. Zhang, R. Hou and J. Yang, "</a:t>
            </a:r>
            <a:r>
              <a:rPr lang="en-US" sz="2000" b="1" dirty="0" smtClean="0"/>
              <a:t>Detection of Social Network Spam Based on Improved Extreme Learning Machine," </a:t>
            </a:r>
            <a:r>
              <a:rPr lang="en-US" sz="2000" dirty="0" smtClean="0"/>
              <a:t>in IEEE Access, vol. 8, pp. 112003-112014, 2020, doi: 10.1109/ACCESS.2020.3002940.</a:t>
            </a:r>
          </a:p>
          <a:p>
            <a:pPr algn="just">
              <a:buNone/>
            </a:pPr>
            <a:endParaRPr lang="en-US" sz="2000" b="1" dirty="0" smtClean="0"/>
          </a:p>
          <a:p>
            <a:pPr algn="just"/>
            <a:r>
              <a:rPr lang="en-IN" sz="2000" dirty="0" smtClean="0"/>
              <a:t>In this paper, the author focused on spam in twitter in which the detection done on </a:t>
            </a:r>
            <a:r>
              <a:rPr lang="en-US" sz="2000" dirty="0" smtClean="0"/>
              <a:t>user attribute, content, activity and relationship of each accounts.</a:t>
            </a:r>
          </a:p>
          <a:p>
            <a:pPr algn="just"/>
            <a:r>
              <a:rPr lang="en-IN" sz="2000" dirty="0" smtClean="0"/>
              <a:t>In the features used by the author are of age of account, number of tweets, number of retweets, number of hashtags, URLs, character, digits, spam words, time between replies, Number of followers, followings and favorites.</a:t>
            </a:r>
            <a:endParaRPr lang="en-US" sz="2000" dirty="0" smtClean="0"/>
          </a:p>
          <a:p>
            <a:pPr algn="just"/>
            <a:r>
              <a:rPr lang="en-IN" sz="2000" dirty="0" smtClean="0"/>
              <a:t>It has considered both balanced and unbalanced datasets and calculated the performance by supervised algorithms.</a:t>
            </a:r>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mrit template">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gmrit template</Template>
  <TotalTime>4487</TotalTime>
  <Words>953</Words>
  <Application>Microsoft Office PowerPoint</Application>
  <PresentationFormat>On-screen Show (4:3)</PresentationFormat>
  <Paragraphs>169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gmrit template</vt:lpstr>
      <vt:lpstr>Slide 1</vt:lpstr>
      <vt:lpstr>ABSTRACT</vt:lpstr>
      <vt:lpstr> INTRODUCTION</vt:lpstr>
      <vt:lpstr> INTRODUCTION</vt:lpstr>
      <vt:lpstr>LITERATURE SURVEY </vt:lpstr>
      <vt:lpstr>Slide 6</vt:lpstr>
      <vt:lpstr>Slide 7</vt:lpstr>
      <vt:lpstr>Slide 8</vt:lpstr>
      <vt:lpstr>Slide 9</vt:lpstr>
      <vt:lpstr>Slide 10</vt:lpstr>
      <vt:lpstr>Slide 11</vt:lpstr>
      <vt:lpstr>DATASETS </vt:lpstr>
      <vt:lpstr>Slide 13</vt:lpstr>
      <vt:lpstr>Slide 14</vt:lpstr>
      <vt:lpstr>Slide 15</vt:lpstr>
      <vt:lpstr>METHODOLOGY </vt:lpstr>
      <vt:lpstr>SUPERVISED MACHINE LEARNING </vt:lpstr>
      <vt:lpstr>K-Nearest Neighbour Algorithm (KNN) </vt:lpstr>
      <vt:lpstr>Naïve Bayes  </vt:lpstr>
      <vt:lpstr>Decision Tree </vt:lpstr>
      <vt:lpstr>Support Vector Machine(SVM) </vt:lpstr>
      <vt:lpstr>RESULTS &amp; DISCUSSION  </vt:lpstr>
      <vt:lpstr>Slide 23</vt:lpstr>
      <vt:lpstr>Slide 24</vt:lpstr>
      <vt:lpstr>CONCLUSION </vt:lpstr>
      <vt:lpstr>Slide 26</vt:lpstr>
      <vt:lpstr>Slide 27</vt:lpstr>
      <vt:lpstr>Slide 28</vt:lpstr>
    </vt:vector>
  </TitlesOfParts>
  <Company>Next-Gen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 using                             Covering Based  Rough Sets</dc:title>
  <dc:creator>ssg</dc:creator>
  <cp:lastModifiedBy>deepu</cp:lastModifiedBy>
  <cp:revision>278</cp:revision>
  <dcterms:created xsi:type="dcterms:W3CDTF">2013-03-23T15:15:03Z</dcterms:created>
  <dcterms:modified xsi:type="dcterms:W3CDTF">2022-01-12T06:06:18Z</dcterms:modified>
</cp:coreProperties>
</file>