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65" r:id="rId4"/>
    <p:sldId id="307" r:id="rId5"/>
    <p:sldId id="268" r:id="rId6"/>
    <p:sldId id="290" r:id="rId7"/>
    <p:sldId id="291" r:id="rId8"/>
    <p:sldId id="292" r:id="rId9"/>
    <p:sldId id="319" r:id="rId10"/>
    <p:sldId id="317" r:id="rId11"/>
    <p:sldId id="318" r:id="rId12"/>
    <p:sldId id="329" r:id="rId13"/>
    <p:sldId id="330" r:id="rId14"/>
    <p:sldId id="331" r:id="rId15"/>
    <p:sldId id="308" r:id="rId16"/>
    <p:sldId id="309" r:id="rId17"/>
    <p:sldId id="310" r:id="rId18"/>
    <p:sldId id="294" r:id="rId19"/>
    <p:sldId id="295" r:id="rId20"/>
    <p:sldId id="296" r:id="rId21"/>
    <p:sldId id="269" r:id="rId22"/>
    <p:sldId id="270" r:id="rId23"/>
    <p:sldId id="271" r:id="rId24"/>
    <p:sldId id="320" r:id="rId25"/>
    <p:sldId id="321" r:id="rId26"/>
    <p:sldId id="322" r:id="rId27"/>
    <p:sldId id="332" r:id="rId28"/>
    <p:sldId id="333" r:id="rId29"/>
    <p:sldId id="340" r:id="rId30"/>
    <p:sldId id="311" r:id="rId31"/>
    <p:sldId id="312" r:id="rId32"/>
    <p:sldId id="313" r:id="rId33"/>
    <p:sldId id="297" r:id="rId34"/>
    <p:sldId id="298" r:id="rId35"/>
    <p:sldId id="299" r:id="rId36"/>
    <p:sldId id="284" r:id="rId37"/>
    <p:sldId id="293" r:id="rId38"/>
    <p:sldId id="323" r:id="rId39"/>
    <p:sldId id="334" r:id="rId40"/>
    <p:sldId id="314" r:id="rId41"/>
    <p:sldId id="300" r:id="rId42"/>
    <p:sldId id="285" r:id="rId43"/>
    <p:sldId id="324" r:id="rId44"/>
    <p:sldId id="335" r:id="rId45"/>
    <p:sldId id="315" r:id="rId46"/>
    <p:sldId id="301" r:id="rId47"/>
    <p:sldId id="305" r:id="rId48"/>
    <p:sldId id="306" r:id="rId49"/>
    <p:sldId id="325" r:id="rId50"/>
    <p:sldId id="326" r:id="rId51"/>
    <p:sldId id="336" r:id="rId52"/>
    <p:sldId id="338" r:id="rId53"/>
    <p:sldId id="339" r:id="rId54"/>
    <p:sldId id="341" r:id="rId55"/>
    <p:sldId id="342" r:id="rId56"/>
    <p:sldId id="343" r:id="rId57"/>
    <p:sldId id="348" r:id="rId58"/>
    <p:sldId id="349" r:id="rId59"/>
    <p:sldId id="345" r:id="rId60"/>
    <p:sldId id="259" r:id="rId61"/>
    <p:sldId id="263" r:id="rId62"/>
    <p:sldId id="264" r:id="rId63"/>
    <p:sldId id="302" r:id="rId64"/>
    <p:sldId id="303" r:id="rId65"/>
    <p:sldId id="304" r:id="rId66"/>
    <p:sldId id="26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7" autoAdjust="0"/>
    <p:restoredTop sz="94967" autoAdjust="0"/>
  </p:normalViewPr>
  <p:slideViewPr>
    <p:cSldViewPr snapToGrid="0">
      <p:cViewPr varScale="1">
        <p:scale>
          <a:sx n="82" d="100"/>
          <a:sy n="82" d="100"/>
        </p:scale>
        <p:origin x="739" y="62"/>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FE9AC-18F1-4468-9AFB-DDEBA9186A96}" type="datetimeFigureOut">
              <a:rPr lang="en-IN" smtClean="0"/>
              <a:pPr/>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DFA10-890A-49E7-9EE7-22C6C89B1178}" type="slidenum">
              <a:rPr lang="en-IN" smtClean="0"/>
              <a:pPr/>
              <a:t>‹#›</a:t>
            </a:fld>
            <a:endParaRPr lang="en-IN"/>
          </a:p>
        </p:txBody>
      </p:sp>
    </p:spTree>
    <p:extLst>
      <p:ext uri="{BB962C8B-B14F-4D97-AF65-F5344CB8AC3E}">
        <p14:creationId xmlns:p14="http://schemas.microsoft.com/office/powerpoint/2010/main" val="222338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BDFA10-890A-49E7-9EE7-22C6C89B1178}" type="slidenum">
              <a:rPr lang="en-IN" smtClean="0"/>
              <a:pPr/>
              <a:t>19</a:t>
            </a:fld>
            <a:endParaRPr lang="en-IN"/>
          </a:p>
        </p:txBody>
      </p:sp>
    </p:spTree>
    <p:extLst>
      <p:ext uri="{BB962C8B-B14F-4D97-AF65-F5344CB8AC3E}">
        <p14:creationId xmlns:p14="http://schemas.microsoft.com/office/powerpoint/2010/main" val="232518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BDFA10-890A-49E7-9EE7-22C6C89B1178}" type="slidenum">
              <a:rPr lang="en-IN" smtClean="0"/>
              <a:pPr/>
              <a:t>36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11744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18244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5858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2631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433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23028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102155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11342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376751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24350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pPr/>
              <a:t>‹#›</a:t>
            </a:fld>
            <a:endParaRPr lang="en-US"/>
          </a:p>
        </p:txBody>
      </p:sp>
    </p:spTree>
    <p:extLst>
      <p:ext uri="{BB962C8B-B14F-4D97-AF65-F5344CB8AC3E}">
        <p14:creationId xmlns:p14="http://schemas.microsoft.com/office/powerpoint/2010/main" val="279825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pPr/>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pPr/>
              <a:t>‹#›</a:t>
            </a:fld>
            <a:endParaRPr lang="en-US"/>
          </a:p>
        </p:txBody>
      </p:sp>
    </p:spTree>
    <p:extLst>
      <p:ext uri="{BB962C8B-B14F-4D97-AF65-F5344CB8AC3E}">
        <p14:creationId xmlns:p14="http://schemas.microsoft.com/office/powerpoint/2010/main" val="359112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16" y="1232764"/>
            <a:ext cx="11025389" cy="1034241"/>
          </a:xfrm>
        </p:spPr>
        <p:txBody>
          <a:bodyPr>
            <a:noAutofit/>
          </a:bodyPr>
          <a:lstStyle/>
          <a:p>
            <a:pPr fontAlgn="base"/>
            <a:r>
              <a:rPr lang="en-IN" sz="3600" b="1" dirty="0">
                <a:latin typeface="Times New Roman" pitchFamily="18" charset="0"/>
                <a:cs typeface="Times New Roman" pitchFamily="18" charset="0"/>
              </a:rPr>
              <a:t>False Positive Reduction of Lung Nodule Detection using Deep Learning Techniques</a:t>
            </a:r>
            <a:endParaRPr lang="en-US" sz="36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 y="28875"/>
            <a:ext cx="12192000" cy="762000"/>
          </a:xfrm>
          <a:prstGeom prst="rect">
            <a:avLst/>
          </a:prstGeom>
        </p:spPr>
      </p:pic>
      <p:sp>
        <p:nvSpPr>
          <p:cNvPr id="5" name="TextBox 4"/>
          <p:cNvSpPr txBox="1"/>
          <p:nvPr/>
        </p:nvSpPr>
        <p:spPr>
          <a:xfrm>
            <a:off x="4607899" y="2770511"/>
            <a:ext cx="3596301" cy="1754326"/>
          </a:xfrm>
          <a:prstGeom prst="rect">
            <a:avLst/>
          </a:prstGeom>
          <a:noFill/>
        </p:spPr>
        <p:txBody>
          <a:bodyPr wrap="square" rtlCol="0">
            <a:spAutoFit/>
          </a:bodyPr>
          <a:lstStyle/>
          <a:p>
            <a:r>
              <a:rPr lang="en-US" dirty="0" err="1">
                <a:latin typeface="Times New Roman" pitchFamily="18" charset="0"/>
                <a:cs typeface="Times New Roman" pitchFamily="18" charset="0"/>
              </a:rPr>
              <a:t>Potnuru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Deepika</a:t>
            </a:r>
            <a:r>
              <a:rPr lang="en-US" dirty="0">
                <a:latin typeface="Times New Roman" pitchFamily="18" charset="0"/>
                <a:cs typeface="Times New Roman" pitchFamily="18" charset="0"/>
              </a:rPr>
              <a:t> (19341A05D5)</a:t>
            </a:r>
          </a:p>
          <a:p>
            <a:r>
              <a:rPr lang="en-US" dirty="0" err="1">
                <a:latin typeface="Times New Roman" pitchFamily="18" charset="0"/>
                <a:cs typeface="Times New Roman" pitchFamily="18" charset="0"/>
              </a:rPr>
              <a:t>Thota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Prasanth</a:t>
            </a:r>
            <a:r>
              <a:rPr lang="en-US" dirty="0">
                <a:latin typeface="Times New Roman" pitchFamily="18" charset="0"/>
                <a:cs typeface="Times New Roman" pitchFamily="18" charset="0"/>
              </a:rPr>
              <a:t> (19341A05G9)                                                                                                      </a:t>
            </a:r>
            <a:r>
              <a:rPr lang="en-US" dirty="0" err="1">
                <a:latin typeface="Times New Roman" pitchFamily="18" charset="0"/>
                <a:cs typeface="Times New Roman" pitchFamily="18" charset="0"/>
              </a:rPr>
              <a:t>Thondupu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Dileep</a:t>
            </a:r>
            <a:r>
              <a:rPr lang="en-US" dirty="0">
                <a:latin typeface="Times New Roman" pitchFamily="18" charset="0"/>
                <a:cs typeface="Times New Roman" pitchFamily="18" charset="0"/>
              </a:rPr>
              <a:t> (19341A05G8)                                                                                                        </a:t>
            </a:r>
            <a:r>
              <a:rPr lang="en-US" dirty="0" err="1">
                <a:latin typeface="Times New Roman" pitchFamily="18" charset="0"/>
                <a:cs typeface="Times New Roman" pitchFamily="18" charset="0"/>
              </a:rPr>
              <a:t>Yerramsetti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Ramu</a:t>
            </a:r>
            <a:r>
              <a:rPr lang="en-US" dirty="0">
                <a:latin typeface="Times New Roman" pitchFamily="18" charset="0"/>
                <a:cs typeface="Times New Roman" pitchFamily="18" charset="0"/>
              </a:rPr>
              <a:t> (19341A05J2)                                                                                                          </a:t>
            </a:r>
            <a:r>
              <a:rPr lang="en-US" dirty="0" err="1">
                <a:latin typeface="Times New Roman" pitchFamily="18" charset="0"/>
                <a:cs typeface="Times New Roman" pitchFamily="18" charset="0"/>
              </a:rPr>
              <a:t>Rayagada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Tanmayi</a:t>
            </a:r>
            <a:r>
              <a:rPr lang="en-US" dirty="0">
                <a:latin typeface="Times New Roman" pitchFamily="18" charset="0"/>
                <a:cs typeface="Times New Roman" pitchFamily="18" charset="0"/>
              </a:rPr>
              <a:t> (19341A05E3)</a:t>
            </a:r>
          </a:p>
          <a:p>
            <a:endParaRPr lang="en-US" dirty="0">
              <a:latin typeface="Times New Roman" pitchFamily="18" charset="0"/>
              <a:cs typeface="Times New Roman" pitchFamily="18" charset="0"/>
            </a:endParaRPr>
          </a:p>
        </p:txBody>
      </p:sp>
      <p:sp>
        <p:nvSpPr>
          <p:cNvPr id="6" name="TextBox 5"/>
          <p:cNvSpPr txBox="1"/>
          <p:nvPr/>
        </p:nvSpPr>
        <p:spPr>
          <a:xfrm>
            <a:off x="4767660" y="4605381"/>
            <a:ext cx="2743502" cy="1477328"/>
          </a:xfrm>
          <a:prstGeom prst="rect">
            <a:avLst/>
          </a:prstGeom>
          <a:noFill/>
        </p:spPr>
        <p:txBody>
          <a:bodyPr wrap="square" rtlCol="0">
            <a:spAutoFit/>
          </a:bodyPr>
          <a:lstStyle/>
          <a:p>
            <a:pPr algn="ctr"/>
            <a:r>
              <a:rPr lang="en-US" b="1" dirty="0">
                <a:solidFill>
                  <a:schemeClr val="accent1">
                    <a:lumMod val="75000"/>
                  </a:schemeClr>
                </a:solidFill>
                <a:latin typeface="Times New Roman" pitchFamily="18" charset="0"/>
                <a:cs typeface="Times New Roman" pitchFamily="18" charset="0"/>
              </a:rPr>
              <a:t>Under the Guidance of </a:t>
            </a:r>
          </a:p>
          <a:p>
            <a:pPr algn="ctr"/>
            <a:r>
              <a:rPr lang="en-US" dirty="0">
                <a:solidFill>
                  <a:schemeClr val="accent1">
                    <a:lumMod val="75000"/>
                  </a:schemeClr>
                </a:solidFill>
                <a:latin typeface="Times New Roman" pitchFamily="18" charset="0"/>
                <a:cs typeface="Times New Roman" pitchFamily="18" charset="0"/>
              </a:rPr>
              <a:t>Dr </a:t>
            </a:r>
            <a:r>
              <a:rPr lang="en-US" dirty="0" err="1">
                <a:solidFill>
                  <a:schemeClr val="accent1">
                    <a:lumMod val="75000"/>
                  </a:schemeClr>
                </a:solidFill>
                <a:latin typeface="Times New Roman" pitchFamily="18" charset="0"/>
                <a:cs typeface="Times New Roman" pitchFamily="18" charset="0"/>
              </a:rPr>
              <a:t>S.Akila</a:t>
            </a:r>
            <a:r>
              <a:rPr lang="en-US" dirty="0">
                <a:solidFill>
                  <a:schemeClr val="accent1">
                    <a:lumMod val="75000"/>
                  </a:schemeClr>
                </a:solidFill>
                <a:latin typeface="Times New Roman" pitchFamily="18" charset="0"/>
                <a:cs typeface="Times New Roman" pitchFamily="18" charset="0"/>
              </a:rPr>
              <a:t> Agnes  </a:t>
            </a:r>
          </a:p>
          <a:p>
            <a:pPr algn="ctr"/>
            <a:r>
              <a:rPr lang="en-IN" altLang="en-US" dirty="0">
                <a:solidFill>
                  <a:schemeClr val="accent1">
                    <a:lumMod val="75000"/>
                  </a:schemeClr>
                </a:solidFill>
                <a:latin typeface="Times New Roman" pitchFamily="18" charset="0"/>
                <a:cs typeface="Times New Roman" pitchFamily="18" charset="0"/>
              </a:rPr>
              <a:t>Assistant Professor</a:t>
            </a:r>
            <a:endParaRPr lang="en-US" dirty="0">
              <a:solidFill>
                <a:schemeClr val="accent1">
                  <a:lumMod val="75000"/>
                </a:schemeClr>
              </a:solidFill>
              <a:latin typeface="Times New Roman" pitchFamily="18" charset="0"/>
              <a:cs typeface="Times New Roman" pitchFamily="18" charset="0"/>
            </a:endParaRPr>
          </a:p>
          <a:p>
            <a:pPr algn="ctr"/>
            <a:r>
              <a:rPr lang="en-US" dirty="0">
                <a:solidFill>
                  <a:schemeClr val="accent1">
                    <a:lumMod val="75000"/>
                  </a:schemeClr>
                </a:solidFill>
                <a:latin typeface="Times New Roman" pitchFamily="18" charset="0"/>
                <a:cs typeface="Times New Roman" pitchFamily="18" charset="0"/>
              </a:rPr>
              <a:t>Dept of CSE</a:t>
            </a:r>
          </a:p>
          <a:p>
            <a:pPr algn="ctr"/>
            <a:r>
              <a:rPr lang="en-US" dirty="0" err="1">
                <a:solidFill>
                  <a:schemeClr val="accent1">
                    <a:lumMod val="75000"/>
                  </a:schemeClr>
                </a:solidFill>
                <a:latin typeface="Times New Roman" pitchFamily="18" charset="0"/>
                <a:cs typeface="Times New Roman" pitchFamily="18" charset="0"/>
              </a:rPr>
              <a:t>Gmrit,Rajam</a:t>
            </a:r>
            <a:r>
              <a:rPr lang="en-US" dirty="0">
                <a:solidFill>
                  <a:schemeClr val="accent1">
                    <a:lumMod val="7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368075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76943"/>
          </a:xfrm>
        </p:spPr>
        <p:txBody>
          <a:bodyPr>
            <a:noAutofit/>
          </a:bodyPr>
          <a:lstStyle/>
          <a:p>
            <a:pPr algn="just"/>
            <a:r>
              <a:rPr lang="en-US" sz="2000" dirty="0">
                <a:latin typeface="Times New Roman"/>
                <a:ea typeface="+mj-lt"/>
                <a:cs typeface="+mj-lt"/>
              </a:rPr>
              <a:t>[5] R. Nagata, T. Kawaguchi and H. Miyake, </a:t>
            </a:r>
            <a:r>
              <a:rPr lang="en-US" sz="2000" b="1" dirty="0">
                <a:latin typeface="Times New Roman"/>
                <a:ea typeface="+mj-lt"/>
                <a:cs typeface="+mj-lt"/>
              </a:rPr>
              <a:t>"Automated detection of lung nodules in chest radiographs using a false-positive reduction scheme based on template matching," </a:t>
            </a:r>
            <a:r>
              <a:rPr lang="en-US" sz="2000" dirty="0">
                <a:latin typeface="Times New Roman"/>
                <a:ea typeface="+mj-lt"/>
                <a:cs typeface="+mj-lt"/>
              </a:rPr>
              <a:t>2019 5th International Conference on </a:t>
            </a:r>
            <a:r>
              <a:rPr lang="en-US" sz="2000" dirty="0" err="1">
                <a:latin typeface="Times New Roman"/>
                <a:ea typeface="+mj-lt"/>
                <a:cs typeface="+mj-lt"/>
              </a:rPr>
              <a:t>BioMedical</a:t>
            </a:r>
            <a:r>
              <a:rPr lang="en-US" sz="2000" dirty="0">
                <a:latin typeface="Times New Roman"/>
                <a:ea typeface="+mj-lt"/>
                <a:cs typeface="+mj-lt"/>
              </a:rPr>
              <a:t> Engineering and Informatics, 2019, pp. 216-223, </a:t>
            </a:r>
            <a:r>
              <a:rPr lang="en-US" sz="2000" dirty="0" err="1">
                <a:latin typeface="Times New Roman"/>
                <a:ea typeface="+mj-lt"/>
                <a:cs typeface="+mj-lt"/>
              </a:rPr>
              <a:t>doi</a:t>
            </a:r>
            <a:r>
              <a:rPr lang="en-US" sz="2000" dirty="0">
                <a:latin typeface="Times New Roman"/>
                <a:ea typeface="+mj-lt"/>
                <a:cs typeface="+mj-lt"/>
              </a:rPr>
              <a:t>: 10.1109/BMEI.2012.6512916.</a:t>
            </a:r>
          </a:p>
        </p:txBody>
      </p:sp>
      <p:sp>
        <p:nvSpPr>
          <p:cNvPr id="3" name="Content Placeholder 2"/>
          <p:cNvSpPr>
            <a:spLocks noGrp="1"/>
          </p:cNvSpPr>
          <p:nvPr>
            <p:ph idx="1"/>
          </p:nvPr>
        </p:nvSpPr>
        <p:spPr>
          <a:xfrm>
            <a:off x="500514" y="2437370"/>
            <a:ext cx="11386686" cy="4011555"/>
          </a:xfrm>
        </p:spPr>
        <p:txBody>
          <a:bodyPr>
            <a:noAutofit/>
          </a:bodyPr>
          <a:lstStyle/>
          <a:p>
            <a:pPr algn="just">
              <a:lnSpc>
                <a:spcPct val="150000"/>
              </a:lnSpc>
              <a:spcAft>
                <a:spcPts val="0"/>
              </a:spcAft>
              <a:buNone/>
            </a:pPr>
            <a:r>
              <a:rPr lang="en-US" sz="1800" dirty="0">
                <a:latin typeface="Times New Roman" panose="02020603050405020304" pitchFamily="18" charset="0"/>
                <a:ea typeface="Times New Roman" panose="02020603050405020304"/>
                <a:cs typeface="Times New Roman" panose="02020603050405020304" pitchFamily="18" charset="0"/>
              </a:rPr>
              <a:t>   </a:t>
            </a:r>
            <a:r>
              <a:rPr lang="en-US" sz="1400" dirty="0">
                <a:latin typeface="Times New Roman" panose="02020603050405020304" pitchFamily="18" charset="0"/>
                <a:ea typeface="Times New Roman" panose="02020603050405020304"/>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EB427243-D10E-5C67-AC83-6DB90621C66A}"/>
              </a:ext>
            </a:extLst>
          </p:cNvPr>
          <p:cNvSpPr txBox="1"/>
          <p:nvPr/>
        </p:nvSpPr>
        <p:spPr>
          <a:xfrm>
            <a:off x="399246" y="2159540"/>
            <a:ext cx="1141497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dirty="0">
                <a:latin typeface="Times New Roman" pitchFamily="18" charset="0"/>
                <a:ea typeface="+mn-lt"/>
                <a:cs typeface="Times New Roman" pitchFamily="18" charset="0"/>
              </a:rPr>
              <a:t>Automated detection of lung nodules in chest radiographs is important to reduce false negatives in the diagnoses of lung cancers using chest radiography.</a:t>
            </a:r>
          </a:p>
          <a:p>
            <a:pPr marL="342900" indent="-342900" algn="just">
              <a:buFont typeface="Arial"/>
              <a:buChar char="•"/>
            </a:pPr>
            <a:r>
              <a:rPr lang="en-US" sz="2000" dirty="0">
                <a:latin typeface="Times New Roman" pitchFamily="18" charset="0"/>
                <a:ea typeface="+mn-lt"/>
                <a:cs typeface="Times New Roman" pitchFamily="18" charset="0"/>
              </a:rPr>
              <a:t>We are using 125 images with nodules in the JSRT database which is a public database.</a:t>
            </a:r>
          </a:p>
          <a:p>
            <a:pPr marL="342900" indent="-342900" algn="just">
              <a:buFont typeface="Arial"/>
              <a:buChar char="•"/>
            </a:pPr>
            <a:r>
              <a:rPr lang="en-US" sz="2000" dirty="0">
                <a:latin typeface="Times New Roman" pitchFamily="18" charset="0"/>
                <a:ea typeface="+mn-lt"/>
                <a:cs typeface="Times New Roman" pitchFamily="18" charset="0"/>
              </a:rPr>
              <a:t>This technique consists of the following two steps : detection of initial nodule candidates in chest radiographs ; classification of the detected candidates into nodules and false positives.</a:t>
            </a:r>
          </a:p>
          <a:p>
            <a:pPr marL="342900" indent="-342900" algn="just">
              <a:buFont typeface="Arial"/>
              <a:buChar char="•"/>
            </a:pPr>
            <a:r>
              <a:rPr lang="en-US" sz="2000" dirty="0">
                <a:latin typeface="Times New Roman" pitchFamily="18" charset="0"/>
                <a:ea typeface="+mn-lt"/>
                <a:cs typeface="Times New Roman" pitchFamily="18" charset="0"/>
              </a:rPr>
              <a:t>For classification of nodule candidates, many schemes used multilayer artificial neural networks (ANNs) trained by back-propagation.</a:t>
            </a:r>
          </a:p>
          <a:p>
            <a:pPr marL="342900" indent="-342900" algn="just">
              <a:buFont typeface="Arial"/>
              <a:buChar char="•"/>
            </a:pPr>
            <a:r>
              <a:rPr lang="en-US" sz="2000" dirty="0">
                <a:latin typeface="Times New Roman" pitchFamily="18" charset="0"/>
                <a:ea typeface="+mn-lt"/>
                <a:cs typeface="Times New Roman" pitchFamily="18" charset="0"/>
              </a:rPr>
              <a:t>False positives per image for sensitivity values of 60.2, 69.8, and 74.5% on the average of 40 data set.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3919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478501"/>
          </a:xfrm>
        </p:spPr>
        <p:txBody>
          <a:bodyPr>
            <a:noAutofit/>
          </a:bodyPr>
          <a:lstStyle/>
          <a:p>
            <a:pPr algn="just"/>
            <a:r>
              <a:rPr lang="en-US" sz="2000" dirty="0">
                <a:latin typeface="Times New Roman" pitchFamily="18" charset="0"/>
                <a:ea typeface="+mj-lt"/>
                <a:cs typeface="Times New Roman" pitchFamily="18" charset="0"/>
              </a:rPr>
              <a:t>[6] </a:t>
            </a:r>
            <a:r>
              <a:rPr lang="en-US" sz="2000" dirty="0" err="1">
                <a:latin typeface="Times New Roman" pitchFamily="18" charset="0"/>
                <a:ea typeface="+mj-lt"/>
                <a:cs typeface="Times New Roman" pitchFamily="18" charset="0"/>
              </a:rPr>
              <a:t>Saien</a:t>
            </a:r>
            <a:r>
              <a:rPr lang="en-US" sz="2000" dirty="0">
                <a:latin typeface="Times New Roman" pitchFamily="18" charset="0"/>
                <a:ea typeface="+mj-lt"/>
                <a:cs typeface="Times New Roman" pitchFamily="18" charset="0"/>
              </a:rPr>
              <a:t> S, Moghaddam HA, </a:t>
            </a:r>
            <a:r>
              <a:rPr lang="en-US" sz="2000" dirty="0" err="1">
                <a:latin typeface="Times New Roman" pitchFamily="18" charset="0"/>
                <a:ea typeface="+mj-lt"/>
                <a:cs typeface="Times New Roman" pitchFamily="18" charset="0"/>
              </a:rPr>
              <a:t>Fathian</a:t>
            </a:r>
            <a:r>
              <a:rPr lang="en-US" sz="2000" dirty="0">
                <a:latin typeface="Times New Roman" pitchFamily="18" charset="0"/>
                <a:ea typeface="+mj-lt"/>
                <a:cs typeface="Times New Roman" pitchFamily="18" charset="0"/>
              </a:rPr>
              <a:t> M. "</a:t>
            </a:r>
            <a:r>
              <a:rPr lang="en-US" sz="2000" b="1" dirty="0">
                <a:latin typeface="Times New Roman" pitchFamily="18" charset="0"/>
                <a:ea typeface="+mj-lt"/>
                <a:cs typeface="Times New Roman" pitchFamily="18" charset="0"/>
              </a:rPr>
              <a:t>A unified methodology based on sparse field level sets and boosting algorithms for false positives reduction in lung nodules detection." </a:t>
            </a:r>
            <a:r>
              <a:rPr lang="en-US" sz="2000" dirty="0">
                <a:latin typeface="Times New Roman" pitchFamily="18" charset="0"/>
                <a:ea typeface="+mj-lt"/>
                <a:cs typeface="Times New Roman" pitchFamily="18" charset="0"/>
              </a:rPr>
              <a:t>Int J </a:t>
            </a:r>
            <a:r>
              <a:rPr lang="en-US" sz="2000" dirty="0" err="1">
                <a:latin typeface="Times New Roman" pitchFamily="18" charset="0"/>
                <a:ea typeface="+mj-lt"/>
                <a:cs typeface="Times New Roman" pitchFamily="18" charset="0"/>
              </a:rPr>
              <a:t>Comput</a:t>
            </a:r>
            <a:r>
              <a:rPr lang="en-US" sz="2000" dirty="0">
                <a:latin typeface="Times New Roman" pitchFamily="18" charset="0"/>
                <a:ea typeface="+mj-lt"/>
                <a:cs typeface="Times New Roman" pitchFamily="18" charset="0"/>
              </a:rPr>
              <a:t> Assist </a:t>
            </a:r>
            <a:r>
              <a:rPr lang="en-US" sz="2000" dirty="0" err="1">
                <a:latin typeface="Times New Roman" pitchFamily="18" charset="0"/>
                <a:ea typeface="+mj-lt"/>
                <a:cs typeface="Times New Roman" pitchFamily="18" charset="0"/>
              </a:rPr>
              <a:t>Radiol</a:t>
            </a:r>
            <a:r>
              <a:rPr lang="en-US" sz="2000" dirty="0">
                <a:latin typeface="Times New Roman" pitchFamily="18" charset="0"/>
                <a:ea typeface="+mj-lt"/>
                <a:cs typeface="Times New Roman" pitchFamily="18" charset="0"/>
              </a:rPr>
              <a:t> Surg. 2018 Mar;13(3):397-409. </a:t>
            </a:r>
            <a:r>
              <a:rPr lang="en-US" sz="2000" dirty="0" err="1">
                <a:latin typeface="Times New Roman" pitchFamily="18" charset="0"/>
                <a:ea typeface="+mj-lt"/>
                <a:cs typeface="Times New Roman" pitchFamily="18" charset="0"/>
              </a:rPr>
              <a:t>doi</a:t>
            </a:r>
            <a:r>
              <a:rPr lang="en-US" sz="2000" dirty="0">
                <a:latin typeface="Times New Roman" pitchFamily="18" charset="0"/>
                <a:ea typeface="+mj-lt"/>
                <a:cs typeface="Times New Roman" pitchFamily="18" charset="0"/>
              </a:rPr>
              <a:t>: 10.1007/s11548-017-1656-8. </a:t>
            </a:r>
            <a:r>
              <a:rPr lang="en-US" sz="2000" dirty="0" err="1">
                <a:latin typeface="Times New Roman" pitchFamily="18" charset="0"/>
                <a:ea typeface="+mj-lt"/>
                <a:cs typeface="Times New Roman" pitchFamily="18" charset="0"/>
              </a:rPr>
              <a:t>Epub</a:t>
            </a:r>
            <a:r>
              <a:rPr lang="en-US" sz="2000" dirty="0">
                <a:latin typeface="Times New Roman" pitchFamily="18" charset="0"/>
                <a:ea typeface="+mj-lt"/>
                <a:cs typeface="Times New Roman" pitchFamily="18" charset="0"/>
              </a:rPr>
              <a:t> 2017 Aug 9. PMID: 28795318.</a:t>
            </a:r>
          </a:p>
        </p:txBody>
      </p:sp>
      <p:sp>
        <p:nvSpPr>
          <p:cNvPr id="3" name="Content Placeholder 2"/>
          <p:cNvSpPr>
            <a:spLocks noGrp="1"/>
          </p:cNvSpPr>
          <p:nvPr>
            <p:ph idx="1"/>
          </p:nvPr>
        </p:nvSpPr>
        <p:spPr>
          <a:xfrm>
            <a:off x="500514" y="2437370"/>
            <a:ext cx="11386686" cy="4011555"/>
          </a:xfrm>
        </p:spPr>
        <p:txBody>
          <a:bodyPr>
            <a:noAutofit/>
          </a:bodyPr>
          <a:lstStyle/>
          <a:p>
            <a:pPr algn="just">
              <a:lnSpc>
                <a:spcPct val="150000"/>
              </a:lnSpc>
              <a:spcAft>
                <a:spcPts val="0"/>
              </a:spcAft>
              <a:buNone/>
            </a:pPr>
            <a:r>
              <a:rPr lang="en-US" sz="1800">
                <a:latin typeface="Times New Roman" panose="02020603050405020304" pitchFamily="18" charset="0"/>
                <a:ea typeface="Times New Roman" panose="02020603050405020304"/>
                <a:cs typeface="Times New Roman" panose="02020603050405020304" pitchFamily="18" charset="0"/>
              </a:rPr>
              <a:t>   </a:t>
            </a:r>
            <a:r>
              <a:rPr lang="en-US" sz="1400">
                <a:latin typeface="Times New Roman" panose="02020603050405020304" pitchFamily="18" charset="0"/>
                <a:ea typeface="Times New Roman" panose="02020603050405020304"/>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EB427243-D10E-5C67-AC83-6DB90621C66A}"/>
              </a:ext>
            </a:extLst>
          </p:cNvPr>
          <p:cNvSpPr txBox="1"/>
          <p:nvPr/>
        </p:nvSpPr>
        <p:spPr>
          <a:xfrm>
            <a:off x="787940" y="2237362"/>
            <a:ext cx="106420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dirty="0">
                <a:latin typeface="Times New Roman"/>
                <a:ea typeface="+mn-lt"/>
                <a:cs typeface="+mn-lt"/>
              </a:rPr>
              <a:t>A hybrid under-sampling/boosting algorithm called </a:t>
            </a:r>
            <a:r>
              <a:rPr lang="en-US" dirty="0" err="1">
                <a:latin typeface="Times New Roman"/>
                <a:ea typeface="+mn-lt"/>
                <a:cs typeface="+mn-lt"/>
              </a:rPr>
              <a:t>RUSBoost</a:t>
            </a:r>
            <a:r>
              <a:rPr lang="en-US" dirty="0">
                <a:latin typeface="Times New Roman"/>
                <a:ea typeface="+mn-lt"/>
                <a:cs typeface="+mn-lt"/>
              </a:rPr>
              <a:t> is applied to analyze the features and discriminate real nodules from non-nodules.</a:t>
            </a:r>
          </a:p>
          <a:p>
            <a:pPr marL="342900" indent="-342900" algn="just">
              <a:buFont typeface="Arial"/>
              <a:buChar char="•"/>
            </a:pPr>
            <a:r>
              <a:rPr lang="en-US" dirty="0">
                <a:latin typeface="Times New Roman"/>
                <a:ea typeface="+mn-lt"/>
                <a:cs typeface="+mn-lt"/>
              </a:rPr>
              <a:t>The proposed method was evaluated using 70 CT images from the LIDC and LIDC-IDRI databases.</a:t>
            </a:r>
          </a:p>
          <a:p>
            <a:pPr marL="342900" indent="-342900" algn="just">
              <a:buFont typeface="Arial"/>
              <a:buChar char="•"/>
            </a:pPr>
            <a:r>
              <a:rPr lang="en-US" dirty="0">
                <a:latin typeface="Times New Roman"/>
                <a:ea typeface="+mn-lt"/>
                <a:cs typeface="+mn-lt"/>
              </a:rPr>
              <a:t>After detecting nodule candidates , 3D region of each candidate is reconstructed using the sparse field method (SFM) , in order to accurately segment objects.</a:t>
            </a:r>
          </a:p>
          <a:p>
            <a:pPr marL="342900" indent="-342900" algn="just">
              <a:buFont typeface="Arial"/>
              <a:buChar char="•"/>
            </a:pPr>
            <a:r>
              <a:rPr lang="en-US" dirty="0">
                <a:latin typeface="Times New Roman"/>
                <a:ea typeface="+mn-lt"/>
                <a:cs typeface="+mn-lt"/>
              </a:rPr>
              <a:t>In the next step, some relevant 2D and 3D features are extracted for each segmented candidate. Then, a classifier is applied for analyzing the features and discriminating real nodules from non-nodules.</a:t>
            </a:r>
          </a:p>
          <a:p>
            <a:pPr marL="342900" indent="-342900" algn="just">
              <a:buFont typeface="Arial"/>
              <a:buChar char="•"/>
            </a:pPr>
            <a:r>
              <a:rPr lang="en-US" dirty="0">
                <a:latin typeface="Times New Roman"/>
                <a:cs typeface="Calibri"/>
              </a:rPr>
              <a:t>The metrics used in this are sensitivity, specificity, FP score, AUC score. </a:t>
            </a:r>
          </a:p>
          <a:p>
            <a:pPr marL="342900" indent="-342900" algn="just">
              <a:buFont typeface="Arial"/>
              <a:buChar char="•"/>
            </a:pPr>
            <a:endParaRPr lang="en-US" dirty="0">
              <a:latin typeface="Calibri"/>
              <a:cs typeface="Calibri"/>
            </a:endParaRPr>
          </a:p>
        </p:txBody>
      </p:sp>
    </p:spTree>
    <p:extLst>
      <p:ext uri="{BB962C8B-B14F-4D97-AF65-F5344CB8AC3E}">
        <p14:creationId xmlns:p14="http://schemas.microsoft.com/office/powerpoint/2010/main" val="13509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876149"/>
            <a:ext cx="11434812" cy="1261889"/>
          </a:xfrm>
        </p:spPr>
        <p:txBody>
          <a:bodyPr>
            <a:noAutofit/>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a:ea typeface="Calibri" panose="020F0502020204030204"/>
                <a:cs typeface="Times New Roman" panose="02020603050405020304"/>
              </a:rPr>
              <a:t>Manickavasagam</a:t>
            </a:r>
            <a:r>
              <a:rPr lang="en-US" sz="2000" dirty="0">
                <a:latin typeface="Times New Roman" panose="02020603050405020304"/>
                <a:ea typeface="Calibri" panose="020F0502020204030204"/>
                <a:cs typeface="Times New Roman" panose="02020603050405020304"/>
              </a:rPr>
              <a:t>, R., &amp; </a:t>
            </a:r>
            <a:r>
              <a:rPr lang="en-US" sz="2000" dirty="0" err="1">
                <a:latin typeface="Times New Roman" panose="02020603050405020304"/>
                <a:ea typeface="Calibri" panose="020F0502020204030204"/>
                <a:cs typeface="Times New Roman" panose="02020603050405020304"/>
              </a:rPr>
              <a:t>Selvan</a:t>
            </a:r>
            <a:r>
              <a:rPr lang="en-US" sz="2000" dirty="0">
                <a:latin typeface="Times New Roman" panose="02020603050405020304"/>
                <a:ea typeface="Calibri" panose="020F0502020204030204"/>
                <a:cs typeface="Times New Roman" panose="02020603050405020304"/>
              </a:rPr>
              <a:t>, S. (2019, April). </a:t>
            </a:r>
            <a:r>
              <a:rPr lang="en-US" sz="2000" b="1" dirty="0">
                <a:latin typeface="Times New Roman" panose="02020603050405020304"/>
                <a:ea typeface="Calibri" panose="020F0502020204030204"/>
                <a:cs typeface="Times New Roman" panose="02020603050405020304"/>
              </a:rPr>
              <a:t>GACM based segmentation method for Lung nodule detection and classification of stages using CT images</a:t>
            </a:r>
            <a:r>
              <a:rPr lang="en-US" sz="2000" dirty="0">
                <a:latin typeface="Times New Roman" panose="02020603050405020304"/>
                <a:ea typeface="Calibri" panose="020F0502020204030204"/>
                <a:cs typeface="Times New Roman" panose="02020603050405020304"/>
              </a:rPr>
              <a:t>. In </a:t>
            </a:r>
            <a:r>
              <a:rPr lang="en-US" sz="2000" i="1" dirty="0">
                <a:latin typeface="Times New Roman" panose="02020603050405020304"/>
                <a:ea typeface="Calibri" panose="020F0502020204030204"/>
                <a:cs typeface="Times New Roman" panose="02020603050405020304"/>
              </a:rPr>
              <a:t>2019 1st International Conference on Innovations in Information and Communication Technology (ICIICT)</a:t>
            </a:r>
            <a:r>
              <a:rPr lang="en-US" sz="2000" dirty="0">
                <a:latin typeface="Times New Roman" panose="02020603050405020304"/>
                <a:ea typeface="Calibri" panose="020F0502020204030204"/>
                <a:cs typeface="Times New Roman" panose="02020603050405020304"/>
              </a:rPr>
              <a:t> (pp. 1-5). IEEE.</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50000"/>
              </a:lnSpc>
              <a:spcAft>
                <a:spcPts val="0"/>
              </a:spcAft>
              <a:buNone/>
            </a:pPr>
            <a:r>
              <a:rPr lang="en-US" sz="1800" dirty="0">
                <a:latin typeface="Times New Roman" panose="02020603050405020304" pitchFamily="18" charset="0"/>
                <a:ea typeface="Times New Roman" panose="02020603050405020304"/>
                <a:cs typeface="Times New Roman" panose="02020603050405020304" pitchFamily="18" charset="0"/>
              </a:rPr>
              <a:t>   </a:t>
            </a:r>
            <a:r>
              <a:rPr lang="en-US" sz="1400" dirty="0">
                <a:latin typeface="Times New Roman" panose="02020603050405020304" pitchFamily="18" charset="0"/>
                <a:ea typeface="Times New Roman" panose="02020603050405020304"/>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C0CB4F60-7029-6838-3222-94CA95952107}"/>
              </a:ext>
            </a:extLst>
          </p:cNvPr>
          <p:cNvSpPr txBox="1"/>
          <p:nvPr/>
        </p:nvSpPr>
        <p:spPr>
          <a:xfrm>
            <a:off x="399246" y="2263515"/>
            <a:ext cx="11414973"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err="1">
                <a:latin typeface="Times New Roman" panose="02020603050405020304" pitchFamily="18" charset="0"/>
                <a:ea typeface="+mn-lt"/>
                <a:cs typeface="Times New Roman" panose="02020603050405020304" pitchFamily="18" charset="0"/>
              </a:rPr>
              <a:t>Manickavasagam</a:t>
            </a:r>
            <a:r>
              <a:rPr lang="en-US" dirty="0">
                <a:latin typeface="Times New Roman" panose="02020603050405020304" pitchFamily="18" charset="0"/>
                <a:ea typeface="+mn-lt"/>
                <a:cs typeface="Times New Roman" panose="02020603050405020304" pitchFamily="18" charset="0"/>
              </a:rPr>
              <a:t> R and Selvan S(2019) had given in their publications saying that they proposed a   GACM(Gradient based Active Contour Model) for segmenting the lung region from CT images.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dataset used is  LIDC (Lung Image Database Consortium).</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Support Vector Machine is used to carry out the lung nodule detection and stage   classifications.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texture features are extracted and its optimal discrimination is achieved for finite classification rate through consistency-based hierarchical feature selection algorithm.</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proposed model achieved accuracy of 95.3 and sensitivity of 92.1 which are higher than the values of GLCM with SVM Classifier.</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endParaRPr lang="en-US" sz="22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9965-15CB-6F7C-29B6-FCC9237349F7}"/>
              </a:ext>
            </a:extLst>
          </p:cNvPr>
          <p:cNvSpPr>
            <a:spLocks noGrp="1"/>
          </p:cNvSpPr>
          <p:nvPr>
            <p:ph type="title"/>
          </p:nvPr>
        </p:nvSpPr>
        <p:spPr>
          <a:xfrm>
            <a:off x="643647" y="637500"/>
            <a:ext cx="10515600" cy="1325563"/>
          </a:xfrm>
        </p:spPr>
        <p:txBody>
          <a:bodyPr>
            <a:normAutofit/>
          </a:bodyPr>
          <a:lstStyle/>
          <a:p>
            <a:r>
              <a:rPr lang="en-US" sz="2000" dirty="0">
                <a:latin typeface="Times New Roman"/>
                <a:cs typeface="Times New Roman"/>
              </a:rPr>
              <a:t>[8] Al-Shabi, M., Lee, H. K., &amp; Tan, M. (2019). </a:t>
            </a:r>
            <a:r>
              <a:rPr lang="en-US" sz="2000" b="1" dirty="0">
                <a:latin typeface="Times New Roman"/>
                <a:cs typeface="Times New Roman"/>
              </a:rPr>
              <a:t>Gated-dilated networks for lung nodule classification in CT scans.</a:t>
            </a:r>
            <a:r>
              <a:rPr lang="en-US" sz="2000" dirty="0">
                <a:latin typeface="Times New Roman"/>
                <a:cs typeface="Times New Roman"/>
              </a:rPr>
              <a:t> </a:t>
            </a:r>
            <a:r>
              <a:rPr lang="en-US" sz="2000" i="1" dirty="0">
                <a:latin typeface="Times New Roman"/>
                <a:cs typeface="Times New Roman"/>
              </a:rPr>
              <a:t>IEEE Access</a:t>
            </a:r>
            <a:r>
              <a:rPr lang="en-US" sz="2000" dirty="0">
                <a:latin typeface="Times New Roman"/>
                <a:cs typeface="Times New Roman"/>
              </a:rPr>
              <a:t>, </a:t>
            </a:r>
            <a:r>
              <a:rPr lang="en-US" sz="2000" i="1" dirty="0">
                <a:latin typeface="Times New Roman"/>
                <a:cs typeface="Times New Roman"/>
              </a:rPr>
              <a:t>7</a:t>
            </a:r>
            <a:r>
              <a:rPr lang="en-US" sz="2000" dirty="0">
                <a:latin typeface="Times New Roman"/>
                <a:cs typeface="Times New Roman"/>
              </a:rPr>
              <a:t>, 178827-178838</a:t>
            </a:r>
            <a:endParaRPr lang="en-US" sz="2000" dirty="0">
              <a:ea typeface="Calibri Light"/>
              <a:cs typeface="Calibri Light"/>
            </a:endParaRPr>
          </a:p>
        </p:txBody>
      </p:sp>
      <p:sp>
        <p:nvSpPr>
          <p:cNvPr id="3" name="Content Placeholder 2">
            <a:extLst>
              <a:ext uri="{FF2B5EF4-FFF2-40B4-BE49-F238E27FC236}">
                <a16:creationId xmlns:a16="http://schemas.microsoft.com/office/drawing/2014/main" id="{1373C732-D993-A6C0-4C78-F9A4300079B6}"/>
              </a:ext>
            </a:extLst>
          </p:cNvPr>
          <p:cNvSpPr>
            <a:spLocks noGrp="1"/>
          </p:cNvSpPr>
          <p:nvPr>
            <p:ph idx="1"/>
          </p:nvPr>
        </p:nvSpPr>
        <p:spPr>
          <a:xfrm>
            <a:off x="809017" y="1648111"/>
            <a:ext cx="10515600" cy="4684494"/>
          </a:xfrm>
        </p:spPr>
        <p:txBody>
          <a:bodyPr vert="horz" lIns="91440" tIns="45720" rIns="91440" bIns="45720" rtlCol="0" anchor="t">
            <a:normAutofit/>
          </a:bodyPr>
          <a:lstStyle/>
          <a:p>
            <a:r>
              <a:rPr lang="en-US" sz="1800" dirty="0" err="1">
                <a:latin typeface="Times New Roman"/>
                <a:ea typeface="+mn-lt"/>
                <a:cs typeface="+mn-lt"/>
              </a:rPr>
              <a:t>Mundher</a:t>
            </a:r>
            <a:r>
              <a:rPr lang="en-US" sz="1800" dirty="0">
                <a:latin typeface="Times New Roman"/>
                <a:ea typeface="+mn-lt"/>
                <a:cs typeface="+mn-lt"/>
              </a:rPr>
              <a:t> Al-</a:t>
            </a:r>
            <a:r>
              <a:rPr lang="en-US" sz="1800" dirty="0" err="1">
                <a:latin typeface="Times New Roman"/>
                <a:ea typeface="+mn-lt"/>
                <a:cs typeface="+mn-lt"/>
              </a:rPr>
              <a:t>Shabi,Hwee</a:t>
            </a:r>
            <a:r>
              <a:rPr lang="en-US" sz="1800" dirty="0">
                <a:latin typeface="Times New Roman"/>
                <a:ea typeface="+mn-lt"/>
                <a:cs typeface="+mn-lt"/>
              </a:rPr>
              <a:t> Kuan Lee and Maxine Tan(2019) had given in their publications saying that they proposed a novel CNN architecture called as Gated-Dilated networks to classify nodule as benign or malignant.</a:t>
            </a:r>
            <a:endParaRPr lang="en-US" sz="1800" dirty="0">
              <a:latin typeface="Times New Roman"/>
              <a:ea typeface="Calibri"/>
              <a:cs typeface="Calibri"/>
            </a:endParaRPr>
          </a:p>
          <a:p>
            <a:r>
              <a:rPr lang="en-US" sz="1800" dirty="0">
                <a:latin typeface="Times New Roman"/>
                <a:ea typeface="+mn-lt"/>
                <a:cs typeface="+mn-lt"/>
              </a:rPr>
              <a:t>The dataset used is LIDC-</a:t>
            </a:r>
            <a:r>
              <a:rPr lang="en-US" sz="1800" dirty="0" err="1">
                <a:latin typeface="Times New Roman"/>
                <a:ea typeface="+mn-lt"/>
                <a:cs typeface="+mn-lt"/>
              </a:rPr>
              <a:t>LDRI.Their</a:t>
            </a:r>
            <a:r>
              <a:rPr lang="en-US" sz="1800" dirty="0">
                <a:latin typeface="Times New Roman"/>
                <a:ea typeface="+mn-lt"/>
                <a:cs typeface="+mn-lt"/>
              </a:rPr>
              <a:t> work focuses on the wide diameter variation of the nodules, which can range anywhere between 3 and 30 mm</a:t>
            </a:r>
            <a:endParaRPr lang="en-US" sz="1800" dirty="0">
              <a:latin typeface="Times New Roman"/>
              <a:cs typeface="Times New Roman"/>
            </a:endParaRPr>
          </a:p>
          <a:p>
            <a:r>
              <a:rPr lang="en-US" sz="1800" dirty="0">
                <a:latin typeface="Times New Roman"/>
                <a:ea typeface="+mn-lt"/>
                <a:cs typeface="+mn-lt"/>
              </a:rPr>
              <a:t>They applied five consecutive GD layers then pooling layer then to sigmoid activation function </a:t>
            </a:r>
            <a:r>
              <a:rPr lang="en-US" sz="1800" dirty="0" err="1">
                <a:latin typeface="Times New Roman"/>
                <a:ea typeface="+mn-lt"/>
                <a:cs typeface="+mn-lt"/>
              </a:rPr>
              <a:t>layer.It</a:t>
            </a:r>
            <a:r>
              <a:rPr lang="en-US" sz="1800" dirty="0">
                <a:latin typeface="Times New Roman"/>
                <a:ea typeface="+mn-lt"/>
                <a:cs typeface="+mn-lt"/>
              </a:rPr>
              <a:t> predicts whether it is malignant or benign.</a:t>
            </a:r>
            <a:endParaRPr lang="en-US" sz="1800" dirty="0">
              <a:latin typeface="Times New Roman"/>
              <a:cs typeface="Times New Roman"/>
            </a:endParaRPr>
          </a:p>
          <a:p>
            <a:r>
              <a:rPr lang="en-US" sz="1800" dirty="0">
                <a:latin typeface="Times New Roman"/>
                <a:ea typeface="+mn-lt"/>
                <a:cs typeface="+mn-lt"/>
              </a:rPr>
              <a:t>The proposed model achieved accuracy of 92.57 and AUC of 0.954.</a:t>
            </a:r>
            <a:endParaRPr lang="en-US" sz="1800" dirty="0">
              <a:latin typeface="Times New Roman"/>
            </a:endParaRPr>
          </a:p>
          <a:p>
            <a:endParaRPr lang="en-US" dirty="0">
              <a:ea typeface="Calibri"/>
              <a:cs typeface="Calibri"/>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71378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31C6-CFDB-B070-B750-7C50284560C5}"/>
              </a:ext>
            </a:extLst>
          </p:cNvPr>
          <p:cNvSpPr>
            <a:spLocks noGrp="1"/>
          </p:cNvSpPr>
          <p:nvPr>
            <p:ph type="title"/>
          </p:nvPr>
        </p:nvSpPr>
        <p:spPr>
          <a:xfrm>
            <a:off x="458821" y="880691"/>
            <a:ext cx="10515600" cy="1325563"/>
          </a:xfrm>
        </p:spPr>
        <p:txBody>
          <a:bodyPr>
            <a:normAutofit/>
          </a:bodyPr>
          <a:lstStyle/>
          <a:p>
            <a:r>
              <a:rPr lang="en-US" sz="2000" dirty="0">
                <a:latin typeface="Times New Roman"/>
                <a:cs typeface="Times New Roman"/>
              </a:rPr>
              <a:t>[9] Ozdemir, O., Russell, R. L., &amp; Berlin, A. A. (2019). </a:t>
            </a:r>
            <a:r>
              <a:rPr lang="en-US" sz="2000" b="1" dirty="0">
                <a:latin typeface="Times New Roman"/>
                <a:cs typeface="Times New Roman"/>
              </a:rPr>
              <a:t>A 3D probabilistic deep learning system for detection and diagnosis of lung cancer using low-dose CT scans</a:t>
            </a:r>
            <a:r>
              <a:rPr lang="en-US" sz="2000" dirty="0">
                <a:latin typeface="Times New Roman"/>
                <a:cs typeface="Times New Roman"/>
              </a:rPr>
              <a:t>. </a:t>
            </a:r>
            <a:r>
              <a:rPr lang="en-US" sz="2000" i="1" dirty="0">
                <a:latin typeface="Times New Roman"/>
                <a:cs typeface="Times New Roman"/>
              </a:rPr>
              <a:t>IEEE transactions on medical imaging</a:t>
            </a:r>
            <a:r>
              <a:rPr lang="en-US" sz="2000" dirty="0">
                <a:latin typeface="Times New Roman"/>
                <a:cs typeface="Times New Roman"/>
              </a:rPr>
              <a:t>, </a:t>
            </a:r>
            <a:r>
              <a:rPr lang="en-US" sz="2000" i="1" dirty="0">
                <a:latin typeface="Times New Roman"/>
                <a:cs typeface="Times New Roman"/>
              </a:rPr>
              <a:t>39</a:t>
            </a:r>
            <a:r>
              <a:rPr lang="en-US" sz="2000" dirty="0">
                <a:latin typeface="Times New Roman"/>
                <a:cs typeface="Times New Roman"/>
              </a:rPr>
              <a:t>(5), 1419-1429. </a:t>
            </a:r>
          </a:p>
        </p:txBody>
      </p:sp>
      <p:sp>
        <p:nvSpPr>
          <p:cNvPr id="3" name="Content Placeholder 2">
            <a:extLst>
              <a:ext uri="{FF2B5EF4-FFF2-40B4-BE49-F238E27FC236}">
                <a16:creationId xmlns:a16="http://schemas.microsoft.com/office/drawing/2014/main" id="{D4A4696B-130E-91D2-48AF-8F72FCA74993}"/>
              </a:ext>
            </a:extLst>
          </p:cNvPr>
          <p:cNvSpPr>
            <a:spLocks noGrp="1"/>
          </p:cNvSpPr>
          <p:nvPr>
            <p:ph idx="1"/>
          </p:nvPr>
        </p:nvSpPr>
        <p:spPr>
          <a:xfrm>
            <a:off x="624192" y="2175821"/>
            <a:ext cx="10515600" cy="4351338"/>
          </a:xfrm>
        </p:spPr>
        <p:txBody>
          <a:bodyPr vert="horz" lIns="91440" tIns="45720" rIns="91440" bIns="45720" rtlCol="0" anchor="t">
            <a:normAutofit/>
          </a:bodyPr>
          <a:lstStyle/>
          <a:p>
            <a:r>
              <a:rPr lang="en-US" sz="1800" dirty="0">
                <a:latin typeface="Times New Roman" panose="02020603050405020304" pitchFamily="18" charset="0"/>
                <a:ea typeface="+mn-lt"/>
                <a:cs typeface="Times New Roman" panose="02020603050405020304" pitchFamily="18" charset="0"/>
              </a:rPr>
              <a:t>Rebecca L. Russell, and Andrew A. Berlin (2020) had given in their publications saying that they proposed a new computer detection and diagnosis system for lung cancer screening with low-dose CT scans.</a:t>
            </a:r>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The dataset used is LUNA16.The designed system is totally based on 3D-CNN.</a:t>
            </a:r>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The patient image is given for preprocessing and then by performing segmentation the nodules are extracted and asper nodule feature extractions the patient diagnosis is done.</a:t>
            </a:r>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The 3DCNN model achieved a AUC score of 0.87 and recall of 0.93.</a:t>
            </a:r>
            <a:endParaRPr lang="en-US" sz="1800" dirty="0">
              <a:latin typeface="Times New Roman" panose="02020603050405020304" pitchFamily="18" charset="0"/>
              <a:cs typeface="Times New Roman" panose="02020603050405020304" pitchFamily="18" charset="0"/>
            </a:endParaRPr>
          </a:p>
          <a:p>
            <a:pPr marL="0" indent="0">
              <a:buNone/>
            </a:pPr>
            <a:endParaRPr lang="en-US" dirty="0">
              <a:ea typeface="Calibri"/>
              <a:cs typeface="Calibri"/>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21850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365" cy="762000"/>
          </a:xfrm>
          <a:prstGeom prst="rect">
            <a:avLst/>
          </a:prstGeom>
        </p:spPr>
      </p:pic>
      <p:sp>
        <p:nvSpPr>
          <p:cNvPr id="12" name="Title 1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a:ea typeface="Calibri" panose="020F0502020204030204"/>
                <a:cs typeface="Times New Roman" panose="02020603050405020304"/>
              </a:rPr>
              <a:t>H. Tang, X. Liu and X. </a:t>
            </a:r>
            <a:r>
              <a:rPr lang="en-US" sz="2000" dirty="0" err="1">
                <a:latin typeface="Times New Roman" panose="02020603050405020304"/>
                <a:ea typeface="Calibri" panose="020F0502020204030204"/>
                <a:cs typeface="Times New Roman" panose="02020603050405020304"/>
              </a:rPr>
              <a:t>Xie</a:t>
            </a:r>
            <a:r>
              <a:rPr lang="en-US" sz="2000" dirty="0">
                <a:latin typeface="Times New Roman" panose="02020603050405020304"/>
                <a:ea typeface="Calibri" panose="020F0502020204030204"/>
                <a:cs typeface="Times New Roman" panose="02020603050405020304"/>
              </a:rPr>
              <a:t>, </a:t>
            </a:r>
            <a:r>
              <a:rPr lang="en-US" sz="2000" b="1" dirty="0">
                <a:latin typeface="Times New Roman" panose="02020603050405020304"/>
                <a:ea typeface="Calibri" panose="020F0502020204030204"/>
                <a:cs typeface="Times New Roman" panose="02020603050405020304"/>
              </a:rPr>
              <a:t>"An End-to-End Framework for Integrated Pulmonary Nodule Detection and False Positive Reduction,"</a:t>
            </a:r>
            <a:r>
              <a:rPr lang="en-US" sz="2000" dirty="0">
                <a:latin typeface="Times New Roman" panose="02020603050405020304"/>
                <a:ea typeface="Calibri" panose="020F0502020204030204"/>
                <a:cs typeface="Times New Roman" panose="02020603050405020304"/>
              </a:rPr>
              <a:t> 2019 IEEE 16th International Symposium on Biomedical Imaging (ISBI 2019), 2019, pp. 859-862, </a:t>
            </a:r>
            <a:r>
              <a:rPr lang="en-US" sz="2000" dirty="0" err="1">
                <a:latin typeface="Times New Roman" panose="02020603050405020304"/>
                <a:ea typeface="Calibri" panose="020F0502020204030204"/>
                <a:cs typeface="Times New Roman" panose="02020603050405020304"/>
              </a:rPr>
              <a:t>doi</a:t>
            </a:r>
            <a:r>
              <a:rPr lang="en-US" sz="2000" dirty="0">
                <a:latin typeface="Times New Roman" panose="02020603050405020304"/>
                <a:ea typeface="Calibri" panose="020F0502020204030204"/>
                <a:cs typeface="Times New Roman" panose="02020603050405020304"/>
              </a:rPr>
              <a:t>: 10.1109/ISBI.2019.8759244.</a:t>
            </a:r>
            <a:br>
              <a:rPr lang="en-US" sz="1600" dirty="0">
                <a:latin typeface="Calibri" panose="020F0502020204030204"/>
                <a:ea typeface="Calibri" panose="020F0502020204030204"/>
                <a:cs typeface="Times New Roman" panose="02020603050405020304"/>
              </a:rPr>
            </a:b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3" name="Content Placeholder 2"/>
          <p:cNvSpPr>
            <a:spLocks noGrp="1"/>
          </p:cNvSpPr>
          <p:nvPr/>
        </p:nvSpPr>
        <p:spPr>
          <a:xfrm>
            <a:off x="442595" y="1840230"/>
            <a:ext cx="11444605" cy="4608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0"/>
              </a:spcAft>
              <a:buFont typeface="Arial" panose="020B0604020202020204" pitchFamily="34" charset="0"/>
              <a:buNone/>
            </a:pPr>
            <a:endParaRPr lang="en-US" sz="2100" dirty="0">
              <a:latin typeface="Times New Roman" panose="02020603050405020304" pitchFamily="18" charset="0"/>
              <a:ea typeface="Times New Roman" panose="02020603050405020304"/>
              <a:cs typeface="Times New Roman" panose="02020603050405020304" pitchFamily="18" charset="0"/>
            </a:endParaRPr>
          </a:p>
        </p:txBody>
      </p:sp>
      <p:sp>
        <p:nvSpPr>
          <p:cNvPr id="6" name="Text Box 5"/>
          <p:cNvSpPr txBox="1"/>
          <p:nvPr/>
        </p:nvSpPr>
        <p:spPr>
          <a:xfrm>
            <a:off x="550788" y="2020570"/>
            <a:ext cx="11294394" cy="3740511"/>
          </a:xfrm>
          <a:prstGeom prst="rect">
            <a:avLst/>
          </a:prstGeom>
          <a:noFill/>
        </p:spPr>
        <p:txBody>
          <a:bodyPr wrap="square" rtlCol="0" anchor="t">
            <a:spAutoFit/>
          </a:bodyPr>
          <a:lstStyle/>
          <a:p>
            <a:pPr algn="just">
              <a:lnSpc>
                <a:spcPct val="120000"/>
              </a:lnSpc>
              <a:spcAft>
                <a:spcPts val="0"/>
              </a:spcAft>
              <a:buFont typeface="Arial" panose="020B0604020202020204" pitchFamily="34" charset="0"/>
              <a:buChar char="•"/>
            </a:pPr>
            <a:r>
              <a:rPr lang="en-IN" dirty="0">
                <a:latin typeface="Times New Roman" pitchFamily="18" charset="0"/>
                <a:ea typeface="Times New Roman" panose="02020603050405020304"/>
                <a:cs typeface="Times New Roman" pitchFamily="18" charset="0"/>
                <a:sym typeface="+mn-ea"/>
              </a:rPr>
              <a:t>A Novel End to End framework  for nodule detection, integrating nodule candidate screening and false positive reduction into one model, trained jointly. </a:t>
            </a:r>
          </a:p>
          <a:p>
            <a:pPr algn="just">
              <a:lnSpc>
                <a:spcPct val="120000"/>
              </a:lnSpc>
              <a:spcAft>
                <a:spcPts val="0"/>
              </a:spcAft>
              <a:buFont typeface="Arial" panose="020B0604020202020204" pitchFamily="34" charset="0"/>
              <a:buChar char="•"/>
            </a:pPr>
            <a:r>
              <a:rPr lang="en-IN" dirty="0">
                <a:latin typeface="Times New Roman" pitchFamily="18" charset="0"/>
                <a:ea typeface="Times New Roman" panose="02020603050405020304"/>
                <a:cs typeface="Times New Roman" pitchFamily="18" charset="0"/>
                <a:sym typeface="+mn-ea"/>
              </a:rPr>
              <a:t>In this framework  the </a:t>
            </a:r>
            <a:r>
              <a:rPr dirty="0">
                <a:latin typeface="Times New Roman" pitchFamily="18" charset="0"/>
                <a:ea typeface="Times New Roman" panose="02020603050405020304"/>
                <a:cs typeface="Times New Roman" pitchFamily="18" charset="0"/>
                <a:sym typeface="+mn-ea"/>
              </a:rPr>
              <a:t> first subsystem uses 3D Nodule Proposal Network, and subsequent nodule candidate classification for false positive reduction</a:t>
            </a:r>
            <a:r>
              <a:rPr lang="en-IN" dirty="0">
                <a:latin typeface="Times New Roman" pitchFamily="18" charset="0"/>
                <a:ea typeface="Times New Roman" panose="02020603050405020304"/>
                <a:cs typeface="Times New Roman" pitchFamily="18" charset="0"/>
                <a:sym typeface="+mn-ea"/>
              </a:rPr>
              <a:t> </a:t>
            </a:r>
            <a:r>
              <a:rPr dirty="0">
                <a:latin typeface="Times New Roman" pitchFamily="18" charset="0"/>
                <a:ea typeface="Times New Roman" panose="02020603050405020304"/>
                <a:cs typeface="Times New Roman" pitchFamily="18" charset="0"/>
                <a:sym typeface="+mn-ea"/>
              </a:rPr>
              <a:t>to distinguish nodules from non-nodules</a:t>
            </a:r>
            <a:r>
              <a:rPr lang="en-IN" dirty="0">
                <a:latin typeface="Times New Roman" pitchFamily="18" charset="0"/>
                <a:ea typeface="Times New Roman" panose="02020603050405020304"/>
                <a:cs typeface="Times New Roman" pitchFamily="18" charset="0"/>
                <a:sym typeface="+mn-ea"/>
              </a:rPr>
              <a:t>.</a:t>
            </a:r>
          </a:p>
          <a:p>
            <a:pPr algn="just">
              <a:lnSpc>
                <a:spcPct val="120000"/>
              </a:lnSpc>
              <a:spcAft>
                <a:spcPts val="0"/>
              </a:spcAft>
              <a:buFont typeface="Arial" panose="020B0604020202020204" pitchFamily="34" charset="0"/>
              <a:buChar char="•"/>
            </a:pPr>
            <a:r>
              <a:rPr lang="en-IN" dirty="0">
                <a:latin typeface="Times New Roman" pitchFamily="18" charset="0"/>
                <a:ea typeface="Times New Roman" panose="02020603050405020304"/>
                <a:cs typeface="Times New Roman" pitchFamily="18" charset="0"/>
                <a:sym typeface="+mn-ea"/>
              </a:rPr>
              <a:t>It usess tianchi competition dataset,which contains 800 CT scans from 800 patients with released ground truth label.</a:t>
            </a:r>
          </a:p>
          <a:p>
            <a:pPr algn="just">
              <a:lnSpc>
                <a:spcPct val="120000"/>
              </a:lnSpc>
              <a:spcAft>
                <a:spcPts val="0"/>
              </a:spcAft>
              <a:buFont typeface="Arial" panose="020B0604020202020204" pitchFamily="34" charset="0"/>
              <a:buChar char="•"/>
            </a:pPr>
            <a:r>
              <a:rPr dirty="0">
                <a:latin typeface="Times New Roman" pitchFamily="18" charset="0"/>
                <a:ea typeface="Times New Roman" panose="02020603050405020304"/>
                <a:cs typeface="Times New Roman" pitchFamily="18" charset="0"/>
                <a:sym typeface="+mn-ea"/>
              </a:rPr>
              <a:t>It reduces model complexity by eliminating one third of the parameters of the corresponding two-step model.</a:t>
            </a:r>
          </a:p>
          <a:p>
            <a:pPr algn="just">
              <a:lnSpc>
                <a:spcPct val="120000"/>
              </a:lnSpc>
              <a:spcAft>
                <a:spcPts val="0"/>
              </a:spcAft>
              <a:buFont typeface="Arial" panose="020B0604020202020204" pitchFamily="34" charset="0"/>
              <a:buChar char="•"/>
            </a:pPr>
            <a:r>
              <a:rPr lang="en-IN" dirty="0">
                <a:latin typeface="Times New Roman" pitchFamily="18" charset="0"/>
                <a:ea typeface="Times New Roman" panose="02020603050405020304"/>
                <a:cs typeface="Times New Roman" pitchFamily="18" charset="0"/>
                <a:sym typeface="+mn-ea"/>
              </a:rPr>
              <a:t>T</a:t>
            </a:r>
            <a:r>
              <a:rPr dirty="0">
                <a:latin typeface="Times New Roman" pitchFamily="18" charset="0"/>
                <a:ea typeface="Times New Roman" panose="02020603050405020304"/>
                <a:cs typeface="Times New Roman" pitchFamily="18" charset="0"/>
                <a:sym typeface="+mn-ea"/>
              </a:rPr>
              <a:t>he end-to-end system also improves performance, increasing nodule detection accuracy by 3.88% over the two-step approach.</a:t>
            </a:r>
          </a:p>
          <a:p>
            <a:pPr algn="just">
              <a:lnSpc>
                <a:spcPct val="120000"/>
              </a:lnSpc>
              <a:spcAft>
                <a:spcPts val="0"/>
              </a:spcAft>
              <a:buFont typeface="Arial" panose="020B0604020202020204" pitchFamily="34" charset="0"/>
              <a:buChar char="•"/>
            </a:pPr>
            <a:r>
              <a:rPr lang="en-IN" altLang="en-US" dirty="0">
                <a:latin typeface="Times New Roman" pitchFamily="18" charset="0"/>
                <a:ea typeface="Times New Roman" panose="02020603050405020304"/>
                <a:cs typeface="Times New Roman" pitchFamily="18" charset="0"/>
                <a:sym typeface="+mn-ea"/>
              </a:rPr>
              <a:t>It increases 3.88% improvement on CPM compared to previous state-of-art separate two-stage nodule detection model without model ensemble.</a:t>
            </a:r>
          </a:p>
          <a:p>
            <a:pPr indent="0" algn="just">
              <a:lnSpc>
                <a:spcPct val="130000"/>
              </a:lnSpc>
              <a:spcAft>
                <a:spcPts val="0"/>
              </a:spcAft>
              <a:buFont typeface="Arial" panose="020B0604020202020204" pitchFamily="34" charset="0"/>
              <a:buNone/>
            </a:pP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365" cy="762000"/>
          </a:xfrm>
          <a:prstGeom prst="rect">
            <a:avLst/>
          </a:prstGeom>
        </p:spPr>
      </p:pic>
      <p:sp>
        <p:nvSpPr>
          <p:cNvPr id="3" name="Content Placeholder 2"/>
          <p:cNvSpPr>
            <a:spLocks noGrp="1"/>
          </p:cNvSpPr>
          <p:nvPr/>
        </p:nvSpPr>
        <p:spPr>
          <a:xfrm>
            <a:off x="442595" y="2020570"/>
            <a:ext cx="11444605" cy="4428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0"/>
              </a:spcAft>
              <a:buFont typeface="Arial" panose="020B0604020202020204" pitchFamily="34" charset="0"/>
              <a:buChar char="•"/>
            </a:pPr>
            <a:r>
              <a:rPr lang="en-IN" sz="1800" dirty="0">
                <a:latin typeface="Times New Roman" panose="02020603050405020304" pitchFamily="18" charset="0"/>
                <a:ea typeface="Times New Roman" panose="02020603050405020304"/>
                <a:cs typeface="Times New Roman" panose="02020603050405020304" pitchFamily="18" charset="0"/>
              </a:rPr>
              <a:t>A</a:t>
            </a:r>
            <a:r>
              <a:rPr sz="1800" dirty="0">
                <a:latin typeface="Times New Roman" panose="02020603050405020304" pitchFamily="18" charset="0"/>
                <a:ea typeface="Times New Roman" panose="02020603050405020304"/>
                <a:cs typeface="Times New Roman" panose="02020603050405020304" pitchFamily="18" charset="0"/>
              </a:rPr>
              <a:t> computer-aided diagnosis (CAD) system for simultaneous accurate pulmonary nodule detection and false positive reduction</a:t>
            </a:r>
            <a:r>
              <a:rPr lang="en-IN" sz="1800" dirty="0">
                <a:latin typeface="Times New Roman" panose="02020603050405020304" pitchFamily="18" charset="0"/>
                <a:ea typeface="Times New Roman" panose="02020603050405020304"/>
                <a:cs typeface="Times New Roman" panose="02020603050405020304" pitchFamily="18" charset="0"/>
              </a:rPr>
              <a:t>.</a:t>
            </a:r>
          </a:p>
          <a:p>
            <a:pPr algn="just">
              <a:lnSpc>
                <a:spcPct val="100000"/>
              </a:lnSpc>
              <a:spcAft>
                <a:spcPts val="0"/>
              </a:spcAft>
              <a:buFont typeface="Arial" panose="020B0604020202020204" pitchFamily="34" charset="0"/>
              <a:buChar char="•"/>
            </a:pPr>
            <a:r>
              <a:rPr sz="1800" dirty="0">
                <a:latin typeface="Times New Roman" panose="02020603050405020304" pitchFamily="18" charset="0"/>
                <a:ea typeface="Times New Roman" panose="02020603050405020304"/>
                <a:cs typeface="Times New Roman" panose="02020603050405020304" pitchFamily="18" charset="0"/>
              </a:rPr>
              <a:t>To generate candidate</a:t>
            </a:r>
            <a:r>
              <a:rPr lang="en-IN" sz="1800" dirty="0">
                <a:latin typeface="Times New Roman" panose="02020603050405020304" pitchFamily="18" charset="0"/>
                <a:ea typeface="Times New Roman" panose="02020603050405020304"/>
                <a:cs typeface="Times New Roman" panose="02020603050405020304" pitchFamily="18" charset="0"/>
              </a:rPr>
              <a:t> nodules</a:t>
            </a:r>
            <a:r>
              <a:rPr sz="1800" dirty="0">
                <a:latin typeface="Times New Roman" panose="02020603050405020304" pitchFamily="18" charset="0"/>
                <a:ea typeface="Times New Roman" panose="02020603050405020304"/>
                <a:cs typeface="Times New Roman" panose="02020603050405020304" pitchFamily="18" charset="0"/>
              </a:rPr>
              <a:t> a full 3D CNN model </a:t>
            </a:r>
            <a:r>
              <a:rPr lang="en-IN" sz="1800" dirty="0">
                <a:latin typeface="Times New Roman" panose="02020603050405020304" pitchFamily="18" charset="0"/>
                <a:ea typeface="Times New Roman" panose="02020603050405020304"/>
                <a:cs typeface="Times New Roman" panose="02020603050405020304" pitchFamily="18" charset="0"/>
              </a:rPr>
              <a:t>and</a:t>
            </a:r>
            <a:r>
              <a:rPr sz="1800" dirty="0">
                <a:latin typeface="Times New Roman" panose="02020603050405020304" pitchFamily="18" charset="0"/>
                <a:ea typeface="Times New Roman" panose="02020603050405020304"/>
                <a:cs typeface="Times New Roman" panose="02020603050405020304" pitchFamily="18" charset="0"/>
              </a:rPr>
              <a:t> 3D U-Net architecture as the backbone of a region proposal network (RPN).</a:t>
            </a:r>
            <a:endParaRPr 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sym typeface="+mn-ea"/>
              </a:rPr>
              <a:t>It improve the accuracy of nodule detection by</a:t>
            </a:r>
            <a:r>
              <a:rPr lang="en-IN" altLang="en-US" sz="1800" dirty="0">
                <a:latin typeface="Times New Roman" panose="02020603050405020304" pitchFamily="18" charset="0"/>
                <a:ea typeface="Times New Roman" panose="02020603050405020304"/>
                <a:cs typeface="Times New Roman" panose="02020603050405020304" pitchFamily="18" charset="0"/>
              </a:rPr>
              <a:t> adopting multi-task residual learning and online hard negative example mining strategy to accelerate the training process.</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rPr>
              <a:t>The weighted binary cross-entropy (WBCE) loss is used for classification problem due to the imbalanced nodule dataset.</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sym typeface="+mn-ea"/>
              </a:rPr>
              <a:t>The dataset is used is </a:t>
            </a:r>
            <a:r>
              <a:rPr lang="en-US" sz="1800" dirty="0">
                <a:latin typeface="Times New Roman" panose="02020603050405020304" pitchFamily="18" charset="0"/>
                <a:ea typeface="Times New Roman" panose="02020603050405020304"/>
                <a:cs typeface="Times New Roman" panose="02020603050405020304" pitchFamily="18" charset="0"/>
                <a:sym typeface="+mn-ea"/>
              </a:rPr>
              <a:t> </a:t>
            </a:r>
            <a:r>
              <a:rPr lang="en-IN" altLang="en-US" sz="1800" dirty="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a:cs typeface="Times New Roman" panose="02020603050405020304" pitchFamily="18" charset="0"/>
                <a:sym typeface="+mn-ea"/>
              </a:rPr>
              <a:t>LUNA 16  which is a collection of lung cancer medical CT images.</a:t>
            </a:r>
            <a:endParaRPr lang="en-IN" alt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00000"/>
              </a:lnSpc>
              <a:spcAft>
                <a:spcPts val="0"/>
              </a:spcAft>
              <a:buFont typeface="Arial" panose="020B0604020202020204" pitchFamily="34" charset="0"/>
              <a:buChar char="•"/>
            </a:pPr>
            <a:r>
              <a:rPr lang="en-IN" sz="1800" dirty="0">
                <a:latin typeface="Times New Roman" panose="02020603050405020304" pitchFamily="18" charset="0"/>
                <a:ea typeface="Times New Roman" panose="02020603050405020304"/>
                <a:cs typeface="Times New Roman" panose="02020603050405020304" pitchFamily="18" charset="0"/>
              </a:rPr>
              <a:t>This </a:t>
            </a:r>
            <a:r>
              <a:rPr sz="1800" dirty="0">
                <a:latin typeface="Times New Roman" panose="02020603050405020304" pitchFamily="18" charset="0"/>
                <a:ea typeface="Times New Roman" panose="02020603050405020304"/>
                <a:cs typeface="Times New Roman" panose="02020603050405020304" pitchFamily="18" charset="0"/>
              </a:rPr>
              <a:t>method achieves accurate detection of pulmonary nodules while reducing false positives</a:t>
            </a:r>
            <a:r>
              <a:rPr lang="en-IN" altLang="en-US" sz="1800" dirty="0">
                <a:latin typeface="Times New Roman" panose="02020603050405020304" pitchFamily="18" charset="0"/>
                <a:ea typeface="Times New Roman" panose="02020603050405020304"/>
                <a:cs typeface="Times New Roman" panose="02020603050405020304" pitchFamily="18" charset="0"/>
              </a:rPr>
              <a:t>.</a:t>
            </a:r>
            <a:endParaRPr 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50000"/>
              </a:lnSpc>
              <a:spcAft>
                <a:spcPts val="0"/>
              </a:spcAft>
              <a:buFont typeface="Arial" panose="020B0604020202020204" pitchFamily="34" charset="0"/>
              <a:buChar char="•"/>
            </a:pPr>
            <a:endParaRPr lang="en-US" sz="1800" dirty="0">
              <a:latin typeface="Times New Roman" panose="02020603050405020304" pitchFamily="18" charset="0"/>
              <a:ea typeface="Times New Roman" panose="02020603050405020304"/>
              <a:cs typeface="Times New Roman" panose="02020603050405020304" pitchFamily="18" charset="0"/>
            </a:endParaRPr>
          </a:p>
        </p:txBody>
      </p:sp>
      <p:sp>
        <p:nvSpPr>
          <p:cNvPr id="12" name="Title 1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2000" dirty="0">
                <a:latin typeface="Times New Roman" pitchFamily="18" charset="0"/>
                <a:cs typeface="Times New Roman" pitchFamily="18" charset="0"/>
              </a:rPr>
              <a:t>[1</a:t>
            </a:r>
            <a:r>
              <a:rPr lang="en-IN" sz="2000" dirty="0">
                <a:latin typeface="Times New Roman" pitchFamily="18" charset="0"/>
                <a:cs typeface="Times New Roman" pitchFamily="18" charset="0"/>
              </a:rPr>
              <a:t>1</a:t>
            </a:r>
            <a:r>
              <a:rPr lang="en-US" sz="2000" dirty="0">
                <a:latin typeface="Times New Roman" pitchFamily="18" charset="0"/>
                <a:cs typeface="Times New Roman" pitchFamily="18" charset="0"/>
              </a:rPr>
              <a:t>]Y. Qin, H. </a:t>
            </a:r>
            <a:r>
              <a:rPr lang="en-US" sz="2000" dirty="0" err="1">
                <a:latin typeface="Times New Roman" pitchFamily="18" charset="0"/>
                <a:cs typeface="Times New Roman" pitchFamily="18" charset="0"/>
              </a:rPr>
              <a:t>Zheng</a:t>
            </a:r>
            <a:r>
              <a:rPr lang="en-US" sz="2000" dirty="0">
                <a:latin typeface="Times New Roman" pitchFamily="18" charset="0"/>
                <a:cs typeface="Times New Roman" pitchFamily="18" charset="0"/>
              </a:rPr>
              <a:t>, Y. -M. Zhu and J. Yang, </a:t>
            </a:r>
            <a:r>
              <a:rPr lang="en-US" sz="2000" b="1" dirty="0">
                <a:latin typeface="Times New Roman" pitchFamily="18" charset="0"/>
                <a:cs typeface="Times New Roman" pitchFamily="18" charset="0"/>
              </a:rPr>
              <a:t>"Simultaneous Accurate Detection of Pulmonary Nodules and False Positive Reduction Using 3D CNNs,"</a:t>
            </a:r>
            <a:r>
              <a:rPr lang="en-US" sz="2000" dirty="0">
                <a:latin typeface="Times New Roman" pitchFamily="18" charset="0"/>
                <a:cs typeface="Times New Roman" pitchFamily="18" charset="0"/>
              </a:rPr>
              <a:t> 2018 IEEE International Conference on Acoustics, Speech and Signal Processing (ICASSP), 2018, pp. 1005-1009,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10.1109/ICASSP.2018.8462546.</a:t>
            </a:r>
            <a:br>
              <a:rPr lang="en-US" sz="2000" dirty="0">
                <a:latin typeface="Times New Roman" pitchFamily="18" charset="0"/>
                <a:ea typeface="Calibri" panose="020F0502020204030204"/>
                <a:cs typeface="Times New Roman" pitchFamily="18" charset="0"/>
              </a:rPr>
            </a:br>
            <a:endParaRPr lang="en-US" sz="2000" b="1" dirty="0">
              <a:solidFill>
                <a:schemeClr val="accent5">
                  <a:lumMod val="75000"/>
                </a:schemeClr>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365" cy="762000"/>
          </a:xfrm>
          <a:prstGeom prst="rect">
            <a:avLst/>
          </a:prstGeom>
        </p:spPr>
      </p:pic>
      <p:sp>
        <p:nvSpPr>
          <p:cNvPr id="3" name="Content Placeholder 2"/>
          <p:cNvSpPr>
            <a:spLocks noGrp="1"/>
          </p:cNvSpPr>
          <p:nvPr/>
        </p:nvSpPr>
        <p:spPr>
          <a:xfrm>
            <a:off x="442595" y="2021205"/>
            <a:ext cx="11444605" cy="4427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0"/>
              </a:spcAft>
              <a:buFont typeface="Arial" panose="020B0604020202020204" pitchFamily="34" charset="0"/>
              <a:buChar char="•"/>
            </a:pPr>
            <a:r>
              <a:rPr lang="en-IN" sz="1800" dirty="0">
                <a:latin typeface="Times New Roman" panose="02020603050405020304" pitchFamily="18" charset="0"/>
                <a:ea typeface="Times New Roman" panose="02020603050405020304"/>
                <a:cs typeface="Times New Roman" panose="02020603050405020304" pitchFamily="18" charset="0"/>
              </a:rPr>
              <a:t>An effective multi-branch false positive reduction network is built to avoid reducing the sensitivity of nodule detection.</a:t>
            </a:r>
          </a:p>
          <a:p>
            <a:pPr algn="just">
              <a:lnSpc>
                <a:spcPct val="100000"/>
              </a:lnSpc>
              <a:spcAft>
                <a:spcPts val="0"/>
              </a:spcAft>
              <a:buFont typeface="Arial" panose="020B0604020202020204" pitchFamily="34" charset="0"/>
              <a:buChar char="•"/>
            </a:pPr>
            <a:r>
              <a:rPr lang="en-IN" sz="1800" dirty="0">
                <a:latin typeface="Times New Roman" panose="02020603050405020304" pitchFamily="18" charset="0"/>
                <a:ea typeface="Times New Roman" panose="02020603050405020304"/>
                <a:cs typeface="Times New Roman" panose="02020603050405020304" pitchFamily="18" charset="0"/>
              </a:rPr>
              <a:t>A </a:t>
            </a:r>
            <a:r>
              <a:rPr sz="1800" dirty="0">
                <a:latin typeface="Times New Roman" panose="02020603050405020304" pitchFamily="18" charset="0"/>
                <a:ea typeface="Times New Roman" panose="02020603050405020304"/>
                <a:cs typeface="Times New Roman" panose="02020603050405020304" pitchFamily="18" charset="0"/>
              </a:rPr>
              <a:t>3D U-NET model is used for detecting small pulmonary nodules in physical examination</a:t>
            </a:r>
            <a:r>
              <a:rPr lang="en-IN" sz="1800" dirty="0">
                <a:latin typeface="Times New Roman" panose="02020603050405020304" pitchFamily="18" charset="0"/>
                <a:ea typeface="Times New Roman" panose="02020603050405020304"/>
                <a:cs typeface="Times New Roman" panose="02020603050405020304" pitchFamily="18" charset="0"/>
              </a:rPr>
              <a:t> and then</a:t>
            </a:r>
            <a:r>
              <a:rPr sz="1800" dirty="0">
                <a:latin typeface="Times New Roman" panose="02020603050405020304" pitchFamily="18" charset="0"/>
                <a:ea typeface="Times New Roman" panose="02020603050405020304"/>
                <a:cs typeface="Times New Roman" panose="02020603050405020304" pitchFamily="18" charset="0"/>
              </a:rPr>
              <a:t> the grayscale history image (GHI) of the candidate nodules in multi-view is used as the input of the false positive reduction network.</a:t>
            </a:r>
          </a:p>
          <a:p>
            <a:pPr algn="just">
              <a:lnSpc>
                <a:spcPct val="100000"/>
              </a:lnSpc>
              <a:spcAft>
                <a:spcPts val="0"/>
              </a:spcAft>
              <a:buFont typeface="Arial" panose="020B0604020202020204" pitchFamily="34" charset="0"/>
              <a:buChar char="•"/>
            </a:pPr>
            <a:r>
              <a:rPr sz="1800" dirty="0">
                <a:latin typeface="Times New Roman" panose="02020603050405020304" pitchFamily="18" charset="0"/>
                <a:ea typeface="Times New Roman" panose="02020603050405020304"/>
                <a:cs typeface="Times New Roman" panose="02020603050405020304" pitchFamily="18" charset="0"/>
              </a:rPr>
              <a:t>In order to reduce overfitting, some data enhancement methods </a:t>
            </a:r>
            <a:r>
              <a:rPr lang="en-IN" sz="1800" dirty="0">
                <a:latin typeface="Times New Roman" panose="02020603050405020304" pitchFamily="18" charset="0"/>
                <a:ea typeface="Times New Roman" panose="02020603050405020304"/>
                <a:cs typeface="Times New Roman" panose="02020603050405020304" pitchFamily="18" charset="0"/>
              </a:rPr>
              <a:t>are</a:t>
            </a:r>
            <a:r>
              <a:rPr sz="1800" dirty="0">
                <a:latin typeface="Times New Roman" panose="02020603050405020304" pitchFamily="18" charset="0"/>
                <a:ea typeface="Times New Roman" panose="02020603050405020304"/>
                <a:cs typeface="Times New Roman" panose="02020603050405020304" pitchFamily="18" charset="0"/>
              </a:rPr>
              <a:t> used, such as rotation and scaling.</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1,000 samples of Lung Nodules from Physical Examination (LNPE1000)</a:t>
            </a:r>
            <a:r>
              <a:rPr lang="en-IN" altLang="en-US" sz="1800" dirty="0">
                <a:latin typeface="Times New Roman" panose="02020603050405020304" pitchFamily="18" charset="0"/>
                <a:ea typeface="Times New Roman" panose="02020603050405020304"/>
                <a:cs typeface="Times New Roman" panose="02020603050405020304" pitchFamily="18" charset="0"/>
              </a:rPr>
              <a:t> are collected </a:t>
            </a:r>
            <a:r>
              <a:rPr lang="en-US" sz="1800" dirty="0">
                <a:latin typeface="Times New Roman" panose="02020603050405020304" pitchFamily="18" charset="0"/>
                <a:ea typeface="Times New Roman" panose="02020603050405020304"/>
                <a:cs typeface="Times New Roman" panose="02020603050405020304" pitchFamily="18" charset="0"/>
              </a:rPr>
              <a:t>, in which nodules are with the average diameter of 5.3mm.</a:t>
            </a:r>
            <a:endParaRPr lang="en-IN" alt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rPr>
              <a:t>The sensitivities of the proposed method are 79.9% and 85.8% with each CT contained with 0.25 and 0.45 false positive.</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It </a:t>
            </a:r>
            <a:r>
              <a:rPr lang="en-IN" altLang="en-US" sz="1800" dirty="0">
                <a:latin typeface="Times New Roman" panose="02020603050405020304" pitchFamily="18" charset="0"/>
                <a:ea typeface="Times New Roman" panose="02020603050405020304"/>
                <a:cs typeface="Times New Roman" panose="02020603050405020304" pitchFamily="18" charset="0"/>
              </a:rPr>
              <a:t>will</a:t>
            </a:r>
            <a:r>
              <a:rPr lang="en-US" sz="1800" dirty="0">
                <a:latin typeface="Times New Roman" panose="02020603050405020304" pitchFamily="18" charset="0"/>
                <a:ea typeface="Times New Roman" panose="02020603050405020304"/>
                <a:cs typeface="Times New Roman" panose="02020603050405020304" pitchFamily="18" charset="0"/>
              </a:rPr>
              <a:t> be helpful </a:t>
            </a:r>
            <a:r>
              <a:rPr lang="en-IN" altLang="en-US" sz="1800" dirty="0">
                <a:latin typeface="Times New Roman" panose="02020603050405020304" pitchFamily="18" charset="0"/>
                <a:ea typeface="Times New Roman" panose="02020603050405020304"/>
                <a:cs typeface="Times New Roman" panose="02020603050405020304" pitchFamily="18" charset="0"/>
              </a:rPr>
              <a:t>f</a:t>
            </a:r>
            <a:r>
              <a:rPr lang="en-US" sz="1800" dirty="0">
                <a:latin typeface="Times New Roman" panose="02020603050405020304" pitchFamily="18" charset="0"/>
                <a:ea typeface="Times New Roman" panose="02020603050405020304"/>
                <a:cs typeface="Times New Roman" panose="02020603050405020304" pitchFamily="18" charset="0"/>
              </a:rPr>
              <a:t>o</a:t>
            </a:r>
            <a:r>
              <a:rPr lang="en-IN" altLang="en-US" sz="1800" dirty="0">
                <a:latin typeface="Times New Roman" panose="02020603050405020304" pitchFamily="18" charset="0"/>
                <a:ea typeface="Times New Roman" panose="02020603050405020304"/>
                <a:cs typeface="Times New Roman" panose="02020603050405020304" pitchFamily="18" charset="0"/>
              </a:rPr>
              <a:t>r</a:t>
            </a:r>
            <a:r>
              <a:rPr lang="en-US" sz="1800" dirty="0">
                <a:latin typeface="Times New Roman" panose="02020603050405020304" pitchFamily="18" charset="0"/>
                <a:ea typeface="Times New Roman" panose="02020603050405020304"/>
                <a:cs typeface="Times New Roman" panose="02020603050405020304" pitchFamily="18" charset="0"/>
              </a:rPr>
              <a:t>  doctors in clinical diagnosis</a:t>
            </a:r>
            <a:r>
              <a:rPr lang="en-IN" altLang="en-US" sz="1800" dirty="0">
                <a:latin typeface="Times New Roman" panose="02020603050405020304" pitchFamily="18" charset="0"/>
                <a:ea typeface="Times New Roman" panose="02020603050405020304"/>
                <a:cs typeface="Times New Roman" panose="02020603050405020304" pitchFamily="18" charset="0"/>
              </a:rPr>
              <a:t> to</a:t>
            </a:r>
            <a:r>
              <a:rPr lang="en-US" sz="1800" dirty="0">
                <a:latin typeface="Times New Roman" panose="02020603050405020304" pitchFamily="18" charset="0"/>
                <a:ea typeface="Times New Roman" panose="02020603050405020304"/>
                <a:cs typeface="Times New Roman" panose="02020603050405020304" pitchFamily="18" charset="0"/>
                <a:sym typeface="+mn-ea"/>
              </a:rPr>
              <a:t> improve the efficiency</a:t>
            </a:r>
            <a:r>
              <a:rPr lang="en-US" sz="1800" dirty="0">
                <a:latin typeface="Times New Roman" panose="02020603050405020304" pitchFamily="18" charset="0"/>
                <a:ea typeface="Times New Roman" panose="02020603050405020304"/>
                <a:cs typeface="Times New Roman" panose="02020603050405020304" pitchFamily="18" charset="0"/>
              </a:rPr>
              <a:t>.</a:t>
            </a:r>
          </a:p>
          <a:p>
            <a:pPr algn="just">
              <a:lnSpc>
                <a:spcPct val="150000"/>
              </a:lnSpc>
              <a:spcAft>
                <a:spcPts val="0"/>
              </a:spcAft>
              <a:buFont typeface="Arial" panose="020B0604020202020204" pitchFamily="34" charset="0"/>
              <a:buChar char="•"/>
            </a:pPr>
            <a:endParaRPr lang="en-US" sz="1800" dirty="0">
              <a:latin typeface="Times New Roman" panose="02020603050405020304" pitchFamily="18" charset="0"/>
              <a:ea typeface="Times New Roman" panose="02020603050405020304"/>
              <a:cs typeface="Times New Roman" panose="02020603050405020304" pitchFamily="18" charset="0"/>
            </a:endParaRPr>
          </a:p>
        </p:txBody>
      </p:sp>
      <p:sp>
        <p:nvSpPr>
          <p:cNvPr id="12" name="Title 1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a:ea typeface="Calibri" panose="020F0502020204030204"/>
                <a:cs typeface="Times New Roman" panose="02020603050405020304"/>
              </a:rPr>
              <a:t>Y. Han et al., </a:t>
            </a:r>
            <a:r>
              <a:rPr lang="en-US" sz="2000" b="1" dirty="0">
                <a:latin typeface="Times New Roman" panose="02020603050405020304"/>
                <a:ea typeface="Calibri" panose="020F0502020204030204"/>
                <a:cs typeface="Times New Roman" panose="02020603050405020304"/>
              </a:rPr>
              <a:t>"Efficient False Positive Reduction Method for Early Pulmonary Nodules Detection in Physical Examination,"</a:t>
            </a:r>
            <a:r>
              <a:rPr lang="en-US" sz="2000" dirty="0">
                <a:latin typeface="Times New Roman" panose="02020603050405020304"/>
                <a:ea typeface="Calibri" panose="020F0502020204030204"/>
                <a:cs typeface="Times New Roman" panose="02020603050405020304"/>
              </a:rPr>
              <a:t> 2021 IEEE International Conference on Bioinformatics and Biomedicine (BIBM), 2021, pp. 876-881, </a:t>
            </a:r>
            <a:r>
              <a:rPr lang="en-US" sz="2000" dirty="0" err="1">
                <a:latin typeface="Times New Roman" panose="02020603050405020304"/>
                <a:ea typeface="Calibri" panose="020F0502020204030204"/>
                <a:cs typeface="Times New Roman" panose="02020603050405020304"/>
              </a:rPr>
              <a:t>doi</a:t>
            </a:r>
            <a:r>
              <a:rPr lang="en-US" sz="2000" dirty="0">
                <a:latin typeface="Times New Roman" panose="02020603050405020304"/>
                <a:ea typeface="Calibri" panose="020F0502020204030204"/>
                <a:cs typeface="Times New Roman" panose="02020603050405020304"/>
              </a:rPr>
              <a:t>: 10.1109/BIBM52615.2021.9669737.</a:t>
            </a:r>
            <a:br>
              <a:rPr lang="en-US" sz="1600" dirty="0">
                <a:latin typeface="Calibri" panose="020F0502020204030204"/>
                <a:ea typeface="Calibri" panose="020F0502020204030204"/>
                <a:cs typeface="Times New Roman" panose="02020603050405020304"/>
              </a:rPr>
            </a:b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[13]</a:t>
            </a:r>
            <a:r>
              <a:rPr lang="en-US" sz="2000" b="0" i="0" dirty="0">
                <a:effectLst/>
                <a:latin typeface="Times New Roman" pitchFamily="18" charset="0"/>
                <a:cs typeface="Times New Roman" pitchFamily="18" charset="0"/>
              </a:rPr>
              <a:t> </a:t>
            </a:r>
            <a:r>
              <a:rPr lang="en-US" sz="2000" b="0" i="0" dirty="0">
                <a:solidFill>
                  <a:srgbClr val="222222"/>
                </a:solidFill>
                <a:effectLst/>
                <a:latin typeface="Times New Roman" pitchFamily="18" charset="0"/>
                <a:cs typeface="Times New Roman" pitchFamily="18" charset="0"/>
              </a:rPr>
              <a:t>Li, C., Zhu, G., Wu, X., &amp; Wang, Y. (2018). </a:t>
            </a:r>
            <a:r>
              <a:rPr lang="en-US" sz="2000" b="1" i="0" dirty="0">
                <a:solidFill>
                  <a:srgbClr val="222222"/>
                </a:solidFill>
                <a:effectLst/>
                <a:latin typeface="Times New Roman" pitchFamily="18" charset="0"/>
                <a:cs typeface="Times New Roman" pitchFamily="18" charset="0"/>
              </a:rPr>
              <a:t>False-positive reduction on lung nodules detection in chest radiographs by ensemble of convolutional neural networks</a:t>
            </a:r>
            <a:r>
              <a:rPr lang="en-US" sz="2000" b="0" i="0" dirty="0">
                <a:solidFill>
                  <a:srgbClr val="222222"/>
                </a:solidFill>
                <a:effectLst/>
                <a:latin typeface="Times New Roman" pitchFamily="18" charset="0"/>
                <a:cs typeface="Times New Roman" pitchFamily="18" charset="0"/>
              </a:rPr>
              <a:t>. </a:t>
            </a:r>
            <a:r>
              <a:rPr lang="en-US" sz="2000" b="0" i="1" dirty="0">
                <a:solidFill>
                  <a:srgbClr val="222222"/>
                </a:solidFill>
                <a:effectLst/>
                <a:latin typeface="Times New Roman" pitchFamily="18" charset="0"/>
                <a:cs typeface="Times New Roman" pitchFamily="18" charset="0"/>
              </a:rPr>
              <a:t>IEEE Access</a:t>
            </a:r>
            <a:r>
              <a:rPr lang="en-US" sz="2000" b="0" i="0" dirty="0">
                <a:solidFill>
                  <a:srgbClr val="222222"/>
                </a:solidFill>
                <a:effectLst/>
                <a:latin typeface="Times New Roman" pitchFamily="18" charset="0"/>
                <a:cs typeface="Times New Roman" pitchFamily="18" charset="0"/>
              </a:rPr>
              <a:t>, </a:t>
            </a:r>
            <a:r>
              <a:rPr lang="en-US" sz="2000" b="0" i="1" dirty="0">
                <a:solidFill>
                  <a:srgbClr val="222222"/>
                </a:solidFill>
                <a:effectLst/>
                <a:latin typeface="Times New Roman" pitchFamily="18" charset="0"/>
                <a:cs typeface="Times New Roman" pitchFamily="18" charset="0"/>
              </a:rPr>
              <a:t>6</a:t>
            </a:r>
            <a:r>
              <a:rPr lang="en-US" sz="2000" b="0" i="0" dirty="0">
                <a:solidFill>
                  <a:srgbClr val="222222"/>
                </a:solidFill>
                <a:effectLst/>
                <a:latin typeface="Times New Roman" pitchFamily="18" charset="0"/>
                <a:cs typeface="Times New Roman" pitchFamily="18" charset="0"/>
              </a:rPr>
              <a:t>, 16060-16067.</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500514" y="1825624"/>
            <a:ext cx="11386686" cy="5032376"/>
          </a:xfrm>
        </p:spPr>
        <p:txBody>
          <a:bodyPr>
            <a:noAutofit/>
          </a:bodyPr>
          <a:lstStyle/>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paper is aiming at the problem that traditional lung nodules detection method can only get low sensitivities with a lot of false positives.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propose a framework of ensemble of convolutional neural networks (E-CNNs) and use it to reduce the number of false positive on lung nodules detection in chest radiographs (CXRs).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Ensemble of convolutional neural networks E-CNNs directly detect lung nodules, which omits the lung field segmentation procedure also avoids the loss of true lung nodules of traditional detection.</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A single CNN may not learn all the essential features to distinguish a nodule from various non-nodule </a:t>
            </a:r>
            <a:r>
              <a:rPr lang="en-US" sz="1800" dirty="0" err="1">
                <a:latin typeface="Times New Roman" panose="02020603050405020304" pitchFamily="18" charset="0"/>
                <a:cs typeface="Times New Roman" panose="02020603050405020304" pitchFamily="18" charset="0"/>
              </a:rPr>
              <a:t>structure,but</a:t>
            </a:r>
            <a:r>
              <a:rPr lang="en-US" sz="1800" dirty="0">
                <a:latin typeface="Times New Roman" panose="02020603050405020304" pitchFamily="18" charset="0"/>
                <a:cs typeface="Times New Roman" panose="02020603050405020304" pitchFamily="18" charset="0"/>
              </a:rPr>
              <a:t> multi different CNNs can deal with more non-</a:t>
            </a:r>
            <a:r>
              <a:rPr lang="en-US" sz="1800" dirty="0" err="1">
                <a:latin typeface="Times New Roman" panose="02020603050405020304" pitchFamily="18" charset="0"/>
                <a:cs typeface="Times New Roman" panose="02020603050405020304" pitchFamily="18" charset="0"/>
              </a:rPr>
              <a:t>nodules.Hence</a:t>
            </a:r>
            <a:r>
              <a:rPr lang="en-US" sz="1800" dirty="0">
                <a:latin typeface="Times New Roman" panose="02020603050405020304" pitchFamily="18" charset="0"/>
                <a:cs typeface="Times New Roman" panose="02020603050405020304" pitchFamily="18" charset="0"/>
              </a:rPr>
              <a:t> proposed the Ensemble of CNNs of different input scales- CNN1, CNN2 and CNN3.</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E-CNNs achieves a sensitivity of 84% while other three single CNN can only get 57% on the Japanese Society of Radiological Technology database .</a:t>
            </a:r>
          </a:p>
        </p:txBody>
      </p:sp>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[14]</a:t>
            </a:r>
            <a:r>
              <a:rPr lang="en-IN" sz="2000" b="0" i="0" dirty="0">
                <a:solidFill>
                  <a:srgbClr val="222222"/>
                </a:solidFill>
                <a:effectLst/>
                <a:latin typeface="Times New Roman" pitchFamily="18" charset="0"/>
                <a:cs typeface="Times New Roman" pitchFamily="18" charset="0"/>
              </a:rPr>
              <a:t> Cao, H., Liu, H., Song, E., Ma, G., Xu, X., </a:t>
            </a:r>
            <a:r>
              <a:rPr lang="en-IN" sz="2000" b="0" i="0" dirty="0" err="1">
                <a:solidFill>
                  <a:srgbClr val="222222"/>
                </a:solidFill>
                <a:effectLst/>
                <a:latin typeface="Times New Roman" pitchFamily="18" charset="0"/>
                <a:cs typeface="Times New Roman" pitchFamily="18" charset="0"/>
              </a:rPr>
              <a:t>Jin</a:t>
            </a:r>
            <a:r>
              <a:rPr lang="en-IN" sz="2000" b="0" i="0" dirty="0">
                <a:solidFill>
                  <a:srgbClr val="222222"/>
                </a:solidFill>
                <a:effectLst/>
                <a:latin typeface="Times New Roman" pitchFamily="18" charset="0"/>
                <a:cs typeface="Times New Roman" pitchFamily="18" charset="0"/>
              </a:rPr>
              <a:t>, R., ... &amp; Hung, C. C. (2019). </a:t>
            </a:r>
            <a:r>
              <a:rPr lang="en-IN" sz="2000" b="1" i="0" dirty="0">
                <a:solidFill>
                  <a:srgbClr val="222222"/>
                </a:solidFill>
                <a:effectLst/>
                <a:latin typeface="Times New Roman" pitchFamily="18" charset="0"/>
                <a:cs typeface="Times New Roman" pitchFamily="18" charset="0"/>
              </a:rPr>
              <a:t>Multi-branch ensemble learning architecture based on 3D CNN for false positive reduction in lung nodule detection</a:t>
            </a:r>
            <a:r>
              <a:rPr lang="en-IN" sz="2000" b="0" i="0" dirty="0">
                <a:solidFill>
                  <a:srgbClr val="222222"/>
                </a:solidFill>
                <a:effectLst/>
                <a:latin typeface="Times New Roman" pitchFamily="18" charset="0"/>
                <a:cs typeface="Times New Roman" pitchFamily="18" charset="0"/>
              </a:rPr>
              <a:t>. </a:t>
            </a:r>
            <a:r>
              <a:rPr lang="en-IN" sz="2000" b="0" i="1" dirty="0">
                <a:solidFill>
                  <a:srgbClr val="222222"/>
                </a:solidFill>
                <a:effectLst/>
                <a:latin typeface="Times New Roman" pitchFamily="18" charset="0"/>
                <a:cs typeface="Times New Roman" pitchFamily="18" charset="0"/>
              </a:rPr>
              <a:t>IEEE access</a:t>
            </a:r>
            <a:r>
              <a:rPr lang="en-IN" sz="2000" b="0" i="0" dirty="0">
                <a:solidFill>
                  <a:srgbClr val="222222"/>
                </a:solidFill>
                <a:effectLst/>
                <a:latin typeface="Times New Roman" pitchFamily="18" charset="0"/>
                <a:cs typeface="Times New Roman" pitchFamily="18" charset="0"/>
              </a:rPr>
              <a:t>, </a:t>
            </a:r>
            <a:r>
              <a:rPr lang="en-IN" sz="2000" b="0" i="1" dirty="0">
                <a:solidFill>
                  <a:srgbClr val="222222"/>
                </a:solidFill>
                <a:effectLst/>
                <a:latin typeface="Times New Roman" pitchFamily="18" charset="0"/>
                <a:cs typeface="Times New Roman" pitchFamily="18" charset="0"/>
              </a:rPr>
              <a:t>7</a:t>
            </a:r>
            <a:r>
              <a:rPr lang="en-IN" sz="2000" b="0" i="0" dirty="0">
                <a:solidFill>
                  <a:srgbClr val="222222"/>
                </a:solidFill>
                <a:effectLst/>
                <a:latin typeface="Times New Roman" pitchFamily="18" charset="0"/>
                <a:cs typeface="Times New Roman" pitchFamily="18" charset="0"/>
              </a:rPr>
              <a:t>, 67380-67391.</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16280" y="2003898"/>
            <a:ext cx="11386686" cy="4445027"/>
          </a:xfrm>
        </p:spPr>
        <p:txBody>
          <a:bodyPr>
            <a:noAutofit/>
          </a:bodyPr>
          <a:lstStyle/>
          <a:p>
            <a:pPr algn="just">
              <a:lnSpc>
                <a:spcPct val="100000"/>
              </a:lnSpc>
              <a:spcAft>
                <a:spcPts val="0"/>
              </a:spcAft>
            </a:pPr>
            <a:r>
              <a:rPr lang="en-US" sz="1800" dirty="0">
                <a:latin typeface="Times New Roman" pitchFamily="18" charset="0"/>
                <a:ea typeface="Times New Roman"/>
                <a:cs typeface="Times New Roman" pitchFamily="18" charset="0"/>
              </a:rPr>
              <a:t> This paper focuses on </a:t>
            </a:r>
            <a:r>
              <a:rPr lang="en-IN" sz="1800" b="0" i="0" dirty="0">
                <a:solidFill>
                  <a:srgbClr val="222222"/>
                </a:solidFill>
                <a:effectLst/>
                <a:latin typeface="Times New Roman" panose="02020603050405020304" pitchFamily="18" charset="0"/>
                <a:cs typeface="Times New Roman" panose="02020603050405020304" pitchFamily="18" charset="0"/>
              </a:rPr>
              <a:t>false positive reduction in lung nodule detection which </a:t>
            </a:r>
            <a:r>
              <a:rPr lang="en-IN" sz="1800" dirty="0">
                <a:solidFill>
                  <a:srgbClr val="222222"/>
                </a:solidFill>
                <a:latin typeface="Times New Roman" panose="02020603050405020304" pitchFamily="18" charset="0"/>
                <a:cs typeface="Times New Roman" panose="02020603050405020304" pitchFamily="18" charset="0"/>
              </a:rPr>
              <a:t>is caused due to </a:t>
            </a:r>
            <a:r>
              <a:rPr lang="en-US" sz="1800" dirty="0">
                <a:latin typeface="Times New Roman" panose="02020603050405020304" pitchFamily="18" charset="0"/>
                <a:cs typeface="Times New Roman" panose="02020603050405020304" pitchFamily="18" charset="0"/>
              </a:rPr>
              <a:t>heterogeneity of lung nodules and their similarity to the background.</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paper propose a Multi-Branch Ensemble Learning architecture based on the three-dimensional convolutional neural networks (MBEL-3D-CNN) for the false positive reduction.</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multi-branch network model based on the modules namely </a:t>
            </a:r>
            <a:r>
              <a:rPr lang="en-IN" sz="1800" dirty="0">
                <a:latin typeface="Times New Roman" panose="02020603050405020304" pitchFamily="18" charset="0"/>
                <a:cs typeface="Times New Roman" panose="02020603050405020304" pitchFamily="18" charset="0"/>
              </a:rPr>
              <a:t>3D-VggNet,3D-InceptionResNet and 3D-DenseNet.</a:t>
            </a:r>
          </a:p>
          <a:p>
            <a:pPr algn="just">
              <a:lnSpc>
                <a:spcPct val="100000"/>
              </a:lnSpc>
              <a:spcAft>
                <a:spcPts val="0"/>
              </a:spcAft>
            </a:pPr>
            <a:r>
              <a:rPr lang="en-IN" sz="1800" dirty="0">
                <a:latin typeface="Times New Roman" panose="02020603050405020304" pitchFamily="18" charset="0"/>
                <a:cs typeface="Times New Roman" panose="02020603050405020304" pitchFamily="18" charset="0"/>
              </a:rPr>
              <a:t> This paper  implemented six common network architectures namely  </a:t>
            </a:r>
            <a:r>
              <a:rPr lang="en-IN" sz="1800" dirty="0" err="1">
                <a:latin typeface="Times New Roman" panose="02020603050405020304" pitchFamily="18" charset="0"/>
                <a:cs typeface="Times New Roman" panose="02020603050405020304" pitchFamily="18" charset="0"/>
              </a:rPr>
              <a:t>VggNet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ResNet</a:t>
            </a:r>
            <a:r>
              <a:rPr lang="en-IN" sz="1800" dirty="0">
                <a:latin typeface="Times New Roman" panose="02020603050405020304" pitchFamily="18" charset="0"/>
                <a:cs typeface="Times New Roman" panose="02020603050405020304" pitchFamily="18" charset="0"/>
              </a:rPr>
              <a:t>, InceptionV1 (IncepV1), Inception-V3 (IncepV3), </a:t>
            </a:r>
            <a:r>
              <a:rPr lang="en-IN" sz="1800" dirty="0" err="1">
                <a:latin typeface="Times New Roman" panose="02020603050405020304" pitchFamily="18" charset="0"/>
                <a:cs typeface="Times New Roman" panose="02020603050405020304" pitchFamily="18" charset="0"/>
              </a:rPr>
              <a:t>InceptionResNet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IResNet</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DenseNet</a:t>
            </a:r>
            <a:r>
              <a:rPr lang="en-IN" sz="1800" dirty="0">
                <a:latin typeface="Times New Roman" panose="02020603050405020304" pitchFamily="18" charset="0"/>
                <a:cs typeface="Times New Roman" panose="02020603050405020304" pitchFamily="18" charset="0"/>
              </a:rPr>
              <a:t>. Then, it selected the three network structures (</a:t>
            </a:r>
            <a:r>
              <a:rPr lang="en-IN" sz="1800" dirty="0" err="1">
                <a:latin typeface="Times New Roman" panose="02020603050405020304" pitchFamily="18" charset="0"/>
                <a:cs typeface="Times New Roman" panose="02020603050405020304" pitchFamily="18" charset="0"/>
              </a:rPr>
              <a:t>VggNet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IResNet</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DenseNet</a:t>
            </a:r>
            <a:r>
              <a:rPr lang="en-IN" sz="1800" dirty="0">
                <a:latin typeface="Times New Roman" panose="02020603050405020304" pitchFamily="18" charset="0"/>
                <a:cs typeface="Times New Roman" panose="02020603050405020304" pitchFamily="18" charset="0"/>
              </a:rPr>
              <a:t>) through experimental verification.</a:t>
            </a:r>
          </a:p>
          <a:p>
            <a:pPr algn="just">
              <a:lnSpc>
                <a:spcPct val="100000"/>
              </a:lnSpc>
              <a:spcAft>
                <a:spcPts val="0"/>
              </a:spcAft>
            </a:pPr>
            <a:r>
              <a:rPr lang="en-IN" sz="1800" dirty="0">
                <a:latin typeface="Times New Roman" panose="02020603050405020304" pitchFamily="18" charset="0"/>
                <a:cs typeface="Times New Roman" panose="02020603050405020304" pitchFamily="18" charset="0"/>
              </a:rPr>
              <a:t>The dataset used is LUNA16 and the</a:t>
            </a:r>
            <a:r>
              <a:rPr lang="en-US" sz="1800" dirty="0">
                <a:latin typeface="Times New Roman" panose="02020603050405020304" pitchFamily="18" charset="0"/>
                <a:cs typeface="Times New Roman" panose="02020603050405020304" pitchFamily="18" charset="0"/>
              </a:rPr>
              <a:t> experimental results show that MBEL-3D-CNN architecture can achieve better screening results.</a:t>
            </a:r>
          </a:p>
        </p:txBody>
      </p:sp>
      <p:pic>
        <p:nvPicPr>
          <p:cNvPr id="4" name="Picture 3"/>
          <p:cNvPicPr>
            <a:picLocks noChangeAspect="1"/>
          </p:cNvPicPr>
          <p:nvPr/>
        </p:nvPicPr>
        <p:blipFill>
          <a:blip r:embed="rId3"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r>
              <a:rPr lang="en-US" sz="2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36883" y="1483112"/>
            <a:ext cx="11357811" cy="5107259"/>
          </a:xfrm>
        </p:spPr>
        <p:txBody>
          <a:bodyPr>
            <a:noAutofit/>
          </a:bodyPr>
          <a:lstStyle/>
          <a:p>
            <a:pPr algn="just">
              <a:lnSpc>
                <a:spcPct val="150000"/>
              </a:lnSpc>
              <a:buNone/>
            </a:pPr>
            <a:r>
              <a:rPr lang="en-US" sz="1800" dirty="0">
                <a:latin typeface="Times New Roman" pitchFamily="18" charset="0"/>
                <a:ea typeface="Times New Roman"/>
                <a:cs typeface="Times New Roman" pitchFamily="18" charset="0"/>
              </a:rPr>
              <a:t>   </a:t>
            </a:r>
            <a:r>
              <a:rPr lang="en-US" sz="1400" dirty="0">
                <a:latin typeface="Times New Roman" pitchFamily="18" charset="0"/>
                <a:ea typeface="Times New Roman"/>
                <a:cs typeface="Times New Roman" pitchFamily="18" charset="0"/>
              </a:rPr>
              <a:t>  </a:t>
            </a:r>
            <a:r>
              <a:rPr lang="en-US" sz="1600" dirty="0">
                <a:latin typeface="Times New Roman" pitchFamily="18" charset="0"/>
                <a:cs typeface="Times New Roman" pitchFamily="18" charset="0"/>
              </a:rPr>
              <a:t>Lung Cancer is one of the most common maladies around the world. Lung cancer is one of the most common cancer that cannot be ignored and cause death with late health care. An accurate lung cancer nodule detection and it’s false positive reduction could speed up and also improves the survival of the humans. A lung or pulmonary nodule is an abnormal growth that is sometimes found during a Computed Tomography(CT) scans of the chest that forms in a lung. Present, CT scans are helping doctors to detect the lung cancer in the early stages. Majority of lung nodules aren't a sign of lung cancer but some could lead to major severity upon ignorance. So it is necessary to detect lung nodules. But there might be the chances of some False Positive nodules which leads to major problem. Some reasons for false positive detection of nodules is due to the heterogeneity of lung nodules in CT images like variable size, shape, texture and due to high similarity of visual characteristics between positive lung nodules and non positive lung nodules. Recent developments in Deep Learning Techniques shows the ability to analyze medical images have been astounding. The dataset for the work is LUNA-16. It is a collection of lung cancer screening i.e., the medical CT images. It is in the format of MHD(.</a:t>
            </a:r>
            <a:r>
              <a:rPr lang="en-US" sz="1600" dirty="0" err="1">
                <a:latin typeface="Times New Roman" pitchFamily="18" charset="0"/>
                <a:cs typeface="Times New Roman" pitchFamily="18" charset="0"/>
              </a:rPr>
              <a:t>mhd</a:t>
            </a:r>
            <a:r>
              <a:rPr lang="en-US" sz="1600" dirty="0">
                <a:latin typeface="Times New Roman" pitchFamily="18" charset="0"/>
                <a:cs typeface="Times New Roman" pitchFamily="18" charset="0"/>
              </a:rPr>
              <a:t>). The performance of the nodule detection model is evaluated with an accuracy which gives the percentage of correctly classified in the comparison to the ground truths.</a:t>
            </a:r>
            <a:endParaRPr lang="en-US" sz="1600" dirty="0">
              <a:latin typeface="Times New Roman" pitchFamily="18" charset="0"/>
              <a:ea typeface="Times New Roman"/>
              <a:cs typeface="Times New Roman" pitchFamily="18" charset="0"/>
            </a:endParaRPr>
          </a:p>
          <a:p>
            <a:pPr>
              <a:buNone/>
            </a:pPr>
            <a:r>
              <a:rPr lang="en-US" sz="1800" b="1" dirty="0">
                <a:latin typeface="Times New Roman" pitchFamily="18" charset="0"/>
                <a:cs typeface="Times New Roman" pitchFamily="18" charset="0"/>
              </a:rPr>
              <a:t>    Keywords : </a:t>
            </a:r>
            <a:r>
              <a:rPr lang="en-US" sz="1800" i="1" dirty="0">
                <a:latin typeface="Times New Roman" pitchFamily="18" charset="0"/>
                <a:cs typeface="Times New Roman" pitchFamily="18" charset="0"/>
              </a:rPr>
              <a:t>Lung Nodule, Computed Tomography Scan, VGG Net, ZCA Whitening, False Positive.</a:t>
            </a:r>
            <a:endParaRPr lang="en-US" sz="1800" dirty="0">
              <a:latin typeface="Times New Roman" pitchFamily="18" charset="0"/>
              <a:cs typeface="Times New Roman" pitchFamily="18" charset="0"/>
            </a:endParaRPr>
          </a:p>
          <a:p>
            <a:pPr marL="0" indent="0" algn="just">
              <a:lnSpc>
                <a:spcPct val="100000"/>
              </a:lnSpc>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8662"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05" y="1415542"/>
            <a:ext cx="11434812" cy="739302"/>
          </a:xfrm>
        </p:spPr>
        <p:txBody>
          <a:bodyPr>
            <a:noAutofit/>
          </a:bodyPr>
          <a:lstStyle/>
          <a:p>
            <a:pPr>
              <a:lnSpc>
                <a:spcPct val="107000"/>
              </a:lnSpc>
              <a:spcAft>
                <a:spcPts val="800"/>
              </a:spcAft>
            </a:pPr>
            <a:r>
              <a:rPr lang="en-US" sz="2000" dirty="0">
                <a:latin typeface="Times New Roman" pitchFamily="18" charset="0"/>
                <a:cs typeface="Times New Roman" pitchFamily="18" charset="0"/>
              </a:rPr>
              <a:t>[15]</a:t>
            </a:r>
            <a:r>
              <a:rPr lang="en-IN" sz="2000" b="0" i="0" dirty="0">
                <a:solidFill>
                  <a:srgbClr val="222222"/>
                </a:solidFill>
                <a:effectLst/>
                <a:latin typeface="Times New Roman" pitchFamily="18" charset="0"/>
                <a:cs typeface="Times New Roman" pitchFamily="18" charset="0"/>
              </a:rPr>
              <a:t> Huang, X., Shan, J., &amp; Vaidya, V. (2017, April). </a:t>
            </a:r>
            <a:r>
              <a:rPr lang="en-IN" sz="2000" b="1" i="0" dirty="0">
                <a:solidFill>
                  <a:srgbClr val="222222"/>
                </a:solidFill>
                <a:effectLst/>
                <a:latin typeface="Times New Roman" pitchFamily="18" charset="0"/>
                <a:cs typeface="Times New Roman" pitchFamily="18" charset="0"/>
              </a:rPr>
              <a:t>Lung nodule detection in CT using 3D convolutional neural networks</a:t>
            </a:r>
            <a:r>
              <a:rPr lang="en-IN" sz="2000" b="0" i="0" dirty="0">
                <a:solidFill>
                  <a:srgbClr val="222222"/>
                </a:solidFill>
                <a:effectLst/>
                <a:latin typeface="Times New Roman" pitchFamily="18" charset="0"/>
                <a:cs typeface="Times New Roman" pitchFamily="18" charset="0"/>
              </a:rPr>
              <a:t>. In </a:t>
            </a:r>
            <a:r>
              <a:rPr lang="en-IN" sz="2000" b="0" i="1" dirty="0">
                <a:solidFill>
                  <a:srgbClr val="222222"/>
                </a:solidFill>
                <a:effectLst/>
                <a:latin typeface="Times New Roman" pitchFamily="18" charset="0"/>
                <a:cs typeface="Times New Roman" pitchFamily="18" charset="0"/>
              </a:rPr>
              <a:t>2017 IEEE 14th International Symposium on Biomedical Imaging (ISBI 2017)</a:t>
            </a:r>
            <a:r>
              <a:rPr lang="en-IN" sz="2000" b="0" i="0" dirty="0">
                <a:solidFill>
                  <a:srgbClr val="222222"/>
                </a:solidFill>
                <a:effectLst/>
                <a:latin typeface="Times New Roman" pitchFamily="18" charset="0"/>
                <a:cs typeface="Times New Roman" pitchFamily="18" charset="0"/>
              </a:rPr>
              <a:t> (pp. 379-383). IEEE.</a:t>
            </a:r>
            <a:br>
              <a:rPr lang="en-US" sz="2000" dirty="0">
                <a:latin typeface="Times New Roman" pitchFamily="18" charset="0"/>
                <a:ea typeface="Calibri"/>
                <a:cs typeface="Times New Roman" pitchFamily="18" charset="0"/>
              </a:rPr>
            </a:b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21686" y="2234699"/>
            <a:ext cx="11386686" cy="4623301"/>
          </a:xfrm>
        </p:spPr>
        <p:txBody>
          <a:bodyPr>
            <a:noAutofit/>
          </a:bodyPr>
          <a:lstStyle/>
          <a:p>
            <a:pPr algn="just">
              <a:lnSpc>
                <a:spcPct val="100000"/>
              </a:lnSpc>
              <a:spcAft>
                <a:spcPts val="0"/>
              </a:spcAft>
            </a:pPr>
            <a:r>
              <a:rPr lang="en-US" sz="1800" dirty="0">
                <a:latin typeface="Times New Roman" panose="02020603050405020304" pitchFamily="18" charset="0"/>
                <a:ea typeface="Times New Roman"/>
                <a:cs typeface="Times New Roman" pitchFamily="18" charset="0"/>
              </a:rPr>
              <a:t>This paper </a:t>
            </a:r>
            <a:r>
              <a:rPr lang="en-US" sz="1800" dirty="0">
                <a:latin typeface="Times New Roman" panose="02020603050405020304" pitchFamily="18" charset="0"/>
                <a:cs typeface="Times New Roman" panose="02020603050405020304" pitchFamily="18" charset="0"/>
              </a:rPr>
              <a:t>proposed a new computer-aided detection system that uses 3D convolutional neural networks CNN for detecting lung nodules in low dose computed tomography.</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They generate nodule candidates using local geometric model based filter and further reduce the structure variability by estimating the local orientation.</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results also showed the advantages of 3D CNN over 2D CNN in volumetric medical image analysis.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main limitations of this work are GGO and juxta pleural nodules were not addressed, also it was limited to cross validation. </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dataset used in this work is </a:t>
            </a:r>
            <a:r>
              <a:rPr lang="en-IN" sz="1800" dirty="0">
                <a:latin typeface="Times New Roman" panose="02020603050405020304" pitchFamily="18" charset="0"/>
                <a:cs typeface="Times New Roman" panose="02020603050405020304" pitchFamily="18" charset="0"/>
              </a:rPr>
              <a:t>Lung Image Database Consortium LIDC.</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[16] Chen, Y., Wang, Y., </a:t>
            </a:r>
            <a:r>
              <a:rPr lang="en-US" sz="2000" dirty="0" err="1">
                <a:latin typeface="Times New Roman" pitchFamily="18" charset="0"/>
                <a:cs typeface="Times New Roman" pitchFamily="18" charset="0"/>
              </a:rPr>
              <a:t>Hu</a:t>
            </a:r>
            <a:r>
              <a:rPr lang="en-US" sz="2000" dirty="0">
                <a:latin typeface="Times New Roman" pitchFamily="18" charset="0"/>
                <a:cs typeface="Times New Roman" pitchFamily="18" charset="0"/>
              </a:rPr>
              <a:t>, F., </a:t>
            </a:r>
            <a:r>
              <a:rPr lang="en-US" sz="2000" dirty="0" err="1">
                <a:latin typeface="Times New Roman" pitchFamily="18" charset="0"/>
                <a:cs typeface="Times New Roman" pitchFamily="18" charset="0"/>
              </a:rPr>
              <a:t>Feng</a:t>
            </a:r>
            <a:r>
              <a:rPr lang="en-US" sz="2000" dirty="0">
                <a:latin typeface="Times New Roman" pitchFamily="18" charset="0"/>
                <a:cs typeface="Times New Roman" pitchFamily="18" charset="0"/>
              </a:rPr>
              <a:t>, L., Zhou, T., &amp; </a:t>
            </a:r>
            <a:r>
              <a:rPr lang="en-US" sz="2000" dirty="0" err="1">
                <a:latin typeface="Times New Roman" pitchFamily="18" charset="0"/>
                <a:cs typeface="Times New Roman" pitchFamily="18" charset="0"/>
              </a:rPr>
              <a:t>Zheng</a:t>
            </a:r>
            <a:r>
              <a:rPr lang="en-US" sz="2000" dirty="0">
                <a:latin typeface="Times New Roman" pitchFamily="18" charset="0"/>
                <a:cs typeface="Times New Roman" pitchFamily="18" charset="0"/>
              </a:rPr>
              <a:t>, C. (2021). </a:t>
            </a:r>
            <a:r>
              <a:rPr lang="en-US" sz="2000" b="1" dirty="0">
                <a:latin typeface="Times New Roman" pitchFamily="18" charset="0"/>
                <a:cs typeface="Times New Roman" pitchFamily="18" charset="0"/>
              </a:rPr>
              <a:t>LDNNET: Towards Robust Classification of Lung Nodule and Cancer Using Lung Dense Neural Network</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IEEE Access</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9</a:t>
            </a:r>
            <a:r>
              <a:rPr lang="en-US" sz="2000" dirty="0">
                <a:latin typeface="Times New Roman" pitchFamily="18" charset="0"/>
                <a:cs typeface="Times New Roman" pitchFamily="18" charset="0"/>
              </a:rPr>
              <a:t>, 50301-50320. </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101174"/>
            <a:ext cx="11386686" cy="4347751"/>
          </a:xfrm>
        </p:spPr>
        <p:txBody>
          <a:bodyPr>
            <a:noAutofit/>
          </a:bodyPr>
          <a:lstStyle/>
          <a:p>
            <a:pPr lvl="0" algn="just"/>
            <a:r>
              <a:rPr lang="en-IN" sz="1800" dirty="0">
                <a:latin typeface="Times New Roman" pitchFamily="18" charset="0"/>
                <a:cs typeface="Times New Roman" pitchFamily="18" charset="0"/>
              </a:rPr>
              <a:t>Lung Dense Neural Network (</a:t>
            </a:r>
            <a:r>
              <a:rPr lang="en-US" sz="1800" dirty="0">
                <a:latin typeface="Times New Roman" pitchFamily="18" charset="0"/>
                <a:cs typeface="Times New Roman" pitchFamily="18" charset="0"/>
              </a:rPr>
              <a:t>LDNNET) is an adaptive architecture based on </a:t>
            </a:r>
            <a:r>
              <a:rPr lang="en-US" sz="1800" dirty="0" err="1">
                <a:latin typeface="Times New Roman" pitchFamily="18" charset="0"/>
                <a:cs typeface="Times New Roman" pitchFamily="18" charset="0"/>
              </a:rPr>
              <a:t>convnets</a:t>
            </a:r>
            <a:r>
              <a:rPr lang="en-US" sz="1800" dirty="0">
                <a:latin typeface="Times New Roman" pitchFamily="18" charset="0"/>
                <a:cs typeface="Times New Roman" pitchFamily="18" charset="0"/>
              </a:rPr>
              <a:t> combining </a:t>
            </a:r>
            <a:r>
              <a:rPr lang="en-US" sz="1800" dirty="0" err="1">
                <a:latin typeface="Times New Roman" pitchFamily="18" charset="0"/>
                <a:cs typeface="Times New Roman" pitchFamily="18" charset="0"/>
              </a:rPr>
              <a:t>softmax</a:t>
            </a:r>
            <a:r>
              <a:rPr lang="en-US" sz="1800" dirty="0">
                <a:latin typeface="Times New Roman" pitchFamily="18" charset="0"/>
                <a:cs typeface="Times New Roman" pitchFamily="18" charset="0"/>
              </a:rPr>
              <a:t> classifier which is utilized to alleviate the problems of training deep </a:t>
            </a:r>
            <a:r>
              <a:rPr lang="en-US" sz="1800" dirty="0" err="1">
                <a:latin typeface="Times New Roman" pitchFamily="18" charset="0"/>
                <a:cs typeface="Times New Roman" pitchFamily="18" charset="0"/>
              </a:rPr>
              <a:t>convnets</a:t>
            </a:r>
            <a:r>
              <a:rPr lang="en-US" sz="1800" dirty="0">
                <a:latin typeface="Times New Roman" pitchFamily="18" charset="0"/>
                <a:cs typeface="Times New Roman" pitchFamily="18" charset="0"/>
              </a:rPr>
              <a:t>.</a:t>
            </a:r>
          </a:p>
          <a:p>
            <a:pPr lvl="0" algn="just"/>
            <a:r>
              <a:rPr lang="en-US" sz="1800" dirty="0">
                <a:latin typeface="Times New Roman" pitchFamily="18" charset="0"/>
                <a:cs typeface="Times New Roman" pitchFamily="18" charset="0"/>
              </a:rPr>
              <a:t>The classification of lung nodules is important for the diagnosis of lung cancer based on CT images for instance nodule, non-nodule and cancer, non-cancer. It is the first step in the early diagnosis of lung cancer. </a:t>
            </a:r>
          </a:p>
          <a:p>
            <a:pPr lvl="0" algn="just"/>
            <a:r>
              <a:rPr lang="en-US" sz="1800" dirty="0">
                <a:latin typeface="Times New Roman" pitchFamily="18" charset="0"/>
                <a:cs typeface="Times New Roman" pitchFamily="18" charset="0"/>
              </a:rPr>
              <a:t>Data enhancement, dense connection and dropout layer were utilized in LDNNET to reduce </a:t>
            </a:r>
            <a:r>
              <a:rPr lang="en-US" sz="1800" dirty="0" err="1">
                <a:latin typeface="Times New Roman" pitchFamily="18" charset="0"/>
                <a:cs typeface="Times New Roman" pitchFamily="18" charset="0"/>
              </a:rPr>
              <a:t>overfitting</a:t>
            </a:r>
            <a:r>
              <a:rPr lang="en-US" sz="1800" dirty="0">
                <a:latin typeface="Times New Roman" pitchFamily="18" charset="0"/>
                <a:cs typeface="Times New Roman" pitchFamily="18" charset="0"/>
              </a:rPr>
              <a:t>.</a:t>
            </a:r>
          </a:p>
          <a:p>
            <a:pPr lvl="0" algn="just"/>
            <a:r>
              <a:rPr lang="en-US" sz="1800" dirty="0">
                <a:latin typeface="Times New Roman" pitchFamily="18" charset="0"/>
                <a:cs typeface="Times New Roman" pitchFamily="18" charset="0"/>
              </a:rPr>
              <a:t>Datasets were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LUng</a:t>
            </a:r>
            <a:r>
              <a:rPr lang="en-IN" sz="1800" dirty="0">
                <a:latin typeface="Times New Roman" pitchFamily="18" charset="0"/>
                <a:cs typeface="Times New Roman" pitchFamily="18" charset="0"/>
              </a:rPr>
              <a:t> Nodule Analysis 2016 (LUNA16) for lung nodule classification and database KAGGLE DATA-SCIENCE-BOWL-2017(</a:t>
            </a:r>
            <a:r>
              <a:rPr lang="en-IN" sz="1800" dirty="0" err="1">
                <a:latin typeface="Times New Roman" pitchFamily="18" charset="0"/>
                <a:cs typeface="Times New Roman" pitchFamily="18" charset="0"/>
              </a:rPr>
              <a:t>Kaggle</a:t>
            </a:r>
            <a:r>
              <a:rPr lang="en-IN" sz="1800" dirty="0">
                <a:latin typeface="Times New Roman" pitchFamily="18" charset="0"/>
                <a:cs typeface="Times New Roman" pitchFamily="18" charset="0"/>
              </a:rPr>
              <a:t> DSB 2017) for lung cancer classification.</a:t>
            </a:r>
          </a:p>
          <a:p>
            <a:pPr lvl="0" algn="just"/>
            <a:r>
              <a:rPr lang="en-US" sz="1800" dirty="0">
                <a:latin typeface="Times New Roman" pitchFamily="18" charset="0"/>
                <a:cs typeface="Times New Roman" pitchFamily="18" charset="0"/>
              </a:rPr>
              <a:t>Accuracy, specificity and sensitivity on LUNA16 are 0.988396, 0.994585 and 0.982072 and on </a:t>
            </a:r>
            <a:r>
              <a:rPr lang="en-US" sz="1800" dirty="0" err="1">
                <a:latin typeface="Times New Roman" pitchFamily="18" charset="0"/>
                <a:cs typeface="Times New Roman" pitchFamily="18" charset="0"/>
              </a:rPr>
              <a:t>Kaggle</a:t>
            </a:r>
            <a:r>
              <a:rPr lang="en-US" sz="1800" dirty="0">
                <a:latin typeface="Times New Roman" pitchFamily="18" charset="0"/>
                <a:cs typeface="Times New Roman" pitchFamily="18" charset="0"/>
              </a:rPr>
              <a:t> DSB 2017 are 0.999480, 0.999652 and 0.998974. </a:t>
            </a:r>
          </a:p>
          <a:p>
            <a:pPr lvl="0" algn="just"/>
            <a:r>
              <a:rPr lang="en-US" sz="1800" dirty="0">
                <a:latin typeface="Times New Roman" pitchFamily="18" charset="0"/>
                <a:cs typeface="Times New Roman" pitchFamily="18" charset="0"/>
              </a:rPr>
              <a:t>AUC for both two datasets is over 0.98.</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[17] </a:t>
            </a:r>
            <a:r>
              <a:rPr lang="en-US" sz="2000" dirty="0">
                <a:solidFill>
                  <a:srgbClr val="222222"/>
                </a:solidFill>
                <a:latin typeface="Times New Roman" pitchFamily="18" charset="0"/>
                <a:cs typeface="Times New Roman" pitchFamily="18" charset="0"/>
              </a:rPr>
              <a:t>Wang, B., Si, S., Cui, E., Zhao, H., Yang, D., Dou, S., &amp; Zhu, J. (2020). </a:t>
            </a:r>
            <a:r>
              <a:rPr lang="en-US" sz="2000" b="1" dirty="0">
                <a:solidFill>
                  <a:srgbClr val="222222"/>
                </a:solidFill>
                <a:latin typeface="Times New Roman" pitchFamily="18" charset="0"/>
                <a:cs typeface="Times New Roman" pitchFamily="18" charset="0"/>
              </a:rPr>
              <a:t>A fast and efficient CAD system for improving the performance of malignancy level classification on lung nodules.</a:t>
            </a:r>
            <a:r>
              <a:rPr lang="en-US" sz="2000" dirty="0">
                <a:solidFill>
                  <a:srgbClr val="222222"/>
                </a:solidFill>
                <a:latin typeface="Times New Roman" pitchFamily="18" charset="0"/>
                <a:cs typeface="Times New Roman" pitchFamily="18" charset="0"/>
              </a:rPr>
              <a:t> </a:t>
            </a:r>
            <a:r>
              <a:rPr lang="en-US" sz="2000" i="1" dirty="0">
                <a:solidFill>
                  <a:srgbClr val="222222"/>
                </a:solidFill>
                <a:latin typeface="Times New Roman" pitchFamily="18" charset="0"/>
                <a:cs typeface="Times New Roman" pitchFamily="18" charset="0"/>
              </a:rPr>
              <a:t>IEEE Access</a:t>
            </a:r>
            <a:r>
              <a:rPr lang="en-US" sz="2000" dirty="0">
                <a:solidFill>
                  <a:srgbClr val="222222"/>
                </a:solidFill>
                <a:latin typeface="Times New Roman" pitchFamily="18" charset="0"/>
                <a:cs typeface="Times New Roman" pitchFamily="18" charset="0"/>
              </a:rPr>
              <a:t>, </a:t>
            </a:r>
            <a:r>
              <a:rPr lang="en-US" sz="2000" i="1" dirty="0">
                <a:solidFill>
                  <a:srgbClr val="222222"/>
                </a:solidFill>
                <a:latin typeface="Times New Roman" pitchFamily="18" charset="0"/>
                <a:cs typeface="Times New Roman" pitchFamily="18" charset="0"/>
              </a:rPr>
              <a:t>8</a:t>
            </a:r>
            <a:r>
              <a:rPr lang="en-US" sz="2000" dirty="0">
                <a:solidFill>
                  <a:srgbClr val="222222"/>
                </a:solidFill>
                <a:latin typeface="Times New Roman" pitchFamily="18" charset="0"/>
                <a:cs typeface="Times New Roman" pitchFamily="18" charset="0"/>
              </a:rPr>
              <a:t>, 40151-40170.</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003897"/>
            <a:ext cx="11386686" cy="4445027"/>
          </a:xfrm>
        </p:spPr>
        <p:txBody>
          <a:bodyPr>
            <a:noAutofit/>
          </a:bodyPr>
          <a:lstStyle/>
          <a:p>
            <a:pPr lvl="0" algn="just"/>
            <a:r>
              <a:rPr lang="en-IN" sz="1800" dirty="0">
                <a:latin typeface="Times New Roman" pitchFamily="18" charset="0"/>
                <a:cs typeface="Times New Roman" pitchFamily="18" charset="0"/>
              </a:rPr>
              <a:t>A novel vessel segmentation method is proposed which measures vessel likelihood by tubular-like structures discriminating from multiple views to </a:t>
            </a:r>
            <a:r>
              <a:rPr lang="en-IN" sz="1800" dirty="0" err="1">
                <a:latin typeface="Times New Roman" pitchFamily="18" charset="0"/>
                <a:cs typeface="Times New Roman" pitchFamily="18" charset="0"/>
              </a:rPr>
              <a:t>to</a:t>
            </a:r>
            <a:r>
              <a:rPr lang="en-IN" sz="1800" dirty="0">
                <a:latin typeface="Times New Roman" pitchFamily="18" charset="0"/>
                <a:cs typeface="Times New Roman" pitchFamily="18" charset="0"/>
              </a:rPr>
              <a:t> reduce false positives (FPs).</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A diversity of radiographic characteristics of lung nodule e.g., size, margin, nodular calcification, and nodular </a:t>
            </a:r>
            <a:r>
              <a:rPr lang="en-IN" sz="1800" dirty="0" err="1">
                <a:latin typeface="Times New Roman" pitchFamily="18" charset="0"/>
                <a:cs typeface="Times New Roman" pitchFamily="18" charset="0"/>
              </a:rPr>
              <a:t>cavitation</a:t>
            </a:r>
            <a:r>
              <a:rPr lang="en-IN" sz="1800" dirty="0">
                <a:latin typeface="Times New Roman" pitchFamily="18" charset="0"/>
                <a:cs typeface="Times New Roman" pitchFamily="18" charset="0"/>
              </a:rPr>
              <a:t>, can be used to differentiate malignancy levels of lung nodule.</a:t>
            </a:r>
            <a:endParaRPr lang="en-US"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Feature Extraction like Regions of Interest (</a:t>
            </a:r>
            <a:r>
              <a:rPr lang="en-IN" sz="1800" dirty="0" err="1">
                <a:latin typeface="Times New Roman" pitchFamily="18" charset="0"/>
                <a:cs typeface="Times New Roman" pitchFamily="18" charset="0"/>
              </a:rPr>
              <a:t>RoI</a:t>
            </a:r>
            <a:r>
              <a:rPr lang="en-IN" sz="1800" dirty="0">
                <a:latin typeface="Times New Roman" pitchFamily="18" charset="0"/>
                <a:cs typeface="Times New Roman" pitchFamily="18" charset="0"/>
              </a:rPr>
              <a:t>) Clustering, Edge Feature Extraction, Text Feature Extraction is done for better performance. Dataset used is LIDC.</a:t>
            </a:r>
          </a:p>
          <a:p>
            <a:pPr algn="just"/>
            <a:r>
              <a:rPr lang="en-IN" sz="1800" dirty="0">
                <a:latin typeface="Times New Roman" pitchFamily="18" charset="0"/>
                <a:cs typeface="Times New Roman" pitchFamily="18" charset="0"/>
              </a:rPr>
              <a:t>Edge Orientation Histogram (EOH)is used to extract edge features from the spatial outline and a multi-scale path LBP (MSPLBP) to extract the texture feature of the density distribution samples.</a:t>
            </a:r>
          </a:p>
          <a:p>
            <a:pPr algn="just"/>
            <a:r>
              <a:rPr lang="en-US" sz="1800" dirty="0">
                <a:latin typeface="Times New Roman" pitchFamily="18" charset="0"/>
                <a:cs typeface="Times New Roman" pitchFamily="18" charset="0"/>
              </a:rPr>
              <a:t>The usage of the enhancement result of </a:t>
            </a:r>
            <a:r>
              <a:rPr lang="en-US" sz="1800" dirty="0" err="1">
                <a:latin typeface="Times New Roman" pitchFamily="18" charset="0"/>
                <a:cs typeface="Times New Roman" pitchFamily="18" charset="0"/>
              </a:rPr>
              <a:t>Frangi</a:t>
            </a:r>
            <a:r>
              <a:rPr lang="en-US" sz="1800" dirty="0">
                <a:latin typeface="Times New Roman" pitchFamily="18" charset="0"/>
                <a:cs typeface="Times New Roman" pitchFamily="18" charset="0"/>
              </a:rPr>
              <a:t> filter for this method helped to detect tubular-like structures which ensures the completeness of lung nodule regions.</a:t>
            </a:r>
          </a:p>
          <a:p>
            <a:pPr algn="just"/>
            <a:r>
              <a:rPr lang="en-IN" sz="1800" dirty="0">
                <a:latin typeface="Times New Roman" pitchFamily="18" charset="0"/>
                <a:cs typeface="Times New Roman" pitchFamily="18" charset="0"/>
              </a:rPr>
              <a:t>Average F1_Score of 78.14% and AUC value under PR curves of 0.8149. It performed a average accuracy of 95.88% and consumes average 176.26 seconds for evaluating a CT set on malignancy level classification.</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r>
              <a:rPr lang="en-US" sz="2000" dirty="0">
                <a:latin typeface="Times New Roman" pitchFamily="18" charset="0"/>
                <a:cs typeface="Times New Roman" pitchFamily="18" charset="0"/>
              </a:rPr>
              <a:t>[18] Cao, H., Liu, H., Song, E., Ma, G., </a:t>
            </a:r>
            <a:r>
              <a:rPr lang="en-US" sz="2000" dirty="0" err="1">
                <a:latin typeface="Times New Roman" pitchFamily="18" charset="0"/>
                <a:cs typeface="Times New Roman" pitchFamily="18" charset="0"/>
              </a:rPr>
              <a:t>Xu</a:t>
            </a:r>
            <a:r>
              <a:rPr lang="en-US" sz="2000" dirty="0">
                <a:latin typeface="Times New Roman" pitchFamily="18" charset="0"/>
                <a:cs typeface="Times New Roman" pitchFamily="18" charset="0"/>
              </a:rPr>
              <a:t>, X., Jin, R., ... &amp; Hung, C. C. (2020). </a:t>
            </a:r>
            <a:r>
              <a:rPr lang="en-US" sz="2000" b="1" dirty="0">
                <a:latin typeface="Times New Roman" pitchFamily="18" charset="0"/>
                <a:cs typeface="Times New Roman" pitchFamily="18" charset="0"/>
              </a:rPr>
              <a:t>A two-stage </a:t>
            </a:r>
            <a:r>
              <a:rPr lang="en-US" sz="2000" b="1" dirty="0" err="1">
                <a:latin typeface="Times New Roman" pitchFamily="18" charset="0"/>
                <a:cs typeface="Times New Roman" pitchFamily="18" charset="0"/>
              </a:rPr>
              <a:t>convolutional</a:t>
            </a:r>
            <a:r>
              <a:rPr lang="en-US" sz="2000" b="1" dirty="0">
                <a:latin typeface="Times New Roman" pitchFamily="18" charset="0"/>
                <a:cs typeface="Times New Roman" pitchFamily="18" charset="0"/>
              </a:rPr>
              <a:t> neural networks for lung nodule detection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IEEE journal of biomedical and health informatics</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24</a:t>
            </a:r>
            <a:r>
              <a:rPr lang="en-US" sz="2000" dirty="0">
                <a:latin typeface="Times New Roman" pitchFamily="18" charset="0"/>
                <a:cs typeface="Times New Roman" pitchFamily="18" charset="0"/>
              </a:rPr>
              <a:t>(7), 2006-2015.</a:t>
            </a:r>
            <a:br>
              <a:rPr lang="en-US" sz="2000" dirty="0">
                <a:latin typeface="Times New Roman" pitchFamily="18" charset="0"/>
                <a:cs typeface="Times New Roman" pitchFamily="18" charset="0"/>
              </a:rPr>
            </a:b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1916349"/>
            <a:ext cx="11386686" cy="4532576"/>
          </a:xfrm>
        </p:spPr>
        <p:txBody>
          <a:bodyPr>
            <a:noAutofit/>
          </a:bodyPr>
          <a:lstStyle/>
          <a:p>
            <a:pPr lvl="0" algn="just"/>
            <a:r>
              <a:rPr lang="en-US" sz="1800" dirty="0">
                <a:latin typeface="Times New Roman" pitchFamily="18" charset="0"/>
                <a:ea typeface="Times New Roman"/>
                <a:cs typeface="Times New Roman" pitchFamily="18" charset="0"/>
              </a:rPr>
              <a:t> </a:t>
            </a:r>
            <a:r>
              <a:rPr lang="en-IN" sz="1800" dirty="0">
                <a:latin typeface="Times New Roman" pitchFamily="18" charset="0"/>
                <a:cs typeface="Times New Roman" pitchFamily="18" charset="0"/>
              </a:rPr>
              <a:t>A Two-Stage Convolutional Neural Networks (TSCNN) for lung nodule detection is proposed.</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The improved U-Net segmentation network is established as an initial detection of lung nodules. This improves the U-Net based segmentation network for detecting candidate nodules by adding the residual dense mechanism.</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A dual pooling structure is built into three 3D-CNN classification networks for false positive reduction.</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Dataset used is LUNA dataset.</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It has used the U-Net segmentation architecture based on the </a:t>
            </a:r>
            <a:r>
              <a:rPr lang="en-IN" sz="1800" dirty="0" err="1">
                <a:latin typeface="Times New Roman" pitchFamily="18" charset="0"/>
                <a:cs typeface="Times New Roman" pitchFamily="18" charset="0"/>
              </a:rPr>
              <a:t>ResDense</a:t>
            </a:r>
            <a:r>
              <a:rPr lang="en-IN" sz="1800" dirty="0">
                <a:latin typeface="Times New Roman" pitchFamily="18" charset="0"/>
                <a:cs typeface="Times New Roman" pitchFamily="18" charset="0"/>
              </a:rPr>
              <a:t> structure for rough detection of nodules, and designed a sampling strategy for the nodule.</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Further 3D-CNN based ensemble learning architecture were used to eliminate false positive nodules.</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Here, the max pooling layer in 3D-CNN is replaced with the proposed dual pooling layer.</a:t>
            </a:r>
            <a:endParaRPr lang="en-US" sz="1800" dirty="0">
              <a:latin typeface="Times New Roman" pitchFamily="18" charset="0"/>
              <a:cs typeface="Times New Roman" pitchFamily="18" charset="0"/>
            </a:endParaRPr>
          </a:p>
          <a:p>
            <a:pPr lvl="0" algn="just"/>
            <a:r>
              <a:rPr lang="en-IN" sz="1800" dirty="0">
                <a:latin typeface="Times New Roman" pitchFamily="18" charset="0"/>
                <a:cs typeface="Times New Roman" pitchFamily="18" charset="0"/>
              </a:rPr>
              <a:t>The competition performance metric (CPM) score by CNN is 92.5%.</a:t>
            </a:r>
            <a:endParaRPr lang="en-US" sz="1800" dirty="0">
              <a:latin typeface="Times New Roman" pitchFamily="18" charset="0"/>
              <a:cs typeface="Times New Roman" pitchFamily="18" charset="0"/>
            </a:endParaRPr>
          </a:p>
          <a:p>
            <a:pPr algn="just">
              <a:lnSpc>
                <a:spcPct val="150000"/>
              </a:lnSpc>
              <a:spcAft>
                <a:spcPts val="0"/>
              </a:spcAft>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anose="02020603050405020304" pitchFamily="18" charset="0"/>
                <a:cs typeface="Times New Roman" panose="02020603050405020304" pitchFamily="18" charset="0"/>
              </a:rPr>
              <a:t>[19] Zhang, M., Li, H., Pan, S., </a:t>
            </a:r>
            <a:r>
              <a:rPr lang="en-US" sz="2000" dirty="0" err="1">
                <a:latin typeface="Times New Roman" panose="02020603050405020304" pitchFamily="18" charset="0"/>
                <a:cs typeface="Times New Roman" panose="02020603050405020304" pitchFamily="18" charset="0"/>
              </a:rPr>
              <a:t>Lyu</a:t>
            </a:r>
            <a:r>
              <a:rPr lang="en-US" sz="2000" dirty="0">
                <a:latin typeface="Times New Roman" panose="02020603050405020304" pitchFamily="18" charset="0"/>
                <a:cs typeface="Times New Roman" panose="02020603050405020304" pitchFamily="18" charset="0"/>
              </a:rPr>
              <a:t>, J., Ling, S., &amp; Su, S. (2021). </a:t>
            </a:r>
            <a:r>
              <a:rPr lang="en-US" sz="2000" b="1" dirty="0">
                <a:latin typeface="Times New Roman" panose="02020603050405020304" pitchFamily="18" charset="0"/>
                <a:cs typeface="Times New Roman" panose="02020603050405020304" pitchFamily="18" charset="0"/>
              </a:rPr>
              <a:t>Convolutional neural networks-based lung nodule classification: A surrogate-assisted evolutionary algorithm for </a:t>
            </a:r>
            <a:r>
              <a:rPr lang="en-US" sz="2000" b="1" dirty="0" err="1">
                <a:latin typeface="Times New Roman" panose="02020603050405020304" pitchFamily="18" charset="0"/>
                <a:cs typeface="Times New Roman" panose="02020603050405020304" pitchFamily="18" charset="0"/>
              </a:rPr>
              <a:t>hyperparameter</a:t>
            </a:r>
            <a:r>
              <a:rPr lang="en-US" sz="2000" b="1" dirty="0">
                <a:latin typeface="Times New Roman" panose="02020603050405020304" pitchFamily="18" charset="0"/>
                <a:cs typeface="Times New Roman" panose="02020603050405020304" pitchFamily="18" charset="0"/>
              </a:rPr>
              <a:t> optimization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IEEE Transactions on Evolutionary Computation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25</a:t>
            </a:r>
            <a:r>
              <a:rPr lang="en-US" sz="2000" dirty="0">
                <a:latin typeface="Times New Roman" panose="02020603050405020304" pitchFamily="18" charset="0"/>
                <a:cs typeface="Times New Roman" panose="02020603050405020304" pitchFamily="18" charset="0"/>
              </a:rPr>
              <a:t>(5), 869-882.</a:t>
            </a:r>
            <a:br>
              <a:rPr lang="en-US" sz="2000" dirty="0">
                <a:latin typeface="Times New Roman" panose="02020603050405020304" pitchFamily="18" charset="0"/>
                <a:cs typeface="Times New Roman" panose="02020603050405020304" pitchFamily="18" charset="0"/>
              </a:rPr>
            </a:b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50000"/>
              </a:lnSpc>
              <a:spcAft>
                <a:spcPts val="0"/>
              </a:spcAft>
              <a:buNone/>
            </a:pPr>
            <a:r>
              <a:rPr lang="en-US" sz="1800">
                <a:latin typeface="Times New Roman" panose="02020603050405020304" pitchFamily="18" charset="0"/>
                <a:ea typeface="Times New Roman" panose="02020603050405020304"/>
                <a:cs typeface="Times New Roman" panose="02020603050405020304" pitchFamily="18" charset="0"/>
              </a:rPr>
              <a:t>   </a:t>
            </a:r>
            <a:r>
              <a:rPr lang="en-US" sz="1400">
                <a:latin typeface="Times New Roman" panose="02020603050405020304" pitchFamily="18" charset="0"/>
                <a:ea typeface="Times New Roman" panose="02020603050405020304"/>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ACB84903-0F9E-F1F7-EF4D-7733EEBA14F0}"/>
              </a:ext>
            </a:extLst>
          </p:cNvPr>
          <p:cNvSpPr txBox="1"/>
          <p:nvPr/>
        </p:nvSpPr>
        <p:spPr>
          <a:xfrm>
            <a:off x="399246" y="2191555"/>
            <a:ext cx="111788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dirty="0">
                <a:latin typeface="Times New Roman"/>
                <a:cs typeface="Times New Roman"/>
              </a:rPr>
              <a:t>A multilevel </a:t>
            </a:r>
            <a:r>
              <a:rPr lang="en-US" dirty="0" err="1">
                <a:latin typeface="Times New Roman"/>
                <a:cs typeface="Times New Roman"/>
              </a:rPr>
              <a:t>convolutional</a:t>
            </a:r>
            <a:r>
              <a:rPr lang="en-US" dirty="0">
                <a:latin typeface="Times New Roman"/>
                <a:cs typeface="Times New Roman"/>
              </a:rPr>
              <a:t> neural network (ML-CNN) is built for lung nodule classification, and the </a:t>
            </a:r>
            <a:r>
              <a:rPr lang="en-US" dirty="0" err="1">
                <a:latin typeface="Times New Roman"/>
                <a:cs typeface="Times New Roman"/>
              </a:rPr>
              <a:t>hyperparameter</a:t>
            </a:r>
            <a:r>
              <a:rPr lang="en-US" dirty="0">
                <a:latin typeface="Times New Roman"/>
                <a:cs typeface="Times New Roman"/>
              </a:rPr>
              <a:t> configuration is optimized by the proposed </a:t>
            </a:r>
            <a:r>
              <a:rPr lang="en-US" dirty="0" err="1">
                <a:latin typeface="Times New Roman"/>
                <a:cs typeface="Times New Roman"/>
              </a:rPr>
              <a:t>nonstationary</a:t>
            </a:r>
            <a:r>
              <a:rPr lang="en-US" dirty="0">
                <a:latin typeface="Times New Roman"/>
                <a:cs typeface="Times New Roman"/>
              </a:rPr>
              <a:t> kernel based Gaussian surrogate model. </a:t>
            </a:r>
          </a:p>
          <a:p>
            <a:pPr marL="342900" indent="-342900" algn="just">
              <a:buFont typeface="Arial"/>
              <a:buChar char="•"/>
            </a:pPr>
            <a:r>
              <a:rPr lang="en-US" dirty="0">
                <a:latin typeface="Times New Roman"/>
                <a:ea typeface="+mn-lt"/>
                <a:cs typeface="+mn-lt"/>
              </a:rPr>
              <a:t>A surrogate-assisted evolutionary strategy is introduced to solve </a:t>
            </a:r>
            <a:r>
              <a:rPr lang="en-US" dirty="0" err="1">
                <a:latin typeface="Times New Roman"/>
                <a:ea typeface="+mn-lt"/>
                <a:cs typeface="+mn-lt"/>
              </a:rPr>
              <a:t>hyperparameter</a:t>
            </a:r>
            <a:r>
              <a:rPr lang="en-US" dirty="0">
                <a:latin typeface="Times New Roman"/>
                <a:ea typeface="+mn-lt"/>
                <a:cs typeface="+mn-lt"/>
              </a:rPr>
              <a:t> optimization for ML-CNN, which utilizes </a:t>
            </a:r>
            <a:r>
              <a:rPr lang="en-US" dirty="0" err="1">
                <a:latin typeface="Times New Roman"/>
                <a:ea typeface="+mn-lt"/>
                <a:cs typeface="+mn-lt"/>
              </a:rPr>
              <a:t>hyperparameter</a:t>
            </a:r>
            <a:r>
              <a:rPr lang="en-US" dirty="0">
                <a:latin typeface="Times New Roman"/>
                <a:ea typeface="+mn-lt"/>
                <a:cs typeface="+mn-lt"/>
              </a:rPr>
              <a:t> importance-based mutation as the sampling method for efficient candidate points generation.</a:t>
            </a:r>
            <a:endParaRPr lang="en-US" dirty="0">
              <a:latin typeface="Times New Roman"/>
              <a:cs typeface="Times New Roman"/>
            </a:endParaRPr>
          </a:p>
          <a:p>
            <a:pPr marL="342900" indent="-342900" algn="just">
              <a:buFont typeface="Arial"/>
              <a:buChar char="•"/>
            </a:pPr>
            <a:r>
              <a:rPr lang="en-US" dirty="0">
                <a:latin typeface="Times New Roman"/>
                <a:ea typeface="+mn-lt"/>
                <a:cs typeface="+mn-lt"/>
              </a:rPr>
              <a:t>The lung nodule images in this experiment are from the lung image database consortium (LIDC) and image database resource initiative (IDRI) database.</a:t>
            </a:r>
          </a:p>
          <a:p>
            <a:pPr marL="342900" indent="-342900" algn="just">
              <a:buFont typeface="Arial"/>
              <a:buChar char="•"/>
            </a:pPr>
            <a:r>
              <a:rPr lang="en-US" dirty="0">
                <a:latin typeface="Times New Roman"/>
                <a:ea typeface="+mn-lt"/>
                <a:cs typeface="+mn-lt"/>
              </a:rPr>
              <a:t>Our ML-CNN achieves competitive classification accuracy of 84.8%.</a:t>
            </a:r>
          </a:p>
          <a:p>
            <a:pPr marL="342900" indent="-342900" algn="just">
              <a:buFont typeface="Arial"/>
              <a:buChar char="•"/>
            </a:pPr>
            <a:r>
              <a:rPr lang="en-US" dirty="0">
                <a:latin typeface="Times New Roman"/>
                <a:ea typeface="+mn-lt"/>
                <a:cs typeface="+mn-lt"/>
              </a:rPr>
              <a:t>MV-CNN utilizes multiple views as input channels for CNN-based lung nodule classification which obtain a 94.59% and 86.09% accuracy for binary and ternary classification.</a:t>
            </a:r>
          </a:p>
          <a:p>
            <a:pPr marL="342900" indent="-342900" algn="just">
              <a:buFont typeface="Arial"/>
              <a:buChar char="•"/>
            </a:pPr>
            <a:endParaRPr lang="en-US" dirty="0">
              <a:latin typeface="Times New Roman"/>
              <a:ea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826747"/>
          </a:xfrm>
        </p:spPr>
        <p:txBody>
          <a:bodyPr>
            <a:noAutofit/>
          </a:bodyPr>
          <a:lstStyle/>
          <a:p>
            <a:pPr algn="just"/>
            <a:r>
              <a:rPr lang="en-US" sz="2000" dirty="0">
                <a:latin typeface="Times New Roman" panose="02020603050405020304" pitchFamily="18" charset="0"/>
                <a:cs typeface="Times New Roman" panose="02020603050405020304" pitchFamily="18" charset="0"/>
              </a:rPr>
              <a:t>[20] </a:t>
            </a:r>
            <a:r>
              <a:rPr lang="en-US" sz="2000" dirty="0">
                <a:latin typeface="Times New Roman" panose="02020603050405020304"/>
                <a:ea typeface="Calibri" panose="020F0502020204030204"/>
              </a:rPr>
              <a:t>Ali, I., </a:t>
            </a:r>
            <a:r>
              <a:rPr lang="en-US" sz="2000" dirty="0" err="1">
                <a:latin typeface="Times New Roman" panose="02020603050405020304"/>
                <a:ea typeface="Calibri" panose="020F0502020204030204"/>
              </a:rPr>
              <a:t>Muzammil</a:t>
            </a:r>
            <a:r>
              <a:rPr lang="en-US" sz="2000" dirty="0">
                <a:latin typeface="Times New Roman" panose="02020603050405020304"/>
                <a:ea typeface="Calibri" panose="020F0502020204030204"/>
              </a:rPr>
              <a:t>, M., </a:t>
            </a:r>
            <a:r>
              <a:rPr lang="en-US" sz="2000" dirty="0" err="1">
                <a:latin typeface="Times New Roman" panose="02020603050405020304"/>
                <a:ea typeface="Calibri" panose="020F0502020204030204"/>
              </a:rPr>
              <a:t>Haq</a:t>
            </a:r>
            <a:r>
              <a:rPr lang="en-US" sz="2000" dirty="0">
                <a:latin typeface="Times New Roman" panose="02020603050405020304"/>
                <a:ea typeface="Calibri" panose="020F0502020204030204"/>
              </a:rPr>
              <a:t>, I. U., </a:t>
            </a:r>
            <a:r>
              <a:rPr lang="en-US" sz="2000" dirty="0" err="1">
                <a:latin typeface="Times New Roman" panose="02020603050405020304"/>
                <a:ea typeface="Calibri" panose="020F0502020204030204"/>
              </a:rPr>
              <a:t>Khaliq</a:t>
            </a:r>
            <a:r>
              <a:rPr lang="en-US" sz="2000" dirty="0">
                <a:latin typeface="Times New Roman" panose="02020603050405020304"/>
                <a:ea typeface="Calibri" panose="020F0502020204030204"/>
              </a:rPr>
              <a:t>, A. A., &amp; Abdullah, S. (2021). </a:t>
            </a:r>
            <a:r>
              <a:rPr lang="en-US" sz="2000" b="1" dirty="0">
                <a:latin typeface="Times New Roman" panose="02020603050405020304"/>
                <a:ea typeface="Calibri" panose="020F0502020204030204"/>
              </a:rPr>
              <a:t>Deep feature selection and decision level fusion for lungs nodule classification</a:t>
            </a:r>
            <a:r>
              <a:rPr lang="en-US" sz="2000" dirty="0">
                <a:latin typeface="Times New Roman" panose="02020603050405020304"/>
                <a:ea typeface="Calibri" panose="020F0502020204030204"/>
              </a:rPr>
              <a:t>. </a:t>
            </a:r>
            <a:r>
              <a:rPr lang="en-US" sz="2000" i="1" dirty="0">
                <a:latin typeface="Times New Roman" panose="02020603050405020304"/>
                <a:ea typeface="Calibri" panose="020F0502020204030204"/>
              </a:rPr>
              <a:t>IEEE Access</a:t>
            </a:r>
            <a:r>
              <a:rPr lang="en-US" sz="2000" dirty="0">
                <a:latin typeface="Times New Roman" panose="02020603050405020304"/>
                <a:ea typeface="Calibri" panose="020F0502020204030204"/>
              </a:rPr>
              <a:t>, </a:t>
            </a:r>
            <a:r>
              <a:rPr lang="en-US" sz="2000" i="1" dirty="0">
                <a:latin typeface="Times New Roman" panose="02020603050405020304"/>
                <a:ea typeface="Calibri" panose="020F0502020204030204"/>
              </a:rPr>
              <a:t>9</a:t>
            </a:r>
            <a:r>
              <a:rPr lang="en-US" sz="2000" dirty="0">
                <a:latin typeface="Times New Roman" panose="02020603050405020304"/>
                <a:ea typeface="Calibri" panose="020F0502020204030204"/>
              </a:rPr>
              <a:t>, 18962-18973. </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50000"/>
              </a:lnSpc>
              <a:spcAft>
                <a:spcPts val="0"/>
              </a:spcAft>
              <a:buNone/>
            </a:pPr>
            <a:r>
              <a:rPr lang="en-US" sz="1800">
                <a:latin typeface="Times New Roman" panose="02020603050405020304" pitchFamily="18" charset="0"/>
                <a:ea typeface="Times New Roman" panose="02020603050405020304"/>
                <a:cs typeface="Times New Roman" panose="02020603050405020304" pitchFamily="18" charset="0"/>
              </a:rPr>
              <a:t>   </a:t>
            </a:r>
            <a:r>
              <a:rPr lang="en-US" sz="1400">
                <a:latin typeface="Times New Roman" panose="02020603050405020304" pitchFamily="18" charset="0"/>
                <a:ea typeface="Times New Roman" panose="02020603050405020304"/>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C22DF752-289B-620A-8C46-A421A227CAEB}"/>
              </a:ext>
            </a:extLst>
          </p:cNvPr>
          <p:cNvSpPr txBox="1"/>
          <p:nvPr/>
        </p:nvSpPr>
        <p:spPr>
          <a:xfrm>
            <a:off x="457941" y="1944710"/>
            <a:ext cx="1130764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dirty="0">
                <a:latin typeface="Times New Roman" pitchFamily="18" charset="0"/>
                <a:cs typeface="Times New Roman" pitchFamily="18" charset="0"/>
              </a:rPr>
              <a:t>Lung nodule classification by using SVM and AdaBoostM2 classifiers.</a:t>
            </a:r>
          </a:p>
          <a:p>
            <a:pPr marL="342900" indent="-342900" algn="just">
              <a:buFont typeface="Arial"/>
              <a:buChar char="•"/>
            </a:pPr>
            <a:r>
              <a:rPr lang="en-US" dirty="0">
                <a:latin typeface="Times New Roman" pitchFamily="18" charset="0"/>
                <a:cs typeface="Times New Roman" pitchFamily="18" charset="0"/>
              </a:rPr>
              <a:t>The lung nodule classification was performed on deep features from state-of-the-art DCNN models such as VGG-16, VGG-19, ResNet-18, ResNet-50, ResNet-101,GoogLeNet, InceptionResNet-V2 and, Inception-V3.</a:t>
            </a:r>
          </a:p>
          <a:p>
            <a:pPr marL="342900" indent="-342900" algn="just">
              <a:buFont typeface="Arial"/>
              <a:buChar char="•"/>
            </a:pPr>
            <a:r>
              <a:rPr lang="en-US" dirty="0">
                <a:latin typeface="Times New Roman" pitchFamily="18" charset="0"/>
                <a:cs typeface="Times New Roman" pitchFamily="18" charset="0"/>
              </a:rPr>
              <a:t>Performed a comprehensive performance evaluation of SVM and AdaBoostM2 classifiers based on deep feature on </a:t>
            </a:r>
            <a:r>
              <a:rPr lang="en-US" dirty="0" err="1">
                <a:latin typeface="Times New Roman" pitchFamily="18" charset="0"/>
                <a:cs typeface="Times New Roman" pitchFamily="18" charset="0"/>
              </a:rPr>
              <a:t>LUNGx</a:t>
            </a:r>
            <a:r>
              <a:rPr lang="en-US" dirty="0">
                <a:latin typeface="Times New Roman" pitchFamily="18" charset="0"/>
                <a:cs typeface="Times New Roman" pitchFamily="18" charset="0"/>
              </a:rPr>
              <a:t> challenge dataset.</a:t>
            </a:r>
          </a:p>
          <a:p>
            <a:pPr marL="342900" indent="-342900" algn="just">
              <a:buFont typeface="Arial"/>
              <a:buChar char="•"/>
            </a:pPr>
            <a:r>
              <a:rPr lang="en-US" dirty="0">
                <a:latin typeface="Times New Roman" pitchFamily="18" charset="0"/>
                <a:cs typeface="Times New Roman" pitchFamily="18" charset="0"/>
              </a:rPr>
              <a:t>Dataset used is </a:t>
            </a:r>
            <a:r>
              <a:rPr lang="en-US" dirty="0" err="1">
                <a:latin typeface="Times New Roman" pitchFamily="18" charset="0"/>
                <a:cs typeface="Times New Roman" pitchFamily="18" charset="0"/>
              </a:rPr>
              <a:t>LUNGx</a:t>
            </a:r>
            <a:r>
              <a:rPr lang="en-US" dirty="0">
                <a:latin typeface="Times New Roman" pitchFamily="18" charset="0"/>
                <a:cs typeface="Times New Roman" pitchFamily="18" charset="0"/>
              </a:rPr>
              <a:t> dataset.</a:t>
            </a:r>
          </a:p>
          <a:p>
            <a:pPr marL="342900" indent="-342900" algn="just">
              <a:buFont typeface="Arial"/>
              <a:buChar char="•"/>
            </a:pPr>
            <a:r>
              <a:rPr lang="en-US" dirty="0">
                <a:latin typeface="Times New Roman" pitchFamily="18" charset="0"/>
                <a:ea typeface="+mn-lt"/>
                <a:cs typeface="Times New Roman" pitchFamily="18" charset="0"/>
              </a:rPr>
              <a:t>Basic image pre-processing techniques are applied for contrast enhancement after acquiring medical images from </a:t>
            </a:r>
            <a:r>
              <a:rPr lang="en-US" dirty="0" err="1">
                <a:latin typeface="Times New Roman" pitchFamily="18" charset="0"/>
                <a:ea typeface="+mn-lt"/>
                <a:cs typeface="Times New Roman" pitchFamily="18" charset="0"/>
              </a:rPr>
              <a:t>LUNGx</a:t>
            </a:r>
            <a:r>
              <a:rPr lang="en-US" dirty="0">
                <a:latin typeface="Times New Roman" pitchFamily="18" charset="0"/>
                <a:ea typeface="+mn-lt"/>
                <a:cs typeface="Times New Roman" pitchFamily="18" charset="0"/>
              </a:rPr>
              <a:t> database. </a:t>
            </a:r>
          </a:p>
          <a:p>
            <a:pPr marL="342900" indent="-342900" algn="just">
              <a:buFont typeface="Arial"/>
              <a:buChar char="•"/>
            </a:pPr>
            <a:r>
              <a:rPr lang="en-US" dirty="0">
                <a:latin typeface="Times New Roman" pitchFamily="18" charset="0"/>
                <a:ea typeface="+mn-lt"/>
                <a:cs typeface="Times New Roman" pitchFamily="18" charset="0"/>
              </a:rPr>
              <a:t>The features are extracted from each DCNN to train SVM and AdaBoostM2 classifier.</a:t>
            </a:r>
            <a:endParaRPr lang="en-US" dirty="0">
              <a:latin typeface="Times New Roman" pitchFamily="18" charset="0"/>
              <a:cs typeface="Times New Roman" pitchFamily="18" charset="0"/>
            </a:endParaRPr>
          </a:p>
          <a:p>
            <a:pPr marL="342900" indent="-342900" algn="just">
              <a:buFont typeface="Arial"/>
              <a:buChar char="•"/>
            </a:pPr>
            <a:r>
              <a:rPr lang="en-US" dirty="0">
                <a:latin typeface="Times New Roman" pitchFamily="18" charset="0"/>
                <a:ea typeface="+mn-lt"/>
                <a:cs typeface="Times New Roman" pitchFamily="18" charset="0"/>
              </a:rPr>
              <a:t>The classification accuracy is increased from 76.88% to 86.28% for ResNet-101 and 67.37% to  83.40% for </a:t>
            </a:r>
            <a:r>
              <a:rPr lang="en-US" dirty="0" err="1">
                <a:latin typeface="Times New Roman" pitchFamily="18" charset="0"/>
                <a:ea typeface="+mn-lt"/>
                <a:cs typeface="Times New Roman" pitchFamily="18" charset="0"/>
              </a:rPr>
              <a:t>GoogLeNet</a:t>
            </a:r>
            <a:r>
              <a:rPr lang="en-US" dirty="0">
                <a:latin typeface="Times New Roman" pitchFamily="18" charset="0"/>
                <a:ea typeface="+mn-lt"/>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02" y="904776"/>
            <a:ext cx="11434812" cy="865658"/>
          </a:xfrm>
        </p:spPr>
        <p:txBody>
          <a:bodyPr>
            <a:noAutofit/>
          </a:bodyPr>
          <a:lstStyle/>
          <a:p>
            <a:pPr algn="just"/>
            <a:r>
              <a:rPr lang="en-US" sz="2000" dirty="0">
                <a:latin typeface="Times New Roman" panose="02020603050405020304" pitchFamily="18" charset="0"/>
                <a:cs typeface="Times New Roman" panose="02020603050405020304" pitchFamily="18" charset="0"/>
              </a:rPr>
              <a:t>[21] </a:t>
            </a:r>
            <a:r>
              <a:rPr lang="en-US" sz="2000" dirty="0">
                <a:latin typeface="Times New Roman" panose="02020603050405020304"/>
                <a:ea typeface="Calibri" panose="020F0502020204030204"/>
              </a:rPr>
              <a:t>Ali, I., </a:t>
            </a:r>
            <a:r>
              <a:rPr lang="en-US" sz="2000" dirty="0" err="1">
                <a:latin typeface="Times New Roman" panose="02020603050405020304"/>
                <a:ea typeface="Calibri" panose="020F0502020204030204"/>
              </a:rPr>
              <a:t>Muzammil</a:t>
            </a:r>
            <a:r>
              <a:rPr lang="en-US" sz="2000" dirty="0">
                <a:latin typeface="Times New Roman" panose="02020603050405020304"/>
                <a:ea typeface="Calibri" panose="020F0502020204030204"/>
              </a:rPr>
              <a:t>, M., </a:t>
            </a:r>
            <a:r>
              <a:rPr lang="en-US" sz="2000" dirty="0" err="1">
                <a:latin typeface="Times New Roman" panose="02020603050405020304"/>
                <a:ea typeface="Calibri" panose="020F0502020204030204"/>
              </a:rPr>
              <a:t>Haq</a:t>
            </a:r>
            <a:r>
              <a:rPr lang="en-US" sz="2000" dirty="0">
                <a:latin typeface="Times New Roman" panose="02020603050405020304"/>
                <a:ea typeface="Calibri" panose="020F0502020204030204"/>
              </a:rPr>
              <a:t>, I. U., </a:t>
            </a:r>
            <a:r>
              <a:rPr lang="en-US" sz="2000" dirty="0" err="1">
                <a:latin typeface="Times New Roman" panose="02020603050405020304"/>
                <a:ea typeface="Calibri" panose="020F0502020204030204"/>
              </a:rPr>
              <a:t>Khaliq</a:t>
            </a:r>
            <a:r>
              <a:rPr lang="en-US" sz="2000" dirty="0">
                <a:latin typeface="Times New Roman" panose="02020603050405020304"/>
                <a:ea typeface="Calibri" panose="020F0502020204030204"/>
              </a:rPr>
              <a:t>, A. A., &amp; Abdullah, S. (2020). </a:t>
            </a:r>
            <a:r>
              <a:rPr lang="en-US" sz="2000" b="1" dirty="0">
                <a:latin typeface="Times New Roman" panose="02020603050405020304"/>
                <a:ea typeface="Calibri" panose="020F0502020204030204"/>
              </a:rPr>
              <a:t>Efficient lung nodule classification using transferable texture </a:t>
            </a:r>
            <a:r>
              <a:rPr lang="en-US" sz="2000" b="1" dirty="0" err="1">
                <a:latin typeface="Times New Roman" panose="02020603050405020304"/>
                <a:ea typeface="Calibri" panose="020F0502020204030204"/>
              </a:rPr>
              <a:t>convolutional</a:t>
            </a:r>
            <a:r>
              <a:rPr lang="en-US" sz="2000" b="1" dirty="0">
                <a:latin typeface="Times New Roman" panose="02020603050405020304"/>
                <a:ea typeface="Calibri" panose="020F0502020204030204"/>
              </a:rPr>
              <a:t> neural network</a:t>
            </a:r>
            <a:r>
              <a:rPr lang="en-US" sz="2000" dirty="0">
                <a:latin typeface="Times New Roman" panose="02020603050405020304"/>
                <a:ea typeface="Calibri" panose="020F0502020204030204"/>
              </a:rPr>
              <a:t>. </a:t>
            </a:r>
            <a:r>
              <a:rPr lang="en-US" sz="2000" i="1" dirty="0" err="1">
                <a:latin typeface="Times New Roman" panose="02020603050405020304"/>
                <a:ea typeface="Calibri" panose="020F0502020204030204"/>
              </a:rPr>
              <a:t>Ieee</a:t>
            </a:r>
            <a:r>
              <a:rPr lang="en-US" sz="2000" i="1" dirty="0">
                <a:latin typeface="Times New Roman" panose="02020603050405020304"/>
                <a:ea typeface="Calibri" panose="020F0502020204030204"/>
              </a:rPr>
              <a:t> Access</a:t>
            </a:r>
            <a:r>
              <a:rPr lang="en-US" sz="2000" dirty="0">
                <a:latin typeface="Times New Roman" panose="02020603050405020304"/>
                <a:ea typeface="Calibri" panose="020F0502020204030204"/>
              </a:rPr>
              <a:t>, </a:t>
            </a:r>
            <a:r>
              <a:rPr lang="en-US" sz="2000" i="1" dirty="0">
                <a:latin typeface="Times New Roman" panose="02020603050405020304"/>
                <a:ea typeface="Calibri" panose="020F0502020204030204"/>
              </a:rPr>
              <a:t>8</a:t>
            </a:r>
            <a:r>
              <a:rPr lang="en-US" sz="2000" dirty="0">
                <a:latin typeface="Times New Roman" panose="02020603050405020304"/>
                <a:ea typeface="Calibri" panose="020F0502020204030204"/>
              </a:rPr>
              <a:t>, 175859-175870.</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50000"/>
              </a:lnSpc>
              <a:spcAft>
                <a:spcPts val="0"/>
              </a:spcAft>
              <a:buNone/>
            </a:pPr>
            <a:r>
              <a:rPr lang="en-US" sz="1800">
                <a:latin typeface="Times New Roman" panose="02020603050405020304" pitchFamily="18" charset="0"/>
                <a:ea typeface="Times New Roman" panose="02020603050405020304"/>
                <a:cs typeface="Times New Roman" panose="02020603050405020304" pitchFamily="18" charset="0"/>
              </a:rPr>
              <a:t>   </a:t>
            </a:r>
            <a:r>
              <a:rPr lang="en-US" sz="1400">
                <a:latin typeface="Times New Roman" panose="02020603050405020304" pitchFamily="18" charset="0"/>
                <a:ea typeface="Times New Roman" panose="02020603050405020304"/>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a:extLst>
              <a:ext uri="{FF2B5EF4-FFF2-40B4-BE49-F238E27FC236}">
                <a16:creationId xmlns:a16="http://schemas.microsoft.com/office/drawing/2014/main" id="{EB427243-D10E-5C67-AC83-6DB90621C66A}"/>
              </a:ext>
            </a:extLst>
          </p:cNvPr>
          <p:cNvSpPr txBox="1"/>
          <p:nvPr/>
        </p:nvSpPr>
        <p:spPr>
          <a:xfrm>
            <a:off x="399246" y="1826654"/>
            <a:ext cx="1138277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dirty="0">
                <a:latin typeface="Times New Roman" pitchFamily="18" charset="0"/>
                <a:cs typeface="Times New Roman" pitchFamily="18" charset="0"/>
              </a:rPr>
              <a:t>Lung nodules are vital indicators for the presence of lung cancer.</a:t>
            </a:r>
            <a:endParaRPr lang="en-US" dirty="0">
              <a:latin typeface="Times New Roman" pitchFamily="18" charset="0"/>
              <a:ea typeface="Calibri"/>
              <a:cs typeface="Times New Roman" pitchFamily="18" charset="0"/>
            </a:endParaRPr>
          </a:p>
          <a:p>
            <a:pPr marL="342900" indent="-342900" algn="just">
              <a:buFont typeface="Arial"/>
              <a:buChar char="•"/>
            </a:pPr>
            <a:r>
              <a:rPr lang="en-US" dirty="0">
                <a:latin typeface="Times New Roman" pitchFamily="18" charset="0"/>
                <a:cs typeface="Times New Roman" pitchFamily="18" charset="0"/>
              </a:rPr>
              <a:t>It proposed transferable texture Convolutional Neural Networks (CNN) to improve the classification performance of pulmonary nodules in CT scans. </a:t>
            </a:r>
          </a:p>
          <a:p>
            <a:pPr marL="342900" indent="-342900" algn="just">
              <a:buFont typeface="Arial"/>
              <a:buChar char="•"/>
            </a:pPr>
            <a:r>
              <a:rPr lang="en-US" dirty="0">
                <a:latin typeface="Times New Roman" pitchFamily="18" charset="0"/>
                <a:cs typeface="Times New Roman" pitchFamily="18" charset="0"/>
              </a:rPr>
              <a:t>An Energy Layer (EL) is incorporated in our scheme, which extracts texture features from the </a:t>
            </a:r>
            <a:r>
              <a:rPr lang="en-US" dirty="0" err="1">
                <a:latin typeface="Times New Roman" pitchFamily="18" charset="0"/>
                <a:cs typeface="Times New Roman" pitchFamily="18" charset="0"/>
              </a:rPr>
              <a:t>convolutional</a:t>
            </a:r>
            <a:r>
              <a:rPr lang="en-US" dirty="0">
                <a:latin typeface="Times New Roman" pitchFamily="18" charset="0"/>
                <a:cs typeface="Times New Roman" pitchFamily="18" charset="0"/>
              </a:rPr>
              <a:t> layer.</a:t>
            </a:r>
            <a:endParaRPr lang="en-US" dirty="0">
              <a:latin typeface="Times New Roman" pitchFamily="18" charset="0"/>
              <a:ea typeface="Calibri"/>
              <a:cs typeface="Times New Roman" pitchFamily="18" charset="0"/>
            </a:endParaRPr>
          </a:p>
          <a:p>
            <a:pPr marL="342900" indent="-342900" algn="just">
              <a:buFont typeface="Arial"/>
              <a:buChar char="•"/>
            </a:pPr>
            <a:r>
              <a:rPr lang="en-US" dirty="0">
                <a:latin typeface="Times New Roman" pitchFamily="18" charset="0"/>
                <a:ea typeface="+mn-lt"/>
                <a:cs typeface="Times New Roman" pitchFamily="18" charset="0"/>
              </a:rPr>
              <a:t>Overall proposed CNN architecture comprises of nine layers for automatic feature extraction and classification of pulmonary nodule candidates as malignant or benign.</a:t>
            </a:r>
          </a:p>
          <a:p>
            <a:pPr marL="342900" indent="-342900" algn="just">
              <a:buFont typeface="Arial"/>
              <a:buChar char="•"/>
            </a:pPr>
            <a:r>
              <a:rPr lang="en-US" dirty="0">
                <a:latin typeface="Times New Roman" pitchFamily="18" charset="0"/>
                <a:ea typeface="+mn-lt"/>
                <a:cs typeface="Times New Roman" pitchFamily="18" charset="0"/>
              </a:rPr>
              <a:t>The training was done successfully by six-fold cross-validation and achieved an accuracy, recall, specificity, AUC, and error rate of 96.69%, 96.05%, 97.37%, 99.11%, and 3.30%, respectively, on LIDC-IDRI database.</a:t>
            </a:r>
          </a:p>
          <a:p>
            <a:pPr marL="342900" indent="-342900" algn="just">
              <a:buFont typeface="Arial"/>
              <a:buChar char="•"/>
            </a:pPr>
            <a:r>
              <a:rPr lang="en-US" dirty="0">
                <a:latin typeface="Times New Roman" pitchFamily="18" charset="0"/>
                <a:ea typeface="+mn-lt"/>
                <a:cs typeface="Times New Roman" pitchFamily="18" charset="0"/>
              </a:rPr>
              <a:t>The achieved classification score of our proposed texture CNN without TL (trained from scratch) for accuracy, recall, specificity, and AUC score on </a:t>
            </a:r>
            <a:r>
              <a:rPr lang="en-US" dirty="0" err="1">
                <a:latin typeface="Times New Roman" pitchFamily="18" charset="0"/>
                <a:ea typeface="+mn-lt"/>
                <a:cs typeface="Times New Roman" pitchFamily="18" charset="0"/>
              </a:rPr>
              <a:t>LUNGx</a:t>
            </a:r>
            <a:r>
              <a:rPr lang="en-US" dirty="0">
                <a:latin typeface="Times New Roman" pitchFamily="18" charset="0"/>
                <a:ea typeface="+mn-lt"/>
                <a:cs typeface="Times New Roman" pitchFamily="18" charset="0"/>
              </a:rPr>
              <a:t> database are 86.14%, 88.76%, 93.11% and 92.63%.</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[22]</a:t>
            </a:r>
            <a:r>
              <a:rPr lang="en-US" sz="2000" b="0" i="0" dirty="0">
                <a:solidFill>
                  <a:srgbClr val="222222"/>
                </a:solidFill>
                <a:effectLst/>
                <a:latin typeface="Times New Roman" panose="02020603050405020304" pitchFamily="18" charset="0"/>
                <a:cs typeface="Times New Roman" panose="02020603050405020304" pitchFamily="18" charset="0"/>
              </a:rPr>
              <a:t> Zhao, D., Liu, Y., Yin, H., &amp; Wang, Z. (2022). </a:t>
            </a:r>
            <a:r>
              <a:rPr lang="en-US" sz="2000" b="1" i="0" dirty="0">
                <a:solidFill>
                  <a:srgbClr val="222222"/>
                </a:solidFill>
                <a:effectLst/>
                <a:latin typeface="Times New Roman" panose="02020603050405020304" pitchFamily="18" charset="0"/>
                <a:cs typeface="Times New Roman" panose="02020603050405020304" pitchFamily="18" charset="0"/>
              </a:rPr>
              <a:t>A novel multi-scale CNNs for false positive reduction in pulmonary nodule detection. </a:t>
            </a:r>
            <a:r>
              <a:rPr lang="en-US" sz="2000" i="1" dirty="0">
                <a:solidFill>
                  <a:srgbClr val="222222"/>
                </a:solidFill>
                <a:effectLst/>
                <a:latin typeface="Times New Roman" panose="02020603050405020304" pitchFamily="18" charset="0"/>
                <a:cs typeface="Times New Roman" panose="02020603050405020304" pitchFamily="18" charset="0"/>
              </a:rPr>
              <a:t>Expert Systems with Applications</a:t>
            </a:r>
            <a:r>
              <a:rPr lang="en-US" sz="2000" i="0" dirty="0">
                <a:solidFill>
                  <a:srgbClr val="222222"/>
                </a:solidFill>
                <a:effectLst/>
                <a:latin typeface="Times New Roman" panose="02020603050405020304" pitchFamily="18" charset="0"/>
                <a:cs typeface="Times New Roman" panose="02020603050405020304" pitchFamily="18" charset="0"/>
              </a:rPr>
              <a:t>,</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117652.</a:t>
            </a:r>
            <a:endParaRPr lang="en-US" sz="2000" b="1" dirty="0">
              <a:solidFill>
                <a:schemeClr val="accent5">
                  <a:lumMod val="75000"/>
                </a:schemeClr>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516280" y="1825624"/>
            <a:ext cx="11386686" cy="4623301"/>
          </a:xfrm>
        </p:spPr>
        <p:txBody>
          <a:bodyPr>
            <a:noAutofit/>
          </a:bodyPr>
          <a:lstStyle/>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 False positive reduction is a significant stage in pulmonary nodule detection, So this paper focuses on false positive reduction.</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Many of the existing false positive reduction based models are  mainly 3D CNNs due to its high sensitivity of detection result but these models require long training time.</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paper proposed a novel multiscale CNNs method for false positive reduction in automate pulmonary nodule detection which focuses on training time and accuracy.</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Instead of using 3D CT cubes, three different orthogonal 2D images are been cropped for saving spatial information and shortening training time.</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proposed multi-scale CNNs attained a sensitivity of 95.2% and 98.1% for the specificity on LUNA16 dataset.</a:t>
            </a:r>
          </a:p>
        </p:txBody>
      </p:sp>
      <p:pic>
        <p:nvPicPr>
          <p:cNvPr id="4" name="Picture 3"/>
          <p:cNvPicPr>
            <a:picLocks noChangeAspect="1"/>
          </p:cNvPicPr>
          <p:nvPr/>
        </p:nvPicPr>
        <p:blipFill>
          <a:blip r:embed="rId2" cstate="print"/>
          <a:stretch>
            <a:fillRect/>
          </a:stretch>
        </p:blipFill>
        <p:spPr>
          <a:xfrm>
            <a:off x="0" y="-63062"/>
            <a:ext cx="12192000" cy="762000"/>
          </a:xfrm>
          <a:prstGeom prst="rect">
            <a:avLst/>
          </a:prstGeom>
        </p:spPr>
      </p:pic>
    </p:spTree>
    <p:extLst>
      <p:ext uri="{BB962C8B-B14F-4D97-AF65-F5344CB8AC3E}">
        <p14:creationId xmlns:p14="http://schemas.microsoft.com/office/powerpoint/2010/main" val="387020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826747"/>
          </a:xfrm>
        </p:spPr>
        <p:txBody>
          <a:bodyPr>
            <a:noAutofit/>
          </a:bodyPr>
          <a:lstStyle/>
          <a:p>
            <a:pPr algn="just"/>
            <a:r>
              <a:rPr lang="en-US" sz="2000" dirty="0">
                <a:latin typeface="Times New Roman" pitchFamily="18" charset="0"/>
                <a:cs typeface="Times New Roman" pitchFamily="18" charset="0"/>
              </a:rPr>
              <a:t>[23]</a:t>
            </a:r>
            <a:r>
              <a:rPr lang="en-IN" sz="2000" b="0" i="0" dirty="0">
                <a:solidFill>
                  <a:srgbClr val="222222"/>
                </a:solidFill>
                <a:effectLst/>
                <a:latin typeface="Times New Roman" panose="02020603050405020304" pitchFamily="18" charset="0"/>
                <a:cs typeface="Times New Roman" panose="02020603050405020304" pitchFamily="18" charset="0"/>
              </a:rPr>
              <a:t> Sun, L., Wang, Z., Pu, H., Yuan, G., Guo, L., Pu, T., &amp; Peng, Z. (2021). </a:t>
            </a:r>
            <a:r>
              <a:rPr lang="en-IN" sz="2000" b="1" i="0" dirty="0">
                <a:solidFill>
                  <a:srgbClr val="222222"/>
                </a:solidFill>
                <a:effectLst/>
                <a:latin typeface="Times New Roman" panose="02020603050405020304" pitchFamily="18" charset="0"/>
                <a:cs typeface="Times New Roman" panose="02020603050405020304" pitchFamily="18" charset="0"/>
              </a:rPr>
              <a:t>Attention-embedded complementary-stream CNN for false positive reduction in pulmonary nodule detection.</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1" dirty="0">
                <a:solidFill>
                  <a:srgbClr val="222222"/>
                </a:solidFill>
                <a:effectLst/>
                <a:latin typeface="Times New Roman" panose="02020603050405020304" pitchFamily="18" charset="0"/>
                <a:cs typeface="Times New Roman" panose="02020603050405020304" pitchFamily="18" charset="0"/>
              </a:rPr>
              <a:t>133</a:t>
            </a:r>
            <a:r>
              <a:rPr lang="en-IN" sz="2000" b="0" i="0" dirty="0">
                <a:solidFill>
                  <a:srgbClr val="222222"/>
                </a:solidFill>
                <a:effectLst/>
                <a:latin typeface="Times New Roman" panose="02020603050405020304" pitchFamily="18" charset="0"/>
                <a:cs typeface="Times New Roman" panose="02020603050405020304" pitchFamily="18" charset="0"/>
              </a:rPr>
              <a:t>, 104357.</a:t>
            </a:r>
            <a:endParaRPr lang="en-US" sz="2000" b="1" dirty="0">
              <a:solidFill>
                <a:schemeClr val="accent5">
                  <a:lumMod val="75000"/>
                </a:schemeClr>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00000"/>
              </a:lnSpc>
              <a:spcAft>
                <a:spcPts val="0"/>
              </a:spcAft>
            </a:pPr>
            <a:r>
              <a:rPr lang="en-US" sz="1800" dirty="0">
                <a:latin typeface="Times New Roman" panose="02020603050405020304" pitchFamily="18" charset="0"/>
                <a:ea typeface="Times New Roman"/>
                <a:cs typeface="Times New Roman" pitchFamily="18" charset="0"/>
              </a:rPr>
              <a:t> Due to </a:t>
            </a:r>
            <a:r>
              <a:rPr lang="en-US" sz="1800" dirty="0">
                <a:latin typeface="Times New Roman" panose="02020603050405020304" pitchFamily="18" charset="0"/>
                <a:cs typeface="Times New Roman" panose="02020603050405020304" pitchFamily="18" charset="0"/>
              </a:rPr>
              <a:t> heterogeneity and similarity of  pulmonary nodules, there will be many chances of false positives in lung nodule detection.</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In this paper, a novel attention-embedded complementary-stream convolutional neural network AECS-CNN is proposed to obtain more representative features of nodules for false positive reduction.</a:t>
            </a:r>
          </a:p>
          <a:p>
            <a:pPr algn="just">
              <a:lnSpc>
                <a:spcPct val="100000"/>
              </a:lnSpc>
              <a:spcAft>
                <a:spcPts val="0"/>
              </a:spcAft>
              <a:tabLst>
                <a:tab pos="452438" algn="l"/>
              </a:tabLst>
            </a:pPr>
            <a:r>
              <a:rPr lang="en-US" sz="1800" dirty="0">
                <a:latin typeface="Times New Roman" panose="02020603050405020304" pitchFamily="18" charset="0"/>
                <a:cs typeface="Times New Roman" panose="02020603050405020304" pitchFamily="18" charset="0"/>
              </a:rPr>
              <a:t>The proposed network has three function blocks- attention-guided multi-scale feature extraction, complementary-stream block with an attention module for feature integration and classification block.</a:t>
            </a:r>
          </a:p>
          <a:p>
            <a:pPr algn="just">
              <a:lnSpc>
                <a:spcPct val="100000"/>
              </a:lnSpc>
              <a:spcAft>
                <a:spcPts val="0"/>
              </a:spcAft>
              <a:tabLst>
                <a:tab pos="452438" algn="l"/>
              </a:tabLst>
            </a:pPr>
            <a:r>
              <a:rPr lang="en-US" sz="1800" dirty="0">
                <a:latin typeface="Times New Roman" panose="02020603050405020304" pitchFamily="18" charset="0"/>
                <a:cs typeface="Times New Roman" panose="02020603050405020304" pitchFamily="18" charset="0"/>
              </a:rPr>
              <a:t>The inputs of the network are multiscale 3D CT volumes due to variations in nodule sizes followed by a gradual multiscale feature extraction block with an attention module was applied to get more contextual information regarding  the nodules. </a:t>
            </a:r>
          </a:p>
          <a:p>
            <a:pPr algn="just">
              <a:lnSpc>
                <a:spcPct val="100000"/>
              </a:lnSpc>
              <a:spcAft>
                <a:spcPts val="0"/>
              </a:spcAft>
              <a:tabLst>
                <a:tab pos="452438" algn="l"/>
              </a:tabLst>
            </a:pPr>
            <a:r>
              <a:rPr lang="en-US" sz="1800" dirty="0">
                <a:latin typeface="Times New Roman" panose="02020603050405020304" pitchFamily="18" charset="0"/>
                <a:cs typeface="Times New Roman" panose="02020603050405020304" pitchFamily="18" charset="0"/>
              </a:rPr>
              <a:t>The proposed model achieved a sensitivity of 0.92 upon on LUNA16 dataset.</a:t>
            </a:r>
          </a:p>
          <a:p>
            <a:pPr algn="just">
              <a:lnSpc>
                <a:spcPct val="150000"/>
              </a:lnSpc>
              <a:spcAft>
                <a:spcPts val="0"/>
              </a:spcAft>
              <a:tabLst>
                <a:tab pos="452438" algn="l"/>
              </a:tabLst>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141257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1800" dirty="0">
                <a:latin typeface="Times New Roman" panose="02020603050405020304" pitchFamily="18" charset="0"/>
                <a:ea typeface="+mj-lt"/>
                <a:cs typeface="Times New Roman" panose="02020603050405020304" pitchFamily="18" charset="0"/>
              </a:rPr>
              <a:t>[24] </a:t>
            </a:r>
            <a:r>
              <a:rPr lang="en-US" sz="1800" b="0" i="0" dirty="0" err="1">
                <a:solidFill>
                  <a:srgbClr val="222222"/>
                </a:solidFill>
                <a:effectLst/>
                <a:latin typeface="Times New Roman" panose="02020603050405020304" pitchFamily="18" charset="0"/>
                <a:cs typeface="Times New Roman" panose="02020603050405020304" pitchFamily="18" charset="0"/>
              </a:rPr>
              <a:t>Drokin</a:t>
            </a:r>
            <a:r>
              <a:rPr lang="en-US" sz="1800" b="0" i="0" dirty="0">
                <a:solidFill>
                  <a:srgbClr val="222222"/>
                </a:solidFill>
                <a:effectLst/>
                <a:latin typeface="Times New Roman" panose="02020603050405020304" pitchFamily="18" charset="0"/>
                <a:cs typeface="Times New Roman" panose="02020603050405020304" pitchFamily="18" charset="0"/>
              </a:rPr>
              <a:t>, I., &amp; </a:t>
            </a:r>
            <a:r>
              <a:rPr lang="en-US" sz="1800" b="0" i="0" dirty="0" err="1">
                <a:solidFill>
                  <a:srgbClr val="222222"/>
                </a:solidFill>
                <a:effectLst/>
                <a:latin typeface="Times New Roman" panose="02020603050405020304" pitchFamily="18" charset="0"/>
                <a:cs typeface="Times New Roman" panose="02020603050405020304" pitchFamily="18" charset="0"/>
              </a:rPr>
              <a:t>Ericheva</a:t>
            </a:r>
            <a:r>
              <a:rPr lang="en-US" sz="1800" b="0" i="0" dirty="0">
                <a:solidFill>
                  <a:srgbClr val="222222"/>
                </a:solidFill>
                <a:effectLst/>
                <a:latin typeface="Times New Roman" panose="02020603050405020304" pitchFamily="18" charset="0"/>
                <a:cs typeface="Times New Roman" panose="02020603050405020304" pitchFamily="18" charset="0"/>
              </a:rPr>
              <a:t>, E. (2020, October). </a:t>
            </a:r>
            <a:r>
              <a:rPr lang="en-US" sz="1800" b="1" i="0" dirty="0">
                <a:solidFill>
                  <a:srgbClr val="222222"/>
                </a:solidFill>
                <a:effectLst/>
                <a:latin typeface="Times New Roman" panose="02020603050405020304" pitchFamily="18" charset="0"/>
                <a:cs typeface="Times New Roman" panose="02020603050405020304" pitchFamily="18" charset="0"/>
              </a:rPr>
              <a:t>Deep learning on point clouds for false positive reduction at nodule detection in chest CT scans.</a:t>
            </a:r>
            <a:r>
              <a:rPr lang="en-US" sz="1800" b="0" i="0" dirty="0">
                <a:solidFill>
                  <a:srgbClr val="222222"/>
                </a:solidFill>
                <a:effectLst/>
                <a:latin typeface="Times New Roman" panose="02020603050405020304" pitchFamily="18" charset="0"/>
                <a:cs typeface="Times New Roman" panose="02020603050405020304" pitchFamily="18" charset="0"/>
              </a:rPr>
              <a:t> In </a:t>
            </a:r>
            <a:r>
              <a:rPr lang="en-US" sz="1800" b="0" i="1" dirty="0">
                <a:solidFill>
                  <a:srgbClr val="222222"/>
                </a:solidFill>
                <a:effectLst/>
                <a:latin typeface="Times New Roman" panose="02020603050405020304" pitchFamily="18" charset="0"/>
                <a:cs typeface="Times New Roman" panose="02020603050405020304" pitchFamily="18" charset="0"/>
              </a:rPr>
              <a:t>International Conference on Analysis of Images, Social Networks and Texts</a:t>
            </a:r>
            <a:r>
              <a:rPr lang="en-US" sz="1800" b="0" i="0" dirty="0">
                <a:solidFill>
                  <a:srgbClr val="222222"/>
                </a:solidFill>
                <a:effectLst/>
                <a:latin typeface="Times New Roman" panose="02020603050405020304" pitchFamily="18" charset="0"/>
                <a:cs typeface="Times New Roman" panose="02020603050405020304" pitchFamily="18" charset="0"/>
              </a:rPr>
              <a:t> (pp. 201-215). Springer, Cham.</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2021306"/>
            <a:ext cx="11386686" cy="4427619"/>
          </a:xfrm>
        </p:spPr>
        <p:txBody>
          <a:bodyPr vert="horz" lIns="91440" tIns="45720" rIns="91440" bIns="45720" rtlCol="0" anchor="t">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paper focuses on a novel approach for false-positive reduction (FPR) of nodule candidates in Computer-aided detection CAD.</a:t>
            </a:r>
          </a:p>
          <a:p>
            <a:pPr algn="just">
              <a:lnSpc>
                <a:spcPct val="100000"/>
              </a:lnSpc>
            </a:pPr>
            <a:r>
              <a:rPr lang="en-US" sz="1800" dirty="0">
                <a:latin typeface="Times New Roman" panose="02020603050405020304" pitchFamily="18" charset="0"/>
                <a:cs typeface="Times New Roman" panose="02020603050405020304" pitchFamily="18" charset="0"/>
              </a:rPr>
              <a:t>The proposed approach considers input data not as a 2D or 3D image, but rather as a point cloud, and uses deep learning models for point clouds.</a:t>
            </a:r>
          </a:p>
          <a:p>
            <a:pPr algn="just">
              <a:lnSpc>
                <a:spcPct val="100000"/>
              </a:lnSpc>
            </a:pPr>
            <a:r>
              <a:rPr lang="en-US" sz="1800" dirty="0">
                <a:latin typeface="Times New Roman" panose="02020603050405020304" pitchFamily="18" charset="0"/>
                <a:ea typeface="Times New Roman" panose="02020603050405020304"/>
                <a:cs typeface="Times New Roman" panose="02020603050405020304" pitchFamily="18" charset="0"/>
              </a:rPr>
              <a:t>This paper focuses on </a:t>
            </a:r>
            <a:r>
              <a:rPr lang="en-US" sz="1800" dirty="0">
                <a:latin typeface="Times New Roman" panose="02020603050405020304" pitchFamily="18" charset="0"/>
                <a:cs typeface="Times New Roman" panose="02020603050405020304" pitchFamily="18" charset="0"/>
              </a:rPr>
              <a:t>point cloud models as they require less memory and are faster both in training and inference compared to traditional CNN 3D.</a:t>
            </a:r>
          </a:p>
          <a:p>
            <a:pPr algn="just">
              <a:lnSpc>
                <a:spcPct val="100000"/>
              </a:lnSpc>
            </a:pPr>
            <a:r>
              <a:rPr lang="en-US" sz="1800" dirty="0">
                <a:latin typeface="Times New Roman" panose="02020603050405020304" pitchFamily="18" charset="0"/>
                <a:cs typeface="Times New Roman" panose="02020603050405020304" pitchFamily="18" charset="0"/>
              </a:rPr>
              <a:t>Experiments were conducted with </a:t>
            </a:r>
            <a:r>
              <a:rPr lang="en-US" sz="1800" dirty="0" err="1">
                <a:latin typeface="Times New Roman" panose="02020603050405020304" pitchFamily="18" charset="0"/>
                <a:cs typeface="Times New Roman" panose="02020603050405020304" pitchFamily="18" charset="0"/>
              </a:rPr>
              <a:t>PointNet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PointNet</a:t>
            </a:r>
            <a:r>
              <a:rPr lang="en-US" sz="1800" dirty="0">
                <a:latin typeface="Times New Roman" panose="02020603050405020304" pitchFamily="18" charset="0"/>
                <a:cs typeface="Times New Roman" panose="02020603050405020304" pitchFamily="18" charset="0"/>
              </a:rPr>
              <a:t>++, and DGCNN which outperforms baseline CNN 3D models.</a:t>
            </a:r>
          </a:p>
          <a:p>
            <a:pPr algn="just">
              <a:lnSpc>
                <a:spcPct val="100000"/>
              </a:lnSpc>
            </a:pPr>
            <a:r>
              <a:rPr lang="en-US" sz="1800" dirty="0">
                <a:latin typeface="Times New Roman" panose="02020603050405020304" pitchFamily="18" charset="0"/>
                <a:ea typeface="Times New Roman" panose="02020603050405020304"/>
                <a:cs typeface="Times New Roman" panose="02020603050405020304" pitchFamily="18" charset="0"/>
              </a:rPr>
              <a:t>The results show </a:t>
            </a:r>
            <a:r>
              <a:rPr lang="en-US" sz="1800" dirty="0">
                <a:latin typeface="Times New Roman" panose="02020603050405020304" pitchFamily="18" charset="0"/>
                <a:cs typeface="Times New Roman" panose="02020603050405020304" pitchFamily="18" charset="0"/>
              </a:rPr>
              <a:t>85.98 FROC versus 77.26 FROC for baseline 3D CNN models on </a:t>
            </a:r>
            <a:r>
              <a:rPr lang="en-IN" sz="1800" dirty="0">
                <a:latin typeface="Times New Roman" panose="02020603050405020304" pitchFamily="18" charset="0"/>
                <a:cs typeface="Times New Roman" panose="02020603050405020304" pitchFamily="18" charset="0"/>
              </a:rPr>
              <a:t>LUNA16.</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ea typeface="Times New Roman" panose="02020603050405020304"/>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33433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5">
                    <a:lumMod val="75000"/>
                  </a:schemeClr>
                </a:solidFill>
              </a:rPr>
              <a:t>  </a:t>
            </a:r>
            <a:r>
              <a:rPr lang="en-IN" sz="2800" b="1" dirty="0">
                <a:solidFill>
                  <a:schemeClr val="accent5">
                    <a:lumMod val="75000"/>
                  </a:schemeClr>
                </a:solidFill>
                <a:latin typeface="Times New Roman" pitchFamily="18" charset="0"/>
                <a:cs typeface="Times New Roman" pitchFamily="18" charset="0"/>
              </a:rPr>
              <a:t>INTRODUCTION</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0197" y="1468877"/>
            <a:ext cx="11410544" cy="4708086"/>
          </a:xfrm>
        </p:spPr>
        <p:txBody>
          <a:bodyPr>
            <a:noAutofit/>
          </a:bodyPr>
          <a:lstStyle/>
          <a:p>
            <a:pPr algn="just">
              <a:lnSpc>
                <a:spcPct val="150000"/>
              </a:lnSpc>
              <a:spcAft>
                <a:spcPts val="0"/>
              </a:spcAft>
              <a:buNone/>
            </a:pPr>
            <a:r>
              <a:rPr lang="en-US" sz="1800" dirty="0">
                <a:latin typeface="Times New Roman" pitchFamily="18" charset="0"/>
                <a:ea typeface="Times New Roman"/>
                <a:cs typeface="Times New Roman" pitchFamily="18" charset="0"/>
              </a:rPr>
              <a:t>    Pulmonary Nodules abnormally grown lung tissue whose diameter in between 3 mm and 30 mm and these are the primary indicators of  lung cancer which is the leading cause of cancer deaths. Lung nodule detection is one of the best means for screening at the early stages and diagnosis of lung cancer.  The patient with lung nodules will have only one or a few nodules which often occupies few pixels between 100 to 400 lung slices, and makes manual detection more difficult. The automated lung nodule detection system will reduce the burden on radiologists for manually recognizing a large number of CT images. </a:t>
            </a:r>
          </a:p>
          <a:p>
            <a:pPr algn="just">
              <a:lnSpc>
                <a:spcPct val="150000"/>
              </a:lnSpc>
              <a:spcAft>
                <a:spcPts val="0"/>
              </a:spcAft>
              <a:buNone/>
            </a:pPr>
            <a:r>
              <a:rPr lang="en-IN" sz="180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Generally, nodules occupy a much smaller area than the entire lung slice does, the automated lung nodule detection system is generally divided into two steps. First one is Nodule detection and second one is False positive reduction. The detection refers to the candidate’s detection that were suspected lung nodules from a large set of CT </a:t>
            </a:r>
            <a:r>
              <a:rPr lang="en-US" sz="1800" dirty="0" err="1">
                <a:latin typeface="Times New Roman" pitchFamily="18" charset="0"/>
                <a:ea typeface="Times New Roman"/>
                <a:cs typeface="Times New Roman" pitchFamily="18" charset="0"/>
              </a:rPr>
              <a:t>slices.This</a:t>
            </a:r>
            <a:r>
              <a:rPr lang="en-US" sz="1800" dirty="0">
                <a:latin typeface="Times New Roman" pitchFamily="18" charset="0"/>
                <a:ea typeface="Times New Roman"/>
                <a:cs typeface="Times New Roman" pitchFamily="18" charset="0"/>
              </a:rPr>
              <a:t> help to detect the candidates detection that includes many real nodules as possible in the detection results, but allows for a large group of false positive rate.</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[25] </a:t>
            </a:r>
            <a:r>
              <a:rPr lang="en-US" sz="2000" dirty="0" err="1">
                <a:latin typeface="Times New Roman" panose="02020603050405020304"/>
                <a:ea typeface="Calibri" panose="020F0502020204030204"/>
                <a:cs typeface="Times New Roman" panose="02020603050405020304"/>
              </a:rPr>
              <a:t>Shukla</a:t>
            </a:r>
            <a:r>
              <a:rPr lang="en-US" sz="2000" dirty="0">
                <a:latin typeface="Times New Roman" panose="02020603050405020304"/>
                <a:ea typeface="Calibri" panose="020F0502020204030204"/>
                <a:cs typeface="Times New Roman" panose="02020603050405020304"/>
              </a:rPr>
              <a:t>, V. V. K., </a:t>
            </a:r>
            <a:r>
              <a:rPr lang="en-US" sz="2000" dirty="0" err="1">
                <a:latin typeface="Times New Roman" panose="02020603050405020304"/>
                <a:ea typeface="Calibri" panose="020F0502020204030204"/>
                <a:cs typeface="Times New Roman" panose="02020603050405020304"/>
              </a:rPr>
              <a:t>Tanmisha</a:t>
            </a:r>
            <a:r>
              <a:rPr lang="en-US" sz="2000" dirty="0">
                <a:latin typeface="Times New Roman" panose="02020603050405020304"/>
                <a:ea typeface="Calibri" panose="020F0502020204030204"/>
                <a:cs typeface="Times New Roman" panose="02020603050405020304"/>
              </a:rPr>
              <a:t>, M., </a:t>
            </a:r>
            <a:r>
              <a:rPr lang="en-US" sz="2000" dirty="0" err="1">
                <a:latin typeface="Times New Roman" panose="02020603050405020304"/>
                <a:ea typeface="Calibri" panose="020F0502020204030204"/>
                <a:cs typeface="Times New Roman" panose="02020603050405020304"/>
              </a:rPr>
              <a:t>Aluru</a:t>
            </a:r>
            <a:r>
              <a:rPr lang="en-US" sz="2000" dirty="0">
                <a:latin typeface="Times New Roman" panose="02020603050405020304"/>
                <a:ea typeface="Calibri" panose="020F0502020204030204"/>
                <a:cs typeface="Times New Roman" panose="02020603050405020304"/>
              </a:rPr>
              <a:t>, R., </a:t>
            </a:r>
            <a:r>
              <a:rPr lang="en-US" sz="2000" dirty="0" err="1">
                <a:latin typeface="Times New Roman" panose="02020603050405020304"/>
                <a:ea typeface="Calibri" panose="020F0502020204030204"/>
                <a:cs typeface="Times New Roman" panose="02020603050405020304"/>
              </a:rPr>
              <a:t>Nagisetti</a:t>
            </a:r>
            <a:r>
              <a:rPr lang="en-US" sz="2000" dirty="0">
                <a:latin typeface="Times New Roman" panose="02020603050405020304"/>
                <a:ea typeface="Calibri" panose="020F0502020204030204"/>
                <a:cs typeface="Times New Roman" panose="02020603050405020304"/>
              </a:rPr>
              <a:t>, B., &amp; </a:t>
            </a:r>
            <a:r>
              <a:rPr lang="en-US" sz="2000" dirty="0" err="1">
                <a:latin typeface="Times New Roman" panose="02020603050405020304"/>
                <a:ea typeface="Calibri" panose="020F0502020204030204"/>
                <a:cs typeface="Times New Roman" panose="02020603050405020304"/>
              </a:rPr>
              <a:t>Tumuluru</a:t>
            </a:r>
            <a:r>
              <a:rPr lang="en-US" sz="2000" dirty="0">
                <a:latin typeface="Times New Roman" panose="02020603050405020304"/>
                <a:ea typeface="Calibri" panose="020F0502020204030204"/>
                <a:cs typeface="Times New Roman" panose="02020603050405020304"/>
              </a:rPr>
              <a:t>, P. (2021, January). </a:t>
            </a:r>
            <a:r>
              <a:rPr lang="en-US" sz="2000" b="1" dirty="0">
                <a:latin typeface="Times New Roman" panose="02020603050405020304"/>
                <a:ea typeface="Calibri" panose="020F0502020204030204"/>
                <a:cs typeface="Times New Roman" panose="02020603050405020304"/>
              </a:rPr>
              <a:t>Lung Nodule Detection through CT Scan Images and DNN Models. </a:t>
            </a:r>
            <a:r>
              <a:rPr lang="en-US" sz="2000" dirty="0">
                <a:latin typeface="Times New Roman" panose="02020603050405020304"/>
                <a:ea typeface="Calibri" panose="020F0502020204030204"/>
                <a:cs typeface="Times New Roman" panose="02020603050405020304"/>
              </a:rPr>
              <a:t>In </a:t>
            </a:r>
            <a:r>
              <a:rPr lang="en-US" sz="2000" i="1" dirty="0">
                <a:latin typeface="Times New Roman" panose="02020603050405020304"/>
                <a:ea typeface="Calibri" panose="020F0502020204030204"/>
                <a:cs typeface="Times New Roman" panose="02020603050405020304"/>
              </a:rPr>
              <a:t>2021 6th International Conference on Inventive Computation Technologies (ICICT)</a:t>
            </a:r>
            <a:r>
              <a:rPr lang="en-US" sz="2000" dirty="0">
                <a:latin typeface="Times New Roman" panose="02020603050405020304"/>
                <a:ea typeface="Calibri" panose="020F0502020204030204"/>
                <a:cs typeface="Times New Roman" panose="02020603050405020304"/>
              </a:rPr>
              <a:t> (pp. 962-967). IEEE.</a:t>
            </a:r>
            <a:br>
              <a:rPr lang="en-US" sz="1600" dirty="0">
                <a:latin typeface="Calibri" panose="020F0502020204030204"/>
                <a:ea typeface="Calibri" panose="020F0502020204030204"/>
                <a:cs typeface="Times New Roman" panose="02020603050405020304"/>
              </a:rPr>
            </a:b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514" y="1825624"/>
            <a:ext cx="11386686" cy="4623301"/>
          </a:xfrm>
        </p:spPr>
        <p:txBody>
          <a:bodyPr>
            <a:noAutofit/>
            <a:scene3d>
              <a:camera prst="orthographicFront"/>
              <a:lightRig rig="threePt" dir="t"/>
            </a:scene3d>
          </a:bodyPr>
          <a:lstStyle/>
          <a:p>
            <a:pPr algn="just">
              <a:lnSpc>
                <a:spcPct val="110000"/>
              </a:lnSpc>
              <a:spcAft>
                <a:spcPts val="0"/>
              </a:spcAft>
              <a:buFont typeface="Arial" panose="020B0604020202020204" pitchFamily="34" charset="0"/>
              <a:buChar char="•"/>
            </a:pPr>
            <a:r>
              <a:rPr lang="en-IN" altLang="en-US" sz="1800" dirty="0">
                <a:solidFill>
                  <a:schemeClr val="tx1"/>
                </a:solidFill>
                <a:latin typeface="Times New Roman" panose="02020603050405020304" pitchFamily="18" charset="0"/>
                <a:ea typeface="Times New Roman" panose="02020603050405020304"/>
                <a:cs typeface="Times New Roman" panose="02020603050405020304" pitchFamily="18" charset="0"/>
              </a:rPr>
              <a:t>2D SqueezeNet and 2D MobileNet Models are used for detecting the lung nodules. DNN as it reduces the use of memory and it made the model light-weight. </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sym typeface="+mn-ea"/>
              </a:rPr>
              <a:t>LUNA 16 dataset which is a collection of lung cancer medical CT images is used. The format of the images is mdh and raw. The dimensions of the images are 512 x 512.</a:t>
            </a:r>
          </a:p>
          <a:p>
            <a:pPr algn="just">
              <a:lnSpc>
                <a:spcPct val="100000"/>
              </a:lnSpc>
              <a:spcAft>
                <a:spcPts val="0"/>
              </a:spcAft>
              <a:buFont typeface="Arial" panose="020B0604020202020204" pitchFamily="34" charset="0"/>
              <a:buChar char="•"/>
            </a:pPr>
            <a:r>
              <a:rPr lang="en-IN" altLang="en-US" sz="1800" dirty="0">
                <a:solidFill>
                  <a:schemeClr val="tx1"/>
                </a:solidFill>
                <a:latin typeface="Times New Roman" panose="02020603050405020304" pitchFamily="18" charset="0"/>
                <a:ea typeface="Times New Roman" panose="02020603050405020304"/>
                <a:cs typeface="Times New Roman" panose="02020603050405020304" pitchFamily="18" charset="0"/>
              </a:rPr>
              <a:t>Steps for detecting mainly follows image pre-processing, segmentation, data preprocessing, data augmentation, model construction, network layers.</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sym typeface="+mn-ea"/>
              </a:rPr>
              <a:t>The Hounsfield Units (HU) which is a quantitative measure of radiodensity, which acts as a cycle of thresholding. </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sym typeface="+mn-ea"/>
              </a:rPr>
              <a:t>This unit of measure for lung tissue is - 500 HU while that of air is - 1000 HU, bone is around 700 HU and different tissues and blood have a 0 HU. </a:t>
            </a:r>
          </a:p>
          <a:p>
            <a:pPr algn="just">
              <a:lnSpc>
                <a:spcPct val="100000"/>
              </a:lnSpc>
              <a:spcAft>
                <a:spcPts val="0"/>
              </a:spcAft>
              <a:buFont typeface="Arial" panose="020B0604020202020204" pitchFamily="34" charset="0"/>
              <a:buChar char="•"/>
            </a:pPr>
            <a:r>
              <a:rPr lang="en-IN" altLang="en-US" sz="1800" dirty="0">
                <a:solidFill>
                  <a:schemeClr val="tx1"/>
                </a:solidFill>
                <a:latin typeface="Times New Roman" panose="02020603050405020304" pitchFamily="18" charset="0"/>
                <a:ea typeface="Times New Roman" panose="02020603050405020304"/>
                <a:cs typeface="Times New Roman" panose="02020603050405020304" pitchFamily="18" charset="0"/>
              </a:rPr>
              <a:t>It not only satisfies the accuracy criteria, but also the Sensitivity and Specificity. </a:t>
            </a:r>
          </a:p>
          <a:p>
            <a:pPr algn="just">
              <a:lnSpc>
                <a:spcPct val="150000"/>
              </a:lnSpc>
              <a:spcAft>
                <a:spcPts val="0"/>
              </a:spcAft>
              <a:buFont typeface="Arial" panose="020B0604020202020204" pitchFamily="34" charset="0"/>
              <a:buChar char="•"/>
            </a:pPr>
            <a:endParaRPr lang="en-IN" altLang="en-US" sz="2000" dirty="0">
              <a:solidFill>
                <a:schemeClr val="tx1"/>
              </a:solidFill>
              <a:latin typeface="Times New Roman" panose="02020603050405020304" pitchFamily="18" charset="0"/>
              <a:ea typeface="Times New Roman" panose="02020603050405020304"/>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02" y="904776"/>
            <a:ext cx="11434812" cy="778109"/>
          </a:xfrm>
        </p:spPr>
        <p:txBody>
          <a:bodyPr>
            <a:noAutofit/>
          </a:bodyPr>
          <a:lstStyle/>
          <a:p>
            <a:pPr algn="just"/>
            <a:r>
              <a:rPr lang="en-US" sz="2000" dirty="0">
                <a:latin typeface="Times New Roman" panose="02020603050405020304" pitchFamily="18" charset="0"/>
                <a:cs typeface="Times New Roman" panose="02020603050405020304" pitchFamily="18" charset="0"/>
              </a:rPr>
              <a:t>[26] </a:t>
            </a:r>
            <a:r>
              <a:rPr lang="en-US" sz="2000" dirty="0" err="1">
                <a:latin typeface="Times New Roman" panose="02020603050405020304"/>
                <a:ea typeface="Calibri" panose="020F0502020204030204"/>
              </a:rPr>
              <a:t>Xie</a:t>
            </a:r>
            <a:r>
              <a:rPr lang="en-US" sz="2000" dirty="0">
                <a:latin typeface="Times New Roman" panose="02020603050405020304"/>
                <a:ea typeface="Calibri" panose="020F0502020204030204"/>
              </a:rPr>
              <a:t> Y, Xia Y, Zhang J, Song Y, </a:t>
            </a:r>
            <a:r>
              <a:rPr lang="en-US" sz="2000" dirty="0" err="1">
                <a:latin typeface="Times New Roman" panose="02020603050405020304"/>
                <a:ea typeface="Calibri" panose="020F0502020204030204"/>
              </a:rPr>
              <a:t>Feng</a:t>
            </a:r>
            <a:r>
              <a:rPr lang="en-US" sz="2000" dirty="0">
                <a:latin typeface="Times New Roman" panose="02020603050405020304"/>
                <a:ea typeface="Calibri" panose="020F0502020204030204"/>
              </a:rPr>
              <a:t> D, </a:t>
            </a:r>
            <a:r>
              <a:rPr lang="en-US" sz="2000" dirty="0" err="1">
                <a:latin typeface="Times New Roman" panose="02020603050405020304"/>
                <a:ea typeface="Calibri" panose="020F0502020204030204"/>
              </a:rPr>
              <a:t>Fulham</a:t>
            </a:r>
            <a:r>
              <a:rPr lang="en-US" sz="2000" dirty="0">
                <a:latin typeface="Times New Roman" panose="02020603050405020304"/>
                <a:ea typeface="Calibri" panose="020F0502020204030204"/>
              </a:rPr>
              <a:t> M, </a:t>
            </a:r>
            <a:r>
              <a:rPr lang="en-US" sz="2000" dirty="0" err="1">
                <a:latin typeface="Times New Roman" panose="02020603050405020304"/>
                <a:ea typeface="Calibri" panose="020F0502020204030204"/>
              </a:rPr>
              <a:t>Cai</a:t>
            </a:r>
            <a:r>
              <a:rPr lang="en-US" sz="2000" dirty="0">
                <a:latin typeface="Times New Roman" panose="02020603050405020304"/>
                <a:ea typeface="Calibri" panose="020F0502020204030204"/>
              </a:rPr>
              <a:t> W. </a:t>
            </a:r>
            <a:r>
              <a:rPr lang="en-US" sz="2000" b="1" dirty="0">
                <a:latin typeface="Times New Roman" panose="02020603050405020304"/>
                <a:ea typeface="Calibri" panose="020F0502020204030204"/>
              </a:rPr>
              <a:t>Knowledge-based Collaborative Deep Learning for Benign-Malignant Lung Nodule Classification on Chest CT</a:t>
            </a:r>
            <a:r>
              <a:rPr lang="en-US" sz="2000" dirty="0">
                <a:latin typeface="Times New Roman" panose="02020603050405020304"/>
                <a:ea typeface="Calibri" panose="020F0502020204030204"/>
              </a:rPr>
              <a:t>. IEEE Trans Med Imaging. 2019 Apr;38(4):991-1004. </a:t>
            </a:r>
            <a:r>
              <a:rPr lang="en-US" sz="2000" dirty="0" err="1">
                <a:latin typeface="Times New Roman" panose="02020603050405020304"/>
                <a:ea typeface="Calibri" panose="020F0502020204030204"/>
              </a:rPr>
              <a:t>doi</a:t>
            </a:r>
            <a:r>
              <a:rPr lang="en-US" sz="2000" dirty="0">
                <a:latin typeface="Times New Roman" panose="02020603050405020304"/>
                <a:ea typeface="Calibri" panose="020F0502020204030204"/>
              </a:rPr>
              <a:t>: 10.1109/TMI.2018.2876510. </a:t>
            </a:r>
            <a:r>
              <a:rPr lang="en-US" sz="2000" dirty="0" err="1">
                <a:latin typeface="Times New Roman" panose="02020603050405020304"/>
                <a:ea typeface="Calibri" panose="020F0502020204030204"/>
              </a:rPr>
              <a:t>Epub</a:t>
            </a:r>
            <a:r>
              <a:rPr lang="en-US" sz="2000" dirty="0">
                <a:latin typeface="Times New Roman" panose="02020603050405020304"/>
                <a:ea typeface="Calibri" panose="020F0502020204030204"/>
              </a:rPr>
              <a:t> 2018 Oct 17. PMID: 30334786.</a:t>
            </a: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multi-view knowledge-based collaborative (MV-KBC) deep model to separate malignant from</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benign nodules using limited chest CT </a:t>
            </a:r>
            <a:r>
              <a:rPr lang="en-IN" altLang="en-US" sz="1800" dirty="0">
                <a:latin typeface="Times New Roman" panose="02020603050405020304" pitchFamily="18" charset="0"/>
                <a:cs typeface="Times New Roman" panose="02020603050405020304" pitchFamily="18" charset="0"/>
              </a:rPr>
              <a:t>scans </a:t>
            </a:r>
            <a:r>
              <a:rPr lang="en-US" sz="1800" dirty="0">
                <a:latin typeface="Times New Roman" panose="02020603050405020304" pitchFamily="18" charset="0"/>
                <a:cs typeface="Times New Roman" panose="02020603050405020304" pitchFamily="18" charset="0"/>
              </a:rPr>
              <a:t>data. </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LIDC-IDRI database in the Cancer Imaging</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Archive (TCIA) contains 1018 clinical chest CT scans with</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lung nodules obtained from seven institutions.</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OA, HVV or HS patches extracted on each of nine</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views of planes, together with the augmented data, were used</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train a  KBC submodel which</a:t>
            </a:r>
            <a:r>
              <a:rPr lang="en-IN" altLang="en-US" sz="1800" dirty="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pre-trained</a:t>
            </a:r>
            <a:r>
              <a:rPr lang="en-IN" altLang="en-US" sz="1800" dirty="0">
                <a:latin typeface="Times New Roman" panose="02020603050405020304" pitchFamily="18" charset="0"/>
                <a:cs typeface="Times New Roman" panose="02020603050405020304" pitchFamily="18" charset="0"/>
              </a:rPr>
              <a:t> with three </a:t>
            </a:r>
            <a:r>
              <a:rPr lang="en-US" sz="1800" dirty="0">
                <a:latin typeface="Times New Roman" panose="02020603050405020304" pitchFamily="18" charset="0"/>
                <a:cs typeface="Times New Roman" panose="02020603050405020304" pitchFamily="18" charset="0"/>
              </a:rPr>
              <a:t>ResNet-50 networks</a:t>
            </a:r>
            <a:r>
              <a:rPr lang="en-IN" altLang="en-US" sz="1800" dirty="0">
                <a:latin typeface="Times New Roman" panose="02020603050405020304" pitchFamily="18" charset="0"/>
                <a:cs typeface="Times New Roman" panose="02020603050405020304" pitchFamily="18" charset="0"/>
              </a:rPr>
              <a:t>.</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The networks that characterize the nodules into voxel and shape heterogeneity too classify lung nodules with an adaptive weighting by backpropagation.</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The feature maps learned from three types of input image patches are OA, HVV an HS patches.</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The MV-KBC model achieved an accuracy of 91.60% for lung nodule classification with an AUC of 95.70%.</a:t>
            </a:r>
          </a:p>
          <a:p>
            <a:pPr algn="just">
              <a:lnSpc>
                <a:spcPct val="100000"/>
              </a:lnSpc>
              <a:spcAft>
                <a:spcPts val="0"/>
              </a:spcAft>
              <a:buNone/>
            </a:pPr>
            <a:endParaRPr lang="en-IN" altLang="en-US" sz="1800" dirty="0">
              <a:latin typeface="Times New Roman" panose="02020603050405020304" pitchFamily="18" charset="0"/>
              <a:cs typeface="Times New Roman" panose="02020603050405020304" pitchFamily="18" charset="0"/>
            </a:endParaRPr>
          </a:p>
          <a:p>
            <a:pPr algn="just">
              <a:lnSpc>
                <a:spcPct val="100000"/>
              </a:lnSpc>
              <a:spcAft>
                <a:spcPts val="0"/>
              </a:spcAft>
              <a:buFont typeface="Arial" panose="020B0604020202020204" pitchFamily="34" charset="0"/>
              <a:buChar char="•"/>
            </a:pPr>
            <a:endParaRPr lang="en-IN" altLang="en-US" sz="1800" dirty="0">
              <a:latin typeface="Times New Roman" panose="02020603050405020304" pitchFamily="18" charset="0"/>
              <a:cs typeface="Times New Roman" panose="02020603050405020304" pitchFamily="18" charset="0"/>
            </a:endParaRPr>
          </a:p>
          <a:p>
            <a:pPr algn="just">
              <a:lnSpc>
                <a:spcPct val="100000"/>
              </a:lnSpc>
              <a:spcAft>
                <a:spcPts val="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lnSpc>
                <a:spcPct val="100000"/>
              </a:lnSpc>
              <a:spcAft>
                <a:spcPts val="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[27] </a:t>
            </a:r>
            <a:r>
              <a:rPr lang="en-US" sz="2000" dirty="0" err="1">
                <a:latin typeface="Times New Roman" panose="02020603050405020304"/>
                <a:ea typeface="Calibri" panose="020F0502020204030204"/>
                <a:cs typeface="Times New Roman" panose="02020603050405020304"/>
              </a:rPr>
              <a:t>Mobiny</a:t>
            </a:r>
            <a:r>
              <a:rPr lang="en-US" sz="2000" dirty="0">
                <a:latin typeface="Times New Roman" panose="02020603050405020304"/>
                <a:ea typeface="Calibri" panose="020F0502020204030204"/>
                <a:cs typeface="Times New Roman" panose="02020603050405020304"/>
              </a:rPr>
              <a:t>, A., Yuan, P., </a:t>
            </a:r>
            <a:r>
              <a:rPr lang="en-US" sz="2000" dirty="0" err="1">
                <a:latin typeface="Times New Roman" panose="02020603050405020304"/>
                <a:ea typeface="Calibri" panose="020F0502020204030204"/>
                <a:cs typeface="Times New Roman" panose="02020603050405020304"/>
              </a:rPr>
              <a:t>Cicalese</a:t>
            </a:r>
            <a:r>
              <a:rPr lang="en-US" sz="2000" dirty="0">
                <a:latin typeface="Times New Roman" panose="02020603050405020304"/>
                <a:ea typeface="Calibri" panose="020F0502020204030204"/>
                <a:cs typeface="Times New Roman" panose="02020603050405020304"/>
              </a:rPr>
              <a:t>, P. A., </a:t>
            </a:r>
            <a:r>
              <a:rPr lang="en-US" sz="2000" dirty="0" err="1">
                <a:latin typeface="Times New Roman" panose="02020603050405020304"/>
                <a:ea typeface="Calibri" panose="020F0502020204030204"/>
                <a:cs typeface="Times New Roman" panose="02020603050405020304"/>
              </a:rPr>
              <a:t>Moulik</a:t>
            </a:r>
            <a:r>
              <a:rPr lang="en-US" sz="2000" dirty="0">
                <a:latin typeface="Times New Roman" panose="02020603050405020304"/>
                <a:ea typeface="Calibri" panose="020F0502020204030204"/>
                <a:cs typeface="Times New Roman" panose="02020603050405020304"/>
              </a:rPr>
              <a:t>, S. K., </a:t>
            </a:r>
            <a:r>
              <a:rPr lang="en-US" sz="2000" dirty="0" err="1">
                <a:latin typeface="Times New Roman" panose="02020603050405020304"/>
                <a:ea typeface="Calibri" panose="020F0502020204030204"/>
                <a:cs typeface="Times New Roman" panose="02020603050405020304"/>
              </a:rPr>
              <a:t>Garg</a:t>
            </a:r>
            <a:r>
              <a:rPr lang="en-US" sz="2000" dirty="0">
                <a:latin typeface="Times New Roman" panose="02020603050405020304"/>
                <a:ea typeface="Calibri" panose="020F0502020204030204"/>
                <a:cs typeface="Times New Roman" panose="02020603050405020304"/>
              </a:rPr>
              <a:t>, N., Wu, C. C., ... &amp; Nguyen, H. V. (2021). </a:t>
            </a:r>
            <a:r>
              <a:rPr lang="en-US" sz="2000" b="1" dirty="0">
                <a:latin typeface="Times New Roman" panose="02020603050405020304"/>
                <a:ea typeface="Calibri" panose="020F0502020204030204"/>
                <a:cs typeface="Times New Roman" panose="02020603050405020304"/>
              </a:rPr>
              <a:t>Memory-augmented capsule network for adaptable lung nodule classification.</a:t>
            </a:r>
            <a:r>
              <a:rPr lang="en-US" sz="2000" dirty="0">
                <a:latin typeface="Times New Roman" panose="02020603050405020304"/>
                <a:ea typeface="Calibri" panose="020F0502020204030204"/>
                <a:cs typeface="Times New Roman" panose="02020603050405020304"/>
              </a:rPr>
              <a:t> </a:t>
            </a:r>
            <a:r>
              <a:rPr lang="en-US" sz="2000" i="1" dirty="0">
                <a:latin typeface="Times New Roman" panose="02020603050405020304"/>
                <a:ea typeface="Calibri" panose="020F0502020204030204"/>
                <a:cs typeface="Times New Roman" panose="02020603050405020304"/>
              </a:rPr>
              <a:t>IEEE Transactions on Medical Imaging</a:t>
            </a:r>
            <a:r>
              <a:rPr lang="en-US" sz="2000" dirty="0">
                <a:latin typeface="Times New Roman" panose="02020603050405020304"/>
                <a:ea typeface="Calibri" panose="020F0502020204030204"/>
                <a:cs typeface="Times New Roman" panose="02020603050405020304"/>
              </a:rPr>
              <a:t>, </a:t>
            </a:r>
            <a:r>
              <a:rPr lang="en-US" sz="2000" i="1" dirty="0">
                <a:latin typeface="Times New Roman" panose="02020603050405020304"/>
                <a:ea typeface="Calibri" panose="020F0502020204030204"/>
                <a:cs typeface="Times New Roman" panose="02020603050405020304"/>
              </a:rPr>
              <a:t>40</a:t>
            </a:r>
            <a:r>
              <a:rPr lang="en-US" sz="2000" dirty="0">
                <a:latin typeface="Times New Roman" panose="02020603050405020304"/>
                <a:ea typeface="Calibri" panose="020F0502020204030204"/>
                <a:cs typeface="Times New Roman" panose="02020603050405020304"/>
              </a:rPr>
              <a:t>(10), 2869-2879.</a:t>
            </a:r>
            <a:br>
              <a:rPr lang="en-US" sz="1600" dirty="0">
                <a:latin typeface="Calibri" panose="020F0502020204030204"/>
                <a:ea typeface="Calibri" panose="020F0502020204030204"/>
                <a:cs typeface="Times New Roman" panose="02020603050405020304"/>
              </a:rPr>
            </a:b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2595" y="1840230"/>
            <a:ext cx="11444605" cy="4608830"/>
          </a:xfrm>
        </p:spPr>
        <p:txBody>
          <a:bodyPr>
            <a:noAutofit/>
          </a:bodyPr>
          <a:lstStyle/>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Memory-Augmented Capsule Network(MEMCAP) is composed into two sub modules are deep capsule network architecture and composed of an LSTM controller with an external memory bank</a:t>
            </a:r>
            <a:r>
              <a:rPr lang="en-IN" altLang="en-US" sz="1800" dirty="0">
                <a:latin typeface="Times New Roman" panose="02020603050405020304" pitchFamily="18" charset="0"/>
                <a:ea typeface="Times New Roman" panose="02020603050405020304"/>
                <a:cs typeface="Times New Roman" panose="02020603050405020304" pitchFamily="18" charset="0"/>
              </a:rPr>
              <a:t>.</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MEMCAP model uses the ADAM </a:t>
            </a:r>
            <a:r>
              <a:rPr lang="en-IN" altLang="en-US" sz="1800" dirty="0">
                <a:latin typeface="Times New Roman" panose="02020603050405020304" pitchFamily="18" charset="0"/>
                <a:ea typeface="Times New Roman" panose="02020603050405020304"/>
                <a:cs typeface="Times New Roman" panose="02020603050405020304" pitchFamily="18" charset="0"/>
              </a:rPr>
              <a:t>as a </a:t>
            </a:r>
            <a:r>
              <a:rPr lang="en-US" sz="1800" dirty="0">
                <a:latin typeface="Times New Roman" panose="02020603050405020304" pitchFamily="18" charset="0"/>
                <a:ea typeface="Times New Roman" panose="02020603050405020304"/>
                <a:cs typeface="Times New Roman" panose="02020603050405020304" pitchFamily="18" charset="0"/>
              </a:rPr>
              <a:t>Optimizer.</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Three different datasets of CT images are collected </a:t>
            </a:r>
            <a:r>
              <a:rPr lang="en-IN" altLang="en-US" sz="1800" dirty="0">
                <a:latin typeface="Times New Roman" panose="02020603050405020304" pitchFamily="18" charset="0"/>
                <a:ea typeface="Times New Roman" panose="02020603050405020304"/>
                <a:cs typeface="Times New Roman" panose="02020603050405020304" pitchFamily="18" charset="0"/>
              </a:rPr>
              <a:t>are</a:t>
            </a:r>
            <a:r>
              <a:rPr lang="en-US" sz="1800" dirty="0">
                <a:latin typeface="Times New Roman" panose="02020603050405020304" pitchFamily="18" charset="0"/>
                <a:ea typeface="Times New Roman" panose="02020603050405020304"/>
                <a:cs typeface="Times New Roman" panose="02020603050405020304" pitchFamily="18" charset="0"/>
              </a:rPr>
              <a:t> LUNA16</a:t>
            </a:r>
            <a:r>
              <a:rPr lang="en-IN" altLang="en-US" sz="1800" dirty="0">
                <a:latin typeface="Times New Roman" panose="02020603050405020304" pitchFamily="18" charset="0"/>
                <a:ea typeface="Times New Roman" panose="02020603050405020304"/>
                <a:cs typeface="Times New Roman" panose="02020603050405020304" pitchFamily="18" charset="0"/>
              </a:rPr>
              <a:t>, Incidental Lung Nodule Dataset and collected lung nodule dataset.</a:t>
            </a:r>
          </a:p>
          <a:p>
            <a:pPr algn="just">
              <a:lnSpc>
                <a:spcPct val="100000"/>
              </a:lnSpc>
              <a:spcAft>
                <a:spcPts val="0"/>
              </a:spcAft>
              <a:buFont typeface="Arial" panose="020B0604020202020204" pitchFamily="34" charset="0"/>
              <a:buChar char="•"/>
            </a:pPr>
            <a:r>
              <a:rPr lang="en-IN" altLang="en-US" sz="1800" dirty="0">
                <a:latin typeface="Times New Roman" panose="02020603050405020304" pitchFamily="18" charset="0"/>
                <a:ea typeface="Times New Roman" panose="02020603050405020304"/>
                <a:cs typeface="Times New Roman" panose="02020603050405020304" pitchFamily="18" charset="0"/>
              </a:rPr>
              <a:t>MEMCAP model  trained with meta-learning to perform domain adaptation in classification of lung nodules from CT scans.</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sym typeface="+mn-ea"/>
              </a:rPr>
              <a:t>The decoder network then reconstructs the input from the final capsules,  effectively works as a regularizer that reduces the risk of over-fitting. </a:t>
            </a:r>
            <a:endParaRPr lang="en-IN" alt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MEMCAP  method achieves 84.7% and 89.1% accuracy for classifying lung nodules</a:t>
            </a:r>
            <a:r>
              <a:rPr lang="en-IN" altLang="en-US" sz="1800" dirty="0">
                <a:latin typeface="Times New Roman" panose="02020603050405020304" pitchFamily="18" charset="0"/>
                <a:ea typeface="Times New Roman" panose="02020603050405020304"/>
                <a:cs typeface="Times New Roman" panose="02020603050405020304" pitchFamily="18" charset="0"/>
              </a:rPr>
              <a:t>.</a:t>
            </a:r>
          </a:p>
          <a:p>
            <a:pPr algn="just">
              <a:lnSpc>
                <a:spcPct val="10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a:cs typeface="Times New Roman" panose="02020603050405020304" pitchFamily="18" charset="0"/>
              </a:rPr>
              <a:t>The MEMCAP architecture achieves AUROC</a:t>
            </a:r>
            <a:r>
              <a:rPr lang="en-IN" altLang="en-US" sz="1800" dirty="0">
                <a:latin typeface="Times New Roman" panose="02020603050405020304" pitchFamily="18" charset="0"/>
                <a:ea typeface="Times New Roman" panose="02020603050405020304"/>
                <a:cs typeface="Times New Roman" panose="02020603050405020304" pitchFamily="18" charset="0"/>
              </a:rPr>
              <a:t> score</a:t>
            </a:r>
            <a:r>
              <a:rPr lang="en-US" sz="1800" dirty="0">
                <a:latin typeface="Times New Roman" panose="02020603050405020304" pitchFamily="18" charset="0"/>
                <a:ea typeface="Times New Roman" panose="02020603050405020304"/>
                <a:cs typeface="Times New Roman" panose="02020603050405020304" pitchFamily="18" charset="0"/>
              </a:rPr>
              <a:t> of 84.1% and 90.2</a:t>
            </a:r>
            <a:r>
              <a:rPr lang="en-IN" altLang="en-US" sz="1800" dirty="0">
                <a:latin typeface="Times New Roman" panose="02020603050405020304" pitchFamily="18" charset="0"/>
                <a:ea typeface="Times New Roman" panose="02020603050405020304"/>
                <a:cs typeface="Times New Roman" panose="02020603050405020304" pitchFamily="18" charset="0"/>
              </a:rPr>
              <a:t>.</a:t>
            </a:r>
            <a:endParaRPr lang="en-US" sz="1800" dirty="0">
              <a:latin typeface="Times New Roman" panose="02020603050405020304" pitchFamily="18" charset="0"/>
              <a:ea typeface="Times New Roman" panose="02020603050405020304"/>
              <a:cs typeface="Times New Roman" panose="02020603050405020304" pitchFamily="18" charset="0"/>
            </a:endParaRPr>
          </a:p>
          <a:p>
            <a:pPr algn="just">
              <a:lnSpc>
                <a:spcPct val="150000"/>
              </a:lnSpc>
              <a:spcAft>
                <a:spcPts val="0"/>
              </a:spcAft>
              <a:buFont typeface="Arial" panose="020B0604020202020204" pitchFamily="34" charset="0"/>
              <a:buChar char="•"/>
            </a:pPr>
            <a:endParaRPr lang="en-US" sz="1800" dirty="0">
              <a:latin typeface="Times New Roman" panose="02020603050405020304" pitchFamily="18" charset="0"/>
              <a:ea typeface="Times New Roman" panose="02020603050405020304"/>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953207"/>
          </a:xfrm>
        </p:spPr>
        <p:txBody>
          <a:bodyPr>
            <a:noAutofit/>
          </a:bodyPr>
          <a:lstStyle/>
          <a:p>
            <a:pPr>
              <a:lnSpc>
                <a:spcPct val="107000"/>
              </a:lnSpc>
              <a:spcAft>
                <a:spcPts val="800"/>
              </a:spcAft>
            </a:pPr>
            <a:r>
              <a:rPr lang="en-US" sz="2000" dirty="0">
                <a:latin typeface="Times New Roman" pitchFamily="18" charset="0"/>
                <a:cs typeface="Times New Roman" pitchFamily="18" charset="0"/>
              </a:rPr>
              <a:t>[28] </a:t>
            </a:r>
            <a:r>
              <a:rPr lang="en-US" sz="2000" dirty="0" err="1">
                <a:latin typeface="Times New Roman"/>
                <a:ea typeface="Calibri"/>
                <a:cs typeface="Times New Roman"/>
              </a:rPr>
              <a:t>Zuo</a:t>
            </a:r>
            <a:r>
              <a:rPr lang="en-US" sz="2000" dirty="0">
                <a:latin typeface="Times New Roman"/>
                <a:ea typeface="Calibri"/>
                <a:cs typeface="Times New Roman"/>
              </a:rPr>
              <a:t>, W., Zhou, F., Li, Z., &amp; Wang, L. (2019). </a:t>
            </a:r>
            <a:r>
              <a:rPr lang="en-US" sz="2000" b="1" dirty="0">
                <a:latin typeface="Times New Roman"/>
                <a:ea typeface="Calibri"/>
                <a:cs typeface="Times New Roman"/>
              </a:rPr>
              <a:t>Multi-resolution CNN and knowledge transfer for candidate classification in lung nodule detection</a:t>
            </a:r>
            <a:r>
              <a:rPr lang="en-US" sz="2000" dirty="0">
                <a:latin typeface="Times New Roman"/>
                <a:ea typeface="Calibri"/>
                <a:cs typeface="Times New Roman"/>
              </a:rPr>
              <a:t>. </a:t>
            </a:r>
            <a:r>
              <a:rPr lang="en-US" sz="2000" i="1" dirty="0" err="1">
                <a:latin typeface="Times New Roman"/>
                <a:ea typeface="Calibri"/>
                <a:cs typeface="Times New Roman"/>
              </a:rPr>
              <a:t>Ieee</a:t>
            </a:r>
            <a:r>
              <a:rPr lang="en-US" sz="2000" i="1" dirty="0">
                <a:latin typeface="Times New Roman"/>
                <a:ea typeface="Calibri"/>
                <a:cs typeface="Times New Roman"/>
              </a:rPr>
              <a:t> Access</a:t>
            </a:r>
            <a:r>
              <a:rPr lang="en-US" sz="2000" dirty="0">
                <a:latin typeface="Times New Roman"/>
                <a:ea typeface="Calibri"/>
                <a:cs typeface="Times New Roman"/>
              </a:rPr>
              <a:t>, </a:t>
            </a:r>
            <a:r>
              <a:rPr lang="en-US" sz="2000" i="1" dirty="0">
                <a:latin typeface="Times New Roman"/>
                <a:ea typeface="Calibri"/>
                <a:cs typeface="Times New Roman"/>
              </a:rPr>
              <a:t>7</a:t>
            </a:r>
            <a:r>
              <a:rPr lang="en-US" sz="2000" dirty="0">
                <a:latin typeface="Times New Roman"/>
                <a:ea typeface="Calibri"/>
                <a:cs typeface="Times New Roman"/>
              </a:rPr>
              <a:t>, 32510-32521.</a:t>
            </a:r>
            <a:br>
              <a:rPr lang="en-US" sz="1600" dirty="0">
                <a:latin typeface="Calibri"/>
                <a:ea typeface="Calibri"/>
                <a:cs typeface="Times New Roman"/>
              </a:rPr>
            </a:b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1828800"/>
            <a:ext cx="11386686" cy="4620126"/>
          </a:xfrm>
        </p:spPr>
        <p:txBody>
          <a:bodyPr>
            <a:noAutofit/>
          </a:bodyPr>
          <a:lstStyle/>
          <a:p>
            <a:pPr algn="just">
              <a:lnSpc>
                <a:spcPct val="100000"/>
              </a:lnSpc>
              <a:spcAft>
                <a:spcPts val="0"/>
              </a:spcAft>
            </a:pPr>
            <a:r>
              <a:rPr lang="en-US" sz="1800" dirty="0">
                <a:latin typeface="Times New Roman" panose="02020603050405020304" pitchFamily="18" charset="0"/>
                <a:ea typeface="Times New Roman"/>
                <a:cs typeface="Times New Roman" pitchFamily="18" charset="0"/>
              </a:rPr>
              <a:t>This paper presents a study that deals with candidate classification in lung nodule detection even with </a:t>
            </a:r>
            <a:r>
              <a:rPr lang="en-US" sz="1800" dirty="0">
                <a:latin typeface="Times New Roman" panose="02020603050405020304" pitchFamily="18" charset="0"/>
                <a:cs typeface="Times New Roman" panose="02020603050405020304" pitchFamily="18" charset="0"/>
              </a:rPr>
              <a:t>the variable sizes of lung nodules.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proposed model is a multi-resolution convolutional neural network (CNN) that extract features of various levels and resolutions from different depth layers in the network for classification of lung nodule candidates.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paper used the knowledge transfer method in the classification of lung nodule candidates.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This transfer knowledge from the source CNN model which has been applied to edge detection and improve the model to a new multi-resolution model which is suitable for the image classification task.</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model achieved an accuracy of 0.9733, a precision of 0.9673, and an AUC of 0.9954 for lung nodule candidate classification on LUNA 16 dataset.</a:t>
            </a:r>
          </a:p>
          <a:p>
            <a:pPr algn="just">
              <a:lnSpc>
                <a:spcPct val="100000"/>
              </a:lnSpc>
              <a:spcAft>
                <a:spcPts val="0"/>
              </a:spcAf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02" y="904776"/>
            <a:ext cx="11434812" cy="855930"/>
          </a:xfrm>
        </p:spPr>
        <p:txBody>
          <a:bodyPr>
            <a:noAutofit/>
          </a:bodyPr>
          <a:lstStyle/>
          <a:p>
            <a:pPr>
              <a:lnSpc>
                <a:spcPct val="107000"/>
              </a:lnSpc>
              <a:spcAft>
                <a:spcPts val="800"/>
              </a:spcAft>
            </a:pPr>
            <a:r>
              <a:rPr lang="en-US" sz="2000" dirty="0">
                <a:latin typeface="Times New Roman" pitchFamily="18" charset="0"/>
                <a:cs typeface="Times New Roman" pitchFamily="18" charset="0"/>
              </a:rPr>
              <a:t>[29] </a:t>
            </a:r>
            <a:r>
              <a:rPr lang="en-US" sz="2000" dirty="0" err="1">
                <a:latin typeface="Times New Roman"/>
                <a:ea typeface="Calibri"/>
                <a:cs typeface="Times New Roman"/>
              </a:rPr>
              <a:t>Zhai</a:t>
            </a:r>
            <a:r>
              <a:rPr lang="en-US" sz="2000" dirty="0">
                <a:latin typeface="Times New Roman"/>
                <a:ea typeface="Calibri"/>
                <a:cs typeface="Times New Roman"/>
              </a:rPr>
              <a:t>, P., Tao, Y., Chen, H., Cai, T., &amp; Li, J. (2020). </a:t>
            </a:r>
            <a:r>
              <a:rPr lang="en-US" sz="2000" b="1" dirty="0">
                <a:latin typeface="Times New Roman"/>
                <a:ea typeface="Calibri"/>
                <a:cs typeface="Times New Roman"/>
              </a:rPr>
              <a:t>Multi-task learning for lung nodule classification on chest CT.</a:t>
            </a:r>
            <a:r>
              <a:rPr lang="en-US" sz="2000" dirty="0">
                <a:latin typeface="Times New Roman"/>
                <a:ea typeface="Calibri"/>
                <a:cs typeface="Times New Roman"/>
              </a:rPr>
              <a:t> </a:t>
            </a:r>
            <a:r>
              <a:rPr lang="en-US" sz="2000" i="1" dirty="0">
                <a:latin typeface="Times New Roman"/>
                <a:ea typeface="Calibri"/>
                <a:cs typeface="Times New Roman"/>
              </a:rPr>
              <a:t>IEEE access</a:t>
            </a:r>
            <a:r>
              <a:rPr lang="en-US" sz="2000" dirty="0">
                <a:latin typeface="Times New Roman"/>
                <a:ea typeface="Calibri"/>
                <a:cs typeface="Times New Roman"/>
              </a:rPr>
              <a:t>, </a:t>
            </a:r>
            <a:r>
              <a:rPr lang="en-US" sz="2000" i="1" dirty="0">
                <a:latin typeface="Times New Roman"/>
                <a:ea typeface="Calibri"/>
                <a:cs typeface="Times New Roman"/>
              </a:rPr>
              <a:t>8</a:t>
            </a:r>
            <a:r>
              <a:rPr lang="en-US" sz="2000" dirty="0">
                <a:latin typeface="Times New Roman"/>
                <a:ea typeface="Calibri"/>
                <a:cs typeface="Times New Roman"/>
              </a:rPr>
              <a:t>, 180317-180327.</a:t>
            </a:r>
            <a:br>
              <a:rPr lang="en-US" sz="1600" dirty="0">
                <a:latin typeface="Calibri"/>
                <a:ea typeface="Calibri"/>
                <a:cs typeface="Times New Roman"/>
              </a:rPr>
            </a:b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8154" y="1492470"/>
            <a:ext cx="11434812" cy="4956456"/>
          </a:xfrm>
        </p:spPr>
        <p:txBody>
          <a:bodyPr>
            <a:noAutofit/>
          </a:bodyPr>
          <a:lstStyle/>
          <a:p>
            <a:pPr algn="just">
              <a:lnSpc>
                <a:spcPct val="100000"/>
              </a:lnSpc>
              <a:spcAft>
                <a:spcPts val="0"/>
              </a:spcAft>
            </a:pPr>
            <a:r>
              <a:rPr lang="en-IN" sz="1800" dirty="0">
                <a:latin typeface="Times New Roman" panose="02020603050405020304" pitchFamily="18" charset="0"/>
                <a:cs typeface="Times New Roman" panose="02020603050405020304" pitchFamily="18" charset="0"/>
              </a:rPr>
              <a:t>This paper proposed a multi-task convolutional neural network (MT-CNN) framework to identify malignant nodules from benign nodules on chest CT scans.</a:t>
            </a:r>
          </a:p>
          <a:p>
            <a:pPr algn="just">
              <a:lnSpc>
                <a:spcPct val="100000"/>
              </a:lnSpc>
              <a:spcAft>
                <a:spcPts val="0"/>
              </a:spcAft>
            </a:pPr>
            <a:r>
              <a:rPr lang="en-US" sz="1800" dirty="0" err="1">
                <a:latin typeface="Times New Roman" panose="02020603050405020304" pitchFamily="18" charset="0"/>
                <a:cs typeface="Times New Roman" panose="02020603050405020304" pitchFamily="18" charset="0"/>
              </a:rPr>
              <a:t>Ciompi</a:t>
            </a:r>
            <a:r>
              <a:rPr lang="en-US" sz="1800" dirty="0">
                <a:latin typeface="Times New Roman" panose="02020603050405020304" pitchFamily="18" charset="0"/>
                <a:cs typeface="Times New Roman" panose="02020603050405020304" pitchFamily="18" charset="0"/>
              </a:rPr>
              <a:t> et al. constructed an ensemble classifier to automatically recognize pulmonary peri-</a:t>
            </a:r>
            <a:r>
              <a:rPr lang="en-US" sz="1800" dirty="0" err="1">
                <a:latin typeface="Times New Roman" panose="02020603050405020304" pitchFamily="18" charset="0"/>
                <a:cs typeface="Times New Roman" panose="02020603050405020304" pitchFamily="18" charset="0"/>
              </a:rPr>
              <a:t>fissural</a:t>
            </a:r>
            <a:r>
              <a:rPr lang="en-US" sz="1800" dirty="0">
                <a:latin typeface="Times New Roman" panose="02020603050405020304" pitchFamily="18" charset="0"/>
                <a:cs typeface="Times New Roman" panose="02020603050405020304" pitchFamily="18" charset="0"/>
              </a:rPr>
              <a:t> nodules. They classified nodules based on multiple 2-D views of the nodules and obtained AUC of 86.6%.</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Zhao et al. proposed a new agile CNN framework to deal the challenges of a small-scale medical image database and the small size of the nodules based on the hybrid of </a:t>
            </a:r>
            <a:r>
              <a:rPr lang="en-US" sz="1800" dirty="0" err="1">
                <a:latin typeface="Times New Roman" panose="02020603050405020304" pitchFamily="18" charset="0"/>
                <a:cs typeface="Times New Roman" panose="02020603050405020304" pitchFamily="18" charset="0"/>
              </a:rPr>
              <a:t>LeNet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AlexNet</a:t>
            </a:r>
            <a:r>
              <a:rPr lang="en-US" sz="1800" dirty="0">
                <a:latin typeface="Times New Roman" panose="02020603050405020304" pitchFamily="18" charset="0"/>
                <a:cs typeface="Times New Roman" panose="02020603050405020304" pitchFamily="18" charset="0"/>
              </a:rPr>
              <a:t> and achieved an AUC of 87.7%. </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Anyhow, the above models cant deal with 3D images whereas The proposed architecture can learn the 3-D spatial information of nodules with the fusion of multiple 2-D models.</a:t>
            </a:r>
          </a:p>
          <a:p>
            <a:pPr algn="just">
              <a:lnSpc>
                <a:spcPct val="100000"/>
              </a:lnSpc>
              <a:spcAft>
                <a:spcPts val="0"/>
              </a:spcAft>
            </a:pPr>
            <a:r>
              <a:rPr lang="en-US" sz="1800" dirty="0">
                <a:latin typeface="Times New Roman" panose="02020603050405020304" pitchFamily="18" charset="0"/>
                <a:cs typeface="Times New Roman" panose="02020603050405020304" pitchFamily="18" charset="0"/>
              </a:rPr>
              <a:t>The model has achieved  the AUC (97.3%) and specificity (96.8%) in LUNA-16, and highest UAC (95.59%) in LIDC-IDRI.</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685212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[30] Ali, I., Muzammil, M., </a:t>
            </a:r>
            <a:r>
              <a:rPr lang="en-US" sz="2000" dirty="0" err="1">
                <a:latin typeface="Times New Roman" pitchFamily="18" charset="0"/>
                <a:cs typeface="Times New Roman" pitchFamily="18" charset="0"/>
              </a:rPr>
              <a:t>Haq</a:t>
            </a:r>
            <a:r>
              <a:rPr lang="en-US" sz="2000" dirty="0">
                <a:latin typeface="Times New Roman" pitchFamily="18" charset="0"/>
                <a:cs typeface="Times New Roman" pitchFamily="18" charset="0"/>
              </a:rPr>
              <a:t>, I. U., </a:t>
            </a:r>
            <a:r>
              <a:rPr lang="en-US" sz="2000" dirty="0" err="1">
                <a:latin typeface="Times New Roman" pitchFamily="18" charset="0"/>
                <a:cs typeface="Times New Roman" pitchFamily="18" charset="0"/>
              </a:rPr>
              <a:t>Khaliq</a:t>
            </a:r>
            <a:r>
              <a:rPr lang="en-US" sz="2000" dirty="0">
                <a:latin typeface="Times New Roman" pitchFamily="18" charset="0"/>
                <a:cs typeface="Times New Roman" pitchFamily="18" charset="0"/>
              </a:rPr>
              <a:t>, A. A., &amp; Abdullah, S. (2021). </a:t>
            </a:r>
            <a:r>
              <a:rPr lang="en-US" sz="2000" b="1" dirty="0">
                <a:latin typeface="Times New Roman" pitchFamily="18" charset="0"/>
                <a:cs typeface="Times New Roman" pitchFamily="18" charset="0"/>
              </a:rPr>
              <a:t>Deep feature selection and decision level fusion for lungs nodule classification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IEEE Access</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9</a:t>
            </a:r>
            <a:r>
              <a:rPr lang="en-US" sz="2000" dirty="0">
                <a:latin typeface="Times New Roman" pitchFamily="18" charset="0"/>
                <a:cs typeface="Times New Roman" pitchFamily="18" charset="0"/>
              </a:rPr>
              <a:t>, 18962-18973.</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1825624"/>
            <a:ext cx="11386686" cy="4623301"/>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paper proposed a decision level fusion technique for lung nodule classification to improve the </a:t>
            </a:r>
            <a:r>
              <a:rPr lang="en-US" sz="1800" dirty="0" err="1">
                <a:latin typeface="Times New Roman" panose="02020603050405020304" pitchFamily="18" charset="0"/>
                <a:cs typeface="Times New Roman" panose="02020603050405020304" pitchFamily="18" charset="0"/>
              </a:rPr>
              <a:t>classication</a:t>
            </a:r>
            <a:r>
              <a:rPr lang="en-US" sz="1800" dirty="0">
                <a:latin typeface="Times New Roman" panose="02020603050405020304" pitchFamily="18" charset="0"/>
                <a:cs typeface="Times New Roman" panose="02020603050405020304" pitchFamily="18" charset="0"/>
              </a:rPr>
              <a:t> performance of CAD system.</a:t>
            </a:r>
            <a:endParaRPr lang="en-US" sz="1800" dirty="0">
              <a:latin typeface="Times New Roman" panose="02020603050405020304" pitchFamily="18" charset="0"/>
              <a:ea typeface="Times New Roman"/>
              <a:cs typeface="Times New Roman"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It evaluated the performance of Support Vector Machine (SVM) and AdaBoostM2 which got trained on the deep features extracted from some state-of-the-art transferable architectures.</a:t>
            </a:r>
          </a:p>
          <a:p>
            <a:pPr algn="just">
              <a:lnSpc>
                <a:spcPct val="100000"/>
              </a:lnSpc>
            </a:pPr>
            <a:r>
              <a:rPr lang="en-US" sz="1800" dirty="0">
                <a:latin typeface="Times New Roman" panose="02020603050405020304" pitchFamily="18" charset="0"/>
                <a:cs typeface="Times New Roman" panose="02020603050405020304" pitchFamily="18" charset="0"/>
              </a:rPr>
              <a:t>The state-of-the-art transferable architectures used in this  paper are VGG-16, VGG-19,GoogLeNet, Inception-V3, ResNet-18, ResNet-50, ResNet-101 and InceptionResNet-V2.</a:t>
            </a:r>
          </a:p>
          <a:p>
            <a:pPr algn="just">
              <a:lnSpc>
                <a:spcPct val="100000"/>
              </a:lnSpc>
            </a:pPr>
            <a:r>
              <a:rPr lang="en-US" sz="1800" dirty="0">
                <a:latin typeface="Times New Roman" panose="02020603050405020304" pitchFamily="18" charset="0"/>
                <a:cs typeface="Times New Roman" panose="02020603050405020304" pitchFamily="18" charset="0"/>
              </a:rPr>
              <a:t>The results showed that SVM is more robust and efficient for deep features when compared to AdaBoostM2.</a:t>
            </a:r>
          </a:p>
          <a:p>
            <a:pPr algn="just">
              <a:lnSpc>
                <a:spcPct val="100000"/>
              </a:lnSpc>
            </a:pPr>
            <a:r>
              <a:rPr lang="en-US" sz="1800" dirty="0">
                <a:latin typeface="Times New Roman" panose="02020603050405020304" pitchFamily="18" charset="0"/>
                <a:cs typeface="Times New Roman" panose="02020603050405020304" pitchFamily="18" charset="0"/>
              </a:rPr>
              <a:t>It is observed that the AdaBoostM2 performed well on the features extracted from last fully connected layers of all DCNNs, except RestNet-101. </a:t>
            </a:r>
          </a:p>
          <a:p>
            <a:pPr>
              <a:lnSpc>
                <a:spcPct val="100000"/>
              </a:lnSpc>
            </a:pPr>
            <a:r>
              <a:rPr lang="en-US" sz="1800" dirty="0">
                <a:latin typeface="Times New Roman" panose="02020603050405020304" pitchFamily="18" charset="0"/>
                <a:cs typeface="Times New Roman" panose="02020603050405020304" pitchFamily="18" charset="0"/>
              </a:rPr>
              <a:t>The proposed technique achieved accuracy score was 90.46 upon available LUNA16 challenge dataset.</a:t>
            </a:r>
          </a:p>
        </p:txBody>
      </p:sp>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726" y="2441747"/>
            <a:ext cx="11434812" cy="1116530"/>
          </a:xfrm>
        </p:spPr>
        <p:txBody>
          <a:bodyPr>
            <a:noAutofit/>
          </a:bodyPr>
          <a:lstStyle/>
          <a:p>
            <a:pPr algn="ctr"/>
            <a:r>
              <a:rPr lang="en-IN" sz="4800" b="1" dirty="0">
                <a:solidFill>
                  <a:srgbClr val="000000"/>
                </a:solidFill>
                <a:latin typeface="Times New Roman" pitchFamily="18" charset="0"/>
                <a:ea typeface="Times New Roman"/>
                <a:cs typeface="Times New Roman" pitchFamily="18" charset="0"/>
                <a:sym typeface="Times New Roman"/>
              </a:rPr>
              <a:t> COMPARSION TABLE</a:t>
            </a:r>
            <a:endParaRPr lang="en-US" sz="4800" b="1" dirty="0">
              <a:solidFill>
                <a:schemeClr val="accent5">
                  <a:lumMod val="75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nvGraphicFramePr>
        <p:xfrm>
          <a:off x="346507" y="1031133"/>
          <a:ext cx="11634690" cy="5201482"/>
        </p:xfrm>
        <a:graphic>
          <a:graphicData uri="http://schemas.openxmlformats.org/drawingml/2006/table">
            <a:tbl>
              <a:tblPr firstRow="1" bandRow="1">
                <a:tableStyleId>{5940675A-B579-460E-94D1-54222C63F5DA}</a:tableStyleId>
              </a:tblPr>
              <a:tblGrid>
                <a:gridCol w="544748">
                  <a:extLst>
                    <a:ext uri="{9D8B030D-6E8A-4147-A177-3AD203B41FA5}">
                      <a16:colId xmlns:a16="http://schemas.microsoft.com/office/drawing/2014/main" val="20000"/>
                    </a:ext>
                  </a:extLst>
                </a:gridCol>
                <a:gridCol w="1254868">
                  <a:extLst>
                    <a:ext uri="{9D8B030D-6E8A-4147-A177-3AD203B41FA5}">
                      <a16:colId xmlns:a16="http://schemas.microsoft.com/office/drawing/2014/main" val="20001"/>
                    </a:ext>
                  </a:extLst>
                </a:gridCol>
                <a:gridCol w="515566">
                  <a:extLst>
                    <a:ext uri="{9D8B030D-6E8A-4147-A177-3AD203B41FA5}">
                      <a16:colId xmlns:a16="http://schemas.microsoft.com/office/drawing/2014/main" val="20002"/>
                    </a:ext>
                  </a:extLst>
                </a:gridCol>
                <a:gridCol w="1770434">
                  <a:extLst>
                    <a:ext uri="{9D8B030D-6E8A-4147-A177-3AD203B41FA5}">
                      <a16:colId xmlns:a16="http://schemas.microsoft.com/office/drawing/2014/main" val="20003"/>
                    </a:ext>
                  </a:extLst>
                </a:gridCol>
                <a:gridCol w="1750979">
                  <a:extLst>
                    <a:ext uri="{9D8B030D-6E8A-4147-A177-3AD203B41FA5}">
                      <a16:colId xmlns:a16="http://schemas.microsoft.com/office/drawing/2014/main" val="20004"/>
                    </a:ext>
                  </a:extLst>
                </a:gridCol>
                <a:gridCol w="2101175">
                  <a:extLst>
                    <a:ext uri="{9D8B030D-6E8A-4147-A177-3AD203B41FA5}">
                      <a16:colId xmlns:a16="http://schemas.microsoft.com/office/drawing/2014/main" val="20005"/>
                    </a:ext>
                  </a:extLst>
                </a:gridCol>
                <a:gridCol w="1410510">
                  <a:extLst>
                    <a:ext uri="{9D8B030D-6E8A-4147-A177-3AD203B41FA5}">
                      <a16:colId xmlns:a16="http://schemas.microsoft.com/office/drawing/2014/main" val="20006"/>
                    </a:ext>
                  </a:extLst>
                </a:gridCol>
                <a:gridCol w="2286410">
                  <a:extLst>
                    <a:ext uri="{9D8B030D-6E8A-4147-A177-3AD203B41FA5}">
                      <a16:colId xmlns:a16="http://schemas.microsoft.com/office/drawing/2014/main" val="20007"/>
                    </a:ext>
                  </a:extLst>
                </a:gridCol>
              </a:tblGrid>
              <a:tr h="729004">
                <a:tc>
                  <a:txBody>
                    <a:bodyPr/>
                    <a:lstStyle/>
                    <a:p>
                      <a:pPr algn="ctr" fontAlgn="b"/>
                      <a:r>
                        <a:rPr lang="en-US" sz="1200" b="1" i="0" dirty="0" err="1">
                          <a:solidFill>
                            <a:srgbClr val="000000"/>
                          </a:solidFill>
                          <a:latin typeface="Times New Roman" pitchFamily="18" charset="0"/>
                          <a:cs typeface="Times New Roman" pitchFamily="18" charset="0"/>
                        </a:rPr>
                        <a:t>Sl.no</a:t>
                      </a:r>
                      <a:endParaRPr lang="en-US" sz="1200" b="1" i="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i="0"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197072">
                <a:tc>
                  <a:txBody>
                    <a:bodyPr/>
                    <a:lstStyle/>
                    <a:p>
                      <a:pPr algn="ctr">
                        <a:lnSpc>
                          <a:spcPct val="107000"/>
                        </a:lnSpc>
                        <a:spcAft>
                          <a:spcPts val="800"/>
                        </a:spcAft>
                      </a:pPr>
                      <a:r>
                        <a:rPr lang="en-US" sz="1200" b="0" i="0" dirty="0">
                          <a:latin typeface="Times New Roman" pitchFamily="18" charset="0"/>
                          <a:ea typeface="Calibri"/>
                          <a:cs typeface="Times New Roman" pitchFamily="18" charset="0"/>
                        </a:rPr>
                        <a:t>1</a:t>
                      </a:r>
                    </a:p>
                  </a:txBody>
                  <a:tcPr marL="6350" marR="6350" marT="6350" anchor="b"/>
                </a:tc>
                <a:tc>
                  <a:txBody>
                    <a:bodyPr/>
                    <a:lstStyle/>
                    <a:p>
                      <a:pPr algn="ctr">
                        <a:lnSpc>
                          <a:spcPct val="107000"/>
                        </a:lnSpc>
                        <a:spcAft>
                          <a:spcPts val="800"/>
                        </a:spcAft>
                      </a:pPr>
                      <a:r>
                        <a:rPr lang="en-US" sz="1200" b="0" i="0" dirty="0" err="1">
                          <a:latin typeface="Times New Roman" pitchFamily="18" charset="0"/>
                          <a:cs typeface="Times New Roman" pitchFamily="18" charset="0"/>
                        </a:rPr>
                        <a:t>Mittapalli</a:t>
                      </a:r>
                      <a:r>
                        <a:rPr lang="en-US" sz="1200" b="0" i="0" dirty="0">
                          <a:latin typeface="Times New Roman" pitchFamily="18" charset="0"/>
                          <a:cs typeface="Times New Roman" pitchFamily="18" charset="0"/>
                        </a:rPr>
                        <a:t> </a:t>
                      </a:r>
                      <a:r>
                        <a:rPr lang="en-US" sz="1200" b="0" i="0" dirty="0" err="1">
                          <a:latin typeface="Times New Roman" pitchFamily="18" charset="0"/>
                          <a:cs typeface="Times New Roman" pitchFamily="18" charset="0"/>
                        </a:rPr>
                        <a:t>Pardha</a:t>
                      </a:r>
                      <a:r>
                        <a:rPr lang="en-US" sz="1200" b="0" i="0" dirty="0">
                          <a:latin typeface="Times New Roman" pitchFamily="18" charset="0"/>
                          <a:cs typeface="Times New Roman" pitchFamily="18" charset="0"/>
                        </a:rPr>
                        <a:t> </a:t>
                      </a:r>
                      <a:r>
                        <a:rPr lang="en-US" sz="1200" b="0" i="0" dirty="0" err="1">
                          <a:latin typeface="Times New Roman" pitchFamily="18" charset="0"/>
                          <a:cs typeface="Times New Roman" pitchFamily="18" charset="0"/>
                        </a:rPr>
                        <a:t>Saradhi</a:t>
                      </a:r>
                      <a:r>
                        <a:rPr lang="en-US" sz="1200" b="0" i="0" dirty="0">
                          <a:latin typeface="Times New Roman" pitchFamily="18" charset="0"/>
                          <a:cs typeface="Times New Roman" pitchFamily="18" charset="0"/>
                        </a:rPr>
                        <a:t>,</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Thanikaiselvan</a:t>
                      </a:r>
                      <a:r>
                        <a:rPr lang="en-US" sz="1200" b="0" i="0" dirty="0">
                          <a:latin typeface="Times New Roman" pitchFamily="18" charset="0"/>
                          <a:cs typeface="Times New Roman" pitchFamily="18" charset="0"/>
                        </a:rPr>
                        <a:t> V</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ea typeface="Calibri"/>
                          <a:cs typeface="Times New Roman" pitchFamily="18" charset="0"/>
                        </a:rPr>
                        <a:t>2021</a:t>
                      </a: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An iterative approach in which several mixtures of false positives and true positives are used for training the proposed MCNN-CF model.</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 The model’s confidence is inferior in a few nodule instances leading to their misclassification as non-nodules.</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Model has shown high confidence in the classification of most of the variety of nodules with prediction probabilities greater than 0.9.</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b="0" i="0" dirty="0">
                          <a:latin typeface="Times New Roman" pitchFamily="18" charset="0"/>
                          <a:ea typeface="Calibri"/>
                          <a:cs typeface="Times New Roman" pitchFamily="18" charset="0"/>
                        </a:rPr>
                        <a:t>Competition Performance Metric (CPM)</a:t>
                      </a:r>
                      <a:r>
                        <a:rPr lang="en-US" sz="1200" b="0" i="0" dirty="0">
                          <a:latin typeface="Times New Roman" pitchFamily="18" charset="0"/>
                          <a:cs typeface="Times New Roman" pitchFamily="18" charset="0"/>
                        </a:rPr>
                        <a:t>score – 94.8%</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System finds either lack of or too much contextual information in those cases</a:t>
                      </a:r>
                      <a:r>
                        <a:rPr lang="en-US" sz="1200" b="0" i="0" baseline="0" dirty="0">
                          <a:latin typeface="Times New Roman" pitchFamily="18" charset="0"/>
                          <a:cs typeface="Times New Roman" pitchFamily="18" charset="0"/>
                        </a:rPr>
                        <a:t> and also to </a:t>
                      </a:r>
                      <a:r>
                        <a:rPr lang="en-US" sz="1200" b="0" i="0" dirty="0">
                          <a:latin typeface="Times New Roman" pitchFamily="18" charset="0"/>
                          <a:cs typeface="Times New Roman" pitchFamily="18" charset="0"/>
                        </a:rPr>
                        <a:t>improve the performance with the inclusion of static features. </a:t>
                      </a:r>
                      <a:endParaRPr lang="en-US" sz="1200" b="0" i="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1"/>
                  </a:ext>
                </a:extLst>
              </a:tr>
              <a:tr h="1459149">
                <a:tc>
                  <a:txBody>
                    <a:bodyPr/>
                    <a:lstStyle/>
                    <a:p>
                      <a:pPr algn="ctr">
                        <a:lnSpc>
                          <a:spcPct val="107000"/>
                        </a:lnSpc>
                        <a:spcAft>
                          <a:spcPts val="800"/>
                        </a:spcAft>
                      </a:pPr>
                      <a:r>
                        <a:rPr lang="en-US" sz="1200" b="0" i="0" dirty="0">
                          <a:latin typeface="Times New Roman" pitchFamily="18" charset="0"/>
                          <a:ea typeface="Calibri"/>
                          <a:cs typeface="Times New Roman" pitchFamily="18" charset="0"/>
                        </a:rPr>
                        <a:t>2.</a:t>
                      </a:r>
                    </a:p>
                  </a:txBody>
                  <a:tcPr marL="6350" marR="6350" marT="6350" anchor="b"/>
                </a:tc>
                <a:tc>
                  <a:txBody>
                    <a:bodyPr/>
                    <a:lstStyle/>
                    <a:p>
                      <a:pPr algn="ctr">
                        <a:lnSpc>
                          <a:spcPct val="107000"/>
                        </a:lnSpc>
                        <a:spcAft>
                          <a:spcPts val="800"/>
                        </a:spcAft>
                      </a:pPr>
                      <a:r>
                        <a:rPr lang="en-US" sz="1200" b="0" i="0" dirty="0" err="1">
                          <a:latin typeface="Times New Roman" pitchFamily="18" charset="0"/>
                          <a:cs typeface="Times New Roman" pitchFamily="18" charset="0"/>
                        </a:rPr>
                        <a:t>Wangxia</a:t>
                      </a:r>
                      <a:r>
                        <a:rPr lang="en-US" sz="1200" b="0" i="0" dirty="0">
                          <a:latin typeface="Times New Roman" pitchFamily="18" charset="0"/>
                          <a:cs typeface="Times New Roman" pitchFamily="18" charset="0"/>
                        </a:rPr>
                        <a:t> </a:t>
                      </a:r>
                      <a:r>
                        <a:rPr lang="en-US" sz="1200" b="0" i="0" dirty="0" err="1">
                          <a:latin typeface="Times New Roman" pitchFamily="18" charset="0"/>
                          <a:cs typeface="Times New Roman" pitchFamily="18" charset="0"/>
                        </a:rPr>
                        <a:t>Zuo</a:t>
                      </a:r>
                      <a:r>
                        <a:rPr lang="en-US" sz="1200" b="0" i="0" dirty="0">
                          <a:latin typeface="Times New Roman" pitchFamily="18" charset="0"/>
                          <a:cs typeface="Times New Roman" pitchFamily="18" charset="0"/>
                        </a:rPr>
                        <a:t>,</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Fuqiang</a:t>
                      </a:r>
                      <a:r>
                        <a:rPr lang="en-US" sz="1200" b="0" i="0" dirty="0">
                          <a:latin typeface="Times New Roman" pitchFamily="18" charset="0"/>
                          <a:cs typeface="Times New Roman" pitchFamily="18" charset="0"/>
                        </a:rPr>
                        <a:t> Zhou,</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Yuzhu</a:t>
                      </a:r>
                      <a:r>
                        <a:rPr lang="en-US" sz="1200" b="0" i="0" dirty="0">
                          <a:latin typeface="Times New Roman" pitchFamily="18" charset="0"/>
                          <a:cs typeface="Times New Roman" pitchFamily="18" charset="0"/>
                        </a:rPr>
                        <a:t> He</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ea typeface="Calibri"/>
                          <a:cs typeface="Times New Roman" pitchFamily="18" charset="0"/>
                        </a:rPr>
                        <a:t>2020</a:t>
                      </a: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It takes 3D volumes as the input and carries out 3D convolution calculation, which can more effectively deal with the spatial information of nodules</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The number of nodules with other sizes is relatively small and less well represented in the training set.</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The model can learn more subtle features of the target, including features of different scales and levels, and process spatial correlation </a:t>
                      </a:r>
                      <a:r>
                        <a:rPr lang="en-US" sz="1200" b="0" i="0" dirty="0" err="1">
                          <a:latin typeface="Times New Roman" pitchFamily="18" charset="0"/>
                          <a:cs typeface="Times New Roman" pitchFamily="18" charset="0"/>
                        </a:rPr>
                        <a:t>information</a:t>
                      </a:r>
                      <a:r>
                        <a:rPr lang="en-US" sz="1200" b="0" i="0" dirty="0">
                          <a:latin typeface="Times New Roman" pitchFamily="18" charset="0"/>
                          <a:cs typeface="Times New Roman" pitchFamily="18" charset="0"/>
                        </a:rPr>
                        <a:t> of 3D samples more effectively.</a:t>
                      </a:r>
                      <a:endParaRPr lang="en-US" sz="1200" b="0" i="0" dirty="0">
                        <a:latin typeface="Times New Roman" pitchFamily="18" charset="0"/>
                        <a:ea typeface="Calibri"/>
                        <a:cs typeface="Times New Roman" pitchFamily="18" charset="0"/>
                      </a:endParaRPr>
                    </a:p>
                  </a:txBody>
                  <a:tcPr marL="6350" marR="6350" marT="6350" anchor="b"/>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US" sz="1200" b="0" i="0" dirty="0">
                          <a:latin typeface="Times New Roman" pitchFamily="18" charset="0"/>
                          <a:ea typeface="Calibri"/>
                          <a:cs typeface="Times New Roman" pitchFamily="18" charset="0"/>
                        </a:rPr>
                        <a:t>Accuracy- 92.83%,</a:t>
                      </a:r>
                      <a:br>
                        <a:rPr lang="en-US" sz="1200" b="0" i="0" dirty="0">
                          <a:latin typeface="Times New Roman" pitchFamily="18" charset="0"/>
                          <a:ea typeface="Calibri"/>
                          <a:cs typeface="Times New Roman" pitchFamily="18" charset="0"/>
                        </a:rPr>
                      </a:br>
                      <a:r>
                        <a:rPr lang="en-US" sz="1200" b="0" i="0" dirty="0">
                          <a:latin typeface="Times New Roman" pitchFamily="18" charset="0"/>
                          <a:ea typeface="Calibri"/>
                          <a:cs typeface="Times New Roman" pitchFamily="18" charset="0"/>
                        </a:rPr>
                        <a:t>Sensitivity – 87.71%,</a:t>
                      </a:r>
                      <a:br>
                        <a:rPr lang="en-US" sz="1200" b="0" i="0" dirty="0">
                          <a:latin typeface="Times New Roman" pitchFamily="18" charset="0"/>
                          <a:ea typeface="Calibri"/>
                          <a:cs typeface="Times New Roman" pitchFamily="18" charset="0"/>
                        </a:rPr>
                      </a:br>
                      <a:r>
                        <a:rPr lang="en-US" sz="1200" b="0" i="0" dirty="0">
                          <a:latin typeface="Times New Roman" pitchFamily="18" charset="0"/>
                          <a:ea typeface="Calibri"/>
                          <a:cs typeface="Times New Roman" pitchFamily="18" charset="0"/>
                        </a:rPr>
                        <a:t>Precision-91.26%,</a:t>
                      </a:r>
                      <a:br>
                        <a:rPr lang="en-US" sz="1200" b="0" i="0" dirty="0">
                          <a:latin typeface="Times New Roman" pitchFamily="18" charset="0"/>
                          <a:ea typeface="Calibri"/>
                          <a:cs typeface="Times New Roman" pitchFamily="18" charset="0"/>
                        </a:rPr>
                      </a:br>
                      <a:r>
                        <a:rPr lang="en-US" sz="1200" b="0" i="0" dirty="0">
                          <a:latin typeface="Times New Roman" pitchFamily="18" charset="0"/>
                          <a:cs typeface="Times New Roman" pitchFamily="18" charset="0"/>
                        </a:rPr>
                        <a:t>specificity-99.25% and CPM score – 83%</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Nodules larger than 12 mm in diameter, the prediction confidence is lower</a:t>
                      </a:r>
                      <a:endParaRPr lang="en-US" sz="1200" b="0" i="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2"/>
                  </a:ext>
                </a:extLst>
              </a:tr>
              <a:tr h="1342417">
                <a:tc>
                  <a:txBody>
                    <a:bodyPr/>
                    <a:lstStyle/>
                    <a:p>
                      <a:pPr algn="ctr">
                        <a:lnSpc>
                          <a:spcPct val="107000"/>
                        </a:lnSpc>
                        <a:spcAft>
                          <a:spcPts val="800"/>
                        </a:spcAft>
                      </a:pPr>
                      <a:r>
                        <a:rPr lang="en-US" sz="1200" b="0" i="0" dirty="0">
                          <a:latin typeface="Times New Roman" pitchFamily="18" charset="0"/>
                          <a:ea typeface="Calibri"/>
                          <a:cs typeface="Times New Roman" pitchFamily="18" charset="0"/>
                        </a:rPr>
                        <a:t>3</a:t>
                      </a:r>
                    </a:p>
                  </a:txBody>
                  <a:tcPr marL="6350" marR="6350" marT="6350" anchor="b"/>
                </a:tc>
                <a:tc>
                  <a:txBody>
                    <a:bodyPr/>
                    <a:lstStyle/>
                    <a:p>
                      <a:pPr algn="ctr">
                        <a:lnSpc>
                          <a:spcPct val="107000"/>
                        </a:lnSpc>
                        <a:spcAft>
                          <a:spcPts val="800"/>
                        </a:spcAft>
                      </a:pPr>
                      <a:r>
                        <a:rPr lang="en-US" sz="1200" b="0" i="0" dirty="0" err="1">
                          <a:latin typeface="Times New Roman" pitchFamily="18" charset="0"/>
                          <a:cs typeface="Times New Roman" pitchFamily="18" charset="0"/>
                        </a:rPr>
                        <a:t>Hongbo</a:t>
                      </a:r>
                      <a:r>
                        <a:rPr lang="en-US" sz="1200" b="0" i="0" dirty="0">
                          <a:latin typeface="Times New Roman" pitchFamily="18" charset="0"/>
                          <a:cs typeface="Times New Roman" pitchFamily="18" charset="0"/>
                        </a:rPr>
                        <a:t> Zhu,</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Hai</a:t>
                      </a:r>
                      <a:r>
                        <a:rPr lang="en-US" sz="1200" b="0" i="0" dirty="0">
                          <a:latin typeface="Times New Roman" pitchFamily="18" charset="0"/>
                          <a:cs typeface="Times New Roman" pitchFamily="18" charset="0"/>
                        </a:rPr>
                        <a:t> Zhao, </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Chunhe</a:t>
                      </a:r>
                      <a:r>
                        <a:rPr lang="en-US" sz="1200" b="0" i="0" dirty="0">
                          <a:latin typeface="Times New Roman" pitchFamily="18" charset="0"/>
                          <a:cs typeface="Times New Roman" pitchFamily="18" charset="0"/>
                        </a:rPr>
                        <a:t> Song, </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Zijian</a:t>
                      </a:r>
                      <a:r>
                        <a:rPr lang="en-US" sz="1200" b="0" i="0" dirty="0">
                          <a:latin typeface="Times New Roman" pitchFamily="18" charset="0"/>
                          <a:cs typeface="Times New Roman" pitchFamily="18" charset="0"/>
                        </a:rPr>
                        <a:t> </a:t>
                      </a:r>
                      <a:r>
                        <a:rPr lang="en-US" sz="1200" b="0" i="0" dirty="0" err="1">
                          <a:latin typeface="Times New Roman" pitchFamily="18" charset="0"/>
                          <a:cs typeface="Times New Roman" pitchFamily="18" charset="0"/>
                        </a:rPr>
                        <a:t>Bian</a:t>
                      </a:r>
                      <a:r>
                        <a:rPr lang="en-US" sz="1200" b="0" i="0" dirty="0">
                          <a:latin typeface="Times New Roman" pitchFamily="18" charset="0"/>
                          <a:cs typeface="Times New Roman" pitchFamily="18" charset="0"/>
                        </a:rPr>
                        <a:t>, </a:t>
                      </a:r>
                      <a:br>
                        <a:rPr lang="en-US" sz="1200" b="0" i="0" dirty="0">
                          <a:latin typeface="Times New Roman" pitchFamily="18" charset="0"/>
                          <a:cs typeface="Times New Roman" pitchFamily="18" charset="0"/>
                        </a:rPr>
                      </a:br>
                      <a:r>
                        <a:rPr lang="en-US" sz="1200" b="0" i="0" dirty="0" err="1">
                          <a:latin typeface="Times New Roman" pitchFamily="18" charset="0"/>
                          <a:cs typeface="Times New Roman" pitchFamily="18" charset="0"/>
                        </a:rPr>
                        <a:t>Yuanguo</a:t>
                      </a:r>
                      <a:r>
                        <a:rPr lang="en-US" sz="1200" b="0" i="0" dirty="0">
                          <a:latin typeface="Times New Roman" pitchFamily="18" charset="0"/>
                          <a:cs typeface="Times New Roman" pitchFamily="18" charset="0"/>
                        </a:rPr>
                        <a:t> Bi, </a:t>
                      </a:r>
                      <a:br>
                        <a:rPr lang="en-US" sz="1200" b="0" i="0" dirty="0">
                          <a:latin typeface="Times New Roman" pitchFamily="18" charset="0"/>
                          <a:cs typeface="Times New Roman" pitchFamily="18" charset="0"/>
                        </a:rPr>
                      </a:br>
                      <a:r>
                        <a:rPr lang="en-US" sz="1200" b="0" i="0" dirty="0">
                          <a:latin typeface="Times New Roman" pitchFamily="18" charset="0"/>
                          <a:cs typeface="Times New Roman" pitchFamily="18" charset="0"/>
                        </a:rPr>
                        <a:t>Tong Liu,</a:t>
                      </a:r>
                      <a:br>
                        <a:rPr lang="en-US" sz="1200" b="0" i="0" dirty="0">
                          <a:latin typeface="Times New Roman" pitchFamily="18" charset="0"/>
                          <a:cs typeface="Times New Roman" pitchFamily="18" charset="0"/>
                        </a:rPr>
                      </a:br>
                      <a:r>
                        <a:rPr lang="en-US" sz="1200" b="0" i="0" dirty="0">
                          <a:latin typeface="Times New Roman" pitchFamily="18" charset="0"/>
                          <a:cs typeface="Times New Roman" pitchFamily="18" charset="0"/>
                        </a:rPr>
                        <a:t> </a:t>
                      </a:r>
                      <a:r>
                        <a:rPr lang="en-US" sz="1200" b="0" i="0" dirty="0" err="1">
                          <a:latin typeface="Times New Roman" pitchFamily="18" charset="0"/>
                          <a:cs typeface="Times New Roman" pitchFamily="18" charset="0"/>
                        </a:rPr>
                        <a:t>Xuan</a:t>
                      </a:r>
                      <a:r>
                        <a:rPr lang="en-US" sz="1200" b="0" i="0" dirty="0">
                          <a:latin typeface="Times New Roman" pitchFamily="18" charset="0"/>
                          <a:cs typeface="Times New Roman" pitchFamily="18" charset="0"/>
                        </a:rPr>
                        <a:t> He,</a:t>
                      </a:r>
                      <a:br>
                        <a:rPr lang="en-US" sz="1200" b="0" i="0" dirty="0">
                          <a:latin typeface="Times New Roman" pitchFamily="18" charset="0"/>
                          <a:cs typeface="Times New Roman" pitchFamily="18" charset="0"/>
                        </a:rPr>
                      </a:br>
                      <a:r>
                        <a:rPr lang="en-US" sz="1200" b="0" i="0" dirty="0">
                          <a:latin typeface="Times New Roman" pitchFamily="18" charset="0"/>
                          <a:cs typeface="Times New Roman" pitchFamily="18" charset="0"/>
                        </a:rPr>
                        <a:t> Dongxiang Yang ,</a:t>
                      </a:r>
                      <a:br>
                        <a:rPr lang="en-US" sz="1200" b="0" i="0" dirty="0">
                          <a:latin typeface="Times New Roman" pitchFamily="18" charset="0"/>
                          <a:cs typeface="Times New Roman" pitchFamily="18" charset="0"/>
                        </a:rPr>
                      </a:br>
                      <a:r>
                        <a:rPr lang="en-US" sz="1200" b="0" i="0" dirty="0">
                          <a:latin typeface="Times New Roman" pitchFamily="18" charset="0"/>
                          <a:cs typeface="Times New Roman" pitchFamily="18" charset="0"/>
                        </a:rPr>
                        <a:t>Wei </a:t>
                      </a:r>
                      <a:r>
                        <a:rPr lang="en-US" sz="1200" b="0" i="0" dirty="0" err="1">
                          <a:latin typeface="Times New Roman" pitchFamily="18" charset="0"/>
                          <a:cs typeface="Times New Roman" pitchFamily="18" charset="0"/>
                        </a:rPr>
                        <a:t>Cai</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b="0" i="0" dirty="0">
                          <a:latin typeface="Times New Roman" pitchFamily="18" charset="0"/>
                          <a:ea typeface="Calibri"/>
                          <a:cs typeface="Times New Roman" pitchFamily="18" charset="0"/>
                        </a:rPr>
                        <a:t>2019</a:t>
                      </a:r>
                      <a:endParaRPr lang="en-US" sz="1200" b="0" i="0" dirty="0">
                        <a:latin typeface="Times New Roman" pitchFamily="18" charset="0"/>
                        <a:ea typeface="Calibri"/>
                        <a:cs typeface="Times New Roman" pitchFamily="18" charset="0"/>
                      </a:endParaRPr>
                    </a:p>
                  </a:txBody>
                  <a:tcPr marL="6350" marR="6350" marT="6350" anchor="b"/>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200" b="0" i="0" dirty="0">
                          <a:latin typeface="Times New Roman" pitchFamily="18" charset="0"/>
                          <a:cs typeface="Times New Roman" pitchFamily="18" charset="0"/>
                        </a:rPr>
                        <a:t>MR-Forest is a successful substitution to satisfied both resource-consuming and effectiveness for automated pulmonary nodule detection systems.</a:t>
                      </a:r>
                    </a:p>
                    <a:p>
                      <a:pPr algn="ctr">
                        <a:lnSpc>
                          <a:spcPct val="107000"/>
                        </a:lnSpc>
                        <a:spcAft>
                          <a:spcPts val="800"/>
                        </a:spcAft>
                      </a:pP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The nature of 2D CNNs determines that its feature volumes can merely include the limited 3D spatial information.</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Advantages of our work in four aspects: influence of the different nodule model size, effectiveness of the multiple features fusion, the contextual spatial information, and cascaded architecture</a:t>
                      </a:r>
                      <a:r>
                        <a:rPr lang="en-IN" sz="1200" b="0" i="0" dirty="0">
                          <a:latin typeface="Times New Roman" pitchFamily="18" charset="0"/>
                          <a:ea typeface="Calibri"/>
                          <a:cs typeface="Times New Roman" pitchFamily="18" charset="0"/>
                        </a:rPr>
                        <a:t>.</a:t>
                      </a:r>
                      <a:endParaRPr lang="en-US" sz="1200" b="0" i="0" dirty="0">
                        <a:latin typeface="Times New Roman" pitchFamily="18" charset="0"/>
                        <a:ea typeface="Calibri"/>
                        <a:cs typeface="Times New Roman" pitchFamily="18" charset="0"/>
                      </a:endParaRPr>
                    </a:p>
                  </a:txBody>
                  <a:tcPr marL="6350" marR="6350" marT="6350" anchor="b"/>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200" b="0" i="0" dirty="0">
                          <a:latin typeface="Times New Roman" pitchFamily="18" charset="0"/>
                          <a:ea typeface="Calibri"/>
                          <a:cs typeface="Times New Roman" pitchFamily="18" charset="0"/>
                        </a:rPr>
                        <a:t>Competition Performance Metric (CPM)</a:t>
                      </a:r>
                      <a:r>
                        <a:rPr lang="en-US" sz="1200" b="0" i="0" dirty="0">
                          <a:latin typeface="Times New Roman" pitchFamily="18" charset="0"/>
                          <a:cs typeface="Times New Roman" pitchFamily="18" charset="0"/>
                        </a:rPr>
                        <a:t>score – 91%</a:t>
                      </a:r>
                      <a:endParaRPr lang="en-US" sz="1200" b="0" i="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b="0" i="0" dirty="0">
                          <a:latin typeface="Times New Roman" pitchFamily="18" charset="0"/>
                          <a:cs typeface="Times New Roman" pitchFamily="18" charset="0"/>
                        </a:rPr>
                        <a:t>It has been the frontrunner of the 2D schemes, but its performance still exists significant gaps with the performance of the 3D counterparts due to the finite imaging planes of the schemes.</a:t>
                      </a:r>
                      <a:endParaRPr lang="en-US" sz="1200" b="0" i="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959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482309230"/>
              </p:ext>
            </p:extLst>
          </p:nvPr>
        </p:nvGraphicFramePr>
        <p:xfrm>
          <a:off x="327051" y="1066275"/>
          <a:ext cx="11543808" cy="5000920"/>
        </p:xfrm>
        <a:graphic>
          <a:graphicData uri="http://schemas.openxmlformats.org/drawingml/2006/table">
            <a:tbl>
              <a:tblPr firstRow="1" bandRow="1">
                <a:tableStyleId>{5940675A-B579-460E-94D1-54222C63F5DA}</a:tableStyleId>
              </a:tblPr>
              <a:tblGrid>
                <a:gridCol w="823280">
                  <a:extLst>
                    <a:ext uri="{9D8B030D-6E8A-4147-A177-3AD203B41FA5}">
                      <a16:colId xmlns:a16="http://schemas.microsoft.com/office/drawing/2014/main" val="20000"/>
                    </a:ext>
                  </a:extLst>
                </a:gridCol>
                <a:gridCol w="1062103">
                  <a:extLst>
                    <a:ext uri="{9D8B030D-6E8A-4147-A177-3AD203B41FA5}">
                      <a16:colId xmlns:a16="http://schemas.microsoft.com/office/drawing/2014/main" val="20001"/>
                    </a:ext>
                  </a:extLst>
                </a:gridCol>
                <a:gridCol w="810740">
                  <a:extLst>
                    <a:ext uri="{9D8B030D-6E8A-4147-A177-3AD203B41FA5}">
                      <a16:colId xmlns:a16="http://schemas.microsoft.com/office/drawing/2014/main" val="20002"/>
                    </a:ext>
                  </a:extLst>
                </a:gridCol>
                <a:gridCol w="1698695">
                  <a:extLst>
                    <a:ext uri="{9D8B030D-6E8A-4147-A177-3AD203B41FA5}">
                      <a16:colId xmlns:a16="http://schemas.microsoft.com/office/drawing/2014/main" val="20003"/>
                    </a:ext>
                  </a:extLst>
                </a:gridCol>
                <a:gridCol w="2152323">
                  <a:extLst>
                    <a:ext uri="{9D8B030D-6E8A-4147-A177-3AD203B41FA5}">
                      <a16:colId xmlns:a16="http://schemas.microsoft.com/office/drawing/2014/main" val="20004"/>
                    </a:ext>
                  </a:extLst>
                </a:gridCol>
                <a:gridCol w="1997897">
                  <a:extLst>
                    <a:ext uri="{9D8B030D-6E8A-4147-A177-3AD203B41FA5}">
                      <a16:colId xmlns:a16="http://schemas.microsoft.com/office/drawing/2014/main" val="20005"/>
                    </a:ext>
                  </a:extLst>
                </a:gridCol>
                <a:gridCol w="1119594">
                  <a:extLst>
                    <a:ext uri="{9D8B030D-6E8A-4147-A177-3AD203B41FA5}">
                      <a16:colId xmlns:a16="http://schemas.microsoft.com/office/drawing/2014/main" val="20006"/>
                    </a:ext>
                  </a:extLst>
                </a:gridCol>
                <a:gridCol w="1879176">
                  <a:extLst>
                    <a:ext uri="{9D8B030D-6E8A-4147-A177-3AD203B41FA5}">
                      <a16:colId xmlns:a16="http://schemas.microsoft.com/office/drawing/2014/main" val="20007"/>
                    </a:ext>
                  </a:extLst>
                </a:gridCol>
              </a:tblGrid>
              <a:tr h="742890">
                <a:tc>
                  <a:txBody>
                    <a:bodyPr/>
                    <a:lstStyle/>
                    <a:p>
                      <a:pPr algn="ctr" fontAlgn="b"/>
                      <a:r>
                        <a:rPr lang="en-US" sz="1200" b="1" dirty="0">
                          <a:solidFill>
                            <a:srgbClr val="000000"/>
                          </a:solidFill>
                          <a:latin typeface="Times New Roman" pitchFamily="18" charset="0"/>
                          <a:cs typeface="Times New Roman" pitchFamily="18" charset="0"/>
                        </a:rPr>
                        <a:t>Sl.no</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369990">
                <a:tc>
                  <a:txBody>
                    <a:bodyPr/>
                    <a:lstStyle/>
                    <a:p>
                      <a:pPr algn="ctr" fontAlgn="b"/>
                      <a:r>
                        <a:rPr lang="en-IN" sz="1200" b="0" dirty="0">
                          <a:solidFill>
                            <a:srgbClr val="000000"/>
                          </a:solidFill>
                          <a:latin typeface="Times New Roman" pitchFamily="18" charset="0"/>
                          <a:cs typeface="Times New Roman" pitchFamily="18" charset="0"/>
                        </a:rPr>
                        <a:t>4</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 A. B. Oliveira and M. P. Viana</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marL="0" marR="0" lvl="0" indent="0" algn="ctr">
                        <a:lnSpc>
                          <a:spcPct val="90000"/>
                        </a:lnSpc>
                        <a:spcBef>
                          <a:spcPct val="0"/>
                        </a:spcBef>
                        <a:spcAft>
                          <a:spcPts val="0"/>
                        </a:spcAft>
                        <a:buNone/>
                      </a:pPr>
                      <a:r>
                        <a:rPr lang="en-US" sz="1200" b="0" i="0" u="none" strike="noStrike" noProof="0" dirty="0">
                          <a:latin typeface="Times New Roman" pitchFamily="18" charset="0"/>
                          <a:cs typeface="Times New Roman" pitchFamily="18" charset="0"/>
                        </a:rPr>
                        <a:t>It has proposed an efficient multi-scale data representation method for </a:t>
                      </a:r>
                    </a:p>
                    <a:p>
                      <a:pPr marL="0" marR="0" lvl="0" indent="0" algn="ctr">
                        <a:lnSpc>
                          <a:spcPct val="90000"/>
                        </a:lnSpc>
                        <a:spcBef>
                          <a:spcPct val="0"/>
                        </a:spcBef>
                        <a:spcAft>
                          <a:spcPts val="0"/>
                        </a:spcAft>
                        <a:buNone/>
                      </a:pPr>
                      <a:r>
                        <a:rPr lang="en-US" sz="1200" b="0" i="0" u="none" strike="noStrike" noProof="0" dirty="0">
                          <a:latin typeface="Times New Roman" pitchFamily="18" charset="0"/>
                          <a:cs typeface="Times New Roman" pitchFamily="18" charset="0"/>
                        </a:rPr>
                        <a:t>lung nodule false positive reduction using convolutional neural networks.</a:t>
                      </a:r>
                      <a:endParaRPr lang="en-US"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Our model provides very competitive computational time and data usage when compared to 3D models, with a superior accuracy when compared with regular 2D cross sections.</a:t>
                      </a:r>
                      <a:endParaRPr lang="en-US"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3D CNNs using 16 times less data and running 4 times faster than 2D CNN.</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Accuracy – 91.5% and </a:t>
                      </a:r>
                    </a:p>
                    <a:p>
                      <a:pPr lvl="0" algn="ctr">
                        <a:buNone/>
                      </a:pPr>
                      <a:r>
                        <a:rPr lang="en-US" sz="1200" b="0" dirty="0">
                          <a:solidFill>
                            <a:srgbClr val="000000"/>
                          </a:solidFill>
                          <a:latin typeface="Times New Roman" pitchFamily="18" charset="0"/>
                          <a:cs typeface="Times New Roman" pitchFamily="18" charset="0"/>
                        </a:rPr>
                        <a:t>Precision – 92.5%</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involve exploring different functions for modelling the data representation and improving the CNN architecture itself to achieve over state-of-art results using compact data representations.</a:t>
                      </a:r>
                      <a:endParaRPr lang="en-US"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1"/>
                  </a:ext>
                </a:extLst>
              </a:tr>
              <a:tr h="1263033">
                <a:tc>
                  <a:txBody>
                    <a:bodyPr/>
                    <a:lstStyle/>
                    <a:p>
                      <a:pPr algn="ctr" fontAlgn="b"/>
                      <a:r>
                        <a:rPr lang="en-IN" sz="1200" b="0" dirty="0">
                          <a:solidFill>
                            <a:srgbClr val="000000"/>
                          </a:solidFill>
                          <a:latin typeface="Times New Roman" pitchFamily="18" charset="0"/>
                          <a:cs typeface="Times New Roman" pitchFamily="18" charset="0"/>
                        </a:rPr>
                        <a:t>5</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R. Nagata, T. Kawaguchi and H. Miyake</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has proposed an Automated detection of lung nodules in chest radiographs using a false-positive reduction scheme based on template matching</a:t>
                      </a:r>
                      <a:endParaRPr lang="en-US"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However, ANNs trained by back-propagation have disadvantages that they have many parameters which have to be determined by trial and error and they may require an enormous amount of time for their training</a:t>
                      </a:r>
                      <a:endParaRPr lang="en-US"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In addition, it does not need feature selection because it uses </a:t>
                      </a:r>
                      <a:r>
                        <a:rPr lang="en-US" sz="1200" b="0" i="0" u="none" strike="noStrike" noProof="0" dirty="0" err="1">
                          <a:latin typeface="Times New Roman" pitchFamily="18" charset="0"/>
                          <a:cs typeface="Times New Roman" pitchFamily="18" charset="0"/>
                        </a:rPr>
                        <a:t>subimages</a:t>
                      </a:r>
                      <a:r>
                        <a:rPr lang="en-US" sz="1200" b="0" i="0" u="none" strike="noStrike" noProof="0" dirty="0">
                          <a:latin typeface="Times New Roman" pitchFamily="18" charset="0"/>
                          <a:cs typeface="Times New Roman" pitchFamily="18" charset="0"/>
                        </a:rPr>
                        <a:t> of the original chest images as nodule templates and non-nodule templates</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Sensitivity – 74.5%</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can even improve the performance of lung nodule classification by exploring the relations among different views.</a:t>
                      </a:r>
                      <a:endParaRPr lang="en-US"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2"/>
                  </a:ext>
                </a:extLst>
              </a:tr>
              <a:tr h="1436414">
                <a:tc>
                  <a:txBody>
                    <a:bodyPr/>
                    <a:lstStyle/>
                    <a:p>
                      <a:pPr algn="ctr" fontAlgn="b"/>
                      <a:r>
                        <a:rPr lang="en-IN" sz="1200" b="0" dirty="0">
                          <a:solidFill>
                            <a:srgbClr val="000000"/>
                          </a:solidFill>
                          <a:latin typeface="Times New Roman" pitchFamily="18" charset="0"/>
                          <a:cs typeface="Times New Roman" pitchFamily="18" charset="0"/>
                        </a:rPr>
                        <a:t>6</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err="1">
                          <a:latin typeface="Times New Roman" pitchFamily="18" charset="0"/>
                          <a:cs typeface="Times New Roman" pitchFamily="18" charset="0"/>
                        </a:rPr>
                        <a:t>Saien</a:t>
                      </a:r>
                      <a:r>
                        <a:rPr lang="en-US" sz="1200" b="0" i="0" u="none" strike="noStrike" noProof="0" dirty="0">
                          <a:latin typeface="Times New Roman" pitchFamily="18" charset="0"/>
                          <a:cs typeface="Times New Roman" pitchFamily="18" charset="0"/>
                        </a:rPr>
                        <a:t> S, Moghaddam HA, </a:t>
                      </a:r>
                      <a:r>
                        <a:rPr lang="en-US" sz="1200" b="0" i="0" u="none" strike="noStrike" noProof="0" dirty="0" err="1">
                          <a:latin typeface="Times New Roman" pitchFamily="18" charset="0"/>
                          <a:cs typeface="Times New Roman" pitchFamily="18" charset="0"/>
                        </a:rPr>
                        <a:t>Fathian</a:t>
                      </a:r>
                      <a:r>
                        <a:rPr lang="en-US" sz="1200" b="0" i="0" u="none" strike="noStrike" noProof="0" dirty="0">
                          <a:latin typeface="Times New Roman" pitchFamily="18" charset="0"/>
                          <a:cs typeface="Times New Roman" pitchFamily="18" charset="0"/>
                        </a:rPr>
                        <a:t> M</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A unified methodology based on sparse field level sets and boosting algorithms for false positives reduction in lung nodules detection.</a:t>
                      </a:r>
                      <a:endParaRPr lang="en-US"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needs to have manually design related </a:t>
                      </a:r>
                      <a:r>
                        <a:rPr lang="en-US" sz="1200" b="0" i="0" u="none" strike="noStrike" noProof="0" dirty="0" err="1">
                          <a:latin typeface="Times New Roman" pitchFamily="18" charset="0"/>
                          <a:cs typeface="Times New Roman" pitchFamily="18" charset="0"/>
                        </a:rPr>
                        <a:t>featiures</a:t>
                      </a:r>
                      <a:r>
                        <a:rPr lang="en-US" sz="1200" b="0" i="0" u="none" strike="noStrike" noProof="0" dirty="0">
                          <a:latin typeface="Times New Roman" pitchFamily="18" charset="0"/>
                          <a:cs typeface="Times New Roman" pitchFamily="18" charset="0"/>
                        </a:rPr>
                        <a:t> for later classification, which greatly limits the scalability of the method.</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Nodule borders were segmented finely such that tiny non-nodule attached parts were excluded; simultaneously, desired missed parts were included</a:t>
                      </a:r>
                      <a:endParaRPr lang="en-US"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Sensitivity – 85%</a:t>
                      </a:r>
                    </a:p>
                    <a:p>
                      <a:pPr lvl="0" algn="ctr">
                        <a:buNone/>
                      </a:pPr>
                      <a:r>
                        <a:rPr lang="en-US" sz="1200" b="0" dirty="0">
                          <a:solidFill>
                            <a:srgbClr val="000000"/>
                          </a:solidFill>
                          <a:latin typeface="Times New Roman" pitchFamily="18" charset="0"/>
                          <a:cs typeface="Times New Roman" pitchFamily="18" charset="0"/>
                        </a:rPr>
                        <a:t>AUC score.</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The practical implementation, applicability for different nodule types and adaptability in handling the imbalanced data classification insure the improvement in lung nodules detection by utilizing this new approach.</a:t>
                      </a:r>
                      <a:endParaRPr lang="en-US"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973529416"/>
              </p:ext>
            </p:extLst>
          </p:nvPr>
        </p:nvGraphicFramePr>
        <p:xfrm>
          <a:off x="346507" y="1031133"/>
          <a:ext cx="11634690" cy="4966034"/>
        </p:xfrm>
        <a:graphic>
          <a:graphicData uri="http://schemas.openxmlformats.org/drawingml/2006/table">
            <a:tbl>
              <a:tblPr firstRow="1" bandRow="1">
                <a:tableStyleId>{5940675A-B579-460E-94D1-54222C63F5DA}</a:tableStyleId>
              </a:tblPr>
              <a:tblGrid>
                <a:gridCol w="829762">
                  <a:extLst>
                    <a:ext uri="{9D8B030D-6E8A-4147-A177-3AD203B41FA5}">
                      <a16:colId xmlns:a16="http://schemas.microsoft.com/office/drawing/2014/main" val="20000"/>
                    </a:ext>
                  </a:extLst>
                </a:gridCol>
                <a:gridCol w="1748067">
                  <a:extLst>
                    <a:ext uri="{9D8B030D-6E8A-4147-A177-3AD203B41FA5}">
                      <a16:colId xmlns:a16="http://schemas.microsoft.com/office/drawing/2014/main" val="20001"/>
                    </a:ext>
                  </a:extLst>
                </a:gridCol>
                <a:gridCol w="505839">
                  <a:extLst>
                    <a:ext uri="{9D8B030D-6E8A-4147-A177-3AD203B41FA5}">
                      <a16:colId xmlns:a16="http://schemas.microsoft.com/office/drawing/2014/main" val="20002"/>
                    </a:ext>
                  </a:extLst>
                </a:gridCol>
                <a:gridCol w="1799617">
                  <a:extLst>
                    <a:ext uri="{9D8B030D-6E8A-4147-A177-3AD203B41FA5}">
                      <a16:colId xmlns:a16="http://schemas.microsoft.com/office/drawing/2014/main" val="20003"/>
                    </a:ext>
                  </a:extLst>
                </a:gridCol>
                <a:gridCol w="2354093">
                  <a:extLst>
                    <a:ext uri="{9D8B030D-6E8A-4147-A177-3AD203B41FA5}">
                      <a16:colId xmlns:a16="http://schemas.microsoft.com/office/drawing/2014/main" val="20004"/>
                    </a:ext>
                  </a:extLst>
                </a:gridCol>
                <a:gridCol w="1556426">
                  <a:extLst>
                    <a:ext uri="{9D8B030D-6E8A-4147-A177-3AD203B41FA5}">
                      <a16:colId xmlns:a16="http://schemas.microsoft.com/office/drawing/2014/main" val="20005"/>
                    </a:ext>
                  </a:extLst>
                </a:gridCol>
                <a:gridCol w="933855">
                  <a:extLst>
                    <a:ext uri="{9D8B030D-6E8A-4147-A177-3AD203B41FA5}">
                      <a16:colId xmlns:a16="http://schemas.microsoft.com/office/drawing/2014/main" val="20006"/>
                    </a:ext>
                  </a:extLst>
                </a:gridCol>
                <a:gridCol w="1907031">
                  <a:extLst>
                    <a:ext uri="{9D8B030D-6E8A-4147-A177-3AD203B41FA5}">
                      <a16:colId xmlns:a16="http://schemas.microsoft.com/office/drawing/2014/main" val="20007"/>
                    </a:ext>
                  </a:extLst>
                </a:gridCol>
              </a:tblGrid>
              <a:tr h="691331">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283383">
                <a:tc>
                  <a:txBody>
                    <a:bodyPr/>
                    <a:lstStyle/>
                    <a:p>
                      <a:pPr algn="ctr" fontAlgn="b"/>
                      <a:r>
                        <a:rPr lang="en-US" sz="1200" b="0" dirty="0">
                          <a:solidFill>
                            <a:srgbClr val="000000"/>
                          </a:solidFill>
                          <a:latin typeface="Times New Roman" pitchFamily="18" charset="0"/>
                          <a:cs typeface="Times New Roman" pitchFamily="18" charset="0"/>
                        </a:rPr>
                        <a:t>7</a:t>
                      </a:r>
                    </a:p>
                  </a:txBody>
                  <a:tcPr marL="6350" marR="6350" marT="6350" anchor="b"/>
                </a:tc>
                <a:tc>
                  <a:txBody>
                    <a:bodyPr/>
                    <a:lstStyle/>
                    <a:p>
                      <a:pPr algn="ctr" fontAlgn="b"/>
                      <a:r>
                        <a:rPr lang="en-US" sz="1200" dirty="0" err="1">
                          <a:latin typeface="Times New Roman" panose="02020603050405020304" pitchFamily="18" charset="0"/>
                          <a:ea typeface="Calibri" panose="020F0502020204030204"/>
                          <a:cs typeface="Times New Roman" panose="02020603050405020304" pitchFamily="18" charset="0"/>
                        </a:rPr>
                        <a:t>Manickavasagam</a:t>
                      </a:r>
                      <a:r>
                        <a:rPr lang="en-US" sz="1200" dirty="0">
                          <a:latin typeface="Times New Roman" panose="02020603050405020304" pitchFamily="18" charset="0"/>
                          <a:ea typeface="Calibri" panose="020F0502020204030204"/>
                          <a:cs typeface="Times New Roman" panose="02020603050405020304" pitchFamily="18" charset="0"/>
                        </a:rPr>
                        <a:t>, R., &amp; Selvan, S. </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algn="ctr" fontAlgn="b"/>
                      <a:r>
                        <a:rPr lang="en-US" sz="1200" dirty="0">
                          <a:latin typeface="Times New Roman" panose="02020603050405020304" pitchFamily="18" charset="0"/>
                          <a:ea typeface="+mn-lt"/>
                          <a:cs typeface="Times New Roman" panose="02020603050405020304" pitchFamily="18" charset="0"/>
                        </a:rPr>
                        <a:t>proposed a   GACM Gradient based Active Contour Model for segmenting the lung region from CT images.</a:t>
                      </a:r>
                      <a:r>
                        <a:rPr lang="en-US" sz="1200" dirty="0">
                          <a:latin typeface="Times New Roman" panose="02020603050405020304" pitchFamily="18" charset="0"/>
                          <a:cs typeface="Times New Roman" panose="02020603050405020304" pitchFamily="18" charset="0"/>
                        </a:rPr>
                        <a:t>. </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Limited to find the growth rate of the nodule, estimating the size and location of the nodule</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Experimentation results says </a:t>
                      </a:r>
                      <a:r>
                        <a:rPr lang="en-US" sz="1200" b="0" dirty="0">
                          <a:latin typeface="Times New Roman" panose="02020603050405020304" pitchFamily="18" charset="0"/>
                          <a:cs typeface="Times New Roman" panose="02020603050405020304" pitchFamily="18" charset="0"/>
                        </a:rPr>
                        <a:t>that proposed hybrid model outperforms when compared with existing methods in lung image classification.</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Accuracy – 95.3%, sensitivity-92.1%</a:t>
                      </a: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Can be extended to find the growth rate of the nodule, estimating the size and location of the nodule for classification of stages of lung cancer. </a:t>
                      </a:r>
                      <a:endParaRPr lang="en-US" sz="1200" b="1" dirty="0">
                        <a:solidFill>
                          <a:srgbClr val="000000"/>
                        </a:solidFill>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1"/>
                  </a:ext>
                </a:extLst>
              </a:tr>
              <a:tr h="1313025">
                <a:tc>
                  <a:txBody>
                    <a:bodyPr/>
                    <a:lstStyle/>
                    <a:p>
                      <a:pPr algn="ctr" fontAlgn="b"/>
                      <a:r>
                        <a:rPr lang="en-US" sz="1200" b="0" dirty="0">
                          <a:solidFill>
                            <a:srgbClr val="000000"/>
                          </a:solidFill>
                          <a:latin typeface="Times New Roman" pitchFamily="18" charset="0"/>
                          <a:cs typeface="Times New Roman" pitchFamily="18" charset="0"/>
                        </a:rPr>
                        <a:t>8</a:t>
                      </a: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Al-</a:t>
                      </a:r>
                      <a:r>
                        <a:rPr lang="en-US" sz="1200" dirty="0" err="1">
                          <a:latin typeface="Times New Roman" panose="02020603050405020304" pitchFamily="18" charset="0"/>
                          <a:cs typeface="Times New Roman" panose="02020603050405020304" pitchFamily="18" charset="0"/>
                        </a:rPr>
                        <a:t>Shabi</a:t>
                      </a:r>
                      <a:r>
                        <a:rPr lang="en-US" sz="1200" dirty="0">
                          <a:latin typeface="Times New Roman" panose="02020603050405020304" pitchFamily="18" charset="0"/>
                          <a:cs typeface="Times New Roman" panose="02020603050405020304" pitchFamily="18" charset="0"/>
                        </a:rPr>
                        <a:t>, M., Lee, H. K., &amp; Tan, M. </a:t>
                      </a:r>
                      <a:r>
                        <a:rPr lang="en-US" sz="1200" b="0" i="0" dirty="0">
                          <a:solidFill>
                            <a:srgbClr val="222222"/>
                          </a:solidFill>
                          <a:effectLst/>
                          <a:latin typeface="Times New Roman" panose="02020603050405020304" pitchFamily="18" charset="0"/>
                          <a:cs typeface="Times New Roman" panose="02020603050405020304" pitchFamily="18" charset="0"/>
                        </a:rPr>
                        <a:t> </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mn-lt"/>
                          <a:cs typeface="Times New Roman" panose="02020603050405020304" pitchFamily="18" charset="0"/>
                        </a:rPr>
                        <a:t>proposed a novel CNN architecture called as Gated-Dilated networks to classify nodule as benign or malignant.</a:t>
                      </a:r>
                      <a:endParaRPr lang="en-US" sz="1200" dirty="0">
                        <a:latin typeface="Times New Roman" panose="02020603050405020304" pitchFamily="18" charset="0"/>
                        <a:ea typeface="Calibri"/>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Proposed model requires an object detector model to identify the nodule locations before classifying them as benign/malignant. </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Unlike other models, it can also deal with variations in the nodules.</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Accuracy-92.57%, AUC-95.4%</a:t>
                      </a: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Planned to built a fully-automated nodule classification scheme that can automatically detect the nodule locations like CAD scheme for lung nodule detection.</a:t>
                      </a:r>
                      <a:endParaRPr lang="en-US" sz="1200" b="0" dirty="0">
                        <a:solidFill>
                          <a:srgbClr val="000000"/>
                        </a:solidFill>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2"/>
                  </a:ext>
                </a:extLst>
              </a:tr>
              <a:tr h="1610243">
                <a:tc>
                  <a:txBody>
                    <a:bodyPr/>
                    <a:lstStyle/>
                    <a:p>
                      <a:pPr algn="ctr" fontAlgn="b"/>
                      <a:r>
                        <a:rPr lang="en-US" sz="1200" b="0" dirty="0">
                          <a:solidFill>
                            <a:srgbClr val="000000"/>
                          </a:solidFill>
                          <a:latin typeface="Times New Roman" pitchFamily="18" charset="0"/>
                          <a:cs typeface="Times New Roman" pitchFamily="18" charset="0"/>
                        </a:rPr>
                        <a:t>9</a:t>
                      </a:r>
                    </a:p>
                  </a:txBody>
                  <a:tcPr marL="6350" marR="6350" marT="6350" anchor="b"/>
                </a:tc>
                <a:tc>
                  <a:txBody>
                    <a:bodyPr/>
                    <a:lstStyle/>
                    <a:p>
                      <a:pPr algn="ctr" fontAlgn="b"/>
                      <a:r>
                        <a:rPr lang="en-US" sz="1200" dirty="0" err="1">
                          <a:latin typeface="Times New Roman" panose="02020603050405020304" pitchFamily="18" charset="0"/>
                          <a:cs typeface="Times New Roman" panose="02020603050405020304" pitchFamily="18" charset="0"/>
                        </a:rPr>
                        <a:t>Ozdemir</a:t>
                      </a:r>
                      <a:r>
                        <a:rPr lang="en-US" sz="1200" dirty="0">
                          <a:latin typeface="Times New Roman" panose="02020603050405020304" pitchFamily="18" charset="0"/>
                          <a:cs typeface="Times New Roman" panose="02020603050405020304" pitchFamily="18" charset="0"/>
                        </a:rPr>
                        <a:t>, O., Russell, R. L., &amp; Berlin, A. A. </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Proposed a new computer aided detection and diagnosis system for lung cancer screening with low-dose CT scans that is based on </a:t>
                      </a:r>
                      <a:r>
                        <a:rPr lang="en-IN" sz="1200" dirty="0">
                          <a:latin typeface="Times New Roman" panose="02020603050405020304" pitchFamily="18" charset="0"/>
                          <a:cs typeface="Times New Roman" panose="02020603050405020304" pitchFamily="18" charset="0"/>
                        </a:rPr>
                        <a:t>3D convolutional neural networks.</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Though</a:t>
                      </a:r>
                      <a:r>
                        <a:rPr lang="en-US" sz="1200" b="0" dirty="0">
                          <a:latin typeface="Times New Roman" panose="02020603050405020304" pitchFamily="18" charset="0"/>
                          <a:cs typeface="Times New Roman" panose="02020603050405020304" pitchFamily="18" charset="0"/>
                        </a:rPr>
                        <a:t> 3D CNN models are effectively used to analyze lung CT scans, the performance is still </a:t>
                      </a:r>
                    </a:p>
                    <a:p>
                      <a:pPr algn="ctr" fontAlgn="b"/>
                      <a:r>
                        <a:rPr lang="en-US" sz="1200" b="0" dirty="0">
                          <a:latin typeface="Times New Roman" panose="02020603050405020304" pitchFamily="18" charset="0"/>
                          <a:cs typeface="Times New Roman" panose="02020603050405020304" pitchFamily="18" charset="0"/>
                        </a:rPr>
                        <a:t>lacking due to datasets used to train our models which lack large nodule annotations.</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Develop an end-to-end system of higher and robust performance and eliminates the need for false positive reduction stage.</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AUC score-87%, recall-93%</a:t>
                      </a:r>
                    </a:p>
                  </a:txBody>
                  <a:tcPr marL="6350" marR="6350" marT="6350" anchor="b"/>
                </a:tc>
                <a:tc>
                  <a:txBody>
                    <a:bodyPr/>
                    <a:lstStyle/>
                    <a:p>
                      <a:pPr algn="ctr" fontAlgn="b"/>
                      <a:r>
                        <a:rPr lang="en-US" sz="1200" b="0" dirty="0">
                          <a:latin typeface="Times New Roman" panose="02020603050405020304" pitchFamily="18" charset="0"/>
                          <a:cs typeface="Times New Roman" panose="02020603050405020304" pitchFamily="18" charset="0"/>
                        </a:rPr>
                        <a:t>Built </a:t>
                      </a:r>
                      <a:r>
                        <a:rPr lang="en-US" sz="1200" dirty="0">
                          <a:latin typeface="Times New Roman" panose="02020603050405020304" pitchFamily="18" charset="0"/>
                          <a:cs typeface="Times New Roman" panose="02020603050405020304" pitchFamily="18" charset="0"/>
                        </a:rPr>
                        <a:t>patient reject option as part the training strategy and learn models that would automatically reject the most uncertain decisions.</a:t>
                      </a:r>
                      <a:endParaRPr lang="en-US" sz="1200" b="1" dirty="0">
                        <a:solidFill>
                          <a:srgbClr val="000000"/>
                        </a:solidFill>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408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5">
                    <a:lumMod val="75000"/>
                  </a:schemeClr>
                </a:solidFill>
              </a:rPr>
              <a:t>  </a:t>
            </a:r>
            <a:r>
              <a:rPr lang="en-IN" sz="2800" b="1" dirty="0">
                <a:solidFill>
                  <a:schemeClr val="accent5">
                    <a:lumMod val="75000"/>
                  </a:schemeClr>
                </a:solidFill>
                <a:latin typeface="Times New Roman" pitchFamily="18" charset="0"/>
                <a:cs typeface="Times New Roman" pitchFamily="18" charset="0"/>
              </a:rPr>
              <a:t>INTRODUCTION</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0197" y="1468877"/>
            <a:ext cx="11410544" cy="4961106"/>
          </a:xfrm>
        </p:spPr>
        <p:txBody>
          <a:bodyPr>
            <a:noAutofit/>
          </a:bodyPr>
          <a:lstStyle/>
          <a:p>
            <a:pPr algn="just">
              <a:lnSpc>
                <a:spcPct val="150000"/>
              </a:lnSpc>
              <a:spcAft>
                <a:spcPts val="0"/>
              </a:spcAft>
              <a:buNone/>
            </a:pPr>
            <a:r>
              <a:rPr lang="en-US" sz="1800" dirty="0">
                <a:latin typeface="Times New Roman" pitchFamily="18" charset="0"/>
                <a:ea typeface="Times New Roman"/>
                <a:cs typeface="Times New Roman" pitchFamily="18" charset="0"/>
              </a:rPr>
              <a:t>    False positive refers to that nodules which resembles the true nodules. It can be seen that false positives are similar to true nodules in appearance, but are often composed of blood vessels, lymph nodes, or others. For this reason, the false positive reduction is done to complete nodule detection. It aims to distinguish true nodules from false nodules as accurately as possible from candidates.</a:t>
            </a:r>
          </a:p>
          <a:p>
            <a:pPr algn="just">
              <a:lnSpc>
                <a:spcPct val="150000"/>
              </a:lnSpc>
              <a:spcAft>
                <a:spcPts val="0"/>
              </a:spcAft>
              <a:buNone/>
            </a:pPr>
            <a:endParaRPr lang="en-IN" sz="1800" dirty="0">
              <a:latin typeface="Times New Roman" pitchFamily="18" charset="0"/>
              <a:ea typeface="Times New Roman"/>
              <a:cs typeface="Times New Roman" pitchFamily="18" charset="0"/>
            </a:endParaRPr>
          </a:p>
          <a:p>
            <a:pPr algn="just">
              <a:lnSpc>
                <a:spcPct val="150000"/>
              </a:lnSpc>
              <a:spcAft>
                <a:spcPts val="0"/>
              </a:spcAft>
              <a:buNone/>
            </a:pPr>
            <a:endParaRPr lang="en-IN" sz="1800" dirty="0">
              <a:latin typeface="Times New Roman" pitchFamily="18" charset="0"/>
              <a:ea typeface="Times New Roman"/>
              <a:cs typeface="Times New Roman" pitchFamily="18" charset="0"/>
            </a:endParaRPr>
          </a:p>
          <a:p>
            <a:pPr algn="just">
              <a:lnSpc>
                <a:spcPct val="150000"/>
              </a:lnSpc>
              <a:spcAft>
                <a:spcPts val="0"/>
              </a:spcAft>
              <a:buNone/>
            </a:pPr>
            <a:endParaRPr lang="en-IN" sz="1800" dirty="0">
              <a:latin typeface="Times New Roman" pitchFamily="18" charset="0"/>
              <a:ea typeface="Times New Roman"/>
              <a:cs typeface="Times New Roman" pitchFamily="18" charset="0"/>
            </a:endParaRPr>
          </a:p>
          <a:p>
            <a:pPr algn="just">
              <a:lnSpc>
                <a:spcPct val="150000"/>
              </a:lnSpc>
              <a:spcAft>
                <a:spcPts val="0"/>
              </a:spcAft>
              <a:buNone/>
            </a:pPr>
            <a:endParaRPr lang="en-IN" sz="1800" dirty="0">
              <a:latin typeface="Times New Roman" pitchFamily="18" charset="0"/>
              <a:ea typeface="Times New Roman"/>
              <a:cs typeface="Times New Roman" pitchFamily="18" charset="0"/>
            </a:endParaRPr>
          </a:p>
          <a:p>
            <a:pPr algn="just">
              <a:lnSpc>
                <a:spcPct val="150000"/>
              </a:lnSpc>
              <a:spcAft>
                <a:spcPts val="0"/>
              </a:spcAft>
              <a:buNone/>
            </a:pPr>
            <a:endParaRPr lang="en-IN" sz="1800" dirty="0">
              <a:latin typeface="Times New Roman" pitchFamily="18" charset="0"/>
              <a:ea typeface="Times New Roman"/>
              <a:cs typeface="Times New Roman" pitchFamily="18" charset="0"/>
            </a:endParaRPr>
          </a:p>
          <a:p>
            <a:pPr algn="just">
              <a:lnSpc>
                <a:spcPct val="150000"/>
              </a:lnSpc>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Fig. </a:t>
            </a:r>
            <a:r>
              <a:rPr lang="en-US" sz="1800" dirty="0">
                <a:latin typeface="Times New Roman" pitchFamily="18" charset="0"/>
                <a:cs typeface="Times New Roman" pitchFamily="18" charset="0"/>
              </a:rPr>
              <a:t>Complete axial slices with nodules in red circles and non-nodules in white circles</a:t>
            </a:r>
          </a:p>
          <a:p>
            <a:pPr algn="just">
              <a:lnSpc>
                <a:spcPct val="150000"/>
              </a:lnSpc>
              <a:spcAft>
                <a:spcPts val="0"/>
              </a:spcAft>
              <a:buNone/>
            </a:pPr>
            <a:endParaRPr lang="en-US" sz="1800" dirty="0">
              <a:latin typeface="Times New Roman" pitchFamily="18" charset="0"/>
              <a:ea typeface="Times New Roman"/>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pic>
        <p:nvPicPr>
          <p:cNvPr id="5" name="Picture 4" descr="Nodule vs NonNodule.PNG"/>
          <p:cNvPicPr>
            <a:picLocks noChangeAspect="1"/>
          </p:cNvPicPr>
          <p:nvPr/>
        </p:nvPicPr>
        <p:blipFill>
          <a:blip r:embed="rId3"/>
          <a:stretch>
            <a:fillRect/>
          </a:stretch>
        </p:blipFill>
        <p:spPr>
          <a:xfrm>
            <a:off x="2042409" y="3290317"/>
            <a:ext cx="8132723" cy="2514729"/>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nvGraphicFramePr>
        <p:xfrm>
          <a:off x="346507" y="1031133"/>
          <a:ext cx="11634690" cy="4969480"/>
        </p:xfrm>
        <a:graphic>
          <a:graphicData uri="http://schemas.openxmlformats.org/drawingml/2006/table">
            <a:tbl>
              <a:tblPr firstRow="1" bandRow="1">
                <a:tableStyleId>{5940675A-B579-460E-94D1-54222C63F5DA}</a:tableStyleId>
              </a:tblPr>
              <a:tblGrid>
                <a:gridCol w="829762">
                  <a:extLst>
                    <a:ext uri="{9D8B030D-6E8A-4147-A177-3AD203B41FA5}">
                      <a16:colId xmlns:a16="http://schemas.microsoft.com/office/drawing/2014/main" val="20000"/>
                    </a:ext>
                  </a:extLst>
                </a:gridCol>
                <a:gridCol w="2406377">
                  <a:extLst>
                    <a:ext uri="{9D8B030D-6E8A-4147-A177-3AD203B41FA5}">
                      <a16:colId xmlns:a16="http://schemas.microsoft.com/office/drawing/2014/main" val="20001"/>
                    </a:ext>
                  </a:extLst>
                </a:gridCol>
                <a:gridCol w="863430">
                  <a:extLst>
                    <a:ext uri="{9D8B030D-6E8A-4147-A177-3AD203B41FA5}">
                      <a16:colId xmlns:a16="http://schemas.microsoft.com/office/drawing/2014/main" val="20002"/>
                    </a:ext>
                  </a:extLst>
                </a:gridCol>
                <a:gridCol w="1773695">
                  <a:extLst>
                    <a:ext uri="{9D8B030D-6E8A-4147-A177-3AD203B41FA5}">
                      <a16:colId xmlns:a16="http://schemas.microsoft.com/office/drawing/2014/main" val="20003"/>
                    </a:ext>
                  </a:extLst>
                </a:gridCol>
                <a:gridCol w="1560300">
                  <a:extLst>
                    <a:ext uri="{9D8B030D-6E8A-4147-A177-3AD203B41FA5}">
                      <a16:colId xmlns:a16="http://schemas.microsoft.com/office/drawing/2014/main" val="20004"/>
                    </a:ext>
                  </a:extLst>
                </a:gridCol>
                <a:gridCol w="1292452">
                  <a:extLst>
                    <a:ext uri="{9D8B030D-6E8A-4147-A177-3AD203B41FA5}">
                      <a16:colId xmlns:a16="http://schemas.microsoft.com/office/drawing/2014/main" val="20005"/>
                    </a:ext>
                  </a:extLst>
                </a:gridCol>
                <a:gridCol w="1454337">
                  <a:extLst>
                    <a:ext uri="{9D8B030D-6E8A-4147-A177-3AD203B41FA5}">
                      <a16:colId xmlns:a16="http://schemas.microsoft.com/office/drawing/2014/main" val="20006"/>
                    </a:ext>
                  </a:extLst>
                </a:gridCol>
                <a:gridCol w="1454337">
                  <a:extLst>
                    <a:ext uri="{9D8B030D-6E8A-4147-A177-3AD203B41FA5}">
                      <a16:colId xmlns:a16="http://schemas.microsoft.com/office/drawing/2014/main" val="20007"/>
                    </a:ext>
                  </a:extLst>
                </a:gridCol>
              </a:tblGrid>
              <a:tr h="729004">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438910">
                <a:tc>
                  <a:txBody>
                    <a:bodyPr/>
                    <a:lstStyle/>
                    <a:p>
                      <a:pPr algn="ctr" fontAlgn="b"/>
                      <a:r>
                        <a:rPr lang="en-IN" sz="1200" b="0" dirty="0">
                          <a:solidFill>
                            <a:srgbClr val="000000"/>
                          </a:solidFill>
                          <a:latin typeface="Times New Roman" pitchFamily="18" charset="0"/>
                          <a:cs typeface="Times New Roman" pitchFamily="18" charset="0"/>
                        </a:rPr>
                        <a:t>10</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Hao Tang; Xingwei Liu; Xiaohui Xie</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algn="ctr" fontAlgn="b"/>
                      <a:r>
                        <a:rPr lang="en-IN" sz="1200" b="0" dirty="0">
                          <a:latin typeface="Times New Roman" pitchFamily="18" charset="0"/>
                          <a:ea typeface="Times New Roman" panose="02020603050405020304"/>
                          <a:cs typeface="Times New Roman" pitchFamily="18" charset="0"/>
                          <a:sym typeface="+mn-ea"/>
                        </a:rPr>
                        <a:t>It had proposed an end-to-end framework for nodule detection, integrating nodule candidate screening and false positive reduction into one model.</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sym typeface="+mn-ea"/>
                        </a:rPr>
                        <a:t>T</a:t>
                      </a:r>
                      <a:r>
                        <a:rPr lang="en-US" sz="1200" b="0" dirty="0">
                          <a:solidFill>
                            <a:srgbClr val="000000"/>
                          </a:solidFill>
                          <a:latin typeface="Times New Roman" pitchFamily="18" charset="0"/>
                          <a:cs typeface="Times New Roman" pitchFamily="18" charset="0"/>
                          <a:sym typeface="+mn-ea"/>
                        </a:rPr>
                        <a:t>he proposed</a:t>
                      </a:r>
                      <a:r>
                        <a:rPr lang="en-IN" altLang="en-US" sz="1200" b="0" dirty="0">
                          <a:solidFill>
                            <a:srgbClr val="000000"/>
                          </a:solidFill>
                          <a:latin typeface="Times New Roman" pitchFamily="18" charset="0"/>
                          <a:cs typeface="Times New Roman" pitchFamily="18" charset="0"/>
                          <a:sym typeface="+mn-ea"/>
                        </a:rPr>
                        <a:t> framework </a:t>
                      </a:r>
                      <a:r>
                        <a:rPr lang="en-US" sz="1200" b="0" dirty="0">
                          <a:solidFill>
                            <a:srgbClr val="000000"/>
                          </a:solidFill>
                          <a:latin typeface="Times New Roman" pitchFamily="18" charset="0"/>
                          <a:cs typeface="Times New Roman" pitchFamily="18" charset="0"/>
                          <a:sym typeface="+mn-ea"/>
                        </a:rPr>
                        <a:t> has a relatively high computational complexity </a:t>
                      </a:r>
                      <a:r>
                        <a:rPr lang="en-IN" altLang="en-US" sz="1200" b="0" dirty="0">
                          <a:solidFill>
                            <a:srgbClr val="000000"/>
                          </a:solidFill>
                          <a:latin typeface="Times New Roman" pitchFamily="18" charset="0"/>
                          <a:cs typeface="Times New Roman" pitchFamily="18" charset="0"/>
                          <a:sym typeface="+mn-ea"/>
                        </a:rPr>
                        <a:t>due to combination of 2 sub-systems.</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reduces the model complexity and inference time.</a:t>
                      </a:r>
                    </a:p>
                    <a:p>
                      <a:pPr algn="ctr" fontAlgn="b"/>
                      <a:r>
                        <a:rPr lang="en-IN" altLang="en-US" sz="1200" b="0" dirty="0">
                          <a:solidFill>
                            <a:srgbClr val="000000"/>
                          </a:solidFill>
                          <a:latin typeface="Times New Roman" pitchFamily="18" charset="0"/>
                          <a:cs typeface="Times New Roman" pitchFamily="18" charset="0"/>
                        </a:rPr>
                        <a:t>It increases nodule detection accuracy over the previous model.</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CPM(competition performance metric)-89%,accurcy-87%</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can be developed using deep learnung techniques.</a:t>
                      </a:r>
                    </a:p>
                  </a:txBody>
                  <a:tcPr marL="6350" marR="6350" marT="6350" anchor="b"/>
                </a:tc>
                <a:extLst>
                  <a:ext uri="{0D108BD9-81ED-4DB2-BD59-A6C34878D82A}">
                    <a16:rowId xmlns:a16="http://schemas.microsoft.com/office/drawing/2014/main" val="10001"/>
                  </a:ext>
                </a:extLst>
              </a:tr>
              <a:tr h="1459149">
                <a:tc>
                  <a:txBody>
                    <a:bodyPr/>
                    <a:lstStyle/>
                    <a:p>
                      <a:pPr algn="ctr" fontAlgn="b"/>
                      <a:r>
                        <a:rPr lang="en-IN" sz="1200" b="0" dirty="0">
                          <a:solidFill>
                            <a:srgbClr val="000000"/>
                          </a:solidFill>
                          <a:latin typeface="Times New Roman" pitchFamily="18" charset="0"/>
                          <a:cs typeface="Times New Roman" pitchFamily="18" charset="0"/>
                        </a:rPr>
                        <a:t>11</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latin typeface="Times New Roman" pitchFamily="18" charset="0"/>
                          <a:cs typeface="Times New Roman" pitchFamily="18" charset="0"/>
                          <a:sym typeface="+mn-ea"/>
                        </a:rPr>
                        <a:t>Y. Qin, H. </a:t>
                      </a:r>
                      <a:r>
                        <a:rPr lang="en-US" sz="1200" b="0" dirty="0" err="1">
                          <a:latin typeface="Times New Roman" pitchFamily="18" charset="0"/>
                          <a:cs typeface="Times New Roman" pitchFamily="18" charset="0"/>
                          <a:sym typeface="+mn-ea"/>
                        </a:rPr>
                        <a:t>Zheng</a:t>
                      </a:r>
                      <a:r>
                        <a:rPr lang="en-US" sz="1200" b="0" dirty="0">
                          <a:latin typeface="Times New Roman" pitchFamily="18" charset="0"/>
                          <a:cs typeface="Times New Roman" pitchFamily="18" charset="0"/>
                          <a:sym typeface="+mn-ea"/>
                        </a:rPr>
                        <a:t>, Y. -M. Zhu and J. Yang</a:t>
                      </a:r>
                      <a:endParaRPr lang="en-US" sz="1200" b="0" dirty="0">
                        <a:solidFill>
                          <a:srgbClr val="000000"/>
                        </a:solidFill>
                        <a:latin typeface="Times New Roman" pitchFamily="18" charset="0"/>
                        <a:cs typeface="Times New Roman" pitchFamily="18" charset="0"/>
                        <a:sym typeface="+mn-ea"/>
                      </a:endParaRP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algn="ctr" fontAlgn="b"/>
                      <a:r>
                        <a:rPr lang="en-IN" sz="1200" b="0" dirty="0">
                          <a:latin typeface="Times New Roman" pitchFamily="18" charset="0"/>
                          <a:ea typeface="Times New Roman" panose="02020603050405020304"/>
                          <a:cs typeface="Times New Roman" pitchFamily="18" charset="0"/>
                          <a:sym typeface="+mn-ea"/>
                        </a:rPr>
                        <a:t>It proposes a</a:t>
                      </a:r>
                      <a:r>
                        <a:rPr sz="1200" b="0" dirty="0">
                          <a:latin typeface="Times New Roman" pitchFamily="18" charset="0"/>
                          <a:ea typeface="Times New Roman" panose="02020603050405020304"/>
                          <a:cs typeface="Times New Roman" pitchFamily="18" charset="0"/>
                          <a:sym typeface="+mn-ea"/>
                        </a:rPr>
                        <a:t> computer-aided diagnosis (CAD) system for simultaneous accurate pulmonary nodule detection and false positive reduction</a:t>
                      </a:r>
                      <a:r>
                        <a:rPr lang="en-IN" sz="1200" b="0" dirty="0">
                          <a:latin typeface="Times New Roman" pitchFamily="18" charset="0"/>
                          <a:ea typeface="Times New Roman" panose="02020603050405020304"/>
                          <a:cs typeface="Times New Roman" pitchFamily="18" charset="0"/>
                          <a:sym typeface="+mn-ea"/>
                        </a:rPr>
                        <a:t>.</a:t>
                      </a:r>
                      <a:endParaRPr lang="en-IN" sz="1200" b="0" dirty="0">
                        <a:latin typeface="Times New Roman" pitchFamily="18" charset="0"/>
                        <a:ea typeface="Times New Roman" panose="02020603050405020304"/>
                        <a:cs typeface="Times New Roman" pitchFamily="18" charset="0"/>
                      </a:endParaRPr>
                    </a:p>
                    <a:p>
                      <a:pPr algn="ctr" fontAlgn="b"/>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uses </a:t>
                      </a:r>
                      <a:r>
                        <a:rPr lang="en-US" sz="1200" b="0" dirty="0">
                          <a:solidFill>
                            <a:srgbClr val="000000"/>
                          </a:solidFill>
                          <a:latin typeface="Times New Roman" pitchFamily="18" charset="0"/>
                          <a:cs typeface="Times New Roman" pitchFamily="18" charset="0"/>
                        </a:rPr>
                        <a:t>3D patch-based training is adopted with</a:t>
                      </a:r>
                      <a:r>
                        <a:rPr lang="en-IN" altLang="en-US" sz="1200" b="0" dirty="0">
                          <a:solidFill>
                            <a:srgbClr val="000000"/>
                          </a:solidFill>
                          <a:latin typeface="Times New Roman" pitchFamily="18" charset="0"/>
                          <a:cs typeface="Times New Roman" pitchFamily="18" charset="0"/>
                        </a:rPr>
                        <a:t> </a:t>
                      </a:r>
                      <a:r>
                        <a:rPr lang="en-US" sz="1200" b="0" dirty="0">
                          <a:solidFill>
                            <a:srgbClr val="000000"/>
                          </a:solidFill>
                          <a:latin typeface="Times New Roman" pitchFamily="18" charset="0"/>
                          <a:cs typeface="Times New Roman" pitchFamily="18" charset="0"/>
                        </a:rPr>
                        <a:t>patch</a:t>
                      </a:r>
                      <a:r>
                        <a:rPr lang="en-IN" altLang="en-US" sz="1200" b="0" dirty="0">
                          <a:solidFill>
                            <a:srgbClr val="000000"/>
                          </a:solidFill>
                          <a:latin typeface="Times New Roman" pitchFamily="18" charset="0"/>
                          <a:cs typeface="Times New Roman" pitchFamily="18" charset="0"/>
                        </a:rPr>
                        <a:t> </a:t>
                      </a:r>
                      <a:r>
                        <a:rPr lang="en-US" sz="1200" b="0" dirty="0">
                          <a:solidFill>
                            <a:srgbClr val="000000"/>
                          </a:solidFill>
                          <a:latin typeface="Times New Roman" pitchFamily="18" charset="0"/>
                          <a:cs typeface="Times New Roman" pitchFamily="18" charset="0"/>
                        </a:rPr>
                        <a:t>size of 128 × 128 × 128</a:t>
                      </a:r>
                      <a:r>
                        <a:rPr lang="en-IN" altLang="en-US" sz="1200" b="0" dirty="0">
                          <a:solidFill>
                            <a:srgbClr val="000000"/>
                          </a:solidFill>
                          <a:latin typeface="Times New Roman" pitchFamily="18" charset="0"/>
                          <a:cs typeface="Times New Roman" pitchFamily="18" charset="0"/>
                        </a:rPr>
                        <a:t> due to the limitation of GPU</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The</a:t>
                      </a:r>
                      <a:r>
                        <a:rPr lang="en-US" sz="1200" b="0" dirty="0">
                          <a:solidFill>
                            <a:srgbClr val="000000"/>
                          </a:solidFill>
                          <a:latin typeface="Times New Roman" pitchFamily="18" charset="0"/>
                          <a:cs typeface="Times New Roman" pitchFamily="18" charset="0"/>
                        </a:rPr>
                        <a:t> densely connected structure reuses nodules features and boosts feature propagation</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CPM-89%, FROC</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can be developed for clinacal applications</a:t>
                      </a:r>
                    </a:p>
                  </a:txBody>
                  <a:tcPr marL="6350" marR="6350" marT="6350" anchor="b"/>
                </a:tc>
                <a:extLst>
                  <a:ext uri="{0D108BD9-81ED-4DB2-BD59-A6C34878D82A}">
                    <a16:rowId xmlns:a16="http://schemas.microsoft.com/office/drawing/2014/main" val="10002"/>
                  </a:ext>
                </a:extLst>
              </a:tr>
              <a:tr h="1342417">
                <a:tc>
                  <a:txBody>
                    <a:bodyPr/>
                    <a:lstStyle/>
                    <a:p>
                      <a:pPr algn="ctr" fontAlgn="b"/>
                      <a:r>
                        <a:rPr lang="en-IN" sz="1200" b="0" dirty="0">
                          <a:solidFill>
                            <a:srgbClr val="000000"/>
                          </a:solidFill>
                          <a:latin typeface="Times New Roman" pitchFamily="18" charset="0"/>
                          <a:cs typeface="Times New Roman" pitchFamily="18" charset="0"/>
                        </a:rPr>
                        <a:t>12</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Yu Han; Honggang Qi; Yan Liu; Zhijun Guo; Qian Xu; Qiang Lin; Haitao Liu; Junying Lu</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2021</a:t>
                      </a:r>
                    </a:p>
                  </a:txBody>
                  <a:tcPr marL="6350" marR="6350" marT="6350" anchor="b"/>
                </a:tc>
                <a:tc>
                  <a:txBody>
                    <a:bodyPr/>
                    <a:lstStyle/>
                    <a:p>
                      <a:pPr algn="ctr" fontAlgn="b"/>
                      <a:r>
                        <a:rPr lang="en-IN" sz="1200" b="0" dirty="0">
                          <a:latin typeface="Times New Roman" pitchFamily="18" charset="0"/>
                          <a:ea typeface="Times New Roman" panose="02020603050405020304"/>
                          <a:cs typeface="Times New Roman" pitchFamily="18" charset="0"/>
                          <a:sym typeface="+mn-ea"/>
                        </a:rPr>
                        <a:t>It proposes an effective multi-branch false positive reduction network is built to avoid reducing the sensitivity of nodule detection.</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T</a:t>
                      </a:r>
                      <a:r>
                        <a:rPr lang="en-US" sz="1200" b="0" dirty="0">
                          <a:solidFill>
                            <a:srgbClr val="000000"/>
                          </a:solidFill>
                          <a:latin typeface="Times New Roman" pitchFamily="18" charset="0"/>
                          <a:cs typeface="Times New Roman" pitchFamily="18" charset="0"/>
                        </a:rPr>
                        <a:t>he computational amount and time</a:t>
                      </a:r>
                    </a:p>
                    <a:p>
                      <a:pPr algn="ctr" fontAlgn="b"/>
                      <a:r>
                        <a:rPr lang="en-US" sz="1200" b="0" dirty="0">
                          <a:solidFill>
                            <a:srgbClr val="000000"/>
                          </a:solidFill>
                          <a:latin typeface="Times New Roman" pitchFamily="18" charset="0"/>
                          <a:cs typeface="Times New Roman" pitchFamily="18" charset="0"/>
                        </a:rPr>
                        <a:t>cost of the 3D Resnet is higher</a:t>
                      </a:r>
                      <a:r>
                        <a:rPr lang="en-IN" altLang="en-US" sz="1200" b="0" dirty="0">
                          <a:solidFill>
                            <a:srgbClr val="000000"/>
                          </a:solidFill>
                          <a:latin typeface="Times New Roman" pitchFamily="18" charset="0"/>
                          <a:cs typeface="Times New Roman" pitchFamily="18" charset="0"/>
                        </a:rPr>
                        <a:t>.</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a:t>
                      </a:r>
                      <a:r>
                        <a:rPr lang="en-US" sz="1200" b="0" dirty="0">
                          <a:solidFill>
                            <a:srgbClr val="000000"/>
                          </a:solidFill>
                          <a:latin typeface="Times New Roman" pitchFamily="18" charset="0"/>
                          <a:cs typeface="Times New Roman" pitchFamily="18" charset="0"/>
                        </a:rPr>
                        <a:t> avoid</a:t>
                      </a:r>
                      <a:r>
                        <a:rPr lang="en-IN" altLang="en-US" sz="1200" b="0" dirty="0">
                          <a:solidFill>
                            <a:srgbClr val="000000"/>
                          </a:solidFill>
                          <a:latin typeface="Times New Roman" pitchFamily="18" charset="0"/>
                          <a:cs typeface="Times New Roman" pitchFamily="18" charset="0"/>
                        </a:rPr>
                        <a:t>s</a:t>
                      </a:r>
                      <a:r>
                        <a:rPr lang="en-US" sz="1200" b="0" dirty="0">
                          <a:solidFill>
                            <a:srgbClr val="000000"/>
                          </a:solidFill>
                          <a:latin typeface="Times New Roman" pitchFamily="18" charset="0"/>
                          <a:cs typeface="Times New Roman" pitchFamily="18" charset="0"/>
                        </a:rPr>
                        <a:t> the degradation caused by the</a:t>
                      </a:r>
                    </a:p>
                    <a:p>
                      <a:pPr algn="ctr" fontAlgn="b"/>
                      <a:r>
                        <a:rPr lang="en-US" sz="1200" b="0" dirty="0">
                          <a:solidFill>
                            <a:srgbClr val="000000"/>
                          </a:solidFill>
                          <a:latin typeface="Times New Roman" pitchFamily="18" charset="0"/>
                          <a:cs typeface="Times New Roman" pitchFamily="18" charset="0"/>
                        </a:rPr>
                        <a:t>increase in the number of network layers</a:t>
                      </a:r>
                      <a:r>
                        <a:rPr lang="en-IN" altLang="en-US" sz="1200" b="0" dirty="0">
                          <a:solidFill>
                            <a:srgbClr val="000000"/>
                          </a:solidFill>
                          <a:latin typeface="Times New Roman" pitchFamily="18" charset="0"/>
                          <a:cs typeface="Times New Roman" pitchFamily="18" charset="0"/>
                        </a:rPr>
                        <a:t>.</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 </a:t>
                      </a:r>
                      <a:r>
                        <a:rPr lang="en-US" sz="1200" b="0" dirty="0" err="1">
                          <a:solidFill>
                            <a:srgbClr val="000000"/>
                          </a:solidFill>
                          <a:latin typeface="Times New Roman" pitchFamily="18" charset="0"/>
                          <a:cs typeface="Times New Roman" pitchFamily="18" charset="0"/>
                        </a:rPr>
                        <a:t>Sensitivit</a:t>
                      </a:r>
                      <a:r>
                        <a:rPr lang="en-IN" altLang="en-US" sz="1200" b="0" dirty="0">
                          <a:solidFill>
                            <a:srgbClr val="000000"/>
                          </a:solidFill>
                          <a:latin typeface="Times New Roman" pitchFamily="18" charset="0"/>
                          <a:cs typeface="Times New Roman" pitchFamily="18" charset="0"/>
                        </a:rPr>
                        <a:t>y – 85.8%</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 </a:t>
                      </a:r>
                      <a:r>
                        <a:rPr lang="en-IN" altLang="en-US" sz="1200" b="0" dirty="0">
                          <a:solidFill>
                            <a:srgbClr val="000000"/>
                          </a:solidFill>
                          <a:latin typeface="Times New Roman" pitchFamily="18" charset="0"/>
                          <a:cs typeface="Times New Roman" pitchFamily="18" charset="0"/>
                        </a:rPr>
                        <a:t>It can be helpful to further to improve the efficiency of doctors in clinical diagonsis.</a:t>
                      </a:r>
                    </a:p>
                  </a:txBody>
                  <a:tcPr marL="6350" marR="6350" marT="63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487056351"/>
              </p:ext>
            </p:extLst>
          </p:nvPr>
        </p:nvGraphicFramePr>
        <p:xfrm>
          <a:off x="362272" y="1230830"/>
          <a:ext cx="11634690" cy="4900335"/>
        </p:xfrm>
        <a:graphic>
          <a:graphicData uri="http://schemas.openxmlformats.org/drawingml/2006/table">
            <a:tbl>
              <a:tblPr firstRow="1" bandRow="1">
                <a:tableStyleId>{5940675A-B579-460E-94D1-54222C63F5DA}</a:tableStyleId>
              </a:tblPr>
              <a:tblGrid>
                <a:gridCol w="829762">
                  <a:extLst>
                    <a:ext uri="{9D8B030D-6E8A-4147-A177-3AD203B41FA5}">
                      <a16:colId xmlns:a16="http://schemas.microsoft.com/office/drawing/2014/main" val="20000"/>
                    </a:ext>
                  </a:extLst>
                </a:gridCol>
                <a:gridCol w="2406377">
                  <a:extLst>
                    <a:ext uri="{9D8B030D-6E8A-4147-A177-3AD203B41FA5}">
                      <a16:colId xmlns:a16="http://schemas.microsoft.com/office/drawing/2014/main" val="20001"/>
                    </a:ext>
                  </a:extLst>
                </a:gridCol>
                <a:gridCol w="863430">
                  <a:extLst>
                    <a:ext uri="{9D8B030D-6E8A-4147-A177-3AD203B41FA5}">
                      <a16:colId xmlns:a16="http://schemas.microsoft.com/office/drawing/2014/main" val="20002"/>
                    </a:ext>
                  </a:extLst>
                </a:gridCol>
                <a:gridCol w="1773695">
                  <a:extLst>
                    <a:ext uri="{9D8B030D-6E8A-4147-A177-3AD203B41FA5}">
                      <a16:colId xmlns:a16="http://schemas.microsoft.com/office/drawing/2014/main" val="20003"/>
                    </a:ext>
                  </a:extLst>
                </a:gridCol>
                <a:gridCol w="1560300">
                  <a:extLst>
                    <a:ext uri="{9D8B030D-6E8A-4147-A177-3AD203B41FA5}">
                      <a16:colId xmlns:a16="http://schemas.microsoft.com/office/drawing/2014/main" val="20004"/>
                    </a:ext>
                  </a:extLst>
                </a:gridCol>
                <a:gridCol w="1292452">
                  <a:extLst>
                    <a:ext uri="{9D8B030D-6E8A-4147-A177-3AD203B41FA5}">
                      <a16:colId xmlns:a16="http://schemas.microsoft.com/office/drawing/2014/main" val="20005"/>
                    </a:ext>
                  </a:extLst>
                </a:gridCol>
                <a:gridCol w="1454337">
                  <a:extLst>
                    <a:ext uri="{9D8B030D-6E8A-4147-A177-3AD203B41FA5}">
                      <a16:colId xmlns:a16="http://schemas.microsoft.com/office/drawing/2014/main" val="20006"/>
                    </a:ext>
                  </a:extLst>
                </a:gridCol>
                <a:gridCol w="1454337">
                  <a:extLst>
                    <a:ext uri="{9D8B030D-6E8A-4147-A177-3AD203B41FA5}">
                      <a16:colId xmlns:a16="http://schemas.microsoft.com/office/drawing/2014/main" val="20007"/>
                    </a:ext>
                  </a:extLst>
                </a:gridCol>
              </a:tblGrid>
              <a:tr h="729004">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197072">
                <a:tc>
                  <a:txBody>
                    <a:bodyPr/>
                    <a:lstStyle/>
                    <a:p>
                      <a:pPr algn="ctr" fontAlgn="b"/>
                      <a:r>
                        <a:rPr lang="en-IN" sz="1200" b="0" dirty="0">
                          <a:solidFill>
                            <a:srgbClr val="000000"/>
                          </a:solidFill>
                          <a:latin typeface="Times New Roman" pitchFamily="18" charset="0"/>
                          <a:cs typeface="Times New Roman" pitchFamily="18" charset="0"/>
                        </a:rPr>
                        <a:t>13</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i="0" dirty="0">
                          <a:solidFill>
                            <a:srgbClr val="222222"/>
                          </a:solidFill>
                          <a:effectLst/>
                          <a:latin typeface="Times New Roman" panose="02020603050405020304" pitchFamily="18" charset="0"/>
                          <a:cs typeface="Times New Roman" panose="02020603050405020304" pitchFamily="18" charset="0"/>
                        </a:rPr>
                        <a:t>Li, C., Zhu, G., Wu, X., &amp; Wang, Y. </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algn="ctr" fontAlgn="b"/>
                      <a:r>
                        <a:rPr lang="en-US" sz="1200" b="0" dirty="0">
                          <a:latin typeface="Times New Roman" panose="02020603050405020304" pitchFamily="18" charset="0"/>
                          <a:cs typeface="Times New Roman" panose="02020603050405020304" pitchFamily="18" charset="0"/>
                        </a:rPr>
                        <a:t>This propose a framework of ensemble of convolutional neural networks (E-CNNs) for false positive reduction of lung nodules.</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latin typeface="Times New Roman" panose="02020603050405020304" pitchFamily="18" charset="0"/>
                          <a:cs typeface="Times New Roman" panose="02020603050405020304" pitchFamily="18" charset="0"/>
                        </a:rPr>
                        <a:t>The CT is considered to be the most effective imaging method but it used </a:t>
                      </a:r>
                      <a:r>
                        <a:rPr lang="en-IN" sz="1200" b="0" dirty="0">
                          <a:latin typeface="Times New Roman" panose="02020603050405020304" pitchFamily="18" charset="0"/>
                          <a:cs typeface="Times New Roman" panose="02020603050405020304" pitchFamily="18" charset="0"/>
                        </a:rPr>
                        <a:t>chest radiographs (CXRs)</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Usage of Ensemble CNN increases the sensitivity when compared to single CNN.    </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Sensitivity-84%</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Working on CT images as it is the better imaging method.</a:t>
                      </a:r>
                    </a:p>
                  </a:txBody>
                  <a:tcPr marL="6350" marR="6350" marT="6350" anchor="b"/>
                </a:tc>
                <a:extLst>
                  <a:ext uri="{0D108BD9-81ED-4DB2-BD59-A6C34878D82A}">
                    <a16:rowId xmlns:a16="http://schemas.microsoft.com/office/drawing/2014/main" val="10001"/>
                  </a:ext>
                </a:extLst>
              </a:tr>
              <a:tr h="1459149">
                <a:tc>
                  <a:txBody>
                    <a:bodyPr/>
                    <a:lstStyle/>
                    <a:p>
                      <a:pPr algn="ctr" fontAlgn="b"/>
                      <a:r>
                        <a:rPr lang="en-US" sz="1200" b="0" dirty="0">
                          <a:solidFill>
                            <a:srgbClr val="000000"/>
                          </a:solidFill>
                          <a:latin typeface="Times New Roman" pitchFamily="18" charset="0"/>
                          <a:cs typeface="Times New Roman" pitchFamily="18" charset="0"/>
                        </a:rPr>
                        <a:t>1</a:t>
                      </a:r>
                      <a:r>
                        <a:rPr lang="en-IN" sz="1200" b="0" dirty="0">
                          <a:solidFill>
                            <a:srgbClr val="000000"/>
                          </a:solidFill>
                          <a:latin typeface="Times New Roman" pitchFamily="18" charset="0"/>
                          <a:cs typeface="Times New Roman" pitchFamily="18" charset="0"/>
                        </a:rPr>
                        <a:t>4</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endParaRPr lang="en-IN" sz="800" b="0" i="0" dirty="0">
                        <a:solidFill>
                          <a:srgbClr val="222222"/>
                        </a:solidFill>
                        <a:effectLst/>
                        <a:latin typeface="Arial" panose="020B0604020202020204" pitchFamily="34" charset="0"/>
                      </a:endParaRPr>
                    </a:p>
                    <a:p>
                      <a:pPr algn="ctr" fontAlgn="b"/>
                      <a:r>
                        <a:rPr lang="en-IN" sz="1200" b="0" i="0" dirty="0">
                          <a:solidFill>
                            <a:srgbClr val="222222"/>
                          </a:solidFill>
                          <a:effectLst/>
                          <a:latin typeface="Times New Roman" panose="02020603050405020304" pitchFamily="18" charset="0"/>
                          <a:cs typeface="Times New Roman" panose="02020603050405020304" pitchFamily="18" charset="0"/>
                        </a:rPr>
                        <a:t>Cao, H., Liu, H., Song, E., Ma, G., Xu, X., </a:t>
                      </a:r>
                      <a:r>
                        <a:rPr lang="en-IN" sz="1200" b="0" i="0" dirty="0" err="1">
                          <a:solidFill>
                            <a:srgbClr val="222222"/>
                          </a:solidFill>
                          <a:effectLst/>
                          <a:latin typeface="Times New Roman" panose="02020603050405020304" pitchFamily="18" charset="0"/>
                          <a:cs typeface="Times New Roman" panose="02020603050405020304" pitchFamily="18" charset="0"/>
                        </a:rPr>
                        <a:t>Jin</a:t>
                      </a:r>
                      <a:r>
                        <a:rPr lang="en-IN" sz="1200" b="0" i="0" dirty="0">
                          <a:solidFill>
                            <a:srgbClr val="222222"/>
                          </a:solidFill>
                          <a:effectLst/>
                          <a:latin typeface="Times New Roman" panose="02020603050405020304" pitchFamily="18" charset="0"/>
                          <a:cs typeface="Times New Roman" panose="02020603050405020304" pitchFamily="18" charset="0"/>
                        </a:rPr>
                        <a:t>, R., ... &amp; Hung, C. C</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algn="ctr" fontAlgn="b"/>
                      <a:r>
                        <a:rPr lang="en-US" sz="1200" b="0" dirty="0">
                          <a:latin typeface="Times New Roman" panose="02020603050405020304" pitchFamily="18" charset="0"/>
                          <a:cs typeface="Times New Roman" panose="02020603050405020304" pitchFamily="18" charset="0"/>
                        </a:rPr>
                        <a:t>This paper propose a Multi-Branch Ensemble Learning architecture based on the three-dimensional convolutional neural networks for the false positive reduction.</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model cannot deal with various orientations</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t> MBEL-3D-CNN architecture can achieve better screening results since it used ensemble learning.</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CPM score-87.3%, sensitivity, recall</a:t>
                      </a:r>
                    </a:p>
                  </a:txBody>
                  <a:tcPr marL="6350" marR="6350" marT="6350" anchor="b"/>
                </a:tc>
                <a:tc>
                  <a:txBody>
                    <a:bodyPr/>
                    <a:lstStyle/>
                    <a:p>
                      <a:pPr algn="ctr" fontAlgn="b"/>
                      <a:r>
                        <a:rPr lang="en-US" sz="1200" b="0" dirty="0"/>
                        <a:t>plan to develop a candidate lung nodule detection by the Deconvolutional Single Shot Detector.</a:t>
                      </a:r>
                      <a:endParaRPr lang="en-US" sz="1200" b="0" dirty="0">
                        <a:solidFill>
                          <a:srgbClr val="000000"/>
                        </a:solidFill>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2"/>
                  </a:ext>
                </a:extLst>
              </a:tr>
              <a:tr h="1342417">
                <a:tc>
                  <a:txBody>
                    <a:bodyPr/>
                    <a:lstStyle/>
                    <a:p>
                      <a:pPr algn="ctr" fontAlgn="b"/>
                      <a:r>
                        <a:rPr lang="en-US" sz="1200" b="0" dirty="0">
                          <a:solidFill>
                            <a:srgbClr val="000000"/>
                          </a:solidFill>
                          <a:latin typeface="Times New Roman" pitchFamily="18" charset="0"/>
                          <a:cs typeface="Times New Roman" pitchFamily="18" charset="0"/>
                        </a:rPr>
                        <a:t>1</a:t>
                      </a:r>
                      <a:r>
                        <a:rPr lang="en-IN" sz="1200" b="0" dirty="0">
                          <a:solidFill>
                            <a:srgbClr val="000000"/>
                          </a:solidFill>
                          <a:latin typeface="Times New Roman" pitchFamily="18" charset="0"/>
                          <a:cs typeface="Times New Roman" pitchFamily="18" charset="0"/>
                        </a:rPr>
                        <a:t>5</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IN" sz="1200" b="0" i="0" dirty="0">
                          <a:solidFill>
                            <a:srgbClr val="222222"/>
                          </a:solidFill>
                          <a:effectLst/>
                          <a:latin typeface="Times New Roman" panose="02020603050405020304" pitchFamily="18" charset="0"/>
                          <a:cs typeface="Times New Roman" panose="02020603050405020304" pitchFamily="18" charset="0"/>
                        </a:rPr>
                        <a:t>Huang, X., Shan, J., &amp; Vaidya, V. </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2017</a:t>
                      </a:r>
                    </a:p>
                  </a:txBody>
                  <a:tcPr marL="6350" marR="6350" marT="635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Proposed a computer-aided detection system that uses 3D convolutional neural networks for detecting lung nodules in low dose CT.</a:t>
                      </a:r>
                    </a:p>
                    <a:p>
                      <a:pPr algn="ctr" fontAlgn="b"/>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latin typeface="Times New Roman" panose="02020603050405020304" pitchFamily="18" charset="0"/>
                          <a:cs typeface="Times New Roman" panose="02020603050405020304" pitchFamily="18" charset="0"/>
                        </a:rPr>
                        <a:t>GGO and juxta pleural nodules were not addressed.</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The 3D CNN performs better over 2D CNN in volumetric medical image analysis.</a:t>
                      </a:r>
                    </a:p>
                    <a:p>
                      <a:pPr algn="ctr" fontAlgn="b"/>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IN" sz="1200" b="0" dirty="0"/>
                        <a:t>FROC curves ,</a:t>
                      </a:r>
                    </a:p>
                    <a:p>
                      <a:pPr algn="ctr" fontAlgn="b"/>
                      <a:r>
                        <a:rPr lang="en-US" sz="1200" b="0" dirty="0">
                          <a:solidFill>
                            <a:srgbClr val="000000"/>
                          </a:solidFill>
                          <a:latin typeface="Times New Roman" pitchFamily="18" charset="0"/>
                          <a:cs typeface="Times New Roman" pitchFamily="18" charset="0"/>
                        </a:rPr>
                        <a:t>Sensitivity-90%</a:t>
                      </a:r>
                    </a:p>
                  </a:txBody>
                  <a:tcPr marL="6350" marR="6350" marT="6350" anchor="b"/>
                </a:tc>
                <a:tc>
                  <a:txBody>
                    <a:bodyPr/>
                    <a:lstStyle/>
                    <a:p>
                      <a:pPr algn="ctr" fontAlgn="b"/>
                      <a:r>
                        <a:rPr lang="en-US" sz="1200" b="0" dirty="0"/>
                        <a:t>Will test the </a:t>
                      </a:r>
                      <a:r>
                        <a:rPr lang="en-US" sz="1200" b="0" dirty="0" err="1"/>
                        <a:t>prooposed</a:t>
                      </a:r>
                      <a:r>
                        <a:rPr lang="en-US" sz="1200" b="0" dirty="0"/>
                        <a:t> method on separate test data, explore versatile candidate generators for developing complete system that for all nodule types. </a:t>
                      </a:r>
                      <a:endParaRPr lang="en-US" sz="1200" b="0" dirty="0">
                        <a:solidFill>
                          <a:srgbClr val="000000"/>
                        </a:solidFill>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959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nvGraphicFramePr>
        <p:xfrm>
          <a:off x="330741" y="1031133"/>
          <a:ext cx="11634690" cy="5201482"/>
        </p:xfrm>
        <a:graphic>
          <a:graphicData uri="http://schemas.openxmlformats.org/drawingml/2006/table">
            <a:tbl>
              <a:tblPr firstRow="1" bandRow="1">
                <a:tableStyleId>{5940675A-B579-460E-94D1-54222C63F5DA}</a:tableStyleId>
              </a:tblPr>
              <a:tblGrid>
                <a:gridCol w="829762">
                  <a:extLst>
                    <a:ext uri="{9D8B030D-6E8A-4147-A177-3AD203B41FA5}">
                      <a16:colId xmlns:a16="http://schemas.microsoft.com/office/drawing/2014/main" val="20000"/>
                    </a:ext>
                  </a:extLst>
                </a:gridCol>
                <a:gridCol w="1407599">
                  <a:extLst>
                    <a:ext uri="{9D8B030D-6E8A-4147-A177-3AD203B41FA5}">
                      <a16:colId xmlns:a16="http://schemas.microsoft.com/office/drawing/2014/main" val="20001"/>
                    </a:ext>
                  </a:extLst>
                </a:gridCol>
                <a:gridCol w="466928">
                  <a:extLst>
                    <a:ext uri="{9D8B030D-6E8A-4147-A177-3AD203B41FA5}">
                      <a16:colId xmlns:a16="http://schemas.microsoft.com/office/drawing/2014/main" val="20002"/>
                    </a:ext>
                  </a:extLst>
                </a:gridCol>
                <a:gridCol w="1896893">
                  <a:extLst>
                    <a:ext uri="{9D8B030D-6E8A-4147-A177-3AD203B41FA5}">
                      <a16:colId xmlns:a16="http://schemas.microsoft.com/office/drawing/2014/main" val="20003"/>
                    </a:ext>
                  </a:extLst>
                </a:gridCol>
                <a:gridCol w="1517515">
                  <a:extLst>
                    <a:ext uri="{9D8B030D-6E8A-4147-A177-3AD203B41FA5}">
                      <a16:colId xmlns:a16="http://schemas.microsoft.com/office/drawing/2014/main" val="20004"/>
                    </a:ext>
                  </a:extLst>
                </a:gridCol>
                <a:gridCol w="2159541">
                  <a:extLst>
                    <a:ext uri="{9D8B030D-6E8A-4147-A177-3AD203B41FA5}">
                      <a16:colId xmlns:a16="http://schemas.microsoft.com/office/drawing/2014/main" val="20005"/>
                    </a:ext>
                  </a:extLst>
                </a:gridCol>
                <a:gridCol w="1070042">
                  <a:extLst>
                    <a:ext uri="{9D8B030D-6E8A-4147-A177-3AD203B41FA5}">
                      <a16:colId xmlns:a16="http://schemas.microsoft.com/office/drawing/2014/main" val="20006"/>
                    </a:ext>
                  </a:extLst>
                </a:gridCol>
                <a:gridCol w="2286410">
                  <a:extLst>
                    <a:ext uri="{9D8B030D-6E8A-4147-A177-3AD203B41FA5}">
                      <a16:colId xmlns:a16="http://schemas.microsoft.com/office/drawing/2014/main" val="20007"/>
                    </a:ext>
                  </a:extLst>
                </a:gridCol>
              </a:tblGrid>
              <a:tr h="729004">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197072">
                <a:tc>
                  <a:txBody>
                    <a:bodyPr/>
                    <a:lstStyle/>
                    <a:p>
                      <a:pPr algn="ctr">
                        <a:lnSpc>
                          <a:spcPct val="107000"/>
                        </a:lnSpc>
                        <a:spcAft>
                          <a:spcPts val="800"/>
                        </a:spcAft>
                      </a:pPr>
                      <a:r>
                        <a:rPr lang="en-US" sz="1200" dirty="0">
                          <a:latin typeface="Times New Roman" pitchFamily="18" charset="0"/>
                          <a:ea typeface="Calibri"/>
                          <a:cs typeface="Times New Roman" pitchFamily="18" charset="0"/>
                        </a:rPr>
                        <a:t>16</a:t>
                      </a: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Ying Chen ,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Yerong</a:t>
                      </a:r>
                      <a:r>
                        <a:rPr lang="en-IN" sz="1200" dirty="0">
                          <a:latin typeface="Times New Roman" pitchFamily="18" charset="0"/>
                          <a:ea typeface="Calibri"/>
                          <a:cs typeface="Times New Roman" pitchFamily="18" charset="0"/>
                        </a:rPr>
                        <a:t> Wang ,</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 </a:t>
                      </a:r>
                      <a:r>
                        <a:rPr lang="en-IN" sz="1200" dirty="0" err="1">
                          <a:latin typeface="Times New Roman" pitchFamily="18" charset="0"/>
                          <a:ea typeface="Calibri"/>
                          <a:cs typeface="Times New Roman" pitchFamily="18" charset="0"/>
                        </a:rPr>
                        <a:t>Fei</a:t>
                      </a:r>
                      <a:r>
                        <a:rPr lang="en-IN" sz="1200" dirty="0">
                          <a:latin typeface="Times New Roman" pitchFamily="18" charset="0"/>
                          <a:ea typeface="Calibri"/>
                          <a:cs typeface="Times New Roman" pitchFamily="18" charset="0"/>
                        </a:rPr>
                        <a:t> </a:t>
                      </a:r>
                      <a:r>
                        <a:rPr lang="en-IN" sz="1200" dirty="0" err="1">
                          <a:latin typeface="Times New Roman" pitchFamily="18" charset="0"/>
                          <a:ea typeface="Calibri"/>
                          <a:cs typeface="Times New Roman" pitchFamily="18" charset="0"/>
                        </a:rPr>
                        <a:t>Hu</a:t>
                      </a:r>
                      <a:r>
                        <a:rPr lang="en-IN" sz="1200" dirty="0">
                          <a:latin typeface="Times New Roman" pitchFamily="18" charset="0"/>
                          <a:ea typeface="Calibri"/>
                          <a:cs typeface="Times New Roman" pitchFamily="18" charset="0"/>
                        </a:rPr>
                        <a:t>,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Longfeng</a:t>
                      </a:r>
                      <a:r>
                        <a:rPr lang="en-IN" sz="1200" dirty="0">
                          <a:latin typeface="Times New Roman" pitchFamily="18" charset="0"/>
                          <a:ea typeface="Calibri"/>
                          <a:cs typeface="Times New Roman" pitchFamily="18" charset="0"/>
                        </a:rPr>
                        <a:t> </a:t>
                      </a:r>
                      <a:r>
                        <a:rPr lang="en-IN" sz="1200" dirty="0" err="1">
                          <a:latin typeface="Times New Roman" pitchFamily="18" charset="0"/>
                          <a:ea typeface="Calibri"/>
                          <a:cs typeface="Times New Roman" pitchFamily="18" charset="0"/>
                        </a:rPr>
                        <a:t>Feng</a:t>
                      </a:r>
                      <a:r>
                        <a:rPr lang="en-IN" sz="1200" dirty="0">
                          <a:latin typeface="Times New Roman" pitchFamily="18" charset="0"/>
                          <a:ea typeface="Calibri"/>
                          <a:cs typeface="Times New Roman" pitchFamily="18" charset="0"/>
                        </a:rPr>
                        <a:t>,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Taohui</a:t>
                      </a:r>
                      <a:r>
                        <a:rPr lang="en-IN" sz="1200" dirty="0">
                          <a:latin typeface="Times New Roman" pitchFamily="18" charset="0"/>
                          <a:ea typeface="Calibri"/>
                          <a:cs typeface="Times New Roman" pitchFamily="18" charset="0"/>
                        </a:rPr>
                        <a:t> Zhou,</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Cheng </a:t>
                      </a:r>
                      <a:r>
                        <a:rPr lang="en-IN" sz="1200" dirty="0" err="1">
                          <a:latin typeface="Times New Roman" pitchFamily="18" charset="0"/>
                          <a:ea typeface="Calibri"/>
                          <a:cs typeface="Times New Roman" pitchFamily="18" charset="0"/>
                        </a:rPr>
                        <a:t>Zheng</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dirty="0">
                          <a:latin typeface="Times New Roman" pitchFamily="18" charset="0"/>
                          <a:ea typeface="Calibri"/>
                          <a:cs typeface="Times New Roman" pitchFamily="18" charset="0"/>
                        </a:rPr>
                        <a:t>2021</a:t>
                      </a: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 had done the classification of lung nodules and the classification of lung cancer with good performance.</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LDNNET does not use semantic segmentation and positioning</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 has been designed in </a:t>
                      </a:r>
                      <a:r>
                        <a:rPr lang="en-IN" sz="1200" dirty="0" err="1">
                          <a:latin typeface="Times New Roman" pitchFamily="18" charset="0"/>
                          <a:ea typeface="Calibri"/>
                          <a:cs typeface="Times New Roman" pitchFamily="18" charset="0"/>
                        </a:rPr>
                        <a:t>preprocessing</a:t>
                      </a:r>
                      <a:r>
                        <a:rPr lang="en-IN" sz="1200" dirty="0">
                          <a:latin typeface="Times New Roman" pitchFamily="18" charset="0"/>
                          <a:ea typeface="Calibri"/>
                          <a:cs typeface="Times New Roman" pitchFamily="18" charset="0"/>
                        </a:rPr>
                        <a:t>, dense connection, input image size, pooling layer and depth of neural network on dataset which has given good performance.</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Accuracy – 98.8%, </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specificity – 99.4%,</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sensitivity – 98.2%</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a:t>
                      </a:r>
                      <a:r>
                        <a:rPr lang="en-IN" sz="1200" baseline="0" dirty="0">
                          <a:latin typeface="Times New Roman" pitchFamily="18" charset="0"/>
                          <a:ea typeface="Calibri"/>
                          <a:cs typeface="Times New Roman" pitchFamily="18" charset="0"/>
                        </a:rPr>
                        <a:t> can have</a:t>
                      </a:r>
                      <a:r>
                        <a:rPr lang="en-IN" sz="1200" dirty="0">
                          <a:latin typeface="Times New Roman" pitchFamily="18" charset="0"/>
                          <a:ea typeface="Calibri"/>
                          <a:cs typeface="Times New Roman" pitchFamily="18" charset="0"/>
                        </a:rPr>
                        <a:t> more effective network structures to extract common features from images of different types and performing cross-type matching to improve the performance.</a:t>
                      </a:r>
                      <a:endParaRPr lang="en-US" sz="120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1"/>
                  </a:ext>
                </a:extLst>
              </a:tr>
              <a:tr h="1459149">
                <a:tc>
                  <a:txBody>
                    <a:bodyPr/>
                    <a:lstStyle/>
                    <a:p>
                      <a:pPr algn="ctr">
                        <a:lnSpc>
                          <a:spcPct val="107000"/>
                        </a:lnSpc>
                        <a:spcAft>
                          <a:spcPts val="800"/>
                        </a:spcAft>
                      </a:pPr>
                      <a:r>
                        <a:rPr lang="en-IN" sz="1200" dirty="0">
                          <a:latin typeface="Times New Roman" pitchFamily="18" charset="0"/>
                          <a:ea typeface="Calibri"/>
                          <a:cs typeface="Times New Roman" pitchFamily="18" charset="0"/>
                        </a:rPr>
                        <a:t>17</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Bin Wang,</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Shuaizong</a:t>
                      </a:r>
                      <a:r>
                        <a:rPr lang="en-IN" sz="1200" dirty="0">
                          <a:latin typeface="Times New Roman" pitchFamily="18" charset="0"/>
                          <a:ea typeface="Calibri"/>
                          <a:cs typeface="Times New Roman" pitchFamily="18" charset="0"/>
                        </a:rPr>
                        <a:t> Si,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Enuo</a:t>
                      </a:r>
                      <a:r>
                        <a:rPr lang="en-IN" sz="1200" dirty="0">
                          <a:latin typeface="Times New Roman" pitchFamily="18" charset="0"/>
                          <a:ea typeface="Calibri"/>
                          <a:cs typeface="Times New Roman" pitchFamily="18" charset="0"/>
                        </a:rPr>
                        <a:t> Cui,</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Hai</a:t>
                      </a:r>
                      <a:r>
                        <a:rPr lang="en-IN" sz="1200" dirty="0">
                          <a:latin typeface="Times New Roman" pitchFamily="18" charset="0"/>
                          <a:ea typeface="Calibri"/>
                          <a:cs typeface="Times New Roman" pitchFamily="18" charset="0"/>
                        </a:rPr>
                        <a:t> Zhao, </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Dongxiang Yang, </a:t>
                      </a:r>
                      <a:r>
                        <a:rPr lang="en-IN" sz="1200" dirty="0" err="1">
                          <a:latin typeface="Times New Roman" pitchFamily="18" charset="0"/>
                          <a:ea typeface="Calibri"/>
                          <a:cs typeface="Times New Roman" pitchFamily="18" charset="0"/>
                        </a:rPr>
                        <a:t>Shengchang</a:t>
                      </a:r>
                      <a:r>
                        <a:rPr lang="en-IN" sz="1200" dirty="0">
                          <a:latin typeface="Times New Roman" pitchFamily="18" charset="0"/>
                          <a:ea typeface="Calibri"/>
                          <a:cs typeface="Times New Roman" pitchFamily="18" charset="0"/>
                        </a:rPr>
                        <a:t> Dou,</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Jian</a:t>
                      </a:r>
                      <a:r>
                        <a:rPr lang="en-IN" sz="1200" dirty="0">
                          <a:latin typeface="Times New Roman" pitchFamily="18" charset="0"/>
                          <a:ea typeface="Calibri"/>
                          <a:cs typeface="Times New Roman" pitchFamily="18" charset="0"/>
                        </a:rPr>
                        <a:t> Zhu </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dirty="0">
                          <a:latin typeface="Times New Roman" pitchFamily="18" charset="0"/>
                          <a:ea typeface="Calibri"/>
                          <a:cs typeface="Times New Roman" pitchFamily="18" charset="0"/>
                        </a:rPr>
                        <a:t>2020</a:t>
                      </a: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a:t>
                      </a:r>
                      <a:r>
                        <a:rPr lang="en-IN" sz="1200" baseline="0" dirty="0">
                          <a:latin typeface="Times New Roman" pitchFamily="18" charset="0"/>
                          <a:ea typeface="Calibri"/>
                          <a:cs typeface="Times New Roman" pitchFamily="18" charset="0"/>
                        </a:rPr>
                        <a:t> r</a:t>
                      </a:r>
                      <a:r>
                        <a:rPr lang="en-IN" sz="1200" dirty="0">
                          <a:latin typeface="Times New Roman" pitchFamily="18" charset="0"/>
                          <a:ea typeface="Calibri"/>
                          <a:cs typeface="Times New Roman" pitchFamily="18" charset="0"/>
                        </a:rPr>
                        <a:t>ecognizes irregular vascular structures robustly and sensitively, and achieve fast vessel segmentation.</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The multi-view scheme with the overall response calculation is less time-consuming and can save time for our CAD system.</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A</a:t>
                      </a:r>
                      <a:r>
                        <a:rPr lang="en-IN" sz="1200" baseline="0" dirty="0">
                          <a:latin typeface="Times New Roman" pitchFamily="18" charset="0"/>
                          <a:ea typeface="Calibri"/>
                          <a:cs typeface="Times New Roman" pitchFamily="18" charset="0"/>
                        </a:rPr>
                        <a:t> </a:t>
                      </a:r>
                      <a:r>
                        <a:rPr lang="en-IN" sz="1200" dirty="0">
                          <a:latin typeface="Times New Roman" pitchFamily="18" charset="0"/>
                          <a:ea typeface="Calibri"/>
                          <a:cs typeface="Times New Roman" pitchFamily="18" charset="0"/>
                        </a:rPr>
                        <a:t>fast and efficient system to evaluate the malignancy level of lung nodules</a:t>
                      </a:r>
                      <a:r>
                        <a:rPr lang="en-IN" sz="1200" baseline="0" dirty="0">
                          <a:latin typeface="Times New Roman" pitchFamily="18" charset="0"/>
                          <a:ea typeface="Calibri"/>
                          <a:cs typeface="Times New Roman" pitchFamily="18" charset="0"/>
                        </a:rPr>
                        <a:t> and r</a:t>
                      </a:r>
                      <a:r>
                        <a:rPr lang="en-IN" sz="1200" dirty="0">
                          <a:latin typeface="Times New Roman" pitchFamily="18" charset="0"/>
                          <a:ea typeface="Calibri"/>
                          <a:cs typeface="Times New Roman" pitchFamily="18" charset="0"/>
                        </a:rPr>
                        <a:t>educes the False Positives (FP).</a:t>
                      </a:r>
                      <a:endParaRPr lang="en-US" sz="1200" dirty="0">
                        <a:latin typeface="Times New Roman" pitchFamily="18" charset="0"/>
                        <a:ea typeface="Calibri"/>
                        <a:cs typeface="Times New Roman" pitchFamily="18" charset="0"/>
                      </a:endParaRPr>
                    </a:p>
                  </a:txBody>
                  <a:tcPr marL="6350" marR="6350" marT="6350" anchor="b"/>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US" sz="1200" dirty="0">
                          <a:latin typeface="Times New Roman" pitchFamily="18" charset="0"/>
                          <a:ea typeface="Calibri"/>
                          <a:cs typeface="Times New Roman" pitchFamily="18" charset="0"/>
                        </a:rPr>
                        <a:t>Accuracy – 95.88%,</a:t>
                      </a:r>
                      <a:br>
                        <a:rPr lang="en-US" sz="1200" dirty="0">
                          <a:latin typeface="Times New Roman" pitchFamily="18" charset="0"/>
                          <a:ea typeface="Calibri"/>
                          <a:cs typeface="Times New Roman" pitchFamily="18" charset="0"/>
                        </a:rPr>
                      </a:br>
                      <a:r>
                        <a:rPr lang="en-US" sz="1200" dirty="0">
                          <a:latin typeface="Times New Roman" pitchFamily="18" charset="0"/>
                          <a:ea typeface="Calibri"/>
                          <a:cs typeface="Times New Roman" pitchFamily="18" charset="0"/>
                        </a:rPr>
                        <a:t>F1-Score – 78.15%,</a:t>
                      </a:r>
                      <a:br>
                        <a:rPr lang="en-US" sz="1200" dirty="0">
                          <a:latin typeface="Times New Roman" pitchFamily="18" charset="0"/>
                          <a:ea typeface="Calibri"/>
                          <a:cs typeface="Times New Roman" pitchFamily="18" charset="0"/>
                        </a:rPr>
                      </a:br>
                      <a:r>
                        <a:rPr lang="en-US" sz="1200" dirty="0">
                          <a:latin typeface="Times New Roman" pitchFamily="18" charset="0"/>
                          <a:ea typeface="Calibri"/>
                          <a:cs typeface="Times New Roman" pitchFamily="18" charset="0"/>
                        </a:rPr>
                        <a:t>Precision-81.49%</a:t>
                      </a: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 should be directed at improving the specificity of vessel segmentation and reducing the influence of </a:t>
                      </a:r>
                      <a:r>
                        <a:rPr lang="en-IN" sz="1200" dirty="0" err="1">
                          <a:latin typeface="Times New Roman" pitchFamily="18" charset="0"/>
                          <a:ea typeface="Calibri"/>
                          <a:cs typeface="Times New Roman" pitchFamily="18" charset="0"/>
                        </a:rPr>
                        <a:t>binarization</a:t>
                      </a:r>
                      <a:endParaRPr lang="en-US" sz="120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2"/>
                  </a:ext>
                </a:extLst>
              </a:tr>
              <a:tr h="1342417">
                <a:tc>
                  <a:txBody>
                    <a:bodyPr/>
                    <a:lstStyle/>
                    <a:p>
                      <a:pPr algn="ctr">
                        <a:lnSpc>
                          <a:spcPct val="107000"/>
                        </a:lnSpc>
                        <a:spcAft>
                          <a:spcPts val="800"/>
                        </a:spcAft>
                      </a:pPr>
                      <a:r>
                        <a:rPr lang="en-IN" sz="1200" dirty="0">
                          <a:latin typeface="Times New Roman" pitchFamily="18" charset="0"/>
                          <a:ea typeface="Calibri"/>
                          <a:cs typeface="Times New Roman" pitchFamily="18" charset="0"/>
                        </a:rPr>
                        <a:t>18</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err="1">
                          <a:latin typeface="Times New Roman" pitchFamily="18" charset="0"/>
                          <a:ea typeface="Calibri"/>
                          <a:cs typeface="Times New Roman" pitchFamily="18" charset="0"/>
                        </a:rPr>
                        <a:t>Haichao</a:t>
                      </a:r>
                      <a:r>
                        <a:rPr lang="en-IN" sz="1200" dirty="0">
                          <a:latin typeface="Times New Roman" pitchFamily="18" charset="0"/>
                          <a:ea typeface="Calibri"/>
                          <a:cs typeface="Times New Roman" pitchFamily="18" charset="0"/>
                        </a:rPr>
                        <a:t> Cao ,</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Hong Liu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Enmin</a:t>
                      </a:r>
                      <a:r>
                        <a:rPr lang="en-IN" sz="1200" dirty="0">
                          <a:latin typeface="Times New Roman" pitchFamily="18" charset="0"/>
                          <a:ea typeface="Calibri"/>
                          <a:cs typeface="Times New Roman" pitchFamily="18" charset="0"/>
                        </a:rPr>
                        <a:t> Song,</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Senior Member,</a:t>
                      </a:r>
                      <a:br>
                        <a:rPr lang="en-IN" sz="1200" dirty="0">
                          <a:latin typeface="Times New Roman" pitchFamily="18" charset="0"/>
                          <a:ea typeface="Calibri"/>
                          <a:cs typeface="Times New Roman" pitchFamily="18" charset="0"/>
                        </a:rPr>
                      </a:br>
                      <a:r>
                        <a:rPr lang="en-IN" sz="1200" dirty="0">
                          <a:latin typeface="Times New Roman" pitchFamily="18" charset="0"/>
                          <a:ea typeface="Calibri"/>
                          <a:cs typeface="Times New Roman" pitchFamily="18" charset="0"/>
                        </a:rPr>
                        <a:t>IEEE, </a:t>
                      </a:r>
                      <a:r>
                        <a:rPr lang="en-IN" sz="1200" dirty="0" err="1">
                          <a:latin typeface="Times New Roman" pitchFamily="18" charset="0"/>
                          <a:ea typeface="Calibri"/>
                          <a:cs typeface="Times New Roman" pitchFamily="18" charset="0"/>
                        </a:rPr>
                        <a:t>Guangzhi</a:t>
                      </a:r>
                      <a:r>
                        <a:rPr lang="en-IN" sz="1200" dirty="0">
                          <a:latin typeface="Times New Roman" pitchFamily="18" charset="0"/>
                          <a:ea typeface="Calibri"/>
                          <a:cs typeface="Times New Roman" pitchFamily="18" charset="0"/>
                        </a:rPr>
                        <a:t> Ma,</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Xiangyang</a:t>
                      </a:r>
                      <a:r>
                        <a:rPr lang="en-IN" sz="1200" dirty="0">
                          <a:latin typeface="Times New Roman" pitchFamily="18" charset="0"/>
                          <a:ea typeface="Calibri"/>
                          <a:cs typeface="Times New Roman" pitchFamily="18" charset="0"/>
                        </a:rPr>
                        <a:t> </a:t>
                      </a:r>
                      <a:r>
                        <a:rPr lang="en-IN" sz="1200" dirty="0" err="1">
                          <a:latin typeface="Times New Roman" pitchFamily="18" charset="0"/>
                          <a:ea typeface="Calibri"/>
                          <a:cs typeface="Times New Roman" pitchFamily="18" charset="0"/>
                        </a:rPr>
                        <a:t>Xu</a:t>
                      </a:r>
                      <a:r>
                        <a:rPr lang="en-IN" sz="1200" dirty="0">
                          <a:latin typeface="Times New Roman" pitchFamily="18" charset="0"/>
                          <a:ea typeface="Calibri"/>
                          <a:cs typeface="Times New Roman" pitchFamily="18" charset="0"/>
                        </a:rPr>
                        <a:t>,</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Renchao</a:t>
                      </a:r>
                      <a:r>
                        <a:rPr lang="en-IN" sz="1200" dirty="0">
                          <a:latin typeface="Times New Roman" pitchFamily="18" charset="0"/>
                          <a:ea typeface="Calibri"/>
                          <a:cs typeface="Times New Roman" pitchFamily="18" charset="0"/>
                        </a:rPr>
                        <a:t> Jin,</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Tengying</a:t>
                      </a:r>
                      <a:r>
                        <a:rPr lang="en-IN" sz="1200" dirty="0">
                          <a:latin typeface="Times New Roman" pitchFamily="18" charset="0"/>
                          <a:ea typeface="Calibri"/>
                          <a:cs typeface="Times New Roman" pitchFamily="18" charset="0"/>
                        </a:rPr>
                        <a:t> Liu ,</a:t>
                      </a:r>
                      <a:br>
                        <a:rPr lang="en-IN" sz="1200" dirty="0">
                          <a:latin typeface="Times New Roman" pitchFamily="18" charset="0"/>
                          <a:ea typeface="Calibri"/>
                          <a:cs typeface="Times New Roman" pitchFamily="18" charset="0"/>
                        </a:rPr>
                      </a:br>
                      <a:r>
                        <a:rPr lang="en-IN" sz="1200" dirty="0" err="1">
                          <a:latin typeface="Times New Roman" pitchFamily="18" charset="0"/>
                          <a:ea typeface="Calibri"/>
                          <a:cs typeface="Times New Roman" pitchFamily="18" charset="0"/>
                        </a:rPr>
                        <a:t>Chih</a:t>
                      </a:r>
                      <a:r>
                        <a:rPr lang="en-IN" sz="1200" dirty="0">
                          <a:latin typeface="Times New Roman" pitchFamily="18" charset="0"/>
                          <a:ea typeface="Calibri"/>
                          <a:cs typeface="Times New Roman" pitchFamily="18" charset="0"/>
                        </a:rPr>
                        <a:t>-Cheng Hung</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US" sz="1200" dirty="0">
                          <a:latin typeface="Times New Roman" pitchFamily="18" charset="0"/>
                          <a:ea typeface="Calibri"/>
                          <a:cs typeface="Times New Roman" pitchFamily="18" charset="0"/>
                        </a:rPr>
                        <a:t>2020</a:t>
                      </a: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 had proposed a data augmentation method called random mask which can convert randomly paired positive (negative) samples into negative (positive) samples</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a:t>
                      </a:r>
                      <a:r>
                        <a:rPr lang="en-IN" sz="1200" baseline="0" dirty="0">
                          <a:latin typeface="Times New Roman" pitchFamily="18" charset="0"/>
                          <a:ea typeface="Calibri"/>
                          <a:cs typeface="Times New Roman" pitchFamily="18" charset="0"/>
                        </a:rPr>
                        <a:t> </a:t>
                      </a:r>
                      <a:r>
                        <a:rPr lang="en-IN" sz="1200" dirty="0">
                          <a:latin typeface="Times New Roman" pitchFamily="18" charset="0"/>
                          <a:ea typeface="Calibri"/>
                          <a:cs typeface="Times New Roman" pitchFamily="18" charset="0"/>
                        </a:rPr>
                        <a:t>needs to  have manually design related features for later classification, which greatly limits the scalability of the method.</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It has proposes a two-phase prediction scheme, which is a prediction method to quickly have rough segmentation and then perform the fine segmentation in a smaller local region.</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Competition Performance Metric (CPM) -92.5%</a:t>
                      </a:r>
                      <a:endParaRPr lang="en-US" sz="1200" dirty="0">
                        <a:latin typeface="Times New Roman" pitchFamily="18" charset="0"/>
                        <a:ea typeface="Calibri"/>
                        <a:cs typeface="Times New Roman" pitchFamily="18" charset="0"/>
                      </a:endParaRPr>
                    </a:p>
                  </a:txBody>
                  <a:tcPr marL="6350" marR="6350" marT="6350" anchor="b"/>
                </a:tc>
                <a:tc>
                  <a:txBody>
                    <a:bodyPr/>
                    <a:lstStyle/>
                    <a:p>
                      <a:pPr algn="ctr">
                        <a:lnSpc>
                          <a:spcPct val="107000"/>
                        </a:lnSpc>
                        <a:spcAft>
                          <a:spcPts val="800"/>
                        </a:spcAft>
                      </a:pPr>
                      <a:r>
                        <a:rPr lang="en-IN" sz="1200" dirty="0">
                          <a:latin typeface="Times New Roman" pitchFamily="18" charset="0"/>
                          <a:ea typeface="Calibri"/>
                          <a:cs typeface="Times New Roman" pitchFamily="18" charset="0"/>
                        </a:rPr>
                        <a:t>Due to the limitations of the experimental platform, It</a:t>
                      </a:r>
                      <a:r>
                        <a:rPr lang="en-IN" sz="1200" baseline="0" dirty="0">
                          <a:latin typeface="Times New Roman" pitchFamily="18" charset="0"/>
                          <a:ea typeface="Calibri"/>
                          <a:cs typeface="Times New Roman" pitchFamily="18" charset="0"/>
                        </a:rPr>
                        <a:t> can’t </a:t>
                      </a:r>
                      <a:r>
                        <a:rPr lang="en-IN" sz="1200" dirty="0">
                          <a:latin typeface="Times New Roman" pitchFamily="18" charset="0"/>
                          <a:ea typeface="Calibri"/>
                          <a:cs typeface="Times New Roman" pitchFamily="18" charset="0"/>
                        </a:rPr>
                        <a:t>achieve 3D detection, only 2D layer-by-layer detection is done.</a:t>
                      </a:r>
                      <a:endParaRPr lang="en-US" sz="1200" dirty="0">
                        <a:latin typeface="Times New Roman" pitchFamily="18" charset="0"/>
                        <a:ea typeface="Calibri"/>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959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482309230"/>
              </p:ext>
            </p:extLst>
          </p:nvPr>
        </p:nvGraphicFramePr>
        <p:xfrm>
          <a:off x="356590" y="1006557"/>
          <a:ext cx="11634690" cy="4910774"/>
        </p:xfrm>
        <a:graphic>
          <a:graphicData uri="http://schemas.openxmlformats.org/drawingml/2006/table">
            <a:tbl>
              <a:tblPr firstRow="1" bandRow="1">
                <a:tableStyleId>{5940675A-B579-460E-94D1-54222C63F5DA}</a:tableStyleId>
              </a:tblPr>
              <a:tblGrid>
                <a:gridCol w="509171">
                  <a:extLst>
                    <a:ext uri="{9D8B030D-6E8A-4147-A177-3AD203B41FA5}">
                      <a16:colId xmlns:a16="http://schemas.microsoft.com/office/drawing/2014/main" val="20000"/>
                    </a:ext>
                  </a:extLst>
                </a:gridCol>
                <a:gridCol w="972766">
                  <a:extLst>
                    <a:ext uri="{9D8B030D-6E8A-4147-A177-3AD203B41FA5}">
                      <a16:colId xmlns:a16="http://schemas.microsoft.com/office/drawing/2014/main" val="20001"/>
                    </a:ext>
                  </a:extLst>
                </a:gridCol>
                <a:gridCol w="525294">
                  <a:extLst>
                    <a:ext uri="{9D8B030D-6E8A-4147-A177-3AD203B41FA5}">
                      <a16:colId xmlns:a16="http://schemas.microsoft.com/office/drawing/2014/main" val="20002"/>
                    </a:ext>
                  </a:extLst>
                </a:gridCol>
                <a:gridCol w="2042809">
                  <a:extLst>
                    <a:ext uri="{9D8B030D-6E8A-4147-A177-3AD203B41FA5}">
                      <a16:colId xmlns:a16="http://schemas.microsoft.com/office/drawing/2014/main" val="20003"/>
                    </a:ext>
                  </a:extLst>
                </a:gridCol>
                <a:gridCol w="2461097">
                  <a:extLst>
                    <a:ext uri="{9D8B030D-6E8A-4147-A177-3AD203B41FA5}">
                      <a16:colId xmlns:a16="http://schemas.microsoft.com/office/drawing/2014/main" val="20004"/>
                    </a:ext>
                  </a:extLst>
                </a:gridCol>
                <a:gridCol w="1673158">
                  <a:extLst>
                    <a:ext uri="{9D8B030D-6E8A-4147-A177-3AD203B41FA5}">
                      <a16:colId xmlns:a16="http://schemas.microsoft.com/office/drawing/2014/main" val="20005"/>
                    </a:ext>
                  </a:extLst>
                </a:gridCol>
                <a:gridCol w="1128408">
                  <a:extLst>
                    <a:ext uri="{9D8B030D-6E8A-4147-A177-3AD203B41FA5}">
                      <a16:colId xmlns:a16="http://schemas.microsoft.com/office/drawing/2014/main" val="20006"/>
                    </a:ext>
                  </a:extLst>
                </a:gridCol>
                <a:gridCol w="2321987">
                  <a:extLst>
                    <a:ext uri="{9D8B030D-6E8A-4147-A177-3AD203B41FA5}">
                      <a16:colId xmlns:a16="http://schemas.microsoft.com/office/drawing/2014/main" val="20007"/>
                    </a:ext>
                  </a:extLst>
                </a:gridCol>
              </a:tblGrid>
              <a:tr h="591990">
                <a:tc>
                  <a:txBody>
                    <a:bodyPr/>
                    <a:lstStyle/>
                    <a:p>
                      <a:pPr algn="ctr" fontAlgn="b"/>
                      <a:r>
                        <a:rPr lang="en-US" sz="1200" b="1" dirty="0">
                          <a:solidFill>
                            <a:srgbClr val="000000"/>
                          </a:solidFill>
                          <a:latin typeface="Times New Roman" pitchFamily="18" charset="0"/>
                          <a:cs typeface="Times New Roman" pitchFamily="18" charset="0"/>
                        </a:rPr>
                        <a:t>Sl.no</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449164">
                <a:tc>
                  <a:txBody>
                    <a:bodyPr/>
                    <a:lstStyle/>
                    <a:p>
                      <a:pPr algn="ctr" fontAlgn="b"/>
                      <a:r>
                        <a:rPr lang="en-IN" sz="1200" b="0" dirty="0">
                          <a:solidFill>
                            <a:srgbClr val="000000"/>
                          </a:solidFill>
                          <a:latin typeface="Times New Roman" pitchFamily="18" charset="0"/>
                          <a:cs typeface="Times New Roman" pitchFamily="18" charset="0"/>
                        </a:rPr>
                        <a:t>19</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 A. B. Oliveira and M. P. Viana</a:t>
                      </a:r>
                      <a:endParaRPr lang="en-US" sz="1200"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marL="0" marR="0" lvl="0" indent="0" algn="ctr">
                        <a:lnSpc>
                          <a:spcPct val="90000"/>
                        </a:lnSpc>
                        <a:spcBef>
                          <a:spcPct val="0"/>
                        </a:spcBef>
                        <a:spcAft>
                          <a:spcPts val="0"/>
                        </a:spcAft>
                        <a:buNone/>
                      </a:pPr>
                      <a:r>
                        <a:rPr lang="en-US" sz="1200" b="0" i="0" u="none" strike="noStrike" noProof="0" dirty="0">
                          <a:latin typeface="Times New Roman" pitchFamily="18" charset="0"/>
                          <a:cs typeface="Times New Roman" pitchFamily="18" charset="0"/>
                        </a:rPr>
                        <a:t>It has proposed an efficient multi-scale data representation method for </a:t>
                      </a:r>
                    </a:p>
                    <a:p>
                      <a:pPr marL="0" marR="0" lvl="0" indent="0" algn="ctr">
                        <a:lnSpc>
                          <a:spcPct val="90000"/>
                        </a:lnSpc>
                        <a:spcBef>
                          <a:spcPct val="0"/>
                        </a:spcBef>
                        <a:spcAft>
                          <a:spcPts val="0"/>
                        </a:spcAft>
                        <a:buNone/>
                      </a:pPr>
                      <a:r>
                        <a:rPr lang="en-US" sz="1200" b="0" i="0" u="none" strike="noStrike" noProof="0" dirty="0">
                          <a:latin typeface="Times New Roman" pitchFamily="18" charset="0"/>
                          <a:cs typeface="Times New Roman" pitchFamily="18" charset="0"/>
                        </a:rPr>
                        <a:t>lung nodule false positive reduction using convolutional neural networks.</a:t>
                      </a:r>
                      <a:endParaRPr lang="en-US" sz="1200"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Our model provides very competitive computational time and data usage when compared to 3D models, with a superior accuracy when compared with regular 2D cross sections.</a:t>
                      </a:r>
                      <a:endParaRPr lang="en-US" sz="1200"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3D CNNs using 16 times less data and running 4 times faster than 2D CNN.</a:t>
                      </a:r>
                      <a:endParaRPr lang="en-US" sz="1200"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Accuracy – 94.5%</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involve exploring different functions for modelling the data representation and improving the CNN architecture itself to achieve over state-of-art results using compact data representations.</a:t>
                      </a:r>
                      <a:endParaRPr lang="en-US" sz="1200"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1"/>
                  </a:ext>
                </a:extLst>
              </a:tr>
              <a:tr h="1255690">
                <a:tc>
                  <a:txBody>
                    <a:bodyPr/>
                    <a:lstStyle/>
                    <a:p>
                      <a:pPr algn="ctr" fontAlgn="b"/>
                      <a:r>
                        <a:rPr lang="en-IN" sz="1200" b="0" dirty="0">
                          <a:solidFill>
                            <a:srgbClr val="000000"/>
                          </a:solidFill>
                          <a:latin typeface="Times New Roman" pitchFamily="18" charset="0"/>
                          <a:cs typeface="Times New Roman" pitchFamily="18" charset="0"/>
                        </a:rPr>
                        <a:t>20</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R. Nagata, T. Kawaguchi and H. Miyake</a:t>
                      </a:r>
                      <a:endParaRPr lang="en-US" sz="1200"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has proposed an Automated detection of lung nodules in chest radiographs using a false-positive reduction scheme based on template matching</a:t>
                      </a:r>
                      <a:endParaRPr lang="en-US" sz="1200"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However, ANNs trained by back-propagation have disadvantages that they have many parameters which have to be determined by trial and error and they may require an enormous amount of time for their training</a:t>
                      </a:r>
                      <a:endParaRPr lang="en-US" sz="1200"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In addition, it does not need feature selection because it uses </a:t>
                      </a:r>
                      <a:r>
                        <a:rPr lang="en-US" sz="1200" b="0" i="0" u="none" strike="noStrike" noProof="0" dirty="0" err="1">
                          <a:latin typeface="Times New Roman" pitchFamily="18" charset="0"/>
                          <a:cs typeface="Times New Roman" pitchFamily="18" charset="0"/>
                        </a:rPr>
                        <a:t>subimages</a:t>
                      </a:r>
                      <a:r>
                        <a:rPr lang="en-US" sz="1200" b="0" i="0" u="none" strike="noStrike" noProof="0" dirty="0">
                          <a:latin typeface="Times New Roman" pitchFamily="18" charset="0"/>
                          <a:cs typeface="Times New Roman" pitchFamily="18" charset="0"/>
                        </a:rPr>
                        <a:t> of the original chest images as nodule templates and non-nodule templates</a:t>
                      </a:r>
                      <a:endParaRPr lang="en-US" sz="1200"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Accuracy – 86.28%</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can even improve the performance of lung nodule classification by exploring the relations among different views.</a:t>
                      </a:r>
                      <a:endParaRPr lang="en-US" sz="1200"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2"/>
                  </a:ext>
                </a:extLst>
              </a:tr>
              <a:tr h="1345790">
                <a:tc>
                  <a:txBody>
                    <a:bodyPr/>
                    <a:lstStyle/>
                    <a:p>
                      <a:pPr algn="ctr" fontAlgn="b"/>
                      <a:r>
                        <a:rPr lang="en-IN" sz="1200" b="0" dirty="0">
                          <a:solidFill>
                            <a:srgbClr val="000000"/>
                          </a:solidFill>
                          <a:latin typeface="Times New Roman" pitchFamily="18" charset="0"/>
                          <a:cs typeface="Times New Roman" pitchFamily="18" charset="0"/>
                        </a:rPr>
                        <a:t>21</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err="1">
                          <a:latin typeface="Times New Roman" pitchFamily="18" charset="0"/>
                          <a:cs typeface="Times New Roman" pitchFamily="18" charset="0"/>
                        </a:rPr>
                        <a:t>Saien</a:t>
                      </a:r>
                      <a:r>
                        <a:rPr lang="en-US" sz="1200" b="0" i="0" u="none" strike="noStrike" noProof="0" dirty="0">
                          <a:latin typeface="Times New Roman" pitchFamily="18" charset="0"/>
                          <a:cs typeface="Times New Roman" pitchFamily="18" charset="0"/>
                        </a:rPr>
                        <a:t> S, Moghaddam HA, </a:t>
                      </a:r>
                      <a:r>
                        <a:rPr lang="en-US" sz="1200" b="0" i="0" u="none" strike="noStrike" noProof="0" dirty="0" err="1">
                          <a:latin typeface="Times New Roman" pitchFamily="18" charset="0"/>
                          <a:cs typeface="Times New Roman" pitchFamily="18" charset="0"/>
                        </a:rPr>
                        <a:t>Fathian</a:t>
                      </a:r>
                      <a:r>
                        <a:rPr lang="en-US" sz="1200" b="0" i="0" u="none" strike="noStrike" noProof="0" dirty="0">
                          <a:latin typeface="Times New Roman" pitchFamily="18" charset="0"/>
                          <a:cs typeface="Times New Roman" pitchFamily="18" charset="0"/>
                        </a:rPr>
                        <a:t> M</a:t>
                      </a:r>
                      <a:endParaRPr lang="en-US" sz="1200" b="0" dirty="0">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2018</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A unified methodology based on sparse field level sets and boosting algorithms for false positives reduction in lung nodules detection.</a:t>
                      </a:r>
                      <a:endParaRPr lang="en-US" sz="1200" b="0" dirty="0">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It needs to have manually design related </a:t>
                      </a:r>
                      <a:r>
                        <a:rPr lang="en-US" sz="1200" b="0" i="0" u="none" strike="noStrike" noProof="0" dirty="0" err="1">
                          <a:latin typeface="Times New Roman" pitchFamily="18" charset="0"/>
                          <a:cs typeface="Times New Roman" pitchFamily="18" charset="0"/>
                        </a:rPr>
                        <a:t>featiures</a:t>
                      </a:r>
                      <a:r>
                        <a:rPr lang="en-US" sz="1200" b="0" i="0" u="none" strike="noStrike" noProof="0" dirty="0">
                          <a:latin typeface="Times New Roman" pitchFamily="18" charset="0"/>
                          <a:cs typeface="Times New Roman" pitchFamily="18" charset="0"/>
                        </a:rPr>
                        <a:t> for later classification, which greatly limits the scalability of the method.</a:t>
                      </a: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Nodule borders were segmented finely such that tiny non-nodule attached parts were excluded; simultaneously, desired missed parts were included</a:t>
                      </a:r>
                      <a:endParaRPr lang="en-US" sz="1200" b="0" dirty="0">
                        <a:latin typeface="Times New Roman" pitchFamily="18" charset="0"/>
                        <a:cs typeface="Times New Roman" pitchFamily="18" charset="0"/>
                      </a:endParaRPr>
                    </a:p>
                  </a:txBody>
                  <a:tcPr marL="6350" marR="6350" marT="6350" anchor="b"/>
                </a:tc>
                <a:tc>
                  <a:txBody>
                    <a:bodyPr/>
                    <a:lstStyle/>
                    <a:p>
                      <a:pPr algn="ctr" fontAlgn="b"/>
                      <a:endParaRPr lang="en-US" sz="1200" b="0" dirty="0">
                        <a:solidFill>
                          <a:srgbClr val="000000"/>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Times New Roman" pitchFamily="18" charset="0"/>
                          <a:cs typeface="Times New Roman" pitchFamily="18" charset="0"/>
                        </a:rPr>
                        <a:t>Specificity – 93.11%,</a:t>
                      </a:r>
                      <a:br>
                        <a:rPr lang="en-US" sz="1200" b="0" dirty="0">
                          <a:solidFill>
                            <a:srgbClr val="000000"/>
                          </a:solidFill>
                          <a:latin typeface="Times New Roman" pitchFamily="18" charset="0"/>
                          <a:cs typeface="Times New Roman" pitchFamily="18" charset="0"/>
                        </a:rPr>
                      </a:br>
                      <a:r>
                        <a:rPr lang="en-US" sz="1200" b="0" dirty="0">
                          <a:solidFill>
                            <a:srgbClr val="000000"/>
                          </a:solidFill>
                          <a:latin typeface="Times New Roman" pitchFamily="18" charset="0"/>
                          <a:cs typeface="Times New Roman" pitchFamily="18" charset="0"/>
                        </a:rPr>
                        <a:t>Accuracy – 86.14%,Recall</a:t>
                      </a:r>
                      <a:r>
                        <a:rPr lang="en-US" sz="1200" b="0" baseline="0" dirty="0">
                          <a:solidFill>
                            <a:srgbClr val="000000"/>
                          </a:solidFill>
                          <a:latin typeface="Times New Roman" pitchFamily="18" charset="0"/>
                          <a:cs typeface="Times New Roman" pitchFamily="18" charset="0"/>
                        </a:rPr>
                        <a:t> – 88.76%, AUC – 92.63%</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lvl="0" algn="ctr">
                        <a:buNone/>
                      </a:pPr>
                      <a:r>
                        <a:rPr lang="en-US" sz="1200" b="0" i="0" u="none" strike="noStrike" noProof="0" dirty="0">
                          <a:latin typeface="Times New Roman" pitchFamily="18" charset="0"/>
                          <a:cs typeface="Times New Roman" pitchFamily="18" charset="0"/>
                        </a:rPr>
                        <a:t>The practical implementation, applicability for different nodule types and adaptability in handling the imbalanced data classification insure the improvement in lung nodules detection by utilizing this new approach.</a:t>
                      </a:r>
                      <a:endParaRPr lang="en-US" sz="1200" b="0" dirty="0">
                        <a:latin typeface="Times New Roman" pitchFamily="18" charset="0"/>
                        <a:cs typeface="Times New Roman" pitchFamily="18" charset="0"/>
                      </a:endParaRPr>
                    </a:p>
                  </a:txBody>
                  <a:tcPr marL="6350" marR="6350" marT="63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19915700"/>
              </p:ext>
            </p:extLst>
          </p:nvPr>
        </p:nvGraphicFramePr>
        <p:xfrm>
          <a:off x="330741" y="1031133"/>
          <a:ext cx="11634690" cy="5223752"/>
        </p:xfrm>
        <a:graphic>
          <a:graphicData uri="http://schemas.openxmlformats.org/drawingml/2006/table">
            <a:tbl>
              <a:tblPr firstRow="1" bandRow="1">
                <a:tableStyleId>{5940675A-B579-460E-94D1-54222C63F5DA}</a:tableStyleId>
              </a:tblPr>
              <a:tblGrid>
                <a:gridCol w="829762">
                  <a:extLst>
                    <a:ext uri="{9D8B030D-6E8A-4147-A177-3AD203B41FA5}">
                      <a16:colId xmlns:a16="http://schemas.microsoft.com/office/drawing/2014/main" val="20000"/>
                    </a:ext>
                  </a:extLst>
                </a:gridCol>
                <a:gridCol w="1290867">
                  <a:extLst>
                    <a:ext uri="{9D8B030D-6E8A-4147-A177-3AD203B41FA5}">
                      <a16:colId xmlns:a16="http://schemas.microsoft.com/office/drawing/2014/main" val="20001"/>
                    </a:ext>
                  </a:extLst>
                </a:gridCol>
                <a:gridCol w="972766">
                  <a:extLst>
                    <a:ext uri="{9D8B030D-6E8A-4147-A177-3AD203B41FA5}">
                      <a16:colId xmlns:a16="http://schemas.microsoft.com/office/drawing/2014/main" val="20002"/>
                    </a:ext>
                  </a:extLst>
                </a:gridCol>
                <a:gridCol w="1887166">
                  <a:extLst>
                    <a:ext uri="{9D8B030D-6E8A-4147-A177-3AD203B41FA5}">
                      <a16:colId xmlns:a16="http://schemas.microsoft.com/office/drawing/2014/main" val="20003"/>
                    </a:ext>
                  </a:extLst>
                </a:gridCol>
                <a:gridCol w="1313234">
                  <a:extLst>
                    <a:ext uri="{9D8B030D-6E8A-4147-A177-3AD203B41FA5}">
                      <a16:colId xmlns:a16="http://schemas.microsoft.com/office/drawing/2014/main" val="20004"/>
                    </a:ext>
                  </a:extLst>
                </a:gridCol>
                <a:gridCol w="1799617">
                  <a:extLst>
                    <a:ext uri="{9D8B030D-6E8A-4147-A177-3AD203B41FA5}">
                      <a16:colId xmlns:a16="http://schemas.microsoft.com/office/drawing/2014/main" val="20005"/>
                    </a:ext>
                  </a:extLst>
                </a:gridCol>
                <a:gridCol w="1332690">
                  <a:extLst>
                    <a:ext uri="{9D8B030D-6E8A-4147-A177-3AD203B41FA5}">
                      <a16:colId xmlns:a16="http://schemas.microsoft.com/office/drawing/2014/main" val="20006"/>
                    </a:ext>
                  </a:extLst>
                </a:gridCol>
                <a:gridCol w="2208588">
                  <a:extLst>
                    <a:ext uri="{9D8B030D-6E8A-4147-A177-3AD203B41FA5}">
                      <a16:colId xmlns:a16="http://schemas.microsoft.com/office/drawing/2014/main" val="20007"/>
                    </a:ext>
                  </a:extLst>
                </a:gridCol>
              </a:tblGrid>
              <a:tr h="691331">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ctr"/>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ctr"/>
                </a:tc>
                <a:extLst>
                  <a:ext uri="{0D108BD9-81ED-4DB2-BD59-A6C34878D82A}">
                    <a16:rowId xmlns:a16="http://schemas.microsoft.com/office/drawing/2014/main" val="10000"/>
                  </a:ext>
                </a:extLst>
              </a:tr>
              <a:tr h="1610243">
                <a:tc>
                  <a:txBody>
                    <a:bodyPr/>
                    <a:lstStyle/>
                    <a:p>
                      <a:pPr algn="ctr" fontAlgn="b"/>
                      <a:r>
                        <a:rPr lang="en-US" sz="1200" b="0" dirty="0">
                          <a:solidFill>
                            <a:srgbClr val="000000"/>
                          </a:solidFill>
                          <a:latin typeface="Times New Roman" pitchFamily="18" charset="0"/>
                          <a:cs typeface="Times New Roman" pitchFamily="18" charset="0"/>
                        </a:rPr>
                        <a:t>22</a:t>
                      </a:r>
                    </a:p>
                  </a:txBody>
                  <a:tcPr marL="6350" marR="6350" marT="6350" anchor="ctr"/>
                </a:tc>
                <a:tc>
                  <a:txBody>
                    <a:bodyPr/>
                    <a:lstStyle/>
                    <a:p>
                      <a:pPr algn="ctr" fontAlgn="b"/>
                      <a:r>
                        <a:rPr lang="en-US" sz="1200" b="0" i="0" dirty="0">
                          <a:solidFill>
                            <a:srgbClr val="222222"/>
                          </a:solidFill>
                          <a:effectLst/>
                          <a:latin typeface="Times New Roman" panose="02020603050405020304" pitchFamily="18" charset="0"/>
                          <a:cs typeface="Times New Roman" panose="02020603050405020304" pitchFamily="18" charset="0"/>
                        </a:rPr>
                        <a:t>Zhao, D., Liu, Y., Yin, H., &amp; Wang, Z. </a:t>
                      </a:r>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2022</a:t>
                      </a:r>
                    </a:p>
                  </a:txBody>
                  <a:tcPr marL="6350" marR="6350" marT="635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This paper proposed a novel multiscale CNNs method for false positive reduction in automate pulmonary nodule detection which focuses on training time and accuracy.</a:t>
                      </a:r>
                    </a:p>
                    <a:p>
                      <a:pPr algn="ctr" fontAlgn="b"/>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3D CNNs will extract more significant features but this model used 2D CNN.</a:t>
                      </a:r>
                    </a:p>
                  </a:txBody>
                  <a:tcPr marL="6350" marR="6350" marT="635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Instead of 3D CT cubes, three different orthogonal 2D images are been cropped for saving spatial information and shortening training time.</a:t>
                      </a:r>
                    </a:p>
                    <a:p>
                      <a:pPr algn="ctr" fontAlgn="b"/>
                      <a:endParaRPr lang="en-US" sz="1200" b="0"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Sensitivity – 95.2%,</a:t>
                      </a:r>
                    </a:p>
                    <a:p>
                      <a:pPr algn="ctr" fontAlgn="b"/>
                      <a:r>
                        <a:rPr lang="en-US" sz="1200" b="0" dirty="0">
                          <a:solidFill>
                            <a:srgbClr val="000000"/>
                          </a:solidFill>
                          <a:latin typeface="Times New Roman" pitchFamily="18" charset="0"/>
                          <a:cs typeface="Times New Roman" pitchFamily="18" charset="0"/>
                        </a:rPr>
                        <a:t>Specificity – 98.1%,</a:t>
                      </a: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Should build a 3D CNN model which takes less training time</a:t>
                      </a:r>
                    </a:p>
                  </a:txBody>
                  <a:tcPr marL="6350" marR="6350" marT="6350" anchor="ctr"/>
                </a:tc>
                <a:extLst>
                  <a:ext uri="{0D108BD9-81ED-4DB2-BD59-A6C34878D82A}">
                    <a16:rowId xmlns:a16="http://schemas.microsoft.com/office/drawing/2014/main" val="10001"/>
                  </a:ext>
                </a:extLst>
              </a:tr>
              <a:tr h="1404663">
                <a:tc>
                  <a:txBody>
                    <a:bodyPr/>
                    <a:lstStyle/>
                    <a:p>
                      <a:pPr algn="ctr" fontAlgn="b"/>
                      <a:r>
                        <a:rPr lang="en-US" sz="1200" b="0" dirty="0">
                          <a:solidFill>
                            <a:srgbClr val="000000"/>
                          </a:solidFill>
                          <a:latin typeface="Times New Roman" pitchFamily="18" charset="0"/>
                          <a:cs typeface="Times New Roman" pitchFamily="18" charset="0"/>
                        </a:rPr>
                        <a:t>23</a:t>
                      </a:r>
                    </a:p>
                  </a:txBody>
                  <a:tcPr marL="6350" marR="6350" marT="6350" anchor="ctr"/>
                </a:tc>
                <a:tc>
                  <a:txBody>
                    <a:bodyPr/>
                    <a:lstStyle/>
                    <a:p>
                      <a:pPr algn="ctr" fontAlgn="b"/>
                      <a:r>
                        <a:rPr lang="en-IN" sz="1200" b="0" i="0" dirty="0">
                          <a:solidFill>
                            <a:srgbClr val="222222"/>
                          </a:solidFill>
                          <a:effectLst/>
                          <a:latin typeface="Times New Roman" panose="02020603050405020304" pitchFamily="18" charset="0"/>
                          <a:cs typeface="Times New Roman" panose="02020603050405020304" pitchFamily="18" charset="0"/>
                        </a:rPr>
                        <a:t>Sun, L., Wang, Z., Pu, H., Yuan, G., Guo, L., Pu, T., &amp; Peng, Z. </a:t>
                      </a:r>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2021</a:t>
                      </a:r>
                    </a:p>
                  </a:txBody>
                  <a:tcPr marL="6350" marR="6350" marT="635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 novel attention-embedded complementary-stream convolutional neural network is proposed to obtain more representative features of nodules for false positive reduction.</a:t>
                      </a:r>
                    </a:p>
                    <a:p>
                      <a:pPr algn="ctr" fontAlgn="b"/>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dirty="0">
                          <a:latin typeface="Times New Roman" panose="02020603050405020304" pitchFamily="18" charset="0"/>
                          <a:cs typeface="Times New Roman" panose="02020603050405020304" pitchFamily="18" charset="0"/>
                        </a:rPr>
                        <a:t> The effect of the unbalanced dataset could not be removed by the proposed network. </a:t>
                      </a:r>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dirty="0">
                          <a:solidFill>
                            <a:schemeClr val="tx1"/>
                          </a:solidFill>
                          <a:latin typeface="Times New Roman" pitchFamily="18" charset="0"/>
                          <a:cs typeface="Times New Roman" pitchFamily="18" charset="0"/>
                        </a:rPr>
                        <a:t>The proposed model obtain more representative features of nodules for false positive reduction.</a:t>
                      </a:r>
                    </a:p>
                    <a:p>
                      <a:pPr algn="ctr" fontAlgn="b"/>
                      <a:endParaRPr lang="en-US" sz="1200" b="1" dirty="0">
                        <a:solidFill>
                          <a:srgbClr val="000000"/>
                        </a:solidFill>
                        <a:latin typeface="Times New Roman" pitchFamily="18" charset="0"/>
                        <a:cs typeface="Times New Roman" pitchFamily="18" charset="0"/>
                      </a:endParaRPr>
                    </a:p>
                  </a:txBody>
                  <a:tcPr marL="6350" marR="6350" marT="6350" anchor="ctr"/>
                </a:tc>
                <a:tc>
                  <a:txBody>
                    <a:bodyPr/>
                    <a:lstStyle/>
                    <a:p>
                      <a:pPr algn="ctr" fontAlgn="b"/>
                      <a:r>
                        <a:rPr lang="en-US" sz="1200" b="0" dirty="0">
                          <a:solidFill>
                            <a:srgbClr val="000000"/>
                          </a:solidFill>
                          <a:latin typeface="Times New Roman" pitchFamily="18" charset="0"/>
                          <a:cs typeface="Times New Roman" pitchFamily="18" charset="0"/>
                        </a:rPr>
                        <a:t>Sensitivity -  92%</a:t>
                      </a:r>
                    </a:p>
                  </a:txBody>
                  <a:tcPr marL="6350" marR="6350" marT="6350" anchor="ctr"/>
                </a:tc>
                <a:tc>
                  <a:txBody>
                    <a:bodyPr/>
                    <a:lstStyle/>
                    <a:p>
                      <a:pPr algn="ctr" fontAlgn="b"/>
                      <a:r>
                        <a:rPr lang="en-US" sz="1200" dirty="0">
                          <a:latin typeface="Times New Roman" panose="02020603050405020304" pitchFamily="18" charset="0"/>
                          <a:cs typeface="Times New Roman" panose="02020603050405020304" pitchFamily="18" charset="0"/>
                        </a:rPr>
                        <a:t>Adequate use of the unbalanced dataset may improve the performance of the network in FPR, like nodule augmentation by generative adversarial networks rather than shifting or rotation.</a:t>
                      </a:r>
                      <a:endParaRPr lang="en-US" sz="1200" b="1" dirty="0">
                        <a:solidFill>
                          <a:srgbClr val="000000"/>
                        </a:solidFill>
                        <a:latin typeface="Times New Roman" pitchFamily="18" charset="0"/>
                        <a:cs typeface="Times New Roman" pitchFamily="18" charset="0"/>
                      </a:endParaRPr>
                    </a:p>
                  </a:txBody>
                  <a:tcPr marL="6350" marR="6350" marT="6350" anchor="ctr"/>
                </a:tc>
                <a:extLst>
                  <a:ext uri="{0D108BD9-81ED-4DB2-BD59-A6C34878D82A}">
                    <a16:rowId xmlns:a16="http://schemas.microsoft.com/office/drawing/2014/main" val="10002"/>
                  </a:ext>
                </a:extLst>
              </a:tr>
              <a:tr h="1407068">
                <a:tc>
                  <a:txBody>
                    <a:bodyPr/>
                    <a:lstStyle/>
                    <a:p>
                      <a:pPr algn="ctr" fontAlgn="b"/>
                      <a:r>
                        <a:rPr lang="en-US" sz="1200" b="0" dirty="0">
                          <a:solidFill>
                            <a:srgbClr val="000000"/>
                          </a:solidFill>
                          <a:latin typeface="Times New Roman" panose="02020603050405020304" pitchFamily="18" charset="0"/>
                          <a:cs typeface="Times New Roman" panose="02020603050405020304" pitchFamily="18" charset="0"/>
                        </a:rPr>
                        <a:t>2</a:t>
                      </a:r>
                      <a:r>
                        <a:rPr lang="en-IN" sz="1200" b="0" dirty="0">
                          <a:solidFill>
                            <a:srgbClr val="000000"/>
                          </a:solidFill>
                          <a:latin typeface="Times New Roman" panose="02020603050405020304" pitchFamily="18" charset="0"/>
                          <a:cs typeface="Times New Roman" panose="02020603050405020304" pitchFamily="18" charset="0"/>
                        </a:rPr>
                        <a:t>4</a:t>
                      </a:r>
                      <a:endParaRPr lang="en-US" sz="1200" b="0"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algn="ctr" fontAlgn="b"/>
                      <a:r>
                        <a:rPr lang="en-US" sz="1200" b="0" i="0" dirty="0" err="1">
                          <a:solidFill>
                            <a:srgbClr val="222222"/>
                          </a:solidFill>
                          <a:effectLst/>
                          <a:latin typeface="Times New Roman" panose="02020603050405020304" pitchFamily="18" charset="0"/>
                          <a:cs typeface="Times New Roman" panose="02020603050405020304" pitchFamily="18" charset="0"/>
                        </a:rPr>
                        <a:t>Drokin</a:t>
                      </a:r>
                      <a:r>
                        <a:rPr lang="en-US" sz="1200" b="0" i="0" dirty="0">
                          <a:solidFill>
                            <a:srgbClr val="222222"/>
                          </a:solidFill>
                          <a:effectLst/>
                          <a:latin typeface="Times New Roman" panose="02020603050405020304" pitchFamily="18" charset="0"/>
                          <a:cs typeface="Times New Roman" panose="02020603050405020304" pitchFamily="18" charset="0"/>
                        </a:rPr>
                        <a:t>, I., &amp; </a:t>
                      </a:r>
                      <a:r>
                        <a:rPr lang="en-US" sz="1200" b="0" i="0" dirty="0" err="1">
                          <a:solidFill>
                            <a:srgbClr val="222222"/>
                          </a:solidFill>
                          <a:effectLst/>
                          <a:latin typeface="Times New Roman" panose="02020603050405020304" pitchFamily="18" charset="0"/>
                          <a:cs typeface="Times New Roman" panose="02020603050405020304" pitchFamily="18" charset="0"/>
                        </a:rPr>
                        <a:t>Ericheva</a:t>
                      </a:r>
                      <a:r>
                        <a:rPr lang="en-US" sz="1200" b="0" i="0" dirty="0">
                          <a:solidFill>
                            <a:srgbClr val="222222"/>
                          </a:solidFill>
                          <a:effectLst/>
                          <a:latin typeface="Times New Roman" panose="02020603050405020304" pitchFamily="18" charset="0"/>
                          <a:cs typeface="Times New Roman" panose="02020603050405020304" pitchFamily="18" charset="0"/>
                        </a:rPr>
                        <a:t>, E. </a:t>
                      </a:r>
                      <a:endParaRPr lang="en-US" sz="1200" b="1"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algn="ctr" fontAlgn="b"/>
                      <a:r>
                        <a:rPr lang="en-US" sz="1200" b="0" dirty="0">
                          <a:solidFill>
                            <a:srgbClr val="000000"/>
                          </a:solidFill>
                          <a:latin typeface="Times New Roman" panose="02020603050405020304" pitchFamily="18" charset="0"/>
                          <a:cs typeface="Times New Roman" panose="02020603050405020304" pitchFamily="18" charset="0"/>
                        </a:rPr>
                        <a:t>2020</a:t>
                      </a:r>
                    </a:p>
                  </a:txBody>
                  <a:tcPr marL="6350" marR="6350" marT="635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Experiments were conducted with </a:t>
                      </a:r>
                      <a:r>
                        <a:rPr lang="en-US" sz="1200" dirty="0" err="1">
                          <a:latin typeface="Times New Roman" panose="02020603050405020304" pitchFamily="18" charset="0"/>
                          <a:cs typeface="Times New Roman" panose="02020603050405020304" pitchFamily="18" charset="0"/>
                        </a:rPr>
                        <a:t>PointNet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PointNet</a:t>
                      </a:r>
                      <a:r>
                        <a:rPr lang="en-US" sz="1200" dirty="0">
                          <a:latin typeface="Times New Roman" panose="02020603050405020304" pitchFamily="18" charset="0"/>
                          <a:cs typeface="Times New Roman" panose="02020603050405020304" pitchFamily="18" charset="0"/>
                        </a:rPr>
                        <a:t>++, and DGCNN which outperforms baseline CNN 3D models for false positive reduction.</a:t>
                      </a:r>
                    </a:p>
                  </a:txBody>
                  <a:tcPr marL="6350" marR="6350" marT="6350" anchor="b"/>
                </a:tc>
                <a:tc>
                  <a:txBody>
                    <a:bodyPr/>
                    <a:lstStyle/>
                    <a:p>
                      <a:pPr algn="ctr" fontAlgn="b"/>
                      <a:r>
                        <a:rPr lang="en-US" sz="1200" b="0" dirty="0">
                          <a:solidFill>
                            <a:srgbClr val="000000"/>
                          </a:solidFill>
                          <a:latin typeface="Times New Roman" panose="02020603050405020304" pitchFamily="18" charset="0"/>
                          <a:cs typeface="Times New Roman" panose="02020603050405020304" pitchFamily="18" charset="0"/>
                        </a:rPr>
                        <a:t>The dataset without applying any techniques leads to overfitting.</a:t>
                      </a: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Do not impose restrictions on the size of the input image.</a:t>
                      </a:r>
                      <a:endParaRPr lang="en-US" sz="1200" b="0"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algn="ctr" fontAlgn="b"/>
                      <a:r>
                        <a:rPr lang="en-US" sz="1200" b="0" dirty="0">
                          <a:solidFill>
                            <a:srgbClr val="000000"/>
                          </a:solidFill>
                          <a:latin typeface="Times New Roman" panose="02020603050405020304" pitchFamily="18" charset="0"/>
                          <a:cs typeface="Times New Roman" panose="02020603050405020304" pitchFamily="18" charset="0"/>
                        </a:rPr>
                        <a:t>FROC</a:t>
                      </a:r>
                      <a:r>
                        <a:rPr lang="en-US" sz="1200" b="0" baseline="0" dirty="0">
                          <a:solidFill>
                            <a:srgbClr val="000000"/>
                          </a:solidFill>
                          <a:latin typeface="Times New Roman" panose="02020603050405020304" pitchFamily="18" charset="0"/>
                          <a:cs typeface="Times New Roman" panose="02020603050405020304" pitchFamily="18" charset="0"/>
                        </a:rPr>
                        <a:t>  </a:t>
                      </a:r>
                      <a:endParaRPr lang="en-US" sz="1200" b="0"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algn="ctr" fontAlgn="b"/>
                      <a:r>
                        <a:rPr lang="en-US" sz="1200" dirty="0">
                          <a:latin typeface="Times New Roman" panose="02020603050405020304" pitchFamily="18" charset="0"/>
                          <a:cs typeface="Times New Roman" panose="02020603050405020304" pitchFamily="18" charset="0"/>
                        </a:rPr>
                        <a:t>Check performance of tests on other datasets from different sources.</a:t>
                      </a:r>
                      <a:endParaRPr lang="en-US" sz="1200" b="1" dirty="0">
                        <a:solidFill>
                          <a:srgbClr val="000000"/>
                        </a:solidFill>
                        <a:latin typeface="Times New Roman" panose="02020603050405020304" pitchFamily="18" charset="0"/>
                        <a:cs typeface="Times New Roman" panose="02020603050405020304" pitchFamily="18" charset="0"/>
                      </a:endParaRPr>
                    </a:p>
                  </a:txBody>
                  <a:tcPr marL="6350" marR="6350" marT="63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5502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nvGraphicFramePr>
        <p:xfrm>
          <a:off x="330741" y="1031133"/>
          <a:ext cx="11634690" cy="4900295"/>
        </p:xfrm>
        <a:graphic>
          <a:graphicData uri="http://schemas.openxmlformats.org/drawingml/2006/table">
            <a:tbl>
              <a:tblPr firstRow="1" bandRow="1">
                <a:tableStyleId>{5940675A-B579-460E-94D1-54222C63F5DA}</a:tableStyleId>
              </a:tblPr>
              <a:tblGrid>
                <a:gridCol w="829945">
                  <a:extLst>
                    <a:ext uri="{9D8B030D-6E8A-4147-A177-3AD203B41FA5}">
                      <a16:colId xmlns:a16="http://schemas.microsoft.com/office/drawing/2014/main" val="20000"/>
                    </a:ext>
                  </a:extLst>
                </a:gridCol>
                <a:gridCol w="2406194">
                  <a:extLst>
                    <a:ext uri="{9D8B030D-6E8A-4147-A177-3AD203B41FA5}">
                      <a16:colId xmlns:a16="http://schemas.microsoft.com/office/drawing/2014/main" val="20001"/>
                    </a:ext>
                  </a:extLst>
                </a:gridCol>
                <a:gridCol w="863430">
                  <a:extLst>
                    <a:ext uri="{9D8B030D-6E8A-4147-A177-3AD203B41FA5}">
                      <a16:colId xmlns:a16="http://schemas.microsoft.com/office/drawing/2014/main" val="20002"/>
                    </a:ext>
                  </a:extLst>
                </a:gridCol>
                <a:gridCol w="1773695">
                  <a:extLst>
                    <a:ext uri="{9D8B030D-6E8A-4147-A177-3AD203B41FA5}">
                      <a16:colId xmlns:a16="http://schemas.microsoft.com/office/drawing/2014/main" val="20003"/>
                    </a:ext>
                  </a:extLst>
                </a:gridCol>
                <a:gridCol w="1560300">
                  <a:extLst>
                    <a:ext uri="{9D8B030D-6E8A-4147-A177-3AD203B41FA5}">
                      <a16:colId xmlns:a16="http://schemas.microsoft.com/office/drawing/2014/main" val="20004"/>
                    </a:ext>
                  </a:extLst>
                </a:gridCol>
                <a:gridCol w="1292452">
                  <a:extLst>
                    <a:ext uri="{9D8B030D-6E8A-4147-A177-3AD203B41FA5}">
                      <a16:colId xmlns:a16="http://schemas.microsoft.com/office/drawing/2014/main" val="20005"/>
                    </a:ext>
                  </a:extLst>
                </a:gridCol>
                <a:gridCol w="1454337">
                  <a:extLst>
                    <a:ext uri="{9D8B030D-6E8A-4147-A177-3AD203B41FA5}">
                      <a16:colId xmlns:a16="http://schemas.microsoft.com/office/drawing/2014/main" val="20006"/>
                    </a:ext>
                  </a:extLst>
                </a:gridCol>
                <a:gridCol w="1454337">
                  <a:extLst>
                    <a:ext uri="{9D8B030D-6E8A-4147-A177-3AD203B41FA5}">
                      <a16:colId xmlns:a16="http://schemas.microsoft.com/office/drawing/2014/main" val="20007"/>
                    </a:ext>
                  </a:extLst>
                </a:gridCol>
              </a:tblGrid>
              <a:tr h="728980">
                <a:tc>
                  <a:txBody>
                    <a:bodyPr/>
                    <a:lstStyle/>
                    <a:p>
                      <a:pPr algn="ctr" fontAlgn="b"/>
                      <a:r>
                        <a:rPr lang="en-US" sz="1200" b="1" dirty="0" err="1">
                          <a:solidFill>
                            <a:srgbClr val="000000"/>
                          </a:solidFill>
                          <a:latin typeface="Times New Roman" pitchFamily="18" charset="0"/>
                          <a:cs typeface="Times New Roman" pitchFamily="18" charset="0"/>
                        </a:rPr>
                        <a:t>Sl.no</a:t>
                      </a:r>
                      <a:endParaRPr lang="en-US" sz="1200" b="1"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Technique (i.e. author names with reference number)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year</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 Description</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Limitations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Advantages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Performance metrics</a:t>
                      </a:r>
                    </a:p>
                  </a:txBody>
                  <a:tcPr marL="6350" marR="6350" marT="6350" anchor="b"/>
                </a:tc>
                <a:tc>
                  <a:txBody>
                    <a:bodyPr/>
                    <a:lstStyle/>
                    <a:p>
                      <a:pPr algn="ctr" fontAlgn="b"/>
                      <a:r>
                        <a:rPr lang="en-US" sz="1200" b="1" dirty="0">
                          <a:solidFill>
                            <a:srgbClr val="000000"/>
                          </a:solidFill>
                          <a:latin typeface="Times New Roman" pitchFamily="18" charset="0"/>
                          <a:cs typeface="Times New Roman" pitchFamily="18" charset="0"/>
                        </a:rPr>
                        <a:t>Gaps</a:t>
                      </a:r>
                    </a:p>
                  </a:txBody>
                  <a:tcPr marL="6350" marR="6350" marT="6350" anchor="b"/>
                </a:tc>
                <a:extLst>
                  <a:ext uri="{0D108BD9-81ED-4DB2-BD59-A6C34878D82A}">
                    <a16:rowId xmlns:a16="http://schemas.microsoft.com/office/drawing/2014/main" val="10000"/>
                  </a:ext>
                </a:extLst>
              </a:tr>
              <a:tr h="1196975">
                <a:tc>
                  <a:txBody>
                    <a:bodyPr/>
                    <a:lstStyle/>
                    <a:p>
                      <a:pPr algn="ctr" fontAlgn="b"/>
                      <a:r>
                        <a:rPr lang="en-IN" sz="1200" b="0" dirty="0">
                          <a:solidFill>
                            <a:srgbClr val="000000"/>
                          </a:solidFill>
                          <a:latin typeface="Times New Roman" pitchFamily="18" charset="0"/>
                          <a:cs typeface="Times New Roman" pitchFamily="18" charset="0"/>
                        </a:rPr>
                        <a:t>25</a:t>
                      </a:r>
                    </a:p>
                  </a:txBody>
                  <a:tcPr marL="6350" marR="6350" marT="6350" anchor="b"/>
                </a:tc>
                <a:tc>
                  <a:txBody>
                    <a:bodyPr/>
                    <a:lstStyle/>
                    <a:p>
                      <a:pPr algn="ctr" fontAlgn="b">
                        <a:lnSpc>
                          <a:spcPct val="110000"/>
                        </a:lnSpc>
                      </a:pPr>
                      <a:r>
                        <a:rPr lang="en-US" sz="1200" b="0" dirty="0" err="1">
                          <a:latin typeface="Times New Roman" pitchFamily="18" charset="0"/>
                          <a:ea typeface="Calibri" panose="020F0502020204030204"/>
                          <a:cs typeface="Times New Roman" pitchFamily="18" charset="0"/>
                          <a:sym typeface="+mn-ea"/>
                        </a:rPr>
                        <a:t>Shukla</a:t>
                      </a:r>
                      <a:r>
                        <a:rPr lang="en-US" sz="1200" b="0" dirty="0">
                          <a:latin typeface="Times New Roman" pitchFamily="18" charset="0"/>
                          <a:ea typeface="Calibri" panose="020F0502020204030204"/>
                          <a:cs typeface="Times New Roman" pitchFamily="18" charset="0"/>
                          <a:sym typeface="+mn-ea"/>
                        </a:rPr>
                        <a:t>, V. V. K., </a:t>
                      </a:r>
                      <a:r>
                        <a:rPr lang="en-US" sz="1200" b="0" dirty="0" err="1">
                          <a:latin typeface="Times New Roman" pitchFamily="18" charset="0"/>
                          <a:ea typeface="Calibri" panose="020F0502020204030204"/>
                          <a:cs typeface="Times New Roman" pitchFamily="18" charset="0"/>
                          <a:sym typeface="+mn-ea"/>
                        </a:rPr>
                        <a:t>Tanmisha</a:t>
                      </a:r>
                      <a:r>
                        <a:rPr lang="en-US" sz="1200" b="0" dirty="0">
                          <a:latin typeface="Times New Roman" pitchFamily="18" charset="0"/>
                          <a:ea typeface="Calibri" panose="020F0502020204030204"/>
                          <a:cs typeface="Times New Roman" pitchFamily="18" charset="0"/>
                          <a:sym typeface="+mn-ea"/>
                        </a:rPr>
                        <a:t>, M., </a:t>
                      </a:r>
                      <a:r>
                        <a:rPr lang="en-US" sz="1200" b="0" dirty="0" err="1">
                          <a:latin typeface="Times New Roman" pitchFamily="18" charset="0"/>
                          <a:ea typeface="Calibri" panose="020F0502020204030204"/>
                          <a:cs typeface="Times New Roman" pitchFamily="18" charset="0"/>
                          <a:sym typeface="+mn-ea"/>
                        </a:rPr>
                        <a:t>Aluru</a:t>
                      </a:r>
                      <a:r>
                        <a:rPr lang="en-US" sz="1200" b="0" dirty="0">
                          <a:latin typeface="Times New Roman" pitchFamily="18" charset="0"/>
                          <a:ea typeface="Calibri" panose="020F0502020204030204"/>
                          <a:cs typeface="Times New Roman" pitchFamily="18" charset="0"/>
                          <a:sym typeface="+mn-ea"/>
                        </a:rPr>
                        <a:t>, R., </a:t>
                      </a:r>
                      <a:r>
                        <a:rPr lang="en-US" sz="1200" b="0" dirty="0" err="1">
                          <a:latin typeface="Times New Roman" pitchFamily="18" charset="0"/>
                          <a:ea typeface="Calibri" panose="020F0502020204030204"/>
                          <a:cs typeface="Times New Roman" pitchFamily="18" charset="0"/>
                          <a:sym typeface="+mn-ea"/>
                        </a:rPr>
                        <a:t>Nagisetti</a:t>
                      </a:r>
                      <a:r>
                        <a:rPr lang="en-US" sz="1200" b="0" dirty="0">
                          <a:latin typeface="Times New Roman" pitchFamily="18" charset="0"/>
                          <a:ea typeface="Calibri" panose="020F0502020204030204"/>
                          <a:cs typeface="Times New Roman" pitchFamily="18" charset="0"/>
                          <a:sym typeface="+mn-ea"/>
                        </a:rPr>
                        <a:t>, B., &amp; </a:t>
                      </a:r>
                      <a:r>
                        <a:rPr lang="en-US" sz="1200" b="0" dirty="0" err="1">
                          <a:latin typeface="Times New Roman" pitchFamily="18" charset="0"/>
                          <a:ea typeface="Calibri" panose="020F0502020204030204"/>
                          <a:cs typeface="Times New Roman" pitchFamily="18" charset="0"/>
                          <a:sym typeface="+mn-ea"/>
                        </a:rPr>
                        <a:t>Tumuluru</a:t>
                      </a:r>
                      <a:r>
                        <a:rPr lang="en-US" sz="1200" b="0" dirty="0">
                          <a:latin typeface="Times New Roman" pitchFamily="18" charset="0"/>
                          <a:ea typeface="Calibri" panose="020F0502020204030204"/>
                          <a:cs typeface="Times New Roman" pitchFamily="18" charset="0"/>
                          <a:sym typeface="+mn-ea"/>
                        </a:rPr>
                        <a:t>, P. </a:t>
                      </a:r>
                      <a:endParaRPr lang="en-US" sz="1200" b="0" dirty="0">
                        <a:solidFill>
                          <a:srgbClr val="000000"/>
                        </a:solidFill>
                        <a:latin typeface="Times New Roman" pitchFamily="18" charset="0"/>
                        <a:ea typeface="Calibri" panose="020F0502020204030204"/>
                        <a:cs typeface="Times New Roman" pitchFamily="18" charset="0"/>
                        <a:sym typeface="+mn-ea"/>
                      </a:endParaRP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2021</a:t>
                      </a:r>
                    </a:p>
                  </a:txBody>
                  <a:tcPr marL="6350" marR="6350" marT="6350" anchor="b"/>
                </a:tc>
                <a:tc>
                  <a:txBody>
                    <a:bodyPr/>
                    <a:lstStyle/>
                    <a:p>
                      <a:pPr algn="ctr" fontAlgn="b">
                        <a:lnSpc>
                          <a:spcPct val="110000"/>
                        </a:lnSpc>
                      </a:pPr>
                      <a:r>
                        <a:rPr lang="en-IN" altLang="en-US" sz="1200" b="0" dirty="0">
                          <a:solidFill>
                            <a:srgbClr val="000000"/>
                          </a:solidFill>
                          <a:latin typeface="Times New Roman" pitchFamily="18" charset="0"/>
                          <a:cs typeface="Times New Roman" pitchFamily="18" charset="0"/>
                        </a:rPr>
                        <a:t>It mainly </a:t>
                      </a:r>
                      <a:r>
                        <a:rPr lang="en-US" sz="1200" b="0" dirty="0">
                          <a:solidFill>
                            <a:srgbClr val="000000"/>
                          </a:solidFill>
                          <a:latin typeface="Times New Roman" pitchFamily="18" charset="0"/>
                          <a:cs typeface="Times New Roman" pitchFamily="18" charset="0"/>
                        </a:rPr>
                        <a:t>focuses on detecting the nodules present in the lung CT scan images</a:t>
                      </a:r>
                      <a:r>
                        <a:rPr lang="en-IN" altLang="en-US" sz="1200" b="0" dirty="0">
                          <a:solidFill>
                            <a:srgbClr val="000000"/>
                          </a:solidFill>
                          <a:latin typeface="Times New Roman" pitchFamily="18" charset="0"/>
                          <a:cs typeface="Times New Roman" pitchFamily="18" charset="0"/>
                        </a:rPr>
                        <a:t> and detect lung cancer in early stage.</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does not perform segmentation and identifying the harmful knobs.</a:t>
                      </a: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 It not only satisfies the accuracy criteria, but also the Sensitivity and Specificity.</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Accuracy – 89.34%, </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a:t>
                      </a:r>
                      <a:r>
                        <a:rPr lang="en-US" sz="1200" b="0" dirty="0">
                          <a:solidFill>
                            <a:srgbClr val="000000"/>
                          </a:solidFill>
                          <a:latin typeface="Times New Roman" pitchFamily="18" charset="0"/>
                          <a:cs typeface="Times New Roman" pitchFamily="18" charset="0"/>
                        </a:rPr>
                        <a:t>t </a:t>
                      </a:r>
                      <a:r>
                        <a:rPr lang="en-IN" altLang="en-US" sz="1200" b="0" dirty="0">
                          <a:solidFill>
                            <a:srgbClr val="000000"/>
                          </a:solidFill>
                          <a:latin typeface="Times New Roman" pitchFamily="18" charset="0"/>
                          <a:cs typeface="Times New Roman" pitchFamily="18" charset="0"/>
                        </a:rPr>
                        <a:t>can</a:t>
                      </a:r>
                      <a:r>
                        <a:rPr lang="en-US" sz="1200" b="0" dirty="0">
                          <a:solidFill>
                            <a:srgbClr val="000000"/>
                          </a:solidFill>
                          <a:latin typeface="Times New Roman" pitchFamily="18" charset="0"/>
                          <a:cs typeface="Times New Roman" pitchFamily="18" charset="0"/>
                        </a:rPr>
                        <a:t> may be conceivable to stretch </a:t>
                      </a:r>
                    </a:p>
                    <a:p>
                      <a:pPr algn="ctr" fontAlgn="b"/>
                      <a:r>
                        <a:rPr lang="en-US" sz="1200" b="0" dirty="0">
                          <a:solidFill>
                            <a:srgbClr val="000000"/>
                          </a:solidFill>
                          <a:latin typeface="Times New Roman" pitchFamily="18" charset="0"/>
                          <a:cs typeface="Times New Roman" pitchFamily="18" charset="0"/>
                        </a:rPr>
                        <a:t>out </a:t>
                      </a:r>
                      <a:r>
                        <a:rPr lang="en-IN" altLang="en-US" sz="1200" b="0" dirty="0">
                          <a:solidFill>
                            <a:srgbClr val="000000"/>
                          </a:solidFill>
                          <a:latin typeface="Times New Roman" pitchFamily="18" charset="0"/>
                          <a:cs typeface="Times New Roman" pitchFamily="18" charset="0"/>
                        </a:rPr>
                        <a:t>the</a:t>
                      </a:r>
                      <a:r>
                        <a:rPr lang="en-US" sz="1200" b="0" dirty="0">
                          <a:solidFill>
                            <a:srgbClr val="000000"/>
                          </a:solidFill>
                          <a:latin typeface="Times New Roman" pitchFamily="18" charset="0"/>
                          <a:cs typeface="Times New Roman" pitchFamily="18" charset="0"/>
                        </a:rPr>
                        <a:t> present model to decide the specific area of the harmful knobs. </a:t>
                      </a:r>
                    </a:p>
                  </a:txBody>
                  <a:tcPr marL="6350" marR="6350" marT="6350" anchor="b"/>
                </a:tc>
                <a:extLst>
                  <a:ext uri="{0D108BD9-81ED-4DB2-BD59-A6C34878D82A}">
                    <a16:rowId xmlns:a16="http://schemas.microsoft.com/office/drawing/2014/main" val="10001"/>
                  </a:ext>
                </a:extLst>
              </a:tr>
              <a:tr h="1459230">
                <a:tc>
                  <a:txBody>
                    <a:bodyPr/>
                    <a:lstStyle/>
                    <a:p>
                      <a:pPr algn="ctr" fontAlgn="b"/>
                      <a:r>
                        <a:rPr lang="en-IN" sz="1200" b="0" dirty="0">
                          <a:solidFill>
                            <a:srgbClr val="000000"/>
                          </a:solidFill>
                          <a:latin typeface="Times New Roman" pitchFamily="18" charset="0"/>
                          <a:cs typeface="Times New Roman" pitchFamily="18" charset="0"/>
                        </a:rPr>
                        <a:t>26</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Yutong Xie, Yong Xia, Jianpeng Zhang, Yang Song, Dagan Feng, Michael Fulham, Weidong Cai</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2019</a:t>
                      </a:r>
                    </a:p>
                  </a:txBody>
                  <a:tcPr marL="6350" marR="6350" marT="6350" anchor="b"/>
                </a:tc>
                <a:tc>
                  <a:txBody>
                    <a:bodyPr/>
                    <a:lstStyle/>
                    <a:p>
                      <a:pPr algn="ctr" fontAlgn="b"/>
                      <a:r>
                        <a:rPr lang="en-IN" altLang="en-US" sz="1200" b="0" dirty="0">
                          <a:latin typeface="Times New Roman" pitchFamily="18" charset="0"/>
                          <a:ea typeface="Calibri" panose="020F0502020204030204"/>
                          <a:cs typeface="Times New Roman" pitchFamily="18" charset="0"/>
                          <a:sym typeface="+mn-ea"/>
                        </a:rPr>
                        <a:t>A </a:t>
                      </a:r>
                      <a:r>
                        <a:rPr lang="en-US" sz="1200" b="0" dirty="0">
                          <a:latin typeface="Times New Roman" pitchFamily="18" charset="0"/>
                          <a:ea typeface="Calibri" panose="020F0502020204030204"/>
                          <a:cs typeface="Times New Roman" pitchFamily="18" charset="0"/>
                          <a:sym typeface="+mn-ea"/>
                        </a:rPr>
                        <a:t>Knowledge-based Collaborative Deep Learning</a:t>
                      </a:r>
                      <a:r>
                        <a:rPr lang="en-IN" altLang="en-US" sz="1200" b="0" dirty="0">
                          <a:latin typeface="Times New Roman" pitchFamily="18" charset="0"/>
                          <a:ea typeface="Calibri" panose="020F0502020204030204"/>
                          <a:cs typeface="Times New Roman" pitchFamily="18" charset="0"/>
                          <a:sym typeface="+mn-ea"/>
                        </a:rPr>
                        <a:t> model for classification of </a:t>
                      </a:r>
                      <a:r>
                        <a:rPr lang="en-US" sz="1200" b="0" dirty="0">
                          <a:latin typeface="Times New Roman" pitchFamily="18" charset="0"/>
                          <a:ea typeface="Calibri" panose="020F0502020204030204"/>
                          <a:cs typeface="Times New Roman" pitchFamily="18" charset="0"/>
                          <a:sym typeface="+mn-ea"/>
                        </a:rPr>
                        <a:t>Benign-Malignant</a:t>
                      </a:r>
                      <a:r>
                        <a:rPr lang="en-IN" altLang="en-US" sz="1200" b="0" dirty="0">
                          <a:latin typeface="Times New Roman" pitchFamily="18" charset="0"/>
                          <a:ea typeface="Calibri" panose="020F0502020204030204"/>
                          <a:cs typeface="Times New Roman" pitchFamily="18" charset="0"/>
                          <a:sym typeface="+mn-ea"/>
                        </a:rPr>
                        <a:t> of</a:t>
                      </a:r>
                      <a:r>
                        <a:rPr lang="en-US" sz="1200" b="0" dirty="0">
                          <a:latin typeface="Times New Roman" pitchFamily="18" charset="0"/>
                          <a:ea typeface="Calibri" panose="020F0502020204030204"/>
                          <a:cs typeface="Times New Roman" pitchFamily="18" charset="0"/>
                          <a:sym typeface="+mn-ea"/>
                        </a:rPr>
                        <a:t> Lung Nodule</a:t>
                      </a:r>
                      <a:r>
                        <a:rPr lang="en-IN" altLang="en-US" sz="1200" b="0" dirty="0">
                          <a:latin typeface="Times New Roman" pitchFamily="18" charset="0"/>
                          <a:ea typeface="Calibri" panose="020F0502020204030204"/>
                          <a:cs typeface="Times New Roman" pitchFamily="18" charset="0"/>
                          <a:sym typeface="+mn-ea"/>
                        </a:rPr>
                        <a:t>s</a:t>
                      </a:r>
                      <a:r>
                        <a:rPr lang="en-US" sz="1200" b="0" dirty="0">
                          <a:latin typeface="Times New Roman" pitchFamily="18" charset="0"/>
                          <a:ea typeface="Calibri" panose="020F0502020204030204"/>
                          <a:cs typeface="Times New Roman" pitchFamily="18" charset="0"/>
                          <a:sym typeface="+mn-ea"/>
                        </a:rPr>
                        <a:t> on Chest CT</a:t>
                      </a:r>
                      <a:r>
                        <a:rPr lang="en-IN" altLang="en-US" sz="1200" b="0" dirty="0">
                          <a:latin typeface="Times New Roman" pitchFamily="18" charset="0"/>
                          <a:ea typeface="Calibri" panose="020F0502020204030204"/>
                          <a:cs typeface="Times New Roman" pitchFamily="18" charset="0"/>
                          <a:sym typeface="+mn-ea"/>
                        </a:rPr>
                        <a:t> scans.</a:t>
                      </a:r>
                      <a:endParaRPr lang="en-IN" altLang="en-US" sz="1200" b="0" dirty="0">
                        <a:solidFill>
                          <a:srgbClr val="000000"/>
                        </a:solidFill>
                        <a:latin typeface="Times New Roman" pitchFamily="18" charset="0"/>
                        <a:ea typeface="Calibri" panose="020F0502020204030204"/>
                        <a:cs typeface="Times New Roman" pitchFamily="18" charset="0"/>
                        <a:sym typeface="+mn-ea"/>
                      </a:endParaRP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T</a:t>
                      </a:r>
                      <a:r>
                        <a:rPr lang="en-US" sz="1200" b="0" dirty="0">
                          <a:solidFill>
                            <a:srgbClr val="000000"/>
                          </a:solidFill>
                          <a:latin typeface="Times New Roman" pitchFamily="18" charset="0"/>
                          <a:cs typeface="Times New Roman" pitchFamily="18" charset="0"/>
                        </a:rPr>
                        <a:t>he proposed MV-KBCmodel has a relatively high computational complexity during</a:t>
                      </a:r>
                      <a:r>
                        <a:rPr lang="en-IN" altLang="en-US" sz="1200" b="0" dirty="0">
                          <a:solidFill>
                            <a:srgbClr val="000000"/>
                          </a:solidFill>
                          <a:latin typeface="Times New Roman" pitchFamily="18" charset="0"/>
                          <a:cs typeface="Times New Roman" pitchFamily="18" charset="0"/>
                        </a:rPr>
                        <a:t> </a:t>
                      </a:r>
                      <a:r>
                        <a:rPr lang="en-US" sz="1200" b="0" dirty="0">
                          <a:solidFill>
                            <a:srgbClr val="000000"/>
                          </a:solidFill>
                          <a:latin typeface="Times New Roman" pitchFamily="18" charset="0"/>
                          <a:cs typeface="Times New Roman" pitchFamily="18" charset="0"/>
                        </a:rPr>
                        <a:t>training</a:t>
                      </a:r>
                      <a:r>
                        <a:rPr lang="en-IN" altLang="en-US" sz="1200" b="0" dirty="0">
                          <a:solidFill>
                            <a:srgbClr val="000000"/>
                          </a:solidFill>
                          <a:latin typeface="Times New Roman" pitchFamily="18" charset="0"/>
                          <a:cs typeface="Times New Roman" pitchFamily="18" charset="0"/>
                        </a:rPr>
                        <a:t> and time -consuming</a:t>
                      </a:r>
                      <a:r>
                        <a:rPr lang="en-US" sz="1200" b="0" dirty="0">
                          <a:solidFill>
                            <a:srgbClr val="000000"/>
                          </a:solidFill>
                          <a:latin typeface="Times New Roman" pitchFamily="18" charset="0"/>
                          <a:cs typeface="Times New Roman" pitchFamily="18" charset="0"/>
                        </a:rPr>
                        <a:t>.</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The higher classification accuracy can be achieved by having the three ResNet-50 nertworks.</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A</a:t>
                      </a:r>
                      <a:r>
                        <a:rPr lang="en-US" sz="1200" b="0" dirty="0" err="1">
                          <a:solidFill>
                            <a:srgbClr val="000000"/>
                          </a:solidFill>
                          <a:latin typeface="Times New Roman" pitchFamily="18" charset="0"/>
                          <a:cs typeface="Times New Roman" pitchFamily="18" charset="0"/>
                        </a:rPr>
                        <a:t>ccuracy</a:t>
                      </a:r>
                      <a:r>
                        <a:rPr lang="en-US" sz="1200" b="0" dirty="0">
                          <a:solidFill>
                            <a:srgbClr val="000000"/>
                          </a:solidFill>
                          <a:latin typeface="Times New Roman" pitchFamily="18" charset="0"/>
                          <a:cs typeface="Times New Roman" pitchFamily="18" charset="0"/>
                        </a:rPr>
                        <a:t> – 91.06%, </a:t>
                      </a:r>
                      <a:r>
                        <a:rPr lang="en-IN" altLang="en-US" sz="1200" b="0" dirty="0">
                          <a:solidFill>
                            <a:srgbClr val="000000"/>
                          </a:solidFill>
                          <a:latin typeface="Times New Roman" pitchFamily="18" charset="0"/>
                          <a:cs typeface="Times New Roman" pitchFamily="18" charset="0"/>
                        </a:rPr>
                        <a:t>AUC – 95.7%.</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cannot perform well when there is increase in the noise level.</a:t>
                      </a:r>
                    </a:p>
                  </a:txBody>
                  <a:tcPr marL="6350" marR="6350" marT="6350" anchor="b"/>
                </a:tc>
                <a:extLst>
                  <a:ext uri="{0D108BD9-81ED-4DB2-BD59-A6C34878D82A}">
                    <a16:rowId xmlns:a16="http://schemas.microsoft.com/office/drawing/2014/main" val="10002"/>
                  </a:ext>
                </a:extLst>
              </a:tr>
              <a:tr h="1342417">
                <a:tc>
                  <a:txBody>
                    <a:bodyPr/>
                    <a:lstStyle/>
                    <a:p>
                      <a:pPr algn="ctr" fontAlgn="b"/>
                      <a:r>
                        <a:rPr lang="en-IN" sz="1200" b="0" dirty="0">
                          <a:solidFill>
                            <a:srgbClr val="000000"/>
                          </a:solidFill>
                          <a:latin typeface="Times New Roman" pitchFamily="18" charset="0"/>
                          <a:cs typeface="Times New Roman" pitchFamily="18" charset="0"/>
                        </a:rPr>
                        <a:t>27</a:t>
                      </a:r>
                      <a:endParaRPr lang="en-US" sz="1200" b="0" dirty="0">
                        <a:solidFill>
                          <a:srgbClr val="000000"/>
                        </a:solidFill>
                        <a:latin typeface="Times New Roman" pitchFamily="18" charset="0"/>
                        <a:cs typeface="Times New Roman" pitchFamily="18" charset="0"/>
                      </a:endParaRPr>
                    </a:p>
                  </a:txBody>
                  <a:tcPr marL="6350" marR="6350" marT="6350" anchor="b"/>
                </a:tc>
                <a:tc>
                  <a:txBody>
                    <a:bodyPr/>
                    <a:lstStyle/>
                    <a:p>
                      <a:pPr algn="ctr" fontAlgn="b"/>
                      <a:r>
                        <a:rPr lang="en-US" sz="1200" b="0" dirty="0">
                          <a:solidFill>
                            <a:srgbClr val="000000"/>
                          </a:solidFill>
                          <a:latin typeface="Times New Roman" pitchFamily="18" charset="0"/>
                          <a:cs typeface="Times New Roman" pitchFamily="18" charset="0"/>
                        </a:rPr>
                        <a:t>Aryan Mobiny, Pengyu Yuan, Pietro A Cicalese, Supratik K Moulik, Naveen Garg, Carol C Wu, Kelvin Wong, Stephen T Wong, Tian Cheng He, Hien V Nguyen</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2021</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A</a:t>
                      </a:r>
                      <a:r>
                        <a:rPr lang="en-US" sz="1200" b="0" dirty="0">
                          <a:solidFill>
                            <a:srgbClr val="000000"/>
                          </a:solidFill>
                          <a:latin typeface="Times New Roman" pitchFamily="18" charset="0"/>
                          <a:cs typeface="Times New Roman" pitchFamily="18" charset="0"/>
                        </a:rPr>
                        <a:t> deep neural network architecture trained with meta-learning to perform domain adaptation</a:t>
                      </a:r>
                      <a:r>
                        <a:rPr lang="en-IN" altLang="en-US" sz="1200" b="0" dirty="0">
                          <a:solidFill>
                            <a:srgbClr val="000000"/>
                          </a:solidFill>
                          <a:latin typeface="Times New Roman" pitchFamily="18" charset="0"/>
                          <a:cs typeface="Times New Roman" pitchFamily="18" charset="0"/>
                        </a:rPr>
                        <a:t> </a:t>
                      </a:r>
                      <a:r>
                        <a:rPr lang="en-US" sz="1200" b="0" dirty="0">
                          <a:solidFill>
                            <a:srgbClr val="000000"/>
                          </a:solidFill>
                          <a:latin typeface="Times New Roman" pitchFamily="18" charset="0"/>
                          <a:cs typeface="Times New Roman" pitchFamily="18" charset="0"/>
                        </a:rPr>
                        <a:t>in lung nodule classification from CT scans.</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 It requries an external-memory equipped networks capable of rapidly encoding new data and storing them in a stable, addressed that can selectively be accessed when needed.</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It consists ofa CapsNet feature network that extracts features and high-level semantic structures across domains of input volume.</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Accuracy – 89.1% and AUROC – 90.2%</a:t>
                      </a:r>
                    </a:p>
                  </a:txBody>
                  <a:tcPr marL="6350" marR="6350" marT="6350" anchor="b"/>
                </a:tc>
                <a:tc>
                  <a:txBody>
                    <a:bodyPr/>
                    <a:lstStyle/>
                    <a:p>
                      <a:pPr algn="ctr" fontAlgn="b"/>
                      <a:r>
                        <a:rPr lang="en-IN" altLang="en-US" sz="1200" b="0" dirty="0">
                          <a:solidFill>
                            <a:srgbClr val="000000"/>
                          </a:solidFill>
                          <a:latin typeface="Times New Roman" pitchFamily="18" charset="0"/>
                          <a:cs typeface="Times New Roman" pitchFamily="18" charset="0"/>
                        </a:rPr>
                        <a:t>The </a:t>
                      </a:r>
                      <a:r>
                        <a:rPr lang="en-US" sz="1200" b="0" dirty="0">
                          <a:solidFill>
                            <a:srgbClr val="000000"/>
                          </a:solidFill>
                          <a:latin typeface="Times New Roman" pitchFamily="18" charset="0"/>
                          <a:cs typeface="Times New Roman" pitchFamily="18" charset="0"/>
                        </a:rPr>
                        <a:t>performance </a:t>
                      </a:r>
                      <a:r>
                        <a:rPr lang="en-IN" altLang="en-US" sz="1200" b="0" dirty="0">
                          <a:solidFill>
                            <a:srgbClr val="000000"/>
                          </a:solidFill>
                          <a:latin typeface="Times New Roman" pitchFamily="18" charset="0"/>
                          <a:cs typeface="Times New Roman" pitchFamily="18" charset="0"/>
                        </a:rPr>
                        <a:t>may </a:t>
                      </a:r>
                      <a:r>
                        <a:rPr lang="en-US" sz="1200" b="0" dirty="0">
                          <a:solidFill>
                            <a:srgbClr val="000000"/>
                          </a:solidFill>
                          <a:latin typeface="Times New Roman" pitchFamily="18" charset="0"/>
                          <a:cs typeface="Times New Roman" pitchFamily="18" charset="0"/>
                        </a:rPr>
                        <a:t>decrease</a:t>
                      </a:r>
                      <a:r>
                        <a:rPr lang="en-IN" altLang="en-US" sz="1200" b="0" dirty="0">
                          <a:solidFill>
                            <a:srgbClr val="000000"/>
                          </a:solidFill>
                          <a:latin typeface="Times New Roman" pitchFamily="18" charset="0"/>
                          <a:cs typeface="Times New Roman" pitchFamily="18" charset="0"/>
                        </a:rPr>
                        <a:t> due</a:t>
                      </a:r>
                      <a:r>
                        <a:rPr lang="en-US" sz="1200" b="0" dirty="0">
                          <a:solidFill>
                            <a:srgbClr val="000000"/>
                          </a:solidFill>
                          <a:latin typeface="Times New Roman" pitchFamily="18" charset="0"/>
                          <a:cs typeface="Times New Roman" pitchFamily="18" charset="0"/>
                        </a:rPr>
                        <a:t> to large domain shifts</a:t>
                      </a:r>
                      <a:r>
                        <a:rPr lang="en-IN" altLang="en-US" sz="1200" b="0" dirty="0">
                          <a:solidFill>
                            <a:srgbClr val="000000"/>
                          </a:solidFill>
                          <a:latin typeface="Times New Roman" pitchFamily="18" charset="0"/>
                          <a:cs typeface="Times New Roman" pitchFamily="18" charset="0"/>
                        </a:rPr>
                        <a:t> with deep networks</a:t>
                      </a:r>
                    </a:p>
                  </a:txBody>
                  <a:tcPr marL="6350" marR="6350" marT="63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669488601"/>
              </p:ext>
            </p:extLst>
          </p:nvPr>
        </p:nvGraphicFramePr>
        <p:xfrm>
          <a:off x="629919" y="843280"/>
          <a:ext cx="11111365" cy="5762535"/>
        </p:xfrm>
        <a:graphic>
          <a:graphicData uri="http://schemas.openxmlformats.org/drawingml/2006/table">
            <a:tbl>
              <a:tblPr firstRow="1" bandRow="1">
                <a:tableStyleId>{5940675A-B579-460E-94D1-54222C63F5DA}</a:tableStyleId>
              </a:tblPr>
              <a:tblGrid>
                <a:gridCol w="720579">
                  <a:extLst>
                    <a:ext uri="{9D8B030D-6E8A-4147-A177-3AD203B41FA5}">
                      <a16:colId xmlns:a16="http://schemas.microsoft.com/office/drawing/2014/main" val="20000"/>
                    </a:ext>
                  </a:extLst>
                </a:gridCol>
                <a:gridCol w="1791536">
                  <a:extLst>
                    <a:ext uri="{9D8B030D-6E8A-4147-A177-3AD203B41FA5}">
                      <a16:colId xmlns:a16="http://schemas.microsoft.com/office/drawing/2014/main" val="20001"/>
                    </a:ext>
                  </a:extLst>
                </a:gridCol>
                <a:gridCol w="710119">
                  <a:extLst>
                    <a:ext uri="{9D8B030D-6E8A-4147-A177-3AD203B41FA5}">
                      <a16:colId xmlns:a16="http://schemas.microsoft.com/office/drawing/2014/main" val="20002"/>
                    </a:ext>
                  </a:extLst>
                </a:gridCol>
                <a:gridCol w="1595336">
                  <a:extLst>
                    <a:ext uri="{9D8B030D-6E8A-4147-A177-3AD203B41FA5}">
                      <a16:colId xmlns:a16="http://schemas.microsoft.com/office/drawing/2014/main" val="20003"/>
                    </a:ext>
                  </a:extLst>
                </a:gridCol>
                <a:gridCol w="1624520">
                  <a:extLst>
                    <a:ext uri="{9D8B030D-6E8A-4147-A177-3AD203B41FA5}">
                      <a16:colId xmlns:a16="http://schemas.microsoft.com/office/drawing/2014/main" val="20004"/>
                    </a:ext>
                  </a:extLst>
                </a:gridCol>
                <a:gridCol w="1361872">
                  <a:extLst>
                    <a:ext uri="{9D8B030D-6E8A-4147-A177-3AD203B41FA5}">
                      <a16:colId xmlns:a16="http://schemas.microsoft.com/office/drawing/2014/main" val="20005"/>
                    </a:ext>
                  </a:extLst>
                </a:gridCol>
                <a:gridCol w="1235413">
                  <a:extLst>
                    <a:ext uri="{9D8B030D-6E8A-4147-A177-3AD203B41FA5}">
                      <a16:colId xmlns:a16="http://schemas.microsoft.com/office/drawing/2014/main" val="20006"/>
                    </a:ext>
                  </a:extLst>
                </a:gridCol>
                <a:gridCol w="2071990">
                  <a:extLst>
                    <a:ext uri="{9D8B030D-6E8A-4147-A177-3AD203B41FA5}">
                      <a16:colId xmlns:a16="http://schemas.microsoft.com/office/drawing/2014/main" val="20007"/>
                    </a:ext>
                  </a:extLst>
                </a:gridCol>
              </a:tblGrid>
              <a:tr h="541961">
                <a:tc>
                  <a:txBody>
                    <a:bodyPr/>
                    <a:lstStyle/>
                    <a:p>
                      <a:pPr algn="ctr" fontAlgn="b"/>
                      <a:r>
                        <a:rPr lang="en-US" sz="1200" b="1" dirty="0">
                          <a:solidFill>
                            <a:srgbClr val="000000"/>
                          </a:solidFill>
                          <a:latin typeface="Times New Roman"/>
                          <a:cs typeface="Times New Roman"/>
                        </a:rPr>
                        <a:t>Sl.no</a:t>
                      </a:r>
                    </a:p>
                  </a:txBody>
                  <a:tcPr marL="6350" marR="6350" marT="6350" anchor="b"/>
                </a:tc>
                <a:tc>
                  <a:txBody>
                    <a:bodyPr/>
                    <a:lstStyle/>
                    <a:p>
                      <a:pPr algn="ctr" fontAlgn="b"/>
                      <a:r>
                        <a:rPr lang="en-US" sz="1200" b="1" dirty="0">
                          <a:solidFill>
                            <a:srgbClr val="000000"/>
                          </a:solidFill>
                          <a:latin typeface="Times New Roman"/>
                          <a:cs typeface="Times New Roman"/>
                        </a:rPr>
                        <a:t>Technique (i.e. author names with reference number)</a:t>
                      </a:r>
                    </a:p>
                  </a:txBody>
                  <a:tcPr marL="6350" marR="6350" marT="6350" anchor="b"/>
                </a:tc>
                <a:tc>
                  <a:txBody>
                    <a:bodyPr/>
                    <a:lstStyle/>
                    <a:p>
                      <a:pPr algn="ctr" fontAlgn="b"/>
                      <a:r>
                        <a:rPr lang="en-US" sz="1200" b="1" dirty="0">
                          <a:solidFill>
                            <a:srgbClr val="000000"/>
                          </a:solidFill>
                          <a:latin typeface="Times New Roman"/>
                          <a:cs typeface="Times New Roman"/>
                        </a:rPr>
                        <a:t>     year</a:t>
                      </a:r>
                    </a:p>
                  </a:txBody>
                  <a:tcPr marL="6350" marR="6350" marT="6350" anchor="b"/>
                </a:tc>
                <a:tc>
                  <a:txBody>
                    <a:bodyPr/>
                    <a:lstStyle/>
                    <a:p>
                      <a:pPr algn="ctr" fontAlgn="b"/>
                      <a:r>
                        <a:rPr lang="en-US" sz="1200" b="1" dirty="0">
                          <a:solidFill>
                            <a:srgbClr val="000000"/>
                          </a:solidFill>
                          <a:latin typeface="Times New Roman"/>
                          <a:cs typeface="Times New Roman"/>
                        </a:rPr>
                        <a:t> Description</a:t>
                      </a:r>
                    </a:p>
                  </a:txBody>
                  <a:tcPr marL="6350" marR="6350" marT="6350" anchor="b"/>
                </a:tc>
                <a:tc>
                  <a:txBody>
                    <a:bodyPr/>
                    <a:lstStyle/>
                    <a:p>
                      <a:pPr algn="ctr" fontAlgn="b"/>
                      <a:r>
                        <a:rPr lang="en-US" sz="1200" b="1" dirty="0">
                          <a:solidFill>
                            <a:srgbClr val="000000"/>
                          </a:solidFill>
                          <a:latin typeface="Times New Roman"/>
                          <a:cs typeface="Times New Roman"/>
                        </a:rPr>
                        <a:t>Limitations</a:t>
                      </a:r>
                    </a:p>
                  </a:txBody>
                  <a:tcPr marL="6350" marR="6350" marT="6350" anchor="b"/>
                </a:tc>
                <a:tc>
                  <a:txBody>
                    <a:bodyPr/>
                    <a:lstStyle/>
                    <a:p>
                      <a:pPr algn="ctr" fontAlgn="b"/>
                      <a:r>
                        <a:rPr lang="en-US" sz="1200" b="1" dirty="0">
                          <a:solidFill>
                            <a:srgbClr val="000000"/>
                          </a:solidFill>
                          <a:latin typeface="Times New Roman"/>
                          <a:cs typeface="Times New Roman"/>
                        </a:rPr>
                        <a:t>Advantages</a:t>
                      </a:r>
                    </a:p>
                  </a:txBody>
                  <a:tcPr marL="6350" marR="6350" marT="6350" anchor="b"/>
                </a:tc>
                <a:tc>
                  <a:txBody>
                    <a:bodyPr/>
                    <a:lstStyle/>
                    <a:p>
                      <a:pPr algn="ctr" fontAlgn="b"/>
                      <a:r>
                        <a:rPr lang="en-US" sz="1200" b="1" dirty="0">
                          <a:solidFill>
                            <a:srgbClr val="000000"/>
                          </a:solidFill>
                          <a:latin typeface="Times New Roman"/>
                          <a:cs typeface="Times New Roman"/>
                        </a:rPr>
                        <a:t>Performance metrics</a:t>
                      </a:r>
                    </a:p>
                  </a:txBody>
                  <a:tcPr marL="6350" marR="6350" marT="6350" anchor="b"/>
                </a:tc>
                <a:tc>
                  <a:txBody>
                    <a:bodyPr/>
                    <a:lstStyle/>
                    <a:p>
                      <a:pPr algn="ctr" fontAlgn="b"/>
                      <a:r>
                        <a:rPr lang="en-US" sz="1200" b="1" dirty="0">
                          <a:solidFill>
                            <a:srgbClr val="000000"/>
                          </a:solidFill>
                          <a:latin typeface="Times New Roman"/>
                          <a:cs typeface="Times New Roman"/>
                        </a:rPr>
                        <a:t>Gaps</a:t>
                      </a:r>
                    </a:p>
                  </a:txBody>
                  <a:tcPr marL="6350" marR="6350" marT="6350" anchor="b"/>
                </a:tc>
                <a:extLst>
                  <a:ext uri="{0D108BD9-81ED-4DB2-BD59-A6C34878D82A}">
                    <a16:rowId xmlns:a16="http://schemas.microsoft.com/office/drawing/2014/main" val="10000"/>
                  </a:ext>
                </a:extLst>
              </a:tr>
              <a:tr h="1743697">
                <a:tc>
                  <a:txBody>
                    <a:bodyPr/>
                    <a:lstStyle/>
                    <a:p>
                      <a:pPr algn="ctr" fontAlgn="b"/>
                      <a:r>
                        <a:rPr lang="en-US" sz="1200" b="0" dirty="0">
                          <a:solidFill>
                            <a:srgbClr val="000000"/>
                          </a:solidFill>
                          <a:latin typeface="Times New Roman"/>
                          <a:cs typeface="Times New Roman"/>
                        </a:rPr>
                        <a:t>2</a:t>
                      </a:r>
                      <a:r>
                        <a:rPr lang="en-IN" sz="1200" b="0" dirty="0">
                          <a:solidFill>
                            <a:srgbClr val="000000"/>
                          </a:solidFill>
                          <a:latin typeface="Times New Roman"/>
                          <a:cs typeface="Times New Roman"/>
                        </a:rPr>
                        <a:t>8</a:t>
                      </a:r>
                      <a:endParaRPr lang="en-US" sz="1200" b="0" dirty="0">
                        <a:solidFill>
                          <a:srgbClr val="000000"/>
                        </a:solidFill>
                        <a:latin typeface="Times New Roman"/>
                        <a:cs typeface="Times New Roman"/>
                      </a:endParaRPr>
                    </a:p>
                  </a:txBody>
                  <a:tcPr marL="6350" marR="6350" marT="6350" anchor="b"/>
                </a:tc>
                <a:tc>
                  <a:txBody>
                    <a:bodyPr/>
                    <a:lstStyle/>
                    <a:p>
                      <a:pPr lvl="0" algn="ctr">
                        <a:buNone/>
                      </a:pPr>
                      <a:r>
                        <a:rPr lang="en-US" sz="1300" b="0" i="0" u="none" strike="noStrike" noProof="0" dirty="0">
                          <a:latin typeface="Times New Roman"/>
                        </a:rPr>
                        <a:t>Zuo, W., Zhou, F., Li, Z., &amp; Wang, L. </a:t>
                      </a:r>
                    </a:p>
                  </a:txBody>
                  <a:tcPr marL="6350" marR="6350" marT="6350" anchor="b">
                    <a:solidFill>
                      <a:schemeClr val="bg1"/>
                    </a:solidFill>
                  </a:tcPr>
                </a:tc>
                <a:tc>
                  <a:txBody>
                    <a:bodyPr/>
                    <a:lstStyle/>
                    <a:p>
                      <a:pPr algn="ctr" fontAlgn="b"/>
                      <a:r>
                        <a:rPr lang="en-US" sz="1300" b="0" dirty="0">
                          <a:solidFill>
                            <a:srgbClr val="000000"/>
                          </a:solidFill>
                          <a:latin typeface="Times New Roman"/>
                          <a:cs typeface="Times New Roman"/>
                        </a:rPr>
                        <a:t>2019</a:t>
                      </a:r>
                    </a:p>
                  </a:txBody>
                  <a:tcPr marL="6350" marR="6350" marT="6350" anchor="b"/>
                </a:tc>
                <a:tc>
                  <a:txBody>
                    <a:bodyPr/>
                    <a:lstStyle/>
                    <a:p>
                      <a:pPr lvl="0" algn="ctr">
                        <a:lnSpc>
                          <a:spcPct val="100000"/>
                        </a:lnSpc>
                        <a:spcBef>
                          <a:spcPts val="0"/>
                        </a:spcBef>
                        <a:spcAft>
                          <a:spcPts val="0"/>
                        </a:spcAft>
                        <a:buNone/>
                      </a:pPr>
                      <a:r>
                        <a:rPr lang="en-US" sz="1300" b="0" i="0" u="none" strike="noStrike" noProof="0" dirty="0">
                          <a:latin typeface="Times New Roman"/>
                        </a:rPr>
                        <a:t>Proposed model is  multi-resolution convolutional neural network (CNN) that extract features of various levels and resolutions from different depth layers.</a:t>
                      </a:r>
                    </a:p>
                  </a:txBody>
                  <a:tcPr marL="6350" marR="6350" marT="6350" anchor="b"/>
                </a:tc>
                <a:tc>
                  <a:txBody>
                    <a:bodyPr/>
                    <a:lstStyle/>
                    <a:p>
                      <a:pPr lvl="0" algn="ctr">
                        <a:buNone/>
                      </a:pPr>
                      <a:r>
                        <a:rPr lang="en-US" sz="1300" b="0" i="0" u="none" strike="noStrike" noProof="0" dirty="0">
                          <a:latin typeface="Times New Roman"/>
                        </a:rPr>
                        <a:t>2D CNN method is limited in capturing the contextual information between slices. High chances of false identification of nodules.</a:t>
                      </a:r>
                      <a:endParaRPr lang="en-US" sz="1300" b="0" dirty="0">
                        <a:latin typeface="Times New Roman"/>
                      </a:endParaRPr>
                    </a:p>
                  </a:txBody>
                  <a:tcPr marL="6350" marR="6350" marT="6350" anchor="b"/>
                </a:tc>
                <a:tc>
                  <a:txBody>
                    <a:bodyPr/>
                    <a:lstStyle/>
                    <a:p>
                      <a:pPr lvl="0" algn="ctr">
                        <a:lnSpc>
                          <a:spcPct val="100000"/>
                        </a:lnSpc>
                        <a:spcBef>
                          <a:spcPts val="0"/>
                        </a:spcBef>
                        <a:spcAft>
                          <a:spcPts val="0"/>
                        </a:spcAft>
                        <a:buNone/>
                      </a:pPr>
                      <a:r>
                        <a:rPr lang="en-US" sz="1300" b="0" i="0" u="none" strike="noStrike" noProof="0" dirty="0">
                          <a:latin typeface="Times New Roman"/>
                        </a:rPr>
                        <a:t>It can solve the multi resolution problem </a:t>
                      </a:r>
                      <a:r>
                        <a:rPr lang="en-US" sz="1300" b="0" i="0" u="none" strike="noStrike" noProof="0" dirty="0" err="1">
                          <a:latin typeface="Times New Roman"/>
                        </a:rPr>
                        <a:t>i.e</a:t>
                      </a:r>
                      <a:r>
                        <a:rPr lang="en-US" sz="1300" b="0" i="0" u="none" strike="noStrike" noProof="0" dirty="0">
                          <a:latin typeface="Times New Roman"/>
                        </a:rPr>
                        <a:t> it can also deal with the images of variable sizes and variable shapes.</a:t>
                      </a:r>
                      <a:endParaRPr lang="en-US" sz="1300" b="0" dirty="0">
                        <a:latin typeface="Times New Roman"/>
                      </a:endParaRPr>
                    </a:p>
                    <a:p>
                      <a:pPr lvl="0" algn="ctr">
                        <a:buNone/>
                      </a:pPr>
                      <a:endParaRPr lang="en-US" sz="1300" b="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300" b="0" i="0" u="none" strike="noStrike" noProof="0" dirty="0">
                          <a:latin typeface="Times New Roman"/>
                        </a:rPr>
                        <a:t>Accuracy – 97.33%, Precision-96.73%,  AUC-99.54</a:t>
                      </a:r>
                      <a:endParaRPr lang="en-US" sz="1300" b="0" dirty="0">
                        <a:latin typeface="Times New Roman"/>
                      </a:endParaRPr>
                    </a:p>
                    <a:p>
                      <a:pPr lvl="0" algn="ctr">
                        <a:buNone/>
                      </a:pPr>
                      <a:endParaRPr lang="en-US" sz="1300" b="0" dirty="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300" b="0" i="0" u="none" strike="noStrike" noProof="0" dirty="0">
                          <a:latin typeface="Times New Roman"/>
                        </a:rPr>
                        <a:t>2D CNN method is limited in capturing the contextual information between slices, thus a 3D CNN model may be considered for the future work.</a:t>
                      </a:r>
                      <a:endParaRPr lang="en-US" sz="1300" b="0" dirty="0">
                        <a:latin typeface="Times New Roman"/>
                      </a:endParaRPr>
                    </a:p>
                    <a:p>
                      <a:pPr lvl="0" algn="ctr">
                        <a:buNone/>
                      </a:pPr>
                      <a:endParaRPr lang="en-US" sz="1300" b="0">
                        <a:solidFill>
                          <a:srgbClr val="000000"/>
                        </a:solidFill>
                        <a:latin typeface="Times New Roman"/>
                        <a:cs typeface="Times New Roman"/>
                      </a:endParaRPr>
                    </a:p>
                  </a:txBody>
                  <a:tcPr marL="6350" marR="6350" marT="6350" anchor="b"/>
                </a:tc>
                <a:extLst>
                  <a:ext uri="{0D108BD9-81ED-4DB2-BD59-A6C34878D82A}">
                    <a16:rowId xmlns:a16="http://schemas.microsoft.com/office/drawing/2014/main" val="10001"/>
                  </a:ext>
                </a:extLst>
              </a:tr>
              <a:tr h="1720138">
                <a:tc>
                  <a:txBody>
                    <a:bodyPr/>
                    <a:lstStyle/>
                    <a:p>
                      <a:pPr algn="ctr" fontAlgn="b"/>
                      <a:r>
                        <a:rPr lang="en-US" sz="1200" b="0" dirty="0">
                          <a:solidFill>
                            <a:srgbClr val="000000"/>
                          </a:solidFill>
                          <a:latin typeface="Times New Roman"/>
                          <a:cs typeface="Times New Roman"/>
                        </a:rPr>
                        <a:t>2</a:t>
                      </a:r>
                      <a:r>
                        <a:rPr lang="en-IN" sz="1200" b="0" dirty="0">
                          <a:solidFill>
                            <a:srgbClr val="000000"/>
                          </a:solidFill>
                          <a:latin typeface="Times New Roman"/>
                          <a:cs typeface="Times New Roman"/>
                        </a:rPr>
                        <a:t>9</a:t>
                      </a:r>
                      <a:endParaRPr lang="en-US" sz="1200" b="0" dirty="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200" b="0" i="0" u="none" strike="noStrike" noProof="0" dirty="0">
                          <a:latin typeface="Times New Roman"/>
                        </a:rPr>
                        <a:t>Zhai, P., Tao, Y., Chen, H., Cai, T., &amp; Li, J. (2020).</a:t>
                      </a:r>
                      <a:endParaRPr lang="en-US" sz="1200" b="0" i="0" u="none" strike="noStrike" noProof="0" dirty="0"/>
                    </a:p>
                  </a:txBody>
                  <a:tcPr marL="6350" marR="6350" marT="6350" anchor="b"/>
                </a:tc>
                <a:tc>
                  <a:txBody>
                    <a:bodyPr/>
                    <a:lstStyle/>
                    <a:p>
                      <a:pPr algn="ctr" fontAlgn="b"/>
                      <a:r>
                        <a:rPr lang="en-US" sz="1200" b="0" dirty="0">
                          <a:solidFill>
                            <a:srgbClr val="000000"/>
                          </a:solidFill>
                          <a:latin typeface="Times New Roman"/>
                          <a:cs typeface="Times New Roman"/>
                        </a:rPr>
                        <a:t>2020</a:t>
                      </a:r>
                      <a:endParaRPr lang="en-US" sz="1200" b="0"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lvl="0" algn="ctr">
                        <a:buNone/>
                      </a:pPr>
                      <a:r>
                        <a:rPr lang="en-US" sz="1200" b="0" i="0" u="none" strike="noStrike" noProof="0" dirty="0">
                          <a:latin typeface="Times New Roman"/>
                        </a:rPr>
                        <a:t>This paper proposed a multi-task convolutional neural network (MT-CNN) framework long nodule classification.</a:t>
                      </a:r>
                    </a:p>
                  </a:txBody>
                  <a:tcPr marL="6350" marR="6350" marT="6350" anchor="b"/>
                </a:tc>
                <a:tc>
                  <a:txBody>
                    <a:bodyPr/>
                    <a:lstStyle/>
                    <a:p>
                      <a:pPr lvl="0" algn="ctr">
                        <a:lnSpc>
                          <a:spcPct val="100000"/>
                        </a:lnSpc>
                        <a:spcBef>
                          <a:spcPts val="0"/>
                        </a:spcBef>
                        <a:spcAft>
                          <a:spcPts val="0"/>
                        </a:spcAft>
                        <a:buNone/>
                      </a:pPr>
                      <a:r>
                        <a:rPr lang="en-US" sz="1200" b="0" i="0" u="none" strike="noStrike" noProof="0" dirty="0">
                          <a:latin typeface="Times New Roman"/>
                        </a:rPr>
                        <a:t>The model with the improper image reconstruction loss threshold leads to overfitting.</a:t>
                      </a:r>
                      <a:endParaRPr lang="en-US" b="0" dirty="0">
                        <a:latin typeface="Times New Roman"/>
                      </a:endParaRPr>
                    </a:p>
                    <a:p>
                      <a:pPr lvl="0" algn="ctr">
                        <a:buNone/>
                      </a:pPr>
                      <a:endParaRPr lang="en-US" sz="1200" b="0" dirty="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300" b="0" i="0" u="none" strike="noStrike" noProof="0" dirty="0">
                          <a:latin typeface="Times New Roman"/>
                        </a:rPr>
                        <a:t>Compared to models that use 3D CNN for lung nodule detection, the proposed model achieved the best performance.</a:t>
                      </a:r>
                    </a:p>
                    <a:p>
                      <a:pPr lvl="0" algn="ctr">
                        <a:buNone/>
                      </a:pPr>
                      <a:endParaRPr lang="en-US" sz="1200" b="0" dirty="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200" b="0" i="0" u="none" strike="noStrike" noProof="0" dirty="0">
                          <a:latin typeface="Times New Roman"/>
                        </a:rPr>
                        <a:t>AUC- 97.3%, Specificity-96.8%.</a:t>
                      </a:r>
                      <a:endParaRPr lang="en-US" b="0" dirty="0">
                        <a:latin typeface="Times New Roman"/>
                      </a:endParaRPr>
                    </a:p>
                  </a:txBody>
                  <a:tcPr marL="6350" marR="6350" marT="6350" anchor="b"/>
                </a:tc>
                <a:tc>
                  <a:txBody>
                    <a:bodyPr/>
                    <a:lstStyle/>
                    <a:p>
                      <a:pPr lvl="0" algn="ctr">
                        <a:buNone/>
                      </a:pPr>
                      <a:r>
                        <a:rPr lang="en-US" sz="1200" b="0" i="0" u="none" strike="noStrike" noProof="0" dirty="0">
                          <a:latin typeface="Times New Roman"/>
                        </a:rPr>
                        <a:t>It can even improve the performance of lung nodule classification by exploring the relations among different views.</a:t>
                      </a:r>
                      <a:endParaRPr lang="en-US" b="0" dirty="0">
                        <a:latin typeface="Times New Roman"/>
                      </a:endParaRPr>
                    </a:p>
                  </a:txBody>
                  <a:tcPr marL="6350" marR="6350" marT="6350" anchor="b"/>
                </a:tc>
                <a:extLst>
                  <a:ext uri="{0D108BD9-81ED-4DB2-BD59-A6C34878D82A}">
                    <a16:rowId xmlns:a16="http://schemas.microsoft.com/office/drawing/2014/main" val="10002"/>
                  </a:ext>
                </a:extLst>
              </a:tr>
              <a:tr h="1366685">
                <a:tc>
                  <a:txBody>
                    <a:bodyPr/>
                    <a:lstStyle/>
                    <a:p>
                      <a:pPr algn="ctr" fontAlgn="b"/>
                      <a:r>
                        <a:rPr lang="en-US" sz="1200" b="0" dirty="0">
                          <a:solidFill>
                            <a:srgbClr val="000000"/>
                          </a:solidFill>
                          <a:latin typeface="Times New Roman"/>
                          <a:cs typeface="Times New Roman"/>
                        </a:rPr>
                        <a:t>3</a:t>
                      </a:r>
                      <a:r>
                        <a:rPr lang="en-IN" sz="1200" b="0" dirty="0">
                          <a:solidFill>
                            <a:srgbClr val="000000"/>
                          </a:solidFill>
                          <a:latin typeface="Times New Roman"/>
                          <a:cs typeface="Times New Roman"/>
                        </a:rPr>
                        <a:t>0</a:t>
                      </a:r>
                      <a:endParaRPr lang="en-US" sz="1200" b="0" dirty="0">
                        <a:solidFill>
                          <a:srgbClr val="000000"/>
                        </a:solidFill>
                        <a:latin typeface="Times New Roman"/>
                        <a:cs typeface="Times New Roman"/>
                      </a:endParaRPr>
                    </a:p>
                  </a:txBody>
                  <a:tcPr marL="6350" marR="6350" marT="6350" anchor="b"/>
                </a:tc>
                <a:tc>
                  <a:txBody>
                    <a:bodyPr/>
                    <a:lstStyle/>
                    <a:p>
                      <a:pPr lvl="0" algn="ctr">
                        <a:buNone/>
                      </a:pPr>
                      <a:r>
                        <a:rPr lang="en-US" sz="1200" b="0" i="0" u="none" strike="noStrike" noProof="0" dirty="0">
                          <a:latin typeface="Times New Roman"/>
                        </a:rPr>
                        <a:t> Ali, I., Muzammil, M., Haq, I. U., Khaliq, A. A., &amp; Abdullah, S. (2021). </a:t>
                      </a:r>
                    </a:p>
                  </a:txBody>
                  <a:tcPr marL="6350" marR="6350" marT="6350" anchor="b"/>
                </a:tc>
                <a:tc>
                  <a:txBody>
                    <a:bodyPr/>
                    <a:lstStyle/>
                    <a:p>
                      <a:pPr algn="ctr" fontAlgn="b"/>
                      <a:r>
                        <a:rPr lang="en-US" sz="1200" b="0" dirty="0">
                          <a:solidFill>
                            <a:srgbClr val="000000"/>
                          </a:solidFill>
                          <a:latin typeface="Times New Roman"/>
                          <a:cs typeface="Times New Roman"/>
                        </a:rPr>
                        <a:t>2021</a:t>
                      </a:r>
                      <a:endParaRPr lang="en-US" sz="1200" b="0" dirty="0">
                        <a:solidFill>
                          <a:srgbClr val="000000"/>
                        </a:solidFill>
                        <a:latin typeface="Times New Roman" panose="02020603050405020304" pitchFamily="18" charset="0"/>
                        <a:cs typeface="Times New Roman" panose="02020603050405020304" pitchFamily="18" charset="0"/>
                      </a:endParaRPr>
                    </a:p>
                  </a:txBody>
                  <a:tcPr marL="6350" marR="6350" marT="6350" anchor="b"/>
                </a:tc>
                <a:tc>
                  <a:txBody>
                    <a:bodyPr/>
                    <a:lstStyle/>
                    <a:p>
                      <a:pPr lvl="0" algn="ctr">
                        <a:buNone/>
                      </a:pPr>
                      <a:r>
                        <a:rPr lang="en-US" sz="1200" b="0" i="0" u="none" strike="noStrike" noProof="0" dirty="0">
                          <a:latin typeface="Times New Roman"/>
                        </a:rPr>
                        <a:t>It evaluated the performance of Support Vector Machine (SVM) and AdaBoostM2 which got trained on the deep features extracted from some state-of-the-</a:t>
                      </a:r>
                      <a:r>
                        <a:rPr lang="en-US" sz="1200" b="0" i="0" u="none" strike="noStrike" noProof="0" dirty="0" err="1">
                          <a:latin typeface="Times New Roman"/>
                        </a:rPr>
                        <a:t>arttransferablarchitectures</a:t>
                      </a:r>
                      <a:endParaRPr lang="en-US" b="0" dirty="0" err="1">
                        <a:latin typeface="Times New Roman"/>
                      </a:endParaRPr>
                    </a:p>
                  </a:txBody>
                  <a:tcPr marL="6350" marR="6350" marT="6350" anchor="b"/>
                </a:tc>
                <a:tc>
                  <a:txBody>
                    <a:bodyPr/>
                    <a:lstStyle/>
                    <a:p>
                      <a:pPr lvl="0" algn="ctr">
                        <a:buNone/>
                      </a:pPr>
                      <a:r>
                        <a:rPr lang="en-US" sz="1200" b="0" i="0" u="none" strike="noStrike" noProof="0" dirty="0">
                          <a:latin typeface="Times New Roman"/>
                        </a:rPr>
                        <a:t>The model cannot deal with various orientations of new test data.</a:t>
                      </a:r>
                    </a:p>
                  </a:txBody>
                  <a:tcPr marL="6350" marR="6350" marT="6350" anchor="b"/>
                </a:tc>
                <a:tc>
                  <a:txBody>
                    <a:bodyPr/>
                    <a:lstStyle/>
                    <a:p>
                      <a:pPr lvl="0" algn="ctr">
                        <a:lnSpc>
                          <a:spcPct val="100000"/>
                        </a:lnSpc>
                        <a:spcBef>
                          <a:spcPts val="0"/>
                        </a:spcBef>
                        <a:spcAft>
                          <a:spcPts val="0"/>
                        </a:spcAft>
                        <a:buNone/>
                      </a:pPr>
                      <a:r>
                        <a:rPr lang="en-US" sz="1200" b="0" i="0" u="none" strike="noStrike" noProof="0" dirty="0">
                          <a:latin typeface="Times New Roman"/>
                        </a:rPr>
                        <a:t>By using the decision level fusion technique, it can improve the performances of the SVM and AdaBoostM2.</a:t>
                      </a:r>
                      <a:endParaRPr lang="en-US" b="0" dirty="0">
                        <a:latin typeface="Times New Roman"/>
                      </a:endParaRPr>
                    </a:p>
                    <a:p>
                      <a:pPr lvl="0" algn="ctr">
                        <a:buNone/>
                      </a:pPr>
                      <a:endParaRPr lang="en-US" sz="1200" b="0">
                        <a:solidFill>
                          <a:srgbClr val="000000"/>
                        </a:solidFill>
                        <a:latin typeface="Times New Roman"/>
                        <a:cs typeface="Times New Roman"/>
                      </a:endParaRPr>
                    </a:p>
                  </a:txBody>
                  <a:tcPr marL="6350" marR="6350" marT="6350" anchor="b"/>
                </a:tc>
                <a:tc>
                  <a:txBody>
                    <a:bodyPr/>
                    <a:lstStyle/>
                    <a:p>
                      <a:pPr lvl="0" algn="ctr">
                        <a:lnSpc>
                          <a:spcPct val="100000"/>
                        </a:lnSpc>
                        <a:spcBef>
                          <a:spcPts val="0"/>
                        </a:spcBef>
                        <a:spcAft>
                          <a:spcPts val="0"/>
                        </a:spcAft>
                        <a:buNone/>
                      </a:pPr>
                      <a:r>
                        <a:rPr lang="en-US" sz="1200" b="0" i="0" u="none" strike="noStrike" noProof="0" dirty="0">
                          <a:latin typeface="Times New Roman"/>
                        </a:rPr>
                        <a:t>Accuracy,</a:t>
                      </a:r>
                      <a:endParaRPr lang="en-US" b="0" dirty="0">
                        <a:latin typeface="Times New Roman"/>
                      </a:endParaRPr>
                    </a:p>
                    <a:p>
                      <a:pPr lvl="0" algn="ctr">
                        <a:lnSpc>
                          <a:spcPct val="100000"/>
                        </a:lnSpc>
                        <a:spcBef>
                          <a:spcPts val="0"/>
                        </a:spcBef>
                        <a:spcAft>
                          <a:spcPts val="0"/>
                        </a:spcAft>
                        <a:buNone/>
                      </a:pPr>
                      <a:r>
                        <a:rPr lang="en-US" sz="1200" b="0" i="0" u="none" strike="noStrike" noProof="0" dirty="0">
                          <a:latin typeface="Times New Roman"/>
                        </a:rPr>
                        <a:t>Gmean, Precision, Recall, </a:t>
                      </a:r>
                      <a:r>
                        <a:rPr lang="en-US" sz="1200" b="0" i="0" u="none" strike="noStrike" noProof="0" dirty="0" err="1">
                          <a:latin typeface="Times New Roman"/>
                        </a:rPr>
                        <a:t>Specicity</a:t>
                      </a:r>
                      <a:r>
                        <a:rPr lang="en-US" sz="1200" b="0" i="0" u="none" strike="noStrike" noProof="0" dirty="0">
                          <a:latin typeface="Times New Roman"/>
                        </a:rPr>
                        <a:t> and Error Rate,</a:t>
                      </a:r>
                      <a:r>
                        <a:rPr lang="en-US" sz="1200" b="0" i="0" u="none" strike="noStrike" baseline="0" noProof="0" dirty="0">
                          <a:latin typeface="Times New Roman"/>
                        </a:rPr>
                        <a:t> AUC – 90.46%</a:t>
                      </a:r>
                      <a:endParaRPr lang="en-US" b="0" dirty="0">
                        <a:latin typeface="Times New Roman"/>
                      </a:endParaRPr>
                    </a:p>
                    <a:p>
                      <a:pPr lvl="0" algn="ctr">
                        <a:buNone/>
                      </a:pPr>
                      <a:endParaRPr lang="en-US" sz="1200" b="0" dirty="0">
                        <a:solidFill>
                          <a:srgbClr val="000000"/>
                        </a:solidFill>
                        <a:latin typeface="Times New Roman"/>
                        <a:cs typeface="Times New Roman"/>
                      </a:endParaRPr>
                    </a:p>
                  </a:txBody>
                  <a:tcPr marL="6350" marR="6350" marT="6350" anchor="b"/>
                </a:tc>
                <a:tc>
                  <a:txBody>
                    <a:bodyPr/>
                    <a:lstStyle/>
                    <a:p>
                      <a:pPr algn="ctr" fontAlgn="b"/>
                      <a:r>
                        <a:rPr lang="en-US" sz="1200" b="0" dirty="0">
                          <a:solidFill>
                            <a:srgbClr val="000000"/>
                          </a:solidFill>
                          <a:latin typeface="Times New Roman"/>
                          <a:cs typeface="Times New Roman"/>
                        </a:rPr>
                        <a:t>Test the proposed models on various test data in check of best accuracy.</a:t>
                      </a:r>
                    </a:p>
                  </a:txBody>
                  <a:tcPr marL="6350" marR="6350" marT="63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62" y="856033"/>
            <a:ext cx="4163439" cy="700392"/>
          </a:xfrm>
        </p:spPr>
        <p:txBody>
          <a:bodyPr>
            <a:noAutofit/>
          </a:bodyPr>
          <a:lstStyle/>
          <a:p>
            <a:r>
              <a:rPr lang="en-IN" sz="3600" b="1" dirty="0">
                <a:solidFill>
                  <a:schemeClr val="accent5">
                    <a:lumMod val="75000"/>
                  </a:schemeClr>
                </a:solidFill>
                <a:latin typeface="Times New Roman" pitchFamily="18" charset="0"/>
                <a:cs typeface="Times New Roman" pitchFamily="18" charset="0"/>
              </a:rPr>
              <a:t>FLOW CHART</a:t>
            </a:r>
            <a:endParaRPr lang="en-US" sz="3600" b="1" dirty="0">
              <a:solidFill>
                <a:schemeClr val="accent5">
                  <a:lumMod val="75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10" name="Rectangle 9"/>
          <p:cNvSpPr/>
          <p:nvPr/>
        </p:nvSpPr>
        <p:spPr>
          <a:xfrm>
            <a:off x="4027252" y="963039"/>
            <a:ext cx="4289898" cy="3210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Import Candidate V2_file.csv file</a:t>
            </a:r>
          </a:p>
        </p:txBody>
      </p:sp>
      <p:sp>
        <p:nvSpPr>
          <p:cNvPr id="11" name="Rectangle 10"/>
          <p:cNvSpPr/>
          <p:nvPr/>
        </p:nvSpPr>
        <p:spPr>
          <a:xfrm>
            <a:off x="4072648" y="1952018"/>
            <a:ext cx="4289898" cy="3210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Nodule Extraction</a:t>
            </a:r>
            <a:endParaRPr lang="en-US" dirty="0"/>
          </a:p>
        </p:txBody>
      </p:sp>
      <p:sp>
        <p:nvSpPr>
          <p:cNvPr id="12" name="Rectangle 11"/>
          <p:cNvSpPr/>
          <p:nvPr/>
        </p:nvSpPr>
        <p:spPr>
          <a:xfrm>
            <a:off x="4043465" y="2846962"/>
            <a:ext cx="4289898" cy="3210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Data Augmentation</a:t>
            </a:r>
            <a:endParaRPr lang="en-US" dirty="0"/>
          </a:p>
        </p:txBody>
      </p:sp>
      <p:sp>
        <p:nvSpPr>
          <p:cNvPr id="14" name="Rectangle 13"/>
          <p:cNvSpPr/>
          <p:nvPr/>
        </p:nvSpPr>
        <p:spPr>
          <a:xfrm>
            <a:off x="4042457" y="3785513"/>
            <a:ext cx="4289898" cy="3210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Splitting of Data</a:t>
            </a:r>
            <a:endParaRPr lang="en-US" dirty="0"/>
          </a:p>
        </p:txBody>
      </p:sp>
      <p:sp>
        <p:nvSpPr>
          <p:cNvPr id="16" name="Rectangle 15"/>
          <p:cNvSpPr/>
          <p:nvPr/>
        </p:nvSpPr>
        <p:spPr>
          <a:xfrm>
            <a:off x="4073654" y="4610687"/>
            <a:ext cx="4289898" cy="3210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Training the Model with data</a:t>
            </a:r>
            <a:endParaRPr lang="en-US" dirty="0"/>
          </a:p>
        </p:txBody>
      </p:sp>
      <p:sp>
        <p:nvSpPr>
          <p:cNvPr id="17" name="Rectangle 16"/>
          <p:cNvSpPr/>
          <p:nvPr/>
        </p:nvSpPr>
        <p:spPr>
          <a:xfrm>
            <a:off x="4149798" y="6303299"/>
            <a:ext cx="4289898" cy="3210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False Positive Reduction</a:t>
            </a:r>
            <a:endParaRPr lang="en-US" dirty="0"/>
          </a:p>
        </p:txBody>
      </p:sp>
      <p:sp>
        <p:nvSpPr>
          <p:cNvPr id="20" name="Rectangle 19"/>
          <p:cNvSpPr/>
          <p:nvPr/>
        </p:nvSpPr>
        <p:spPr>
          <a:xfrm>
            <a:off x="4053192" y="5389124"/>
            <a:ext cx="4289898" cy="4539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Nodule Prediction</a:t>
            </a:r>
          </a:p>
        </p:txBody>
      </p:sp>
      <p:sp>
        <p:nvSpPr>
          <p:cNvPr id="21" name="Down Arrow 20"/>
          <p:cNvSpPr/>
          <p:nvPr/>
        </p:nvSpPr>
        <p:spPr>
          <a:xfrm>
            <a:off x="6147881" y="1313234"/>
            <a:ext cx="272374" cy="544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115455" y="2273030"/>
            <a:ext cx="256162" cy="544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flipH="1">
            <a:off x="6173821" y="3177702"/>
            <a:ext cx="304800" cy="544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flipH="1">
            <a:off x="6125182" y="4101829"/>
            <a:ext cx="343711" cy="411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flipH="1">
            <a:off x="6092756" y="5869021"/>
            <a:ext cx="343711" cy="411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flipH="1">
            <a:off x="6128424" y="4941650"/>
            <a:ext cx="343711" cy="411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59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726" y="2441747"/>
            <a:ext cx="11434812" cy="1116530"/>
          </a:xfrm>
        </p:spPr>
        <p:txBody>
          <a:bodyPr>
            <a:noAutofit/>
          </a:bodyPr>
          <a:lstStyle/>
          <a:p>
            <a:pPr algn="ctr"/>
            <a:r>
              <a:rPr lang="en-US" sz="4800" b="1" dirty="0">
                <a:solidFill>
                  <a:schemeClr val="accent5">
                    <a:lumMod val="75000"/>
                  </a:schemeClr>
                </a:solidFill>
                <a:latin typeface="Times New Roman" panose="02020603050405020304" pitchFamily="18" charset="0"/>
                <a:cs typeface="Times New Roman" panose="02020603050405020304" pitchFamily="18" charset="0"/>
              </a:rPr>
              <a:t>METHODOLOGY</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177" y="812598"/>
            <a:ext cx="11321375" cy="802193"/>
          </a:xfrm>
        </p:spPr>
        <p:txBody>
          <a:bodyPr>
            <a:normAutofit/>
          </a:bodyPr>
          <a:lstStyle/>
          <a:p>
            <a:pPr algn="ctr"/>
            <a:r>
              <a:rPr lang="en-IN" sz="4000" b="1" dirty="0">
                <a:latin typeface="Times New Roman" pitchFamily="18" charset="0"/>
                <a:cs typeface="Times New Roman" pitchFamily="18" charset="0"/>
              </a:rPr>
              <a:t>Dataset</a:t>
            </a:r>
            <a:endParaRPr lang="en-US" sz="4000" b="1" dirty="0">
              <a:latin typeface="Times New Roman" pitchFamily="18" charset="0"/>
              <a:cs typeface="Times New Roman" pitchFamily="18" charset="0"/>
            </a:endParaRPr>
          </a:p>
        </p:txBody>
      </p:sp>
      <p:sp>
        <p:nvSpPr>
          <p:cNvPr id="6" name="Content Placeholder 5"/>
          <p:cNvSpPr>
            <a:spLocks noGrp="1"/>
          </p:cNvSpPr>
          <p:nvPr>
            <p:ph idx="1"/>
          </p:nvPr>
        </p:nvSpPr>
        <p:spPr>
          <a:xfrm>
            <a:off x="418289" y="1624519"/>
            <a:ext cx="10935511" cy="4552443"/>
          </a:xfrm>
        </p:spPr>
        <p:txBody>
          <a:bodyPr>
            <a:noAutofit/>
          </a:bodyPr>
          <a:lstStyle/>
          <a:p>
            <a:pPr algn="just"/>
            <a:r>
              <a:rPr lang="en-US" sz="1800" dirty="0">
                <a:solidFill>
                  <a:srgbClr val="212529"/>
                </a:solidFill>
                <a:latin typeface="Times New Roman" pitchFamily="18" charset="0"/>
                <a:cs typeface="Times New Roman" pitchFamily="18" charset="0"/>
              </a:rPr>
              <a:t>The LIDC/IDRI data set is publicly available including the annotations of nodules by four radiologists.</a:t>
            </a:r>
            <a:r>
              <a:rPr lang="en-IN" sz="1800" dirty="0">
                <a:solidFill>
                  <a:srgbClr val="212529"/>
                </a:solidFill>
                <a:latin typeface="Times New Roman" pitchFamily="18" charset="0"/>
                <a:cs typeface="Times New Roman" pitchFamily="18" charset="0"/>
              </a:rPr>
              <a:t>It contain </a:t>
            </a:r>
            <a:r>
              <a:rPr lang="en-US" sz="1800" dirty="0">
                <a:latin typeface="Times New Roman" pitchFamily="18" charset="0"/>
                <a:cs typeface="Times New Roman" pitchFamily="18" charset="0"/>
              </a:rPr>
              <a:t>888 CT scans. The LIDC/IDRI database contains annotations which were collected during a two-phase annotation process using 4 experienced radiologists. Each radiologist marked lesions they identified as non-nodule, nodule &lt; 3 mm, and nodules &gt;= 3 mm.</a:t>
            </a:r>
          </a:p>
          <a:p>
            <a:r>
              <a:rPr lang="en-US" sz="1800" dirty="0">
                <a:latin typeface="Times New Roman" pitchFamily="18" charset="0"/>
                <a:cs typeface="Times New Roman" pitchFamily="18" charset="0"/>
              </a:rPr>
              <a:t>The data is structured as follows:</a:t>
            </a:r>
          </a:p>
          <a:p>
            <a:pPr lvl="1">
              <a:buNone/>
            </a:pPr>
            <a:r>
              <a:rPr lang="en-US" sz="1800" b="1" dirty="0">
                <a:latin typeface="Times New Roman" pitchFamily="18" charset="0"/>
                <a:cs typeface="Times New Roman" pitchFamily="18" charset="0"/>
              </a:rPr>
              <a:t>subset0.zip to subset9.zip: </a:t>
            </a:r>
            <a:r>
              <a:rPr lang="en-US" sz="1800" dirty="0">
                <a:latin typeface="Times New Roman" pitchFamily="18" charset="0"/>
                <a:cs typeface="Times New Roman" pitchFamily="18" charset="0"/>
              </a:rPr>
              <a:t>10 zip files which contain all CT scans</a:t>
            </a:r>
          </a:p>
          <a:p>
            <a:pPr lvl="1">
              <a:buNone/>
            </a:pPr>
            <a:r>
              <a:rPr lang="en-US" sz="1800" b="1" dirty="0">
                <a:latin typeface="Times New Roman" pitchFamily="18" charset="0"/>
                <a:cs typeface="Times New Roman" pitchFamily="18" charset="0"/>
              </a:rPr>
              <a:t>annotations.csv: </a:t>
            </a:r>
            <a:r>
              <a:rPr lang="en-US" sz="1800" dirty="0" err="1">
                <a:latin typeface="Times New Roman" pitchFamily="18" charset="0"/>
                <a:cs typeface="Times New Roman" pitchFamily="18" charset="0"/>
              </a:rPr>
              <a:t>csv</a:t>
            </a:r>
            <a:r>
              <a:rPr lang="en-US" sz="1800" dirty="0">
                <a:latin typeface="Times New Roman" pitchFamily="18" charset="0"/>
                <a:cs typeface="Times New Roman" pitchFamily="18" charset="0"/>
              </a:rPr>
              <a:t> file that contains the annotations used as reference standard for the 'nodule detection' track</a:t>
            </a:r>
          </a:p>
          <a:p>
            <a:pPr lvl="1">
              <a:buNone/>
            </a:pPr>
            <a:r>
              <a:rPr lang="en-US" sz="1800" b="1" dirty="0">
                <a:latin typeface="Times New Roman" pitchFamily="18" charset="0"/>
                <a:cs typeface="Times New Roman" pitchFamily="18" charset="0"/>
              </a:rPr>
              <a:t>sampleSubmission.csv: </a:t>
            </a:r>
            <a:r>
              <a:rPr lang="en-US" sz="1800" dirty="0">
                <a:latin typeface="Times New Roman" pitchFamily="18" charset="0"/>
                <a:cs typeface="Times New Roman" pitchFamily="18" charset="0"/>
              </a:rPr>
              <a:t>an example of a submission file in the correct format</a:t>
            </a:r>
          </a:p>
          <a:p>
            <a:pPr lvl="1">
              <a:buNone/>
            </a:pPr>
            <a:r>
              <a:rPr lang="en-US" sz="1800" b="1" dirty="0">
                <a:latin typeface="Times New Roman" pitchFamily="18" charset="0"/>
                <a:cs typeface="Times New Roman" pitchFamily="18" charset="0"/>
              </a:rPr>
              <a:t>candidates.csv: </a:t>
            </a:r>
            <a:r>
              <a:rPr lang="en-US" sz="1800" dirty="0">
                <a:latin typeface="Times New Roman" pitchFamily="18" charset="0"/>
                <a:cs typeface="Times New Roman" pitchFamily="18" charset="0"/>
              </a:rPr>
              <a:t>the original set of candidates used for the LUNA16 workshop. This file is kept for completeness.</a:t>
            </a:r>
          </a:p>
          <a:p>
            <a:pPr lvl="1">
              <a:buNone/>
            </a:pPr>
            <a:r>
              <a:rPr lang="en-US" sz="1800" b="1" dirty="0">
                <a:latin typeface="Times New Roman" pitchFamily="18" charset="0"/>
                <a:cs typeface="Times New Roman" pitchFamily="18" charset="0"/>
              </a:rPr>
              <a:t>candidates_V2.csv: </a:t>
            </a:r>
            <a:r>
              <a:rPr lang="en-US" sz="1800" dirty="0" err="1">
                <a:latin typeface="Times New Roman" pitchFamily="18" charset="0"/>
                <a:cs typeface="Times New Roman" pitchFamily="18" charset="0"/>
              </a:rPr>
              <a:t>csv</a:t>
            </a:r>
            <a:r>
              <a:rPr lang="en-US" sz="1800" dirty="0">
                <a:latin typeface="Times New Roman" pitchFamily="18" charset="0"/>
                <a:cs typeface="Times New Roman" pitchFamily="18" charset="0"/>
              </a:rPr>
              <a:t> file that contains an extended set of candidate locations for the ‘false positive reduction’ track. </a:t>
            </a:r>
          </a:p>
          <a:p>
            <a:pPr lvl="1">
              <a:buNone/>
            </a:pPr>
            <a:r>
              <a:rPr lang="en-US" sz="1800" b="1" dirty="0">
                <a:latin typeface="Times New Roman" pitchFamily="18" charset="0"/>
                <a:cs typeface="Times New Roman" pitchFamily="18" charset="0"/>
              </a:rPr>
              <a:t>evaluation script: </a:t>
            </a:r>
            <a:r>
              <a:rPr lang="en-US" sz="1800" dirty="0">
                <a:latin typeface="Times New Roman" pitchFamily="18" charset="0"/>
                <a:cs typeface="Times New Roman" pitchFamily="18" charset="0"/>
              </a:rPr>
              <a:t>the evaluation script that is used in the LUNA16 framework</a:t>
            </a:r>
          </a:p>
          <a:p>
            <a:pPr lvl="1">
              <a:buNone/>
            </a:pPr>
            <a:r>
              <a:rPr lang="en-US" sz="1800" b="1" dirty="0">
                <a:latin typeface="Times New Roman" pitchFamily="18" charset="0"/>
                <a:cs typeface="Times New Roman" pitchFamily="18" charset="0"/>
              </a:rPr>
              <a:t>lung segmentation: </a:t>
            </a:r>
            <a:r>
              <a:rPr lang="en-US" sz="1800" dirty="0">
                <a:latin typeface="Times New Roman" pitchFamily="18" charset="0"/>
                <a:cs typeface="Times New Roman" pitchFamily="18" charset="0"/>
              </a:rPr>
              <a:t>a directory that contains the lung segmentation for CT images computed using automatic algorithms</a:t>
            </a:r>
          </a:p>
          <a:p>
            <a:pPr lvl="1">
              <a:buNone/>
            </a:pPr>
            <a:r>
              <a:rPr lang="en-US" sz="1800" b="1" dirty="0">
                <a:latin typeface="Times New Roman" pitchFamily="18" charset="0"/>
                <a:cs typeface="Times New Roman" pitchFamily="18" charset="0"/>
              </a:rPr>
              <a:t>additional_annotations.csv: </a:t>
            </a:r>
            <a:r>
              <a:rPr lang="en-US" sz="1800" dirty="0" err="1">
                <a:latin typeface="Times New Roman" pitchFamily="18" charset="0"/>
                <a:cs typeface="Times New Roman" pitchFamily="18" charset="0"/>
              </a:rPr>
              <a:t>csv</a:t>
            </a:r>
            <a:r>
              <a:rPr lang="en-US" sz="1800" dirty="0">
                <a:latin typeface="Times New Roman" pitchFamily="18" charset="0"/>
                <a:cs typeface="Times New Roman" pitchFamily="18" charset="0"/>
              </a:rPr>
              <a:t> file that contain additional nodule annotations from our observer study. The file will be available soon</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4" y="2781066"/>
            <a:ext cx="10515600" cy="1325563"/>
          </a:xfrm>
        </p:spPr>
        <p:txBody>
          <a:bodyPr>
            <a:normAutofit/>
          </a:bodyPr>
          <a:lstStyle/>
          <a:p>
            <a:pPr algn="ctr"/>
            <a:r>
              <a:rPr lang="en-IN" sz="4800" b="1" dirty="0">
                <a:solidFill>
                  <a:srgbClr val="000000"/>
                </a:solidFill>
                <a:latin typeface="Times New Roman" pitchFamily="18" charset="0"/>
                <a:ea typeface="Times New Roman"/>
                <a:cs typeface="Times New Roman" pitchFamily="18" charset="0"/>
                <a:sym typeface="Times New Roman"/>
              </a:rPr>
              <a:t> LITERATURE SURVEY</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6883" y="1483112"/>
            <a:ext cx="11357811" cy="3069433"/>
          </a:xfrm>
        </p:spPr>
        <p:txBody>
          <a:bodyPr>
            <a:noAutofit/>
          </a:bodyPr>
          <a:lstStyle/>
          <a:p>
            <a:pPr algn="just">
              <a:lnSpc>
                <a:spcPct val="150000"/>
              </a:lnSpc>
              <a:spcAft>
                <a:spcPts val="0"/>
              </a:spcAft>
              <a:buNone/>
            </a:pPr>
            <a:r>
              <a:rPr lang="en-US" sz="1800" dirty="0">
                <a:latin typeface="Times New Roman" pitchFamily="18" charset="0"/>
                <a:ea typeface="Times New Roman"/>
                <a:cs typeface="Times New Roman" pitchFamily="18" charset="0"/>
              </a:rPr>
              <a:t>   </a:t>
            </a:r>
            <a:r>
              <a:rPr lang="en-US" sz="1400" dirty="0">
                <a:latin typeface="Times New Roman" pitchFamily="18" charset="0"/>
                <a:ea typeface="Times New Roman"/>
                <a:cs typeface="Times New Roman" pitchFamily="18" charset="0"/>
              </a:rPr>
              <a:t>  </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562" y="719847"/>
            <a:ext cx="10945238" cy="970841"/>
          </a:xfrm>
        </p:spPr>
        <p:txBody>
          <a:bodyPr>
            <a:normAutofit/>
          </a:bodyPr>
          <a:lstStyle/>
          <a:p>
            <a:pPr algn="ctr"/>
            <a:r>
              <a:rPr lang="en-IN" sz="3200" b="1" dirty="0">
                <a:latin typeface="Times New Roman" pitchFamily="18" charset="0"/>
                <a:cs typeface="Times New Roman" pitchFamily="18" charset="0"/>
              </a:rPr>
              <a:t>Loading of the Dataset and converting into .</a:t>
            </a:r>
            <a:r>
              <a:rPr lang="en-IN" sz="3200" b="1" dirty="0" err="1">
                <a:latin typeface="Times New Roman" pitchFamily="18" charset="0"/>
                <a:cs typeface="Times New Roman" pitchFamily="18" charset="0"/>
              </a:rPr>
              <a:t>npy</a:t>
            </a:r>
            <a:r>
              <a:rPr lang="en-IN" sz="3200" b="1" dirty="0">
                <a:latin typeface="Times New Roman" pitchFamily="18" charset="0"/>
                <a:cs typeface="Times New Roman" pitchFamily="18" charset="0"/>
              </a:rPr>
              <a:t> format</a:t>
            </a:r>
            <a:endParaRPr lang="en-US" sz="3200" b="1"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a:bodyPr>
          <a:lstStyle/>
          <a:p>
            <a:pPr algn="just"/>
            <a:r>
              <a:rPr lang="en-IN" sz="2000" dirty="0">
                <a:latin typeface="Times New Roman" pitchFamily="18" charset="0"/>
                <a:cs typeface="Times New Roman" pitchFamily="18" charset="0"/>
              </a:rPr>
              <a:t>The candidates_V2.csv is taken as input where it has locations of </a:t>
            </a:r>
            <a:r>
              <a:rPr lang="en-IN" sz="2000" dirty="0" err="1">
                <a:latin typeface="Times New Roman" pitchFamily="18" charset="0"/>
                <a:cs typeface="Times New Roman" pitchFamily="18" charset="0"/>
              </a:rPr>
              <a:t>seriesuid</a:t>
            </a:r>
            <a:r>
              <a:rPr lang="en-IN" sz="2000" dirty="0">
                <a:latin typeface="Times New Roman" pitchFamily="18" charset="0"/>
                <a:cs typeface="Times New Roman" pitchFamily="18" charset="0"/>
              </a:rPr>
              <a:t>, coordinates of X,Y,Z and class label as 0 and 1 where 0 represents False Nodule and 1 represents True Nodule.</a:t>
            </a:r>
          </a:p>
          <a:p>
            <a:pPr algn="just"/>
            <a:r>
              <a:rPr lang="en-IN" sz="2000" dirty="0">
                <a:latin typeface="Times New Roman" pitchFamily="18" charset="0"/>
                <a:cs typeface="Times New Roman" pitchFamily="18" charset="0"/>
              </a:rPr>
              <a:t>The file contains total of 7,54,976 records where True Nodules were only 1557. Remaining were False nodule and those it need to be reduced before  diagnosis.</a:t>
            </a:r>
          </a:p>
          <a:p>
            <a:pPr algn="just"/>
            <a:r>
              <a:rPr lang="en-IN" sz="2000" dirty="0">
                <a:latin typeface="Times New Roman" pitchFamily="18" charset="0"/>
                <a:cs typeface="Times New Roman" pitchFamily="18" charset="0"/>
              </a:rPr>
              <a:t>Mapping the candidates_V2 file and 10 subsets, we do extract the CT scans as images.</a:t>
            </a:r>
          </a:p>
          <a:p>
            <a:pPr algn="just"/>
            <a:r>
              <a:rPr lang="en-US" sz="2000" dirty="0">
                <a:solidFill>
                  <a:srgbClr val="24292F"/>
                </a:solidFill>
                <a:latin typeface="Times New Roman" pitchFamily="18" charset="0"/>
                <a:cs typeface="Times New Roman" pitchFamily="18" charset="0"/>
              </a:rPr>
              <a:t>Analyze the CT image and getting the slice thickness and window width and position.</a:t>
            </a:r>
          </a:p>
          <a:p>
            <a:pPr algn="just"/>
            <a:r>
              <a:rPr lang="en-US" sz="2000" dirty="0">
                <a:latin typeface="Times New Roman" pitchFamily="18" charset="0"/>
                <a:cs typeface="Times New Roman" pitchFamily="18" charset="0"/>
              </a:rPr>
              <a:t>Remove outside of liver region value and expand the tumor range.</a:t>
            </a:r>
          </a:p>
          <a:p>
            <a:pPr algn="just"/>
            <a:r>
              <a:rPr lang="en-US" sz="2000" dirty="0">
                <a:latin typeface="Times New Roman" pitchFamily="18" charset="0"/>
                <a:cs typeface="Times New Roman" pitchFamily="18" charset="0"/>
              </a:rPr>
              <a:t>Save the Lung Nodule data and Getting list of image files and output nodule 0 and 1.</a:t>
            </a:r>
          </a:p>
          <a:p>
            <a:pPr algn="just"/>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562" y="719847"/>
            <a:ext cx="10945238" cy="970841"/>
          </a:xfrm>
        </p:spPr>
        <p:txBody>
          <a:bodyPr>
            <a:normAutofit/>
          </a:bodyPr>
          <a:lstStyle/>
          <a:p>
            <a:pPr algn="ctr"/>
            <a:r>
              <a:rPr lang="en-IN" sz="3200" b="1" dirty="0">
                <a:latin typeface="Times New Roman" pitchFamily="18" charset="0"/>
                <a:cs typeface="Times New Roman" pitchFamily="18" charset="0"/>
              </a:rPr>
              <a:t>Nodule Extraction</a:t>
            </a:r>
            <a:endParaRPr lang="en-US" sz="3200" b="1"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a:bodyPr>
          <a:lstStyle/>
          <a:p>
            <a:pPr algn="just"/>
            <a:r>
              <a:rPr lang="en-US" sz="2000" dirty="0">
                <a:latin typeface="Times New Roman" pitchFamily="18" charset="0"/>
                <a:cs typeface="Times New Roman" pitchFamily="18" charset="0"/>
              </a:rPr>
              <a:t>Getting the exact location of the nodule of image at all coordinates – X,Y &amp; Z and in order to get out of 3d </a:t>
            </a:r>
            <a:r>
              <a:rPr lang="en-US" sz="2000" dirty="0" err="1">
                <a:latin typeface="Times New Roman" pitchFamily="18" charset="0"/>
                <a:cs typeface="Times New Roman" pitchFamily="18" charset="0"/>
              </a:rPr>
              <a:t>imgage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x,y,z</a:t>
            </a:r>
            <a:r>
              <a:rPr lang="en-US" sz="2000" dirty="0">
                <a:latin typeface="Times New Roman" pitchFamily="18" charset="0"/>
                <a:cs typeface="Times New Roman" pitchFamily="18" charset="0"/>
              </a:rPr>
              <a:t>) range.</a:t>
            </a:r>
          </a:p>
          <a:p>
            <a:pPr algn="just"/>
            <a:r>
              <a:rPr lang="en-US" sz="2000" dirty="0">
                <a:latin typeface="Times New Roman" pitchFamily="18" charset="0"/>
                <a:cs typeface="Times New Roman" pitchFamily="18" charset="0"/>
              </a:rPr>
              <a:t>Convert file to nodule and not-nodule image of 48*48*48 size.</a:t>
            </a:r>
          </a:p>
          <a:p>
            <a:pPr algn="just"/>
            <a:r>
              <a:rPr lang="en-US" sz="2000" dirty="0">
                <a:latin typeface="Times New Roman" pitchFamily="18" charset="0"/>
                <a:cs typeface="Times New Roman" pitchFamily="18" charset="0"/>
              </a:rPr>
              <a:t>Looping over the image files and get all nodules associate with the file and some files may not have a nodule, those can be skipped.</a:t>
            </a:r>
          </a:p>
          <a:p>
            <a:pPr algn="just"/>
            <a:r>
              <a:rPr lang="en-US" sz="2000" dirty="0">
                <a:latin typeface="Times New Roman" pitchFamily="18" charset="0"/>
                <a:cs typeface="Times New Roman" pitchFamily="18" charset="0"/>
              </a:rPr>
              <a:t>Go through all nodules and get cube size for classifying. </a:t>
            </a:r>
          </a:p>
          <a:p>
            <a:pPr algn="just"/>
            <a:r>
              <a:rPr lang="en-IN" sz="2000" dirty="0">
                <a:latin typeface="Times New Roman" pitchFamily="18" charset="0"/>
                <a:cs typeface="Times New Roman" pitchFamily="18" charset="0"/>
              </a:rPr>
              <a:t>As labelling of Nodule 0 and 1, Save the .</a:t>
            </a:r>
            <a:r>
              <a:rPr lang="en-IN" sz="2000" dirty="0" err="1">
                <a:latin typeface="Times New Roman" pitchFamily="18" charset="0"/>
                <a:cs typeface="Times New Roman" pitchFamily="18" charset="0"/>
              </a:rPr>
              <a:t>npy</a:t>
            </a:r>
            <a:r>
              <a:rPr lang="en-IN" sz="2000" dirty="0">
                <a:latin typeface="Times New Roman" pitchFamily="18" charset="0"/>
                <a:cs typeface="Times New Roman" pitchFamily="18" charset="0"/>
              </a:rPr>
              <a:t> files into respective folders. </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56034"/>
            <a:ext cx="10515600" cy="5320929"/>
          </a:xfrm>
        </p:spPr>
        <p:txBody>
          <a:bodyPr>
            <a:normAutofit lnSpcReduction="10000"/>
          </a:bodyPr>
          <a:lstStyle/>
          <a:p>
            <a:pPr algn="ctr">
              <a:buNone/>
            </a:pPr>
            <a:r>
              <a:rPr lang="en-IN" sz="3200" b="1" dirty="0">
                <a:latin typeface="Times New Roman" pitchFamily="18" charset="0"/>
                <a:cs typeface="Times New Roman" pitchFamily="18" charset="0"/>
              </a:rPr>
              <a:t>Data Augmentation</a:t>
            </a:r>
            <a:endParaRPr lang="en-US" sz="3200" b="1"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Augment the nodule image data by using different techniques like</a:t>
            </a:r>
          </a:p>
          <a:p>
            <a:pPr algn="just">
              <a:buNone/>
            </a:pPr>
            <a:r>
              <a:rPr lang="en-IN" sz="2000" dirty="0">
                <a:latin typeface="Times New Roman" pitchFamily="18" charset="0"/>
                <a:cs typeface="Times New Roman" pitchFamily="18" charset="0"/>
              </a:rPr>
              <a:t>                     	1. Rotations</a:t>
            </a:r>
          </a:p>
          <a:p>
            <a:pPr algn="just">
              <a:buNone/>
            </a:pPr>
            <a:r>
              <a:rPr lang="en-IN" sz="2000" dirty="0">
                <a:latin typeface="Times New Roman" pitchFamily="18" charset="0"/>
                <a:cs typeface="Times New Roman" pitchFamily="18" charset="0"/>
              </a:rPr>
              <a:t>                    	2. ZCA Whitening</a:t>
            </a:r>
          </a:p>
          <a:p>
            <a:pPr algn="just">
              <a:buNone/>
            </a:pPr>
            <a:r>
              <a:rPr lang="en-IN" sz="2000" dirty="0">
                <a:latin typeface="Times New Roman" pitchFamily="18" charset="0"/>
                <a:cs typeface="Times New Roman" pitchFamily="18" charset="0"/>
              </a:rPr>
              <a:t>			3. Shifting (Width, Height, Depth)</a:t>
            </a:r>
          </a:p>
          <a:p>
            <a:pPr algn="just">
              <a:buNone/>
            </a:pPr>
            <a:r>
              <a:rPr lang="en-IN" sz="2000" dirty="0">
                <a:latin typeface="Times New Roman" pitchFamily="18" charset="0"/>
                <a:cs typeface="Times New Roman" pitchFamily="18" charset="0"/>
              </a:rPr>
              <a:t>			4. Zooming (zoom in &amp; zoom out) </a:t>
            </a:r>
          </a:p>
          <a:p>
            <a:pPr algn="just">
              <a:buNone/>
            </a:pPr>
            <a:r>
              <a:rPr lang="en-IN" sz="2000" dirty="0">
                <a:latin typeface="Times New Roman" pitchFamily="18" charset="0"/>
                <a:cs typeface="Times New Roman" pitchFamily="18" charset="0"/>
              </a:rPr>
              <a:t>			5. Flipping (Horizontal, </a:t>
            </a:r>
            <a:r>
              <a:rPr lang="en-IN" sz="2000" dirty="0" err="1">
                <a:latin typeface="Times New Roman" pitchFamily="18" charset="0"/>
                <a:cs typeface="Times New Roman" pitchFamily="18" charset="0"/>
              </a:rPr>
              <a:t>vertifcal</a:t>
            </a:r>
            <a:r>
              <a:rPr lang="en-IN" sz="2000" dirty="0">
                <a:latin typeface="Times New Roman" pitchFamily="18" charset="0"/>
                <a:cs typeface="Times New Roman" pitchFamily="18" charset="0"/>
              </a:rPr>
              <a:t> and depth)</a:t>
            </a:r>
          </a:p>
          <a:p>
            <a:pPr algn="just"/>
            <a:r>
              <a:rPr lang="en-US" sz="2000" dirty="0">
                <a:latin typeface="Times New Roman" pitchFamily="18" charset="0"/>
                <a:cs typeface="Times New Roman" pitchFamily="18" charset="0"/>
              </a:rPr>
              <a:t>Feature Standardization - standardize pixel values across the entire dataset.</a:t>
            </a:r>
          </a:p>
          <a:p>
            <a:pPr algn="just"/>
            <a:r>
              <a:rPr lang="en-US" sz="2000" dirty="0">
                <a:latin typeface="Times New Roman" pitchFamily="18" charset="0"/>
                <a:cs typeface="Times New Roman" pitchFamily="18" charset="0"/>
              </a:rPr>
              <a:t>Random Rotations - sample data may have varying and different rotations in the scene.</a:t>
            </a:r>
          </a:p>
          <a:p>
            <a:pPr algn="just"/>
            <a:r>
              <a:rPr lang="en-US" sz="2000" dirty="0">
                <a:latin typeface="Times New Roman" pitchFamily="18" charset="0"/>
                <a:cs typeface="Times New Roman" pitchFamily="18" charset="0"/>
              </a:rPr>
              <a:t>Random Shifts - images may not be centered in the frame. They may be off-center in a variety of different ways.</a:t>
            </a:r>
          </a:p>
          <a:p>
            <a:pPr algn="just"/>
            <a:r>
              <a:rPr lang="en-US" sz="2000" dirty="0">
                <a:latin typeface="Times New Roman" pitchFamily="18" charset="0"/>
                <a:cs typeface="Times New Roman" pitchFamily="18" charset="0"/>
              </a:rPr>
              <a:t>Random Flips - improve performance on large and complex problems is to create random flips of images in your training data.</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56034"/>
            <a:ext cx="10515600" cy="5320929"/>
          </a:xfrm>
        </p:spPr>
        <p:txBody>
          <a:bodyPr>
            <a:normAutofit/>
          </a:bodyPr>
          <a:lstStyle/>
          <a:p>
            <a:pPr>
              <a:buNone/>
            </a:pP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ZCA Whitening –</a:t>
            </a:r>
          </a:p>
          <a:p>
            <a:pPr algn="just">
              <a:buNone/>
            </a:pPr>
            <a:r>
              <a:rPr lang="en-US" sz="2000" dirty="0">
                <a:latin typeface="Times New Roman" pitchFamily="18" charset="0"/>
                <a:cs typeface="Times New Roman" pitchFamily="18" charset="0"/>
              </a:rPr>
              <a:t>   A whitening transform of an image is a linear algebra operation that reduces the redundancy in the matrix of pixel images. Less redundancy in the image is intended to better highlight the structures and features in the image to the learning algorithm. Typically, image whitening is performed using the Principal Component Analysis (PCA) technique. More recently, an alternative called ZCA shows better results and results in transformed images that keeps all of the original dimensions and unlike PCA, resulting transformed images still look like their originals.</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Here after the dataset is prepared and divide into Training and testing sets.</a:t>
            </a:r>
          </a:p>
          <a:p>
            <a:pPr algn="just"/>
            <a:r>
              <a:rPr lang="en-IN" sz="2000" dirty="0">
                <a:latin typeface="Times New Roman" pitchFamily="18" charset="0"/>
                <a:cs typeface="Times New Roman" pitchFamily="18" charset="0"/>
              </a:rPr>
              <a:t>The Modules were applied to training set and using trained module, it predicts the Test set and performance metrics were obtained. </a:t>
            </a:r>
          </a:p>
          <a:p>
            <a:pPr algn="just"/>
            <a:r>
              <a:rPr lang="en-IN" sz="2000" dirty="0">
                <a:latin typeface="Times New Roman" pitchFamily="18" charset="0"/>
                <a:cs typeface="Times New Roman" pitchFamily="18" charset="0"/>
              </a:rPr>
              <a:t>Finally, when a nodule is given, It should be predicted as True Nodule or False Nodule.</a:t>
            </a:r>
          </a:p>
          <a:p>
            <a:pPr algn="just"/>
            <a:r>
              <a:rPr lang="en-IN" sz="2000" dirty="0">
                <a:latin typeface="Times New Roman" pitchFamily="18" charset="0"/>
                <a:cs typeface="Times New Roman" pitchFamily="18" charset="0"/>
              </a:rPr>
              <a:t>At last, through this False Nodules can be known and reduce it further.</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472" y="856034"/>
            <a:ext cx="10906328" cy="834654"/>
          </a:xfrm>
        </p:spPr>
        <p:txBody>
          <a:bodyPr>
            <a:normAutofit/>
          </a:bodyPr>
          <a:lstStyle/>
          <a:p>
            <a:r>
              <a:rPr lang="en-US" sz="3600" b="1" dirty="0">
                <a:latin typeface="Times New Roman" pitchFamily="18" charset="0"/>
                <a:cs typeface="Times New Roman" pitchFamily="18" charset="0"/>
              </a:rPr>
              <a:t>VGG16- Network :</a:t>
            </a:r>
          </a:p>
        </p:txBody>
      </p:sp>
      <p:sp>
        <p:nvSpPr>
          <p:cNvPr id="6" name="Content Placeholder 5"/>
          <p:cNvSpPr>
            <a:spLocks noGrp="1"/>
          </p:cNvSpPr>
          <p:nvPr>
            <p:ph idx="1"/>
          </p:nvPr>
        </p:nvSpPr>
        <p:spPr>
          <a:xfrm>
            <a:off x="799289" y="1689438"/>
            <a:ext cx="10515600" cy="4351338"/>
          </a:xfrm>
        </p:spPr>
        <p:txBody>
          <a:bodyPr>
            <a:noAutofit/>
          </a:bodyPr>
          <a:lstStyle/>
          <a:p>
            <a:pPr algn="just"/>
            <a:r>
              <a:rPr lang="en-US" sz="2000" dirty="0">
                <a:latin typeface="Times New Roman" pitchFamily="18" charset="0"/>
                <a:cs typeface="Times New Roman" pitchFamily="18" charset="0"/>
              </a:rPr>
              <a:t>A Convolutional neural network is also known as a </a:t>
            </a:r>
            <a:r>
              <a:rPr lang="en-US" sz="2000" dirty="0" err="1">
                <a:latin typeface="Times New Roman" pitchFamily="18" charset="0"/>
                <a:cs typeface="Times New Roman" pitchFamily="18" charset="0"/>
              </a:rPr>
              <a:t>ConvNet</a:t>
            </a:r>
            <a:r>
              <a:rPr lang="en-US" sz="2000" dirty="0">
                <a:latin typeface="Times New Roman" pitchFamily="18" charset="0"/>
                <a:cs typeface="Times New Roman" pitchFamily="18" charset="0"/>
              </a:rPr>
              <a:t> which is a kind of artificial neural network.</a:t>
            </a:r>
          </a:p>
          <a:p>
            <a:pPr algn="just"/>
            <a:r>
              <a:rPr lang="en-US" sz="2000" dirty="0">
                <a:latin typeface="Times New Roman" pitchFamily="18" charset="0"/>
                <a:cs typeface="Times New Roman" pitchFamily="18" charset="0"/>
              </a:rPr>
              <a:t>A Convolutional neural network has an input layer, an output layer, and various hidden layers.</a:t>
            </a:r>
          </a:p>
          <a:p>
            <a:pPr algn="just"/>
            <a:r>
              <a:rPr lang="en-US" sz="2000" dirty="0">
                <a:latin typeface="Times New Roman" pitchFamily="18" charset="0"/>
                <a:cs typeface="Times New Roman" pitchFamily="18" charset="0"/>
              </a:rPr>
              <a:t>VGG16 is a type of Convolutional Neural Network that is considered to be one of the best computer vision models to date. </a:t>
            </a:r>
          </a:p>
          <a:p>
            <a:pPr algn="just"/>
            <a:r>
              <a:rPr lang="en-US" sz="2000" dirty="0">
                <a:latin typeface="Times New Roman" pitchFamily="18" charset="0"/>
                <a:cs typeface="Times New Roman" pitchFamily="18" charset="0"/>
              </a:rPr>
              <a:t>VGG was developed to increase the depth of such CNNs in order to increase the model performance.</a:t>
            </a:r>
          </a:p>
          <a:p>
            <a:pPr algn="just"/>
            <a:r>
              <a:rPr lang="en-US" sz="2000" dirty="0">
                <a:latin typeface="Times New Roman" pitchFamily="18" charset="0"/>
                <a:cs typeface="Times New Roman" pitchFamily="18" charset="0"/>
              </a:rPr>
              <a:t>The creators of this model evaluated the networks and increased the depth using an architecture with very small (3 × 3) convolution filters, which showed a significant improvement on the prior-art configurations. </a:t>
            </a:r>
          </a:p>
          <a:p>
            <a:pPr algn="just"/>
            <a:r>
              <a:rPr lang="en-US" sz="2000" dirty="0">
                <a:latin typeface="Times New Roman" pitchFamily="18" charset="0"/>
                <a:cs typeface="Times New Roman" pitchFamily="18" charset="0"/>
              </a:rPr>
              <a:t>They pushed the depth to 16–19 weight layers.</a:t>
            </a:r>
          </a:p>
          <a:p>
            <a:pPr lvl="0" algn="just"/>
            <a:r>
              <a:rPr lang="en-US" sz="2000" dirty="0">
                <a:latin typeface="Times New Roman" pitchFamily="18" charset="0"/>
                <a:cs typeface="Times New Roman" pitchFamily="18" charset="0"/>
              </a:rPr>
              <a:t>The 16 in VGG16 refers to 16 layers that have weights. In VGG16 there are thirteen Convolutional layers, five Max Pooling layers, and three Dense layers which sum up to 21 layers but it has only sixteen weight layers i.e., learnable parameters layer.</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02012" y="1047413"/>
            <a:ext cx="10515600" cy="4351338"/>
          </a:xfrm>
        </p:spPr>
        <p:txBody>
          <a:bodyPr>
            <a:normAutofit/>
          </a:bodyPr>
          <a:lstStyle/>
          <a:p>
            <a:pPr lvl="0" algn="just"/>
            <a:r>
              <a:rPr lang="en-US" sz="2000" dirty="0">
                <a:latin typeface="Times New Roman" pitchFamily="18" charset="0"/>
                <a:cs typeface="Times New Roman" pitchFamily="18" charset="0"/>
              </a:rPr>
              <a:t>Most unique thing about VGG16 is that instead of having a large number of hyper-parameters they focused on having convolution layers of 3x3 filter with stride 1 and always used the same padding and Max pool layer of 2x2 filter of stride 2.</a:t>
            </a:r>
          </a:p>
          <a:p>
            <a:pPr lvl="0" algn="just"/>
            <a:r>
              <a:rPr lang="en-US" sz="2000" dirty="0">
                <a:latin typeface="Times New Roman" pitchFamily="18" charset="0"/>
                <a:cs typeface="Times New Roman" pitchFamily="18" charset="0"/>
              </a:rPr>
              <a:t>The convolution and max pool layers are consistently arranged throughout the whole architecture.</a:t>
            </a:r>
          </a:p>
          <a:p>
            <a:pPr lvl="0" algn="just"/>
            <a:r>
              <a:rPr lang="en-US" sz="2000" dirty="0">
                <a:latin typeface="Times New Roman" pitchFamily="18" charset="0"/>
                <a:cs typeface="Times New Roman" pitchFamily="18" charset="0"/>
              </a:rPr>
              <a:t>Conv-1 Layer has 64 number of filters, Conv-2 has 128 filters, Conv-3 has 256 filters, </a:t>
            </a:r>
            <a:r>
              <a:rPr lang="en-US" sz="2000" dirty="0" err="1">
                <a:latin typeface="Times New Roman" pitchFamily="18" charset="0"/>
                <a:cs typeface="Times New Roman" pitchFamily="18" charset="0"/>
              </a:rPr>
              <a:t>Conv</a:t>
            </a:r>
            <a:r>
              <a:rPr lang="en-US" sz="2000" dirty="0">
                <a:latin typeface="Times New Roman" pitchFamily="18" charset="0"/>
                <a:cs typeface="Times New Roman" pitchFamily="18" charset="0"/>
              </a:rPr>
              <a:t> 4 and </a:t>
            </a:r>
            <a:r>
              <a:rPr lang="en-US" sz="2000" dirty="0" err="1">
                <a:latin typeface="Times New Roman" pitchFamily="18" charset="0"/>
                <a:cs typeface="Times New Roman" pitchFamily="18" charset="0"/>
              </a:rPr>
              <a:t>Conv</a:t>
            </a:r>
            <a:r>
              <a:rPr lang="en-US" sz="2000" dirty="0">
                <a:latin typeface="Times New Roman" pitchFamily="18" charset="0"/>
                <a:cs typeface="Times New Roman" pitchFamily="18" charset="0"/>
              </a:rPr>
              <a:t> 5 has 512 filters.</a:t>
            </a:r>
          </a:p>
          <a:p>
            <a:pPr lvl="0" algn="just"/>
            <a:r>
              <a:rPr lang="en-US" sz="2000" dirty="0">
                <a:latin typeface="Times New Roman" pitchFamily="18" charset="0"/>
                <a:cs typeface="Times New Roman" pitchFamily="18" charset="0"/>
              </a:rPr>
              <a:t>Here, We are reshaping 48*48*48 image into 192*192*3 and training the model VGG16 with input shape with 192*192*3.</a:t>
            </a:r>
          </a:p>
          <a:p>
            <a:pPr algn="just"/>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pic>
        <p:nvPicPr>
          <p:cNvPr id="7" name="Picture 6"/>
          <p:cNvPicPr/>
          <p:nvPr/>
        </p:nvPicPr>
        <p:blipFill>
          <a:blip r:embed="rId3"/>
          <a:stretch>
            <a:fillRect/>
          </a:stretch>
        </p:blipFill>
        <p:spPr>
          <a:xfrm>
            <a:off x="2511356" y="3671570"/>
            <a:ext cx="5943600" cy="318643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63101" y="1280876"/>
            <a:ext cx="10515600" cy="4351338"/>
          </a:xfrm>
        </p:spPr>
        <p:txBody>
          <a:bodyPr>
            <a:normAutofit/>
          </a:bodyPr>
          <a:lstStyle/>
          <a:p>
            <a:pPr algn="ctr">
              <a:buNone/>
            </a:pPr>
            <a:r>
              <a:rPr lang="en-US" sz="2400" b="1" dirty="0">
                <a:latin typeface="Times New Roman" pitchFamily="18" charset="0"/>
                <a:cs typeface="Times New Roman" pitchFamily="18" charset="0"/>
              </a:rPr>
              <a:t>VGG16 Architecture</a:t>
            </a:r>
          </a:p>
          <a:p>
            <a:pPr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pic>
        <p:nvPicPr>
          <p:cNvPr id="5" name="Picture 4"/>
          <p:cNvPicPr/>
          <p:nvPr/>
        </p:nvPicPr>
        <p:blipFill>
          <a:blip r:embed="rId3"/>
          <a:stretch>
            <a:fillRect/>
          </a:stretch>
        </p:blipFill>
        <p:spPr>
          <a:xfrm>
            <a:off x="1293779" y="1848255"/>
            <a:ext cx="9095361" cy="3093396"/>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63102" y="1809345"/>
            <a:ext cx="10515600" cy="3871508"/>
          </a:xfrm>
        </p:spPr>
        <p:txBody>
          <a:bodyPr>
            <a:normAutofit/>
          </a:bodyPr>
          <a:lstStyle/>
          <a:p>
            <a:pPr algn="just">
              <a:lnSpc>
                <a:spcPct val="100000"/>
              </a:lnSpc>
              <a:buNone/>
            </a:pPr>
            <a:r>
              <a:rPr lang="en-US" sz="2000" dirty="0">
                <a:latin typeface="Times New Roman" pitchFamily="18" charset="0"/>
                <a:cs typeface="Times New Roman" pitchFamily="18" charset="0"/>
              </a:rPr>
              <a:t>   In this paper the transfer learning  model i.e., VGG-16 is proposed. It is pre-trained model which is used for object detection and classification algorithm which is able to classify. Three layers were added to pre-trained model. The three layers are flatten, dense, dropout layers. The LUNA-16 dataset contains the ratio of 1:632 of true nodules and false nodules. By this model, there was a good performance of accuracy was obtained. The metrics used for classification of false nodule / true nodule is precision, recall, F1-score. The accuracy obtained by using VGG-16 model is 90% .</a:t>
            </a:r>
            <a:r>
              <a:rPr lang="en-US" sz="2000" b="1" dirty="0"/>
              <a:t> </a:t>
            </a:r>
          </a:p>
          <a:p>
            <a:pPr algn="ctr">
              <a:lnSpc>
                <a:spcPct val="100000"/>
              </a:lnSpc>
              <a:buNone/>
            </a:pPr>
            <a:r>
              <a:rPr lang="en-US" sz="2000" b="1" dirty="0"/>
              <a:t>Performance Metrics Table</a:t>
            </a:r>
            <a:endParaRPr lang="en-US" sz="2000" dirty="0">
              <a:latin typeface="Times New Roman" pitchFamily="18" charset="0"/>
              <a:cs typeface="Times New Roman" pitchFamily="18" charset="0"/>
            </a:endParaRPr>
          </a:p>
          <a:p>
            <a:pPr algn="just">
              <a:lnSpc>
                <a:spcPct val="100000"/>
              </a:lnSpc>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5" name="Content Placeholder 5"/>
          <p:cNvGraphicFramePr>
            <a:graphicFrameLocks/>
          </p:cNvGraphicFramePr>
          <p:nvPr/>
        </p:nvGraphicFramePr>
        <p:xfrm>
          <a:off x="1113647" y="4200416"/>
          <a:ext cx="9912636" cy="1516361"/>
        </p:xfrm>
        <a:graphic>
          <a:graphicData uri="http://schemas.openxmlformats.org/drawingml/2006/table">
            <a:tbl>
              <a:tblPr firstRow="1" bandRow="1">
                <a:tableStyleId>{5940675A-B579-460E-94D1-54222C63F5DA}</a:tableStyleId>
              </a:tblPr>
              <a:tblGrid>
                <a:gridCol w="2478159">
                  <a:extLst>
                    <a:ext uri="{9D8B030D-6E8A-4147-A177-3AD203B41FA5}">
                      <a16:colId xmlns:a16="http://schemas.microsoft.com/office/drawing/2014/main" val="20000"/>
                    </a:ext>
                  </a:extLst>
                </a:gridCol>
                <a:gridCol w="2512132">
                  <a:extLst>
                    <a:ext uri="{9D8B030D-6E8A-4147-A177-3AD203B41FA5}">
                      <a16:colId xmlns:a16="http://schemas.microsoft.com/office/drawing/2014/main" val="20001"/>
                    </a:ext>
                  </a:extLst>
                </a:gridCol>
                <a:gridCol w="2444186">
                  <a:extLst>
                    <a:ext uri="{9D8B030D-6E8A-4147-A177-3AD203B41FA5}">
                      <a16:colId xmlns:a16="http://schemas.microsoft.com/office/drawing/2014/main" val="20002"/>
                    </a:ext>
                  </a:extLst>
                </a:gridCol>
                <a:gridCol w="2478159">
                  <a:extLst>
                    <a:ext uri="{9D8B030D-6E8A-4147-A177-3AD203B41FA5}">
                      <a16:colId xmlns:a16="http://schemas.microsoft.com/office/drawing/2014/main" val="20003"/>
                    </a:ext>
                  </a:extLst>
                </a:gridCol>
              </a:tblGrid>
              <a:tr h="152543">
                <a:tc>
                  <a:txBody>
                    <a:bodyPr/>
                    <a:lstStyle/>
                    <a:p>
                      <a:pPr algn="ctr"/>
                      <a:endParaRPr lang="en-US" dirty="0">
                        <a:latin typeface="Times New Roman" pitchFamily="18" charset="0"/>
                        <a:cs typeface="Times New Roman" pitchFamily="18" charset="0"/>
                      </a:endParaRPr>
                    </a:p>
                  </a:txBody>
                  <a:tcPr marL="112208" marR="112208"/>
                </a:tc>
                <a:tc>
                  <a:txBody>
                    <a:bodyPr/>
                    <a:lstStyle/>
                    <a:p>
                      <a:pPr algn="ctr"/>
                      <a:r>
                        <a:rPr lang="en-US" dirty="0">
                          <a:latin typeface="Times New Roman" pitchFamily="18" charset="0"/>
                          <a:cs typeface="Times New Roman" pitchFamily="18" charset="0"/>
                        </a:rPr>
                        <a:t>Precision</a:t>
                      </a:r>
                    </a:p>
                  </a:txBody>
                  <a:tcPr marL="112208" marR="112208"/>
                </a:tc>
                <a:tc>
                  <a:txBody>
                    <a:bodyPr/>
                    <a:lstStyle/>
                    <a:p>
                      <a:pPr algn="ctr"/>
                      <a:r>
                        <a:rPr lang="en-US" dirty="0">
                          <a:latin typeface="Times New Roman" pitchFamily="18" charset="0"/>
                          <a:cs typeface="Times New Roman" pitchFamily="18" charset="0"/>
                        </a:rPr>
                        <a:t>Recall  </a:t>
                      </a:r>
                    </a:p>
                  </a:txBody>
                  <a:tcPr marL="112208" marR="112208"/>
                </a:tc>
                <a:tc>
                  <a:txBody>
                    <a:bodyPr/>
                    <a:lstStyle/>
                    <a:p>
                      <a:pPr algn="ctr"/>
                      <a:r>
                        <a:rPr lang="en-US" dirty="0">
                          <a:latin typeface="Times New Roman" pitchFamily="18" charset="0"/>
                          <a:cs typeface="Times New Roman" pitchFamily="18" charset="0"/>
                        </a:rPr>
                        <a:t>F1-Score</a:t>
                      </a:r>
                    </a:p>
                  </a:txBody>
                  <a:tcPr marL="112208" marR="112208"/>
                </a:tc>
                <a:extLst>
                  <a:ext uri="{0D108BD9-81ED-4DB2-BD59-A6C34878D82A}">
                    <a16:rowId xmlns:a16="http://schemas.microsoft.com/office/drawing/2014/main" val="10000"/>
                  </a:ext>
                </a:extLst>
              </a:tr>
              <a:tr h="419081">
                <a:tc>
                  <a:txBody>
                    <a:bodyPr/>
                    <a:lstStyle/>
                    <a:p>
                      <a:pPr algn="ctr"/>
                      <a:r>
                        <a:rPr lang="en-US" dirty="0">
                          <a:latin typeface="Times New Roman" pitchFamily="18" charset="0"/>
                          <a:cs typeface="Times New Roman" pitchFamily="18" charset="0"/>
                        </a:rPr>
                        <a:t>0</a:t>
                      </a:r>
                    </a:p>
                  </a:txBody>
                  <a:tcPr marL="112208" marR="112208"/>
                </a:tc>
                <a:tc>
                  <a:txBody>
                    <a:bodyPr/>
                    <a:lstStyle/>
                    <a:p>
                      <a:pPr algn="ctr"/>
                      <a:r>
                        <a:rPr lang="en-US" dirty="0">
                          <a:latin typeface="Times New Roman" pitchFamily="18" charset="0"/>
                          <a:cs typeface="Times New Roman" pitchFamily="18" charset="0"/>
                        </a:rPr>
                        <a:t>0.92</a:t>
                      </a:r>
                    </a:p>
                  </a:txBody>
                  <a:tcPr marL="112208" marR="112208"/>
                </a:tc>
                <a:tc>
                  <a:txBody>
                    <a:bodyPr/>
                    <a:lstStyle/>
                    <a:p>
                      <a:pPr algn="ctr"/>
                      <a:r>
                        <a:rPr lang="en-US" dirty="0">
                          <a:latin typeface="Times New Roman" pitchFamily="18" charset="0"/>
                          <a:cs typeface="Times New Roman" pitchFamily="18" charset="0"/>
                        </a:rPr>
                        <a:t>0.83</a:t>
                      </a:r>
                    </a:p>
                  </a:txBody>
                  <a:tcPr marL="112208" marR="112208"/>
                </a:tc>
                <a:tc>
                  <a:txBody>
                    <a:bodyPr/>
                    <a:lstStyle/>
                    <a:p>
                      <a:pPr algn="ctr"/>
                      <a:r>
                        <a:rPr lang="en-US" dirty="0">
                          <a:latin typeface="Times New Roman" pitchFamily="18" charset="0"/>
                          <a:cs typeface="Times New Roman" pitchFamily="18" charset="0"/>
                        </a:rPr>
                        <a:t>0.90</a:t>
                      </a:r>
                    </a:p>
                  </a:txBody>
                  <a:tcPr marL="112208" marR="112208"/>
                </a:tc>
                <a:extLst>
                  <a:ext uri="{0D108BD9-81ED-4DB2-BD59-A6C34878D82A}">
                    <a16:rowId xmlns:a16="http://schemas.microsoft.com/office/drawing/2014/main" val="10001"/>
                  </a:ext>
                </a:extLst>
              </a:tr>
              <a:tr h="0">
                <a:tc>
                  <a:txBody>
                    <a:bodyPr/>
                    <a:lstStyle/>
                    <a:p>
                      <a:pPr algn="ctr"/>
                      <a:r>
                        <a:rPr lang="en-US" dirty="0">
                          <a:latin typeface="Times New Roman" pitchFamily="18" charset="0"/>
                          <a:cs typeface="Times New Roman" pitchFamily="18" charset="0"/>
                        </a:rPr>
                        <a:t>1</a:t>
                      </a:r>
                    </a:p>
                  </a:txBody>
                  <a:tcPr marL="112208" marR="112208"/>
                </a:tc>
                <a:tc>
                  <a:txBody>
                    <a:bodyPr/>
                    <a:lstStyle/>
                    <a:p>
                      <a:pPr algn="ctr"/>
                      <a:r>
                        <a:rPr lang="en-US" dirty="0">
                          <a:latin typeface="Times New Roman" pitchFamily="18" charset="0"/>
                          <a:cs typeface="Times New Roman" pitchFamily="18" charset="0"/>
                        </a:rPr>
                        <a:t>0.81</a:t>
                      </a:r>
                    </a:p>
                  </a:txBody>
                  <a:tcPr marL="112208" marR="112208"/>
                </a:tc>
                <a:tc>
                  <a:txBody>
                    <a:bodyPr/>
                    <a:lstStyle/>
                    <a:p>
                      <a:pPr algn="ctr"/>
                      <a:r>
                        <a:rPr lang="en-US" dirty="0">
                          <a:latin typeface="Times New Roman" pitchFamily="18" charset="0"/>
                          <a:cs typeface="Times New Roman" pitchFamily="18" charset="0"/>
                        </a:rPr>
                        <a:t>0.99</a:t>
                      </a:r>
                    </a:p>
                  </a:txBody>
                  <a:tcPr marL="112208" marR="112208"/>
                </a:tc>
                <a:tc>
                  <a:txBody>
                    <a:bodyPr/>
                    <a:lstStyle/>
                    <a:p>
                      <a:pPr algn="ctr"/>
                      <a:r>
                        <a:rPr lang="en-US" dirty="0">
                          <a:latin typeface="Times New Roman" pitchFamily="18" charset="0"/>
                          <a:cs typeface="Times New Roman" pitchFamily="18" charset="0"/>
                        </a:rPr>
                        <a:t>0.89</a:t>
                      </a:r>
                    </a:p>
                  </a:txBody>
                  <a:tcPr marL="112208" marR="112208"/>
                </a:tc>
                <a:extLst>
                  <a:ext uri="{0D108BD9-81ED-4DB2-BD59-A6C34878D82A}">
                    <a16:rowId xmlns:a16="http://schemas.microsoft.com/office/drawing/2014/main" val="10002"/>
                  </a:ext>
                </a:extLst>
              </a:tr>
              <a:tr h="0">
                <a:tc>
                  <a:txBody>
                    <a:bodyPr/>
                    <a:lstStyle/>
                    <a:p>
                      <a:pPr algn="ctr"/>
                      <a:r>
                        <a:rPr lang="en-US" dirty="0">
                          <a:latin typeface="Times New Roman" pitchFamily="18" charset="0"/>
                          <a:cs typeface="Times New Roman" pitchFamily="18" charset="0"/>
                        </a:rPr>
                        <a:t>Weighted Average</a:t>
                      </a:r>
                    </a:p>
                  </a:txBody>
                  <a:tcPr marL="112208" marR="112208"/>
                </a:tc>
                <a:tc>
                  <a:txBody>
                    <a:bodyPr/>
                    <a:lstStyle/>
                    <a:p>
                      <a:pPr algn="ctr"/>
                      <a:r>
                        <a:rPr lang="en-US" dirty="0">
                          <a:latin typeface="Times New Roman" pitchFamily="18" charset="0"/>
                          <a:cs typeface="Times New Roman" pitchFamily="18" charset="0"/>
                        </a:rPr>
                        <a:t>0.92</a:t>
                      </a:r>
                    </a:p>
                  </a:txBody>
                  <a:tcPr marL="112208" marR="112208"/>
                </a:tc>
                <a:tc>
                  <a:txBody>
                    <a:bodyPr/>
                    <a:lstStyle/>
                    <a:p>
                      <a:pPr algn="ctr"/>
                      <a:r>
                        <a:rPr lang="en-US" dirty="0">
                          <a:latin typeface="Times New Roman" pitchFamily="18" charset="0"/>
                          <a:cs typeface="Times New Roman" pitchFamily="18" charset="0"/>
                        </a:rPr>
                        <a:t>0.90</a:t>
                      </a:r>
                    </a:p>
                  </a:txBody>
                  <a:tcPr marL="112208" marR="112208"/>
                </a:tc>
                <a:tc>
                  <a:txBody>
                    <a:bodyPr/>
                    <a:lstStyle/>
                    <a:p>
                      <a:pPr algn="ctr"/>
                      <a:r>
                        <a:rPr lang="en-US" dirty="0">
                          <a:latin typeface="Times New Roman" pitchFamily="18" charset="0"/>
                          <a:cs typeface="Times New Roman" pitchFamily="18" charset="0"/>
                        </a:rPr>
                        <a:t>0.90</a:t>
                      </a:r>
                    </a:p>
                  </a:txBody>
                  <a:tcPr marL="112208" marR="112208"/>
                </a:tc>
                <a:extLst>
                  <a:ext uri="{0D108BD9-81ED-4DB2-BD59-A6C34878D82A}">
                    <a16:rowId xmlns:a16="http://schemas.microsoft.com/office/drawing/2014/main" val="10003"/>
                  </a:ext>
                </a:extLst>
              </a:tr>
            </a:tbl>
          </a:graphicData>
        </a:graphic>
      </p:graphicFrame>
      <p:sp>
        <p:nvSpPr>
          <p:cNvPr id="8" name="Rectangle 7"/>
          <p:cNvSpPr/>
          <p:nvPr/>
        </p:nvSpPr>
        <p:spPr>
          <a:xfrm>
            <a:off x="609435" y="812542"/>
            <a:ext cx="10187353" cy="830997"/>
          </a:xfrm>
          <a:prstGeom prst="rect">
            <a:avLst/>
          </a:prstGeom>
        </p:spPr>
        <p:txBody>
          <a:bodyPr wrap="square">
            <a:spAutoFit/>
          </a:bodyPr>
          <a:lstStyle/>
          <a:p>
            <a:pPr algn="ctr"/>
            <a:r>
              <a:rPr lang="en-US" sz="4800" b="1" dirty="0">
                <a:latin typeface="Times New Roman" pitchFamily="18" charset="0"/>
                <a:cs typeface="Times New Roman" pitchFamily="18" charset="0"/>
              </a:rPr>
              <a:t>RESULTS AND DISCUSSIONS</a:t>
            </a:r>
            <a:r>
              <a:rPr lang="en-US" sz="4800" dirty="0">
                <a:latin typeface="Times New Roman" pitchFamily="18" charset="0"/>
                <a:cs typeface="Times New Roman" pitchFamily="18" charset="0"/>
              </a:rPr>
              <a:t> </a:t>
            </a:r>
          </a:p>
        </p:txBody>
      </p:sp>
    </p:spTree>
    <p:extLst>
      <p:ext uri="{BB962C8B-B14F-4D97-AF65-F5344CB8AC3E}">
        <p14:creationId xmlns:p14="http://schemas.microsoft.com/office/powerpoint/2010/main" val="258959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41929" y="1658063"/>
            <a:ext cx="10735367" cy="4449566"/>
          </a:xfrm>
        </p:spPr>
        <p:txBody>
          <a:bodyPr>
            <a:normAutofit/>
          </a:bodyPr>
          <a:lstStyle/>
          <a:p>
            <a:pPr algn="ctr">
              <a:lnSpc>
                <a:spcPct val="100000"/>
              </a:lnSpc>
              <a:buNone/>
            </a:pPr>
            <a:r>
              <a:rPr lang="en-US" sz="2000" dirty="0">
                <a:latin typeface="Times New Roman" pitchFamily="18" charset="0"/>
                <a:cs typeface="Times New Roman" pitchFamily="18" charset="0"/>
              </a:rPr>
              <a:t>.</a:t>
            </a:r>
            <a:r>
              <a:rPr lang="en-US" sz="2000" b="1" dirty="0"/>
              <a:t> Non – Nodule Detected Result</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8" name="Rectangle 7"/>
          <p:cNvSpPr/>
          <p:nvPr/>
        </p:nvSpPr>
        <p:spPr>
          <a:xfrm>
            <a:off x="609435" y="812542"/>
            <a:ext cx="10187353" cy="830997"/>
          </a:xfrm>
          <a:prstGeom prst="rect">
            <a:avLst/>
          </a:prstGeom>
        </p:spPr>
        <p:txBody>
          <a:bodyPr wrap="square">
            <a:spAutoFit/>
          </a:bodyPr>
          <a:lstStyle/>
          <a:p>
            <a:pPr algn="ctr"/>
            <a:r>
              <a:rPr lang="en-US" sz="4800" b="1" dirty="0">
                <a:latin typeface="Times New Roman" pitchFamily="18" charset="0"/>
                <a:cs typeface="Times New Roman" pitchFamily="18" charset="0"/>
              </a:rPr>
              <a:t>RESULTS AND DISCUSSIONS</a:t>
            </a:r>
            <a:r>
              <a:rPr lang="en-US" sz="4800" dirty="0">
                <a:latin typeface="Times New Roman" pitchFamily="18" charset="0"/>
                <a:cs typeface="Times New Roman" pitchFamily="18" charset="0"/>
              </a:rPr>
              <a:t> </a:t>
            </a:r>
          </a:p>
        </p:txBody>
      </p:sp>
      <p:pic>
        <p:nvPicPr>
          <p:cNvPr id="7" name="Picture 6" descr="OP2.jpg"/>
          <p:cNvPicPr/>
          <p:nvPr/>
        </p:nvPicPr>
        <p:blipFill>
          <a:blip r:embed="rId3" cstate="print"/>
          <a:stretch>
            <a:fillRect/>
          </a:stretch>
        </p:blipFill>
        <p:spPr>
          <a:xfrm>
            <a:off x="424963" y="2033816"/>
            <a:ext cx="4176220" cy="2081656"/>
          </a:xfrm>
          <a:prstGeom prst="rect">
            <a:avLst/>
          </a:prstGeom>
        </p:spPr>
      </p:pic>
      <p:pic>
        <p:nvPicPr>
          <p:cNvPr id="9" name="Picture 8" descr="OP1.jpg"/>
          <p:cNvPicPr/>
          <p:nvPr/>
        </p:nvPicPr>
        <p:blipFill>
          <a:blip r:embed="rId4" cstate="print"/>
          <a:stretch>
            <a:fillRect/>
          </a:stretch>
        </p:blipFill>
        <p:spPr>
          <a:xfrm>
            <a:off x="6410528" y="2023353"/>
            <a:ext cx="4241259" cy="1901249"/>
          </a:xfrm>
          <a:prstGeom prst="rect">
            <a:avLst/>
          </a:prstGeom>
        </p:spPr>
      </p:pic>
      <p:sp>
        <p:nvSpPr>
          <p:cNvPr id="10" name="Rectangle 9"/>
          <p:cNvSpPr/>
          <p:nvPr/>
        </p:nvSpPr>
        <p:spPr>
          <a:xfrm>
            <a:off x="4680311" y="4071185"/>
            <a:ext cx="2442271" cy="369332"/>
          </a:xfrm>
          <a:prstGeom prst="rect">
            <a:avLst/>
          </a:prstGeom>
        </p:spPr>
        <p:txBody>
          <a:bodyPr wrap="none">
            <a:spAutoFit/>
          </a:bodyPr>
          <a:lstStyle/>
          <a:p>
            <a:pPr algn="ctr">
              <a:lnSpc>
                <a:spcPct val="100000"/>
              </a:lnSpc>
              <a:buNone/>
            </a:pPr>
            <a:r>
              <a:rPr lang="en-US" b="1" dirty="0"/>
              <a:t>Nodule Detected Result</a:t>
            </a:r>
            <a:endParaRPr lang="en-US" dirty="0">
              <a:latin typeface="Times New Roman" pitchFamily="18" charset="0"/>
              <a:cs typeface="Times New Roman" pitchFamily="18" charset="0"/>
            </a:endParaRPr>
          </a:p>
        </p:txBody>
      </p:sp>
      <p:pic>
        <p:nvPicPr>
          <p:cNvPr id="11" name="Picture 10" descr="OP4.jpg"/>
          <p:cNvPicPr/>
          <p:nvPr/>
        </p:nvPicPr>
        <p:blipFill>
          <a:blip r:embed="rId5" cstate="print"/>
          <a:stretch>
            <a:fillRect/>
          </a:stretch>
        </p:blipFill>
        <p:spPr>
          <a:xfrm>
            <a:off x="544750" y="4484450"/>
            <a:ext cx="4134254" cy="2140085"/>
          </a:xfrm>
          <a:prstGeom prst="rect">
            <a:avLst/>
          </a:prstGeom>
        </p:spPr>
      </p:pic>
      <p:pic>
        <p:nvPicPr>
          <p:cNvPr id="12" name="Picture 11" descr="OP3.jpg"/>
          <p:cNvPicPr/>
          <p:nvPr/>
        </p:nvPicPr>
        <p:blipFill>
          <a:blip r:embed="rId6" cstate="print"/>
          <a:stretch>
            <a:fillRect/>
          </a:stretch>
        </p:blipFill>
        <p:spPr>
          <a:xfrm>
            <a:off x="6488350" y="4474723"/>
            <a:ext cx="4221804" cy="2188724"/>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191" y="2132789"/>
            <a:ext cx="10765971" cy="4005263"/>
          </a:xfrm>
        </p:spPr>
        <p:txBody>
          <a:bodyPr>
            <a:noAutofit/>
          </a:bodyPr>
          <a:lstStyle/>
          <a:p>
            <a:pPr algn="just">
              <a:lnSpc>
                <a:spcPct val="100000"/>
              </a:lnSpc>
              <a:buNone/>
            </a:pPr>
            <a:r>
              <a:rPr lang="en-US" sz="2000" dirty="0">
                <a:latin typeface="Times New Roman" pitchFamily="18" charset="0"/>
                <a:cs typeface="Times New Roman" pitchFamily="18" charset="0"/>
              </a:rPr>
              <a:t>   This project presents an approach for </a:t>
            </a:r>
            <a:r>
              <a:rPr lang="en-IN" sz="2000" dirty="0">
                <a:latin typeface="Times New Roman" pitchFamily="18" charset="0"/>
                <a:cs typeface="Times New Roman" pitchFamily="18" charset="0"/>
              </a:rPr>
              <a:t>False Positive Reduction of Lung Nodule Detection using Deep Learning Techniques.</a:t>
            </a:r>
            <a:r>
              <a:rPr lang="en-US" sz="2000" dirty="0">
                <a:latin typeface="Times New Roman" pitchFamily="18" charset="0"/>
                <a:cs typeface="Times New Roman" pitchFamily="18" charset="0"/>
              </a:rPr>
              <a:t> The Lung Nodule Analysis (LUNA 16) dataset have many nodules which are both True and False Nodules. By using the whole dataset for Lung Cancer classification purpose, it becomes more difficult for cardiologists. </a:t>
            </a:r>
            <a:r>
              <a:rPr lang="en-IN" sz="2000" dirty="0">
                <a:latin typeface="Times New Roman" pitchFamily="18" charset="0"/>
                <a:cs typeface="Times New Roman" pitchFamily="18" charset="0"/>
              </a:rPr>
              <a:t>The false positive reduction in lung nodule analysis is challenging job often as the lung nodules are 3D and are having a wide variation in sizes and shapes. A kind of Artificial Neural Network i.e. Convolutional Neural Network is proposed in this paper to reduce false positives in lung nodule analysis. The proposed approach is an end-to-end approach which indicates there is no manual feature extraction. The samples used in this model are all given from the original CT images only. Data augmentation techniques like Rotations, ZCA whitening, Shifting, Zooming, Flipping and many more is done for replication of the data. The experiment results show that as a single CNN algorithm i.e. VGG 16 by applying 3 layers using transfer learning gives the good performance which greatly simplifies the detection process of lung nodules. </a:t>
            </a:r>
            <a:endParaRPr lang="en-US" sz="2000" dirty="0">
              <a:latin typeface="Times New Roman" pitchFamily="18" charset="0"/>
              <a:cs typeface="Times New Roman" pitchFamily="18" charset="0"/>
            </a:endParaRPr>
          </a:p>
          <a:p>
            <a:pPr algn="just">
              <a:lnSpc>
                <a:spcPct val="100000"/>
              </a:lnSpc>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7" name="Rectangle 6"/>
          <p:cNvSpPr/>
          <p:nvPr/>
        </p:nvSpPr>
        <p:spPr>
          <a:xfrm>
            <a:off x="701152" y="1129385"/>
            <a:ext cx="10187353" cy="830997"/>
          </a:xfrm>
          <a:prstGeom prst="rect">
            <a:avLst/>
          </a:prstGeom>
        </p:spPr>
        <p:txBody>
          <a:bodyPr wrap="square">
            <a:spAutoFit/>
          </a:bodyPr>
          <a:lstStyle/>
          <a:p>
            <a:pPr algn="ctr"/>
            <a:r>
              <a:rPr lang="en-US" sz="4800" b="1" dirty="0">
                <a:latin typeface="Times New Roman" pitchFamily="18" charset="0"/>
                <a:cs typeface="Times New Roman" pitchFamily="18" charset="0"/>
              </a:rPr>
              <a:t>CONCLUSION</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25895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Mittapalli</a:t>
            </a:r>
            <a:r>
              <a:rPr lang="en-US" sz="2000" dirty="0">
                <a:latin typeface="Times New Roman" pitchFamily="18" charset="0"/>
                <a:cs typeface="Times New Roman" pitchFamily="18" charset="0"/>
              </a:rPr>
              <a:t>, P. S., &amp; </a:t>
            </a:r>
            <a:r>
              <a:rPr lang="en-US" sz="2000" dirty="0" err="1">
                <a:latin typeface="Times New Roman" pitchFamily="18" charset="0"/>
                <a:cs typeface="Times New Roman" pitchFamily="18" charset="0"/>
              </a:rPr>
              <a:t>Thanikaiselvan</a:t>
            </a:r>
            <a:r>
              <a:rPr lang="en-US" sz="2000" dirty="0">
                <a:latin typeface="Times New Roman" pitchFamily="18" charset="0"/>
                <a:cs typeface="Times New Roman" pitchFamily="18" charset="0"/>
              </a:rPr>
              <a:t>, V. (2021). </a:t>
            </a:r>
            <a:r>
              <a:rPr lang="en-US" sz="2000" b="1" dirty="0" err="1">
                <a:latin typeface="Times New Roman" pitchFamily="18" charset="0"/>
                <a:cs typeface="Times New Roman" pitchFamily="18" charset="0"/>
              </a:rPr>
              <a:t>Multiscale</a:t>
            </a:r>
            <a:r>
              <a:rPr lang="en-US" sz="2000" b="1" dirty="0">
                <a:latin typeface="Times New Roman" pitchFamily="18" charset="0"/>
                <a:cs typeface="Times New Roman" pitchFamily="18" charset="0"/>
              </a:rPr>
              <a:t> CNN with compound fusions for false positive reduction in lung nodule detection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Artificial Intelligence in Medicine</a:t>
            </a:r>
            <a:r>
              <a:rPr lang="en-US" sz="2000" dirty="0">
                <a:latin typeface="Times New Roman" pitchFamily="18" charset="0"/>
                <a:cs typeface="Times New Roman" pitchFamily="18" charset="0"/>
              </a:rPr>
              <a:t>, 113, 102017.</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101174"/>
            <a:ext cx="11386686" cy="4347751"/>
          </a:xfrm>
        </p:spPr>
        <p:txBody>
          <a:bodyPr>
            <a:noAutofit/>
          </a:bodyPr>
          <a:lstStyle/>
          <a:p>
            <a:pPr lvl="0" algn="just"/>
            <a:r>
              <a:rPr lang="en-US" sz="1800" dirty="0">
                <a:latin typeface="Times New Roman" pitchFamily="18" charset="0"/>
                <a:cs typeface="Times New Roman" pitchFamily="18" charset="0"/>
              </a:rPr>
              <a:t>The paper proposes a new Convolutional Neural Network (CNN) architecture called Multi Scale CNN with Compound Fusions (MCNN-CF). </a:t>
            </a:r>
          </a:p>
          <a:p>
            <a:pPr lvl="0" algn="just"/>
            <a:r>
              <a:rPr lang="en-US" sz="1800" dirty="0">
                <a:latin typeface="Times New Roman" pitchFamily="18" charset="0"/>
                <a:cs typeface="Times New Roman" pitchFamily="18" charset="0"/>
              </a:rPr>
              <a:t>It uses multi scale 3D patches as inputs and performs a fusion of intermediate features at two different depths of the network in two diverse fashions.</a:t>
            </a:r>
          </a:p>
          <a:p>
            <a:pPr lvl="0" algn="just"/>
            <a:r>
              <a:rPr lang="en-IN" sz="1800" dirty="0">
                <a:latin typeface="Times New Roman" pitchFamily="18" charset="0"/>
                <a:cs typeface="Times New Roman" pitchFamily="18" charset="0"/>
              </a:rPr>
              <a:t>It also tells that </a:t>
            </a:r>
            <a:r>
              <a:rPr lang="en-US" sz="1800" dirty="0">
                <a:latin typeface="Times New Roman" pitchFamily="18" charset="0"/>
                <a:cs typeface="Times New Roman" pitchFamily="18" charset="0"/>
              </a:rPr>
              <a:t>a large number of False Positives (FPs) extracted during the initial screening procedure which is closely resembling the relatively fewer True Positives (TPs) i.e. nodule instances that are present.</a:t>
            </a:r>
          </a:p>
          <a:p>
            <a:pPr lvl="0" algn="just"/>
            <a:r>
              <a:rPr lang="en-IN" sz="1800" dirty="0">
                <a:latin typeface="Times New Roman" pitchFamily="18" charset="0"/>
                <a:cs typeface="Times New Roman" pitchFamily="18" charset="0"/>
              </a:rPr>
              <a:t>Dataset used is LUNA 16.</a:t>
            </a:r>
          </a:p>
          <a:p>
            <a:pPr lvl="0" algn="just"/>
            <a:r>
              <a:rPr lang="en-US" sz="1800" dirty="0">
                <a:latin typeface="Times New Roman" pitchFamily="18" charset="0"/>
                <a:cs typeface="Times New Roman" pitchFamily="18" charset="0"/>
              </a:rPr>
              <a:t>Modification of </a:t>
            </a:r>
            <a:r>
              <a:rPr lang="en-US" sz="1800" dirty="0" err="1">
                <a:latin typeface="Times New Roman" pitchFamily="18" charset="0"/>
                <a:cs typeface="Times New Roman" pitchFamily="18" charset="0"/>
              </a:rPr>
              <a:t>voxel</a:t>
            </a:r>
            <a:r>
              <a:rPr lang="en-US" sz="1800" dirty="0">
                <a:latin typeface="Times New Roman" pitchFamily="18" charset="0"/>
                <a:cs typeface="Times New Roman" pitchFamily="18" charset="0"/>
              </a:rPr>
              <a:t> spacing, intensity normalization, and lung region segmentation is performed in the preprocessing step.</a:t>
            </a:r>
          </a:p>
          <a:p>
            <a:pPr lvl="0" algn="just"/>
            <a:r>
              <a:rPr lang="en-US" sz="1800" dirty="0">
                <a:latin typeface="Times New Roman" pitchFamily="18" charset="0"/>
                <a:cs typeface="Times New Roman" pitchFamily="18" charset="0"/>
              </a:rPr>
              <a:t>It has obtained a Competitive Performance Metric (CPM) score of 0.948.</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77455" y="1412341"/>
            <a:ext cx="10656660" cy="5371767"/>
          </a:xfrm>
        </p:spPr>
        <p:txBody>
          <a:bodyPr>
            <a:normAutofit/>
          </a:bodyPr>
          <a:lstStyle/>
          <a:p>
            <a:pPr algn="just">
              <a:buNone/>
            </a:pP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Mittapalli</a:t>
            </a:r>
            <a:r>
              <a:rPr lang="en-IN" sz="2000" dirty="0">
                <a:latin typeface="Times New Roman" pitchFamily="18" charset="0"/>
                <a:cs typeface="Times New Roman" pitchFamily="18" charset="0"/>
              </a:rPr>
              <a:t>, P. S., &amp; </a:t>
            </a:r>
            <a:r>
              <a:rPr lang="en-IN" sz="2000" dirty="0" err="1">
                <a:latin typeface="Times New Roman" pitchFamily="18" charset="0"/>
                <a:cs typeface="Times New Roman" pitchFamily="18" charset="0"/>
              </a:rPr>
              <a:t>Thanikaiselvan</a:t>
            </a:r>
            <a:r>
              <a:rPr lang="en-IN" sz="2000" dirty="0">
                <a:latin typeface="Times New Roman" pitchFamily="18" charset="0"/>
                <a:cs typeface="Times New Roman" pitchFamily="18" charset="0"/>
              </a:rPr>
              <a:t>, V. (2021). </a:t>
            </a:r>
            <a:r>
              <a:rPr lang="en-IN" sz="2000" dirty="0" err="1">
                <a:latin typeface="Times New Roman" pitchFamily="18" charset="0"/>
                <a:cs typeface="Times New Roman" pitchFamily="18" charset="0"/>
              </a:rPr>
              <a:t>Multiscale</a:t>
            </a:r>
            <a:r>
              <a:rPr lang="en-IN" sz="2000" dirty="0">
                <a:latin typeface="Times New Roman" pitchFamily="18" charset="0"/>
                <a:cs typeface="Times New Roman" pitchFamily="18" charset="0"/>
              </a:rPr>
              <a:t> CNN with compound fusions for false positive reduction in lung nodule detection. </a:t>
            </a:r>
            <a:r>
              <a:rPr lang="en-IN" sz="2000" i="1" dirty="0">
                <a:latin typeface="Times New Roman" pitchFamily="18" charset="0"/>
                <a:cs typeface="Times New Roman" pitchFamily="18" charset="0"/>
              </a:rPr>
              <a:t>Artificial Intelligence in Medicine</a:t>
            </a:r>
            <a:r>
              <a:rPr lang="en-IN" sz="2000" dirty="0">
                <a:latin typeface="Times New Roman" pitchFamily="18" charset="0"/>
                <a:cs typeface="Times New Roman" pitchFamily="18" charset="0"/>
              </a:rPr>
              <a:t>, 113, 102017.</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Zuo</a:t>
            </a:r>
            <a:r>
              <a:rPr lang="en-IN" sz="2000" dirty="0">
                <a:latin typeface="Times New Roman" pitchFamily="18" charset="0"/>
                <a:cs typeface="Times New Roman" pitchFamily="18" charset="0"/>
              </a:rPr>
              <a:t>, W., Zhou, F., &amp; He, Y. (2020). An embedded multi-branch 3D convolution neural network for false positive reduction in lung nodule detection. </a:t>
            </a:r>
            <a:r>
              <a:rPr lang="en-IN" sz="2000" i="1" dirty="0">
                <a:latin typeface="Times New Roman" pitchFamily="18" charset="0"/>
                <a:cs typeface="Times New Roman" pitchFamily="18" charset="0"/>
              </a:rPr>
              <a:t>Journal of digital imaging</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33</a:t>
            </a:r>
            <a:r>
              <a:rPr lang="en-IN" sz="2000" dirty="0">
                <a:latin typeface="Times New Roman" pitchFamily="18" charset="0"/>
                <a:cs typeface="Times New Roman" pitchFamily="18" charset="0"/>
              </a:rPr>
              <a:t>(4), 846-857.</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[3] Zhu, H., Zhao, H., Song, C., </a:t>
            </a:r>
            <a:r>
              <a:rPr lang="en-IN" sz="2000" dirty="0" err="1">
                <a:latin typeface="Times New Roman" pitchFamily="18" charset="0"/>
                <a:cs typeface="Times New Roman" pitchFamily="18" charset="0"/>
              </a:rPr>
              <a:t>Bian</a:t>
            </a:r>
            <a:r>
              <a:rPr lang="en-IN" sz="2000" dirty="0">
                <a:latin typeface="Times New Roman" pitchFamily="18" charset="0"/>
                <a:cs typeface="Times New Roman" pitchFamily="18" charset="0"/>
              </a:rPr>
              <a:t>, Z., Bi, Y., Liu, T., ... &amp; </a:t>
            </a:r>
            <a:r>
              <a:rPr lang="en-IN" sz="2000" dirty="0" err="1">
                <a:latin typeface="Times New Roman" pitchFamily="18" charset="0"/>
                <a:cs typeface="Times New Roman" pitchFamily="18" charset="0"/>
              </a:rPr>
              <a:t>Cai</a:t>
            </a:r>
            <a:r>
              <a:rPr lang="en-IN" sz="2000" dirty="0">
                <a:latin typeface="Times New Roman" pitchFamily="18" charset="0"/>
                <a:cs typeface="Times New Roman" pitchFamily="18" charset="0"/>
              </a:rPr>
              <a:t>, W. (2019). MR-forest: a deep decision framework for false positive reduction in pulmonary nodule detection. </a:t>
            </a:r>
            <a:r>
              <a:rPr lang="en-IN" sz="2000" i="1" dirty="0">
                <a:latin typeface="Times New Roman" pitchFamily="18" charset="0"/>
                <a:cs typeface="Times New Roman" pitchFamily="18" charset="0"/>
              </a:rPr>
              <a:t>IEEE Journal of Biomedical and Health Informatics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24</a:t>
            </a:r>
            <a:r>
              <a:rPr lang="en-IN" sz="2000" dirty="0">
                <a:latin typeface="Times New Roman" pitchFamily="18" charset="0"/>
                <a:cs typeface="Times New Roman" pitchFamily="18" charset="0"/>
              </a:rPr>
              <a:t>(6), 1652-1663.</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[4] D. A. B. Oliveira and M. P. </a:t>
            </a:r>
            <a:r>
              <a:rPr lang="en-IN" sz="2000" dirty="0" err="1">
                <a:latin typeface="Times New Roman" pitchFamily="18" charset="0"/>
                <a:cs typeface="Times New Roman" pitchFamily="18" charset="0"/>
              </a:rPr>
              <a:t>Viana</a:t>
            </a:r>
            <a:r>
              <a:rPr lang="en-IN" sz="2000" dirty="0">
                <a:latin typeface="Times New Roman" pitchFamily="18" charset="0"/>
                <a:cs typeface="Times New Roman" pitchFamily="18" charset="0"/>
              </a:rPr>
              <a:t>, "An efficient multi-scale data representation method for lung nodule false positive reduction using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neural networks," 2018 IEEE 15th International Symposium on Biomedical Imaging (ISBI 2018), 2018, pp. 269-272,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10.1109/ISBI.2018.8363571.</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[5] R. Nagata, T. Kawaguchi and H. Miyake, "Automated detection of lung nodules in chest radiographs using a false-positive reduction scheme based on template matching," 2019 5th International Conference on </a:t>
            </a:r>
            <a:r>
              <a:rPr lang="en-IN" sz="2000" dirty="0" err="1">
                <a:latin typeface="Times New Roman" pitchFamily="18" charset="0"/>
                <a:cs typeface="Times New Roman" pitchFamily="18" charset="0"/>
              </a:rPr>
              <a:t>BioMedical</a:t>
            </a:r>
            <a:r>
              <a:rPr lang="en-IN" sz="2000" dirty="0">
                <a:latin typeface="Times New Roman" pitchFamily="18" charset="0"/>
                <a:cs typeface="Times New Roman" pitchFamily="18" charset="0"/>
              </a:rPr>
              <a:t> Engineering and Informatics, 2019, pp. 216-223,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10.1109/BMEI.2012.6512916.</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77455" y="1412341"/>
            <a:ext cx="10656660" cy="5371767"/>
          </a:xfrm>
        </p:spPr>
        <p:txBody>
          <a:bodyPr>
            <a:normAutofit/>
          </a:bodyPr>
          <a:lstStyle/>
          <a:p>
            <a:pPr algn="just">
              <a:buNone/>
            </a:pPr>
            <a:r>
              <a:rPr lang="en-IN" sz="2000" dirty="0">
                <a:latin typeface="Times New Roman" pitchFamily="18" charset="0"/>
                <a:cs typeface="Times New Roman" pitchFamily="18" charset="0"/>
              </a:rPr>
              <a:t>[6] </a:t>
            </a:r>
            <a:r>
              <a:rPr lang="en-IN" sz="2000" dirty="0" err="1">
                <a:latin typeface="Times New Roman" pitchFamily="18" charset="0"/>
                <a:cs typeface="Times New Roman" pitchFamily="18" charset="0"/>
              </a:rPr>
              <a:t>Saien</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Moghaddam</a:t>
            </a:r>
            <a:r>
              <a:rPr lang="en-IN" sz="2000" dirty="0">
                <a:latin typeface="Times New Roman" pitchFamily="18" charset="0"/>
                <a:cs typeface="Times New Roman" pitchFamily="18" charset="0"/>
              </a:rPr>
              <a:t> HA, </a:t>
            </a:r>
            <a:r>
              <a:rPr lang="en-IN" sz="2000" dirty="0" err="1">
                <a:latin typeface="Times New Roman" pitchFamily="18" charset="0"/>
                <a:cs typeface="Times New Roman" pitchFamily="18" charset="0"/>
              </a:rPr>
              <a:t>Fathian</a:t>
            </a:r>
            <a:r>
              <a:rPr lang="en-IN" sz="2000" dirty="0">
                <a:latin typeface="Times New Roman" pitchFamily="18" charset="0"/>
                <a:cs typeface="Times New Roman" pitchFamily="18" charset="0"/>
              </a:rPr>
              <a:t> M. "A unified methodology based on sparse field level sets and boosting algorithms for false positives reduction in lung nodules detection."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J </a:t>
            </a:r>
            <a:r>
              <a:rPr lang="en-IN" sz="2000" dirty="0" err="1">
                <a:latin typeface="Times New Roman" pitchFamily="18" charset="0"/>
                <a:cs typeface="Times New Roman" pitchFamily="18" charset="0"/>
              </a:rPr>
              <a:t>Comput</a:t>
            </a:r>
            <a:r>
              <a:rPr lang="en-IN" sz="2000" dirty="0">
                <a:latin typeface="Times New Roman" pitchFamily="18" charset="0"/>
                <a:cs typeface="Times New Roman" pitchFamily="18" charset="0"/>
              </a:rPr>
              <a:t> Assist </a:t>
            </a:r>
            <a:r>
              <a:rPr lang="en-IN" sz="2000" dirty="0" err="1">
                <a:latin typeface="Times New Roman" pitchFamily="18" charset="0"/>
                <a:cs typeface="Times New Roman" pitchFamily="18" charset="0"/>
              </a:rPr>
              <a:t>Radiol</a:t>
            </a:r>
            <a:r>
              <a:rPr lang="en-IN" sz="2000" dirty="0">
                <a:latin typeface="Times New Roman" pitchFamily="18" charset="0"/>
                <a:cs typeface="Times New Roman" pitchFamily="18" charset="0"/>
              </a:rPr>
              <a:t> Surg. 2018 Mar;13(3):397-409.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10.1007/s11548-017-1656-8. </a:t>
            </a:r>
            <a:r>
              <a:rPr lang="en-IN" sz="2000" dirty="0" err="1">
                <a:latin typeface="Times New Roman" pitchFamily="18" charset="0"/>
                <a:cs typeface="Times New Roman" pitchFamily="18" charset="0"/>
              </a:rPr>
              <a:t>Epub</a:t>
            </a:r>
            <a:r>
              <a:rPr lang="en-IN" sz="2000" dirty="0">
                <a:latin typeface="Times New Roman" pitchFamily="18" charset="0"/>
                <a:cs typeface="Times New Roman" pitchFamily="18" charset="0"/>
              </a:rPr>
              <a:t> 2017 Aug 9. PMID: 28795318.</a:t>
            </a:r>
          </a:p>
          <a:p>
            <a:pPr>
              <a:buNone/>
            </a:pPr>
            <a:r>
              <a:rPr lang="en-IN" sz="2000" dirty="0">
                <a:latin typeface="Times New Roman" pitchFamily="18" charset="0"/>
                <a:cs typeface="Times New Roman" pitchFamily="18" charset="0"/>
              </a:rPr>
              <a:t>[7] </a:t>
            </a:r>
            <a:r>
              <a:rPr lang="en-IN" sz="2000" dirty="0" err="1">
                <a:latin typeface="Times New Roman" pitchFamily="18" charset="0"/>
                <a:cs typeface="Times New Roman" pitchFamily="18" charset="0"/>
              </a:rPr>
              <a:t>Manickavasagam</a:t>
            </a:r>
            <a:r>
              <a:rPr lang="en-IN" sz="2000" dirty="0">
                <a:latin typeface="Times New Roman" pitchFamily="18" charset="0"/>
                <a:cs typeface="Times New Roman" pitchFamily="18" charset="0"/>
              </a:rPr>
              <a:t>, R., &amp; </a:t>
            </a:r>
            <a:r>
              <a:rPr lang="en-IN" sz="2000" dirty="0" err="1">
                <a:latin typeface="Times New Roman" pitchFamily="18" charset="0"/>
                <a:cs typeface="Times New Roman" pitchFamily="18" charset="0"/>
              </a:rPr>
              <a:t>Selvan</a:t>
            </a:r>
            <a:r>
              <a:rPr lang="en-IN" sz="2000" dirty="0">
                <a:latin typeface="Times New Roman" pitchFamily="18" charset="0"/>
                <a:cs typeface="Times New Roman" pitchFamily="18" charset="0"/>
              </a:rPr>
              <a:t>, S. (2019, April). GACM based segmentation method for Lung nodule detection and classification of stages using CT images. In </a:t>
            </a:r>
            <a:r>
              <a:rPr lang="en-IN" sz="2000" i="1" dirty="0">
                <a:latin typeface="Times New Roman" pitchFamily="18" charset="0"/>
                <a:cs typeface="Times New Roman" pitchFamily="18" charset="0"/>
              </a:rPr>
              <a:t>2019 1st International Conference on Innovations in Information and Communication Technology (ICIICT)</a:t>
            </a:r>
            <a:r>
              <a:rPr lang="en-IN" sz="2000" dirty="0">
                <a:latin typeface="Times New Roman" pitchFamily="18" charset="0"/>
                <a:cs typeface="Times New Roman" pitchFamily="18" charset="0"/>
              </a:rPr>
              <a:t> (pp. 1-5). IEEE. </a:t>
            </a:r>
            <a:endParaRPr lang="en-US"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[8] Al-</a:t>
            </a:r>
            <a:r>
              <a:rPr lang="en-IN" sz="2000" dirty="0" err="1">
                <a:latin typeface="Times New Roman" pitchFamily="18" charset="0"/>
                <a:cs typeface="Times New Roman" pitchFamily="18" charset="0"/>
              </a:rPr>
              <a:t>Shabi</a:t>
            </a:r>
            <a:r>
              <a:rPr lang="en-IN" sz="2000" dirty="0">
                <a:latin typeface="Times New Roman" pitchFamily="18" charset="0"/>
                <a:cs typeface="Times New Roman" pitchFamily="18" charset="0"/>
              </a:rPr>
              <a:t>, M., Lee, H. K., &amp; Tan, M. (2019). Gated-dilated networks for lung nodule classification in CT scans.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7</a:t>
            </a:r>
            <a:r>
              <a:rPr lang="en-IN" sz="2000" dirty="0">
                <a:latin typeface="Times New Roman" pitchFamily="18" charset="0"/>
                <a:cs typeface="Times New Roman" pitchFamily="18" charset="0"/>
              </a:rPr>
              <a:t>, 178827-178838</a:t>
            </a:r>
            <a:endParaRPr lang="en-US"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[9] </a:t>
            </a:r>
            <a:r>
              <a:rPr lang="en-IN" sz="2000" dirty="0" err="1">
                <a:latin typeface="Times New Roman" pitchFamily="18" charset="0"/>
                <a:cs typeface="Times New Roman" pitchFamily="18" charset="0"/>
              </a:rPr>
              <a:t>Ozdemir</a:t>
            </a:r>
            <a:r>
              <a:rPr lang="en-IN" sz="2000" dirty="0">
                <a:latin typeface="Times New Roman" pitchFamily="18" charset="0"/>
                <a:cs typeface="Times New Roman" pitchFamily="18" charset="0"/>
              </a:rPr>
              <a:t>, O., Russell, R. L., &amp; Berlin, A. A. (2019). A 3D probabilistic deep learning system for detection and diagnosis of lung cancer using low-dose CT scans. </a:t>
            </a:r>
            <a:r>
              <a:rPr lang="en-IN" sz="2000" i="1" dirty="0">
                <a:latin typeface="Times New Roman" pitchFamily="18" charset="0"/>
                <a:cs typeface="Times New Roman" pitchFamily="18" charset="0"/>
              </a:rPr>
              <a:t>IEEE transactions on medical imaging</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39</a:t>
            </a:r>
            <a:r>
              <a:rPr lang="en-IN" sz="2000" dirty="0">
                <a:latin typeface="Times New Roman" pitchFamily="18" charset="0"/>
                <a:cs typeface="Times New Roman" pitchFamily="18" charset="0"/>
              </a:rPr>
              <a:t>(5), 1419-1429.  </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[10] H. Tang, X. Liu and X. </a:t>
            </a:r>
            <a:r>
              <a:rPr lang="en-IN" sz="2000" dirty="0" err="1">
                <a:latin typeface="Times New Roman" pitchFamily="18" charset="0"/>
                <a:cs typeface="Times New Roman" pitchFamily="18" charset="0"/>
              </a:rPr>
              <a:t>Xie</a:t>
            </a:r>
            <a:r>
              <a:rPr lang="en-IN" sz="2000" dirty="0">
                <a:latin typeface="Times New Roman" pitchFamily="18" charset="0"/>
                <a:cs typeface="Times New Roman" pitchFamily="18" charset="0"/>
              </a:rPr>
              <a:t>, "An End-to-End Framework for Integrated Pulmonary Nodule Detection and False Positive Reduction," 2019 IEEE 16th International Symposium on Biomedical Imaging (ISBI 2019), 2019, pp. 859-862,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10.1109/ISBI.2019.8759244.</a:t>
            </a:r>
            <a:endParaRPr lang="en-US" sz="2000" dirty="0">
              <a:latin typeface="Times New Roman" pitchFamily="18" charset="0"/>
              <a:cs typeface="Times New Roman" pitchFamily="18" charset="0"/>
            </a:endParaRPr>
          </a:p>
          <a:p>
            <a:pPr marL="342900" indent="-34290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64204" y="1412341"/>
            <a:ext cx="10969911" cy="5371767"/>
          </a:xfrm>
        </p:spPr>
        <p:txBody>
          <a:bodyPr>
            <a:normAutofit/>
          </a:bodyPr>
          <a:lstStyle/>
          <a:p>
            <a:pPr algn="just">
              <a:buNone/>
            </a:pPr>
            <a:r>
              <a:rPr lang="en-IN" sz="2000" dirty="0">
                <a:latin typeface="Times New Roman" pitchFamily="18" charset="0"/>
                <a:cs typeface="Times New Roman" pitchFamily="18" charset="0"/>
              </a:rPr>
              <a:t>[11]Y. Qin, H. </a:t>
            </a:r>
            <a:r>
              <a:rPr lang="en-IN" sz="2000" dirty="0" err="1">
                <a:latin typeface="Times New Roman" pitchFamily="18" charset="0"/>
                <a:cs typeface="Times New Roman" pitchFamily="18" charset="0"/>
              </a:rPr>
              <a:t>Zheng</a:t>
            </a:r>
            <a:r>
              <a:rPr lang="en-IN" sz="2000" dirty="0">
                <a:latin typeface="Times New Roman" pitchFamily="18" charset="0"/>
                <a:cs typeface="Times New Roman" pitchFamily="18" charset="0"/>
              </a:rPr>
              <a:t>, Y. -M. Zhu and J. Yang, "Simultaneous Accurate Detection of Pulmonary Nodules and False Positive Reduction Using 3D CNNs," 2018 IEEE International Conference on Acoustics, Speech and Signal Processing (ICASSP), 2018, pp. 1005-1009,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10.1109/ICASSP.2018.8462546.</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[12] Y. Han et al., "Efficient False Positive Reduction Method for Early Pulmonary Nodules Detection in Physical Examination," 2021 IEEE International Conference on Bioinformatics and Biomedicine (BIBM), 2021, pp. 876-881,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10.1109/BIBM52615.2021.9669737.</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[13] Li, C., Zhu, G., Wu, X., &amp; Wang, Y. (2018). False-positive reduction on lung nodules detection in chest radiographs by ensemble of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neural networks.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6</a:t>
            </a:r>
            <a:r>
              <a:rPr lang="en-IN" sz="2000" dirty="0">
                <a:latin typeface="Times New Roman" pitchFamily="18" charset="0"/>
                <a:cs typeface="Times New Roman" pitchFamily="18" charset="0"/>
              </a:rPr>
              <a:t>, 16060-16067.</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[14] Cao, H., Liu, H., Song, E., Ma, G., </a:t>
            </a:r>
            <a:r>
              <a:rPr lang="en-IN" sz="2000" dirty="0" err="1">
                <a:latin typeface="Times New Roman" pitchFamily="18" charset="0"/>
                <a:cs typeface="Times New Roman" pitchFamily="18" charset="0"/>
              </a:rPr>
              <a:t>Xu</a:t>
            </a:r>
            <a:r>
              <a:rPr lang="en-IN" sz="2000" dirty="0">
                <a:latin typeface="Times New Roman" pitchFamily="18" charset="0"/>
                <a:cs typeface="Times New Roman" pitchFamily="18" charset="0"/>
              </a:rPr>
              <a:t>, X., Jin, R., ... &amp; Hung, C. C. (2019). Multi-branch ensemble learning architecture based on 3D CNN for false positive reduction in lung nodule detection.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7</a:t>
            </a:r>
            <a:r>
              <a:rPr lang="en-IN" sz="2000" dirty="0">
                <a:latin typeface="Times New Roman" pitchFamily="18" charset="0"/>
                <a:cs typeface="Times New Roman" pitchFamily="18" charset="0"/>
              </a:rPr>
              <a:t>, 67380-67391.</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[15] Huang, X., Shan, J., &amp; </a:t>
            </a:r>
            <a:r>
              <a:rPr lang="en-IN" sz="2000" dirty="0" err="1">
                <a:latin typeface="Times New Roman" pitchFamily="18" charset="0"/>
                <a:cs typeface="Times New Roman" pitchFamily="18" charset="0"/>
              </a:rPr>
              <a:t>Vaidya</a:t>
            </a:r>
            <a:r>
              <a:rPr lang="en-IN" sz="2000" dirty="0">
                <a:latin typeface="Times New Roman" pitchFamily="18" charset="0"/>
                <a:cs typeface="Times New Roman" pitchFamily="18" charset="0"/>
              </a:rPr>
              <a:t>, V. (2017, April). Lung nodule detection in CT using 3D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neural networks. In </a:t>
            </a:r>
            <a:r>
              <a:rPr lang="en-IN" sz="2000" i="1" dirty="0">
                <a:latin typeface="Times New Roman" pitchFamily="18" charset="0"/>
                <a:cs typeface="Times New Roman" pitchFamily="18" charset="0"/>
              </a:rPr>
              <a:t>2017 IEEE 14th International Symposium on Biomedical Imaging (ISBI 2017)</a:t>
            </a:r>
            <a:r>
              <a:rPr lang="en-IN" sz="2000" dirty="0">
                <a:latin typeface="Times New Roman" pitchFamily="18" charset="0"/>
                <a:cs typeface="Times New Roman" pitchFamily="18" charset="0"/>
              </a:rPr>
              <a:t> (pp. 379-383). IEEE.</a:t>
            </a:r>
            <a:endParaRPr lang="en-US" sz="2000" dirty="0">
              <a:latin typeface="Times New Roman" pitchFamily="18" charset="0"/>
              <a:cs typeface="Times New Roman" pitchFamily="18" charset="0"/>
            </a:endParaRPr>
          </a:p>
          <a:p>
            <a:pPr marL="342900" indent="-34290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64204" y="1412341"/>
            <a:ext cx="10969911" cy="5371767"/>
          </a:xfrm>
        </p:spPr>
        <p:txBody>
          <a:bodyPr>
            <a:normAutofit/>
          </a:bodyPr>
          <a:lstStyle/>
          <a:p>
            <a:pPr algn="just">
              <a:buNone/>
            </a:pPr>
            <a:r>
              <a:rPr lang="en-IN" sz="2000" dirty="0">
                <a:latin typeface="Times New Roman" pitchFamily="18" charset="0"/>
                <a:cs typeface="Times New Roman" pitchFamily="18" charset="0"/>
              </a:rPr>
              <a:t>[16] Chen, Y., Wang, Y., </a:t>
            </a:r>
            <a:r>
              <a:rPr lang="en-IN" sz="2000" dirty="0" err="1">
                <a:latin typeface="Times New Roman" pitchFamily="18" charset="0"/>
                <a:cs typeface="Times New Roman" pitchFamily="18" charset="0"/>
              </a:rPr>
              <a:t>Hu</a:t>
            </a:r>
            <a:r>
              <a:rPr lang="en-IN" sz="2000" dirty="0">
                <a:latin typeface="Times New Roman" pitchFamily="18" charset="0"/>
                <a:cs typeface="Times New Roman" pitchFamily="18" charset="0"/>
              </a:rPr>
              <a:t>, F., </a:t>
            </a:r>
            <a:r>
              <a:rPr lang="en-IN" sz="2000" dirty="0" err="1">
                <a:latin typeface="Times New Roman" pitchFamily="18" charset="0"/>
                <a:cs typeface="Times New Roman" pitchFamily="18" charset="0"/>
              </a:rPr>
              <a:t>Feng</a:t>
            </a:r>
            <a:r>
              <a:rPr lang="en-IN" sz="2000" dirty="0">
                <a:latin typeface="Times New Roman" pitchFamily="18" charset="0"/>
                <a:cs typeface="Times New Roman" pitchFamily="18" charset="0"/>
              </a:rPr>
              <a:t>, L., Zhou, T., &amp; </a:t>
            </a:r>
            <a:r>
              <a:rPr lang="en-IN" sz="2000" dirty="0" err="1">
                <a:latin typeface="Times New Roman" pitchFamily="18" charset="0"/>
                <a:cs typeface="Times New Roman" pitchFamily="18" charset="0"/>
              </a:rPr>
              <a:t>Zheng</a:t>
            </a:r>
            <a:r>
              <a:rPr lang="en-IN" sz="2000" dirty="0">
                <a:latin typeface="Times New Roman" pitchFamily="18" charset="0"/>
                <a:cs typeface="Times New Roman" pitchFamily="18" charset="0"/>
              </a:rPr>
              <a:t>, C. (2021). LDNNET: Towards Robust Classification of Lung Nodule and Cancer Using Lung Dense Neural Network.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9</a:t>
            </a:r>
            <a:r>
              <a:rPr lang="en-IN" sz="2000" dirty="0">
                <a:latin typeface="Times New Roman" pitchFamily="18" charset="0"/>
                <a:cs typeface="Times New Roman" pitchFamily="18" charset="0"/>
              </a:rPr>
              <a:t>, 50301-50320.</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[17] Wang, B., Si, S., Cui, E., Zhao, H., Yang, D., Dou, S., &amp; Zhu, J. (2020). A fast and efficient CAD system for improving the performance of malignancy level classification on lung nodules.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8</a:t>
            </a:r>
            <a:r>
              <a:rPr lang="en-IN" sz="2000" dirty="0">
                <a:latin typeface="Times New Roman" pitchFamily="18" charset="0"/>
                <a:cs typeface="Times New Roman" pitchFamily="18" charset="0"/>
              </a:rPr>
              <a:t>, 40151-40170.</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[18] Cao, H., Liu, H., Song, E., Ma, G., </a:t>
            </a:r>
            <a:r>
              <a:rPr lang="en-IN" sz="2000" dirty="0" err="1">
                <a:latin typeface="Times New Roman" pitchFamily="18" charset="0"/>
                <a:cs typeface="Times New Roman" pitchFamily="18" charset="0"/>
              </a:rPr>
              <a:t>Xu</a:t>
            </a:r>
            <a:r>
              <a:rPr lang="en-IN" sz="2000" dirty="0">
                <a:latin typeface="Times New Roman" pitchFamily="18" charset="0"/>
                <a:cs typeface="Times New Roman" pitchFamily="18" charset="0"/>
              </a:rPr>
              <a:t>, X., Jin, R., ... &amp; Hung, C. C. (2020). A two-stage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neural networks for lung nodule detection. </a:t>
            </a:r>
            <a:r>
              <a:rPr lang="en-IN" sz="2000" i="1" dirty="0">
                <a:latin typeface="Times New Roman" pitchFamily="18" charset="0"/>
                <a:cs typeface="Times New Roman" pitchFamily="18" charset="0"/>
              </a:rPr>
              <a:t>IEEE journal of biomedical and health informatics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24</a:t>
            </a:r>
            <a:r>
              <a:rPr lang="en-IN" sz="2000" dirty="0">
                <a:latin typeface="Times New Roman" pitchFamily="18" charset="0"/>
                <a:cs typeface="Times New Roman" pitchFamily="18" charset="0"/>
              </a:rPr>
              <a:t>(7), 2006-2015.</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[19] Zhang, M., Li, H., Pan, S., </a:t>
            </a:r>
            <a:r>
              <a:rPr lang="en-IN" sz="2000" dirty="0" err="1">
                <a:latin typeface="Times New Roman" pitchFamily="18" charset="0"/>
                <a:cs typeface="Times New Roman" pitchFamily="18" charset="0"/>
              </a:rPr>
              <a:t>Lyu</a:t>
            </a:r>
            <a:r>
              <a:rPr lang="en-IN" sz="2000" dirty="0">
                <a:latin typeface="Times New Roman" pitchFamily="18" charset="0"/>
                <a:cs typeface="Times New Roman" pitchFamily="18" charset="0"/>
              </a:rPr>
              <a:t>, J., Ling, S., &amp; Su, S. (2021). Convolutional neural networks-based lung nodule classification: A surrogate-assisted evolutionary algorithm for </a:t>
            </a:r>
            <a:r>
              <a:rPr lang="en-IN" sz="2000" dirty="0" err="1">
                <a:latin typeface="Times New Roman" pitchFamily="18" charset="0"/>
                <a:cs typeface="Times New Roman" pitchFamily="18" charset="0"/>
              </a:rPr>
              <a:t>hyperparameter</a:t>
            </a:r>
            <a:r>
              <a:rPr lang="en-IN" sz="2000" dirty="0">
                <a:latin typeface="Times New Roman" pitchFamily="18" charset="0"/>
                <a:cs typeface="Times New Roman" pitchFamily="18" charset="0"/>
              </a:rPr>
              <a:t> optimization. </a:t>
            </a:r>
            <a:r>
              <a:rPr lang="en-IN" sz="2000" i="1" dirty="0">
                <a:latin typeface="Times New Roman" pitchFamily="18" charset="0"/>
                <a:cs typeface="Times New Roman" pitchFamily="18" charset="0"/>
              </a:rPr>
              <a:t>IEEE Transactions on Evolutionary Computation</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25</a:t>
            </a:r>
            <a:r>
              <a:rPr lang="en-IN" sz="2000" dirty="0">
                <a:latin typeface="Times New Roman" pitchFamily="18" charset="0"/>
                <a:cs typeface="Times New Roman" pitchFamily="18" charset="0"/>
              </a:rPr>
              <a:t>(5), 869-882.</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[20] Ali, I., </a:t>
            </a:r>
            <a:r>
              <a:rPr lang="en-IN" sz="2000" dirty="0" err="1">
                <a:latin typeface="Times New Roman" pitchFamily="18" charset="0"/>
                <a:cs typeface="Times New Roman" pitchFamily="18" charset="0"/>
              </a:rPr>
              <a:t>Muzammil</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Haq</a:t>
            </a:r>
            <a:r>
              <a:rPr lang="en-IN" sz="2000" dirty="0">
                <a:latin typeface="Times New Roman" pitchFamily="18" charset="0"/>
                <a:cs typeface="Times New Roman" pitchFamily="18" charset="0"/>
              </a:rPr>
              <a:t>, I. U., </a:t>
            </a:r>
            <a:r>
              <a:rPr lang="en-IN" sz="2000" dirty="0" err="1">
                <a:latin typeface="Times New Roman" pitchFamily="18" charset="0"/>
                <a:cs typeface="Times New Roman" pitchFamily="18" charset="0"/>
              </a:rPr>
              <a:t>Khaliq</a:t>
            </a:r>
            <a:r>
              <a:rPr lang="en-IN" sz="2000" dirty="0">
                <a:latin typeface="Times New Roman" pitchFamily="18" charset="0"/>
                <a:cs typeface="Times New Roman" pitchFamily="18" charset="0"/>
              </a:rPr>
              <a:t>, A. A., &amp; Abdullah, S. (2021). Deep feature selection and decision level fusion for lungs nodule classification.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9</a:t>
            </a:r>
            <a:r>
              <a:rPr lang="en-IN" sz="2000" dirty="0">
                <a:latin typeface="Times New Roman" pitchFamily="18" charset="0"/>
                <a:cs typeface="Times New Roman" pitchFamily="18" charset="0"/>
              </a:rPr>
              <a:t>, 18962-18973.</a:t>
            </a:r>
            <a:endParaRPr lang="en-US" sz="2000" dirty="0">
              <a:latin typeface="Times New Roman" pitchFamily="18" charset="0"/>
              <a:cs typeface="Times New Roman" pitchFamily="18" charset="0"/>
            </a:endParaRPr>
          </a:p>
          <a:p>
            <a:pPr marL="342900" indent="-34290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64204" y="1412341"/>
            <a:ext cx="10969911" cy="5371767"/>
          </a:xfrm>
        </p:spPr>
        <p:txBody>
          <a:bodyPr>
            <a:normAutofit/>
          </a:bodyPr>
          <a:lstStyle/>
          <a:p>
            <a:pPr algn="just">
              <a:buNone/>
            </a:pPr>
            <a:r>
              <a:rPr lang="en-IN" sz="2000" dirty="0">
                <a:latin typeface="Times New Roman" pitchFamily="18" charset="0"/>
                <a:cs typeface="Times New Roman" pitchFamily="18" charset="0"/>
              </a:rPr>
              <a:t>[21] Ali, I., </a:t>
            </a:r>
            <a:r>
              <a:rPr lang="en-IN" sz="2000" dirty="0" err="1">
                <a:latin typeface="Times New Roman" pitchFamily="18" charset="0"/>
                <a:cs typeface="Times New Roman" pitchFamily="18" charset="0"/>
              </a:rPr>
              <a:t>Muzammil</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Haq</a:t>
            </a:r>
            <a:r>
              <a:rPr lang="en-IN" sz="2000" dirty="0">
                <a:latin typeface="Times New Roman" pitchFamily="18" charset="0"/>
                <a:cs typeface="Times New Roman" pitchFamily="18" charset="0"/>
              </a:rPr>
              <a:t>, I. U., </a:t>
            </a:r>
            <a:r>
              <a:rPr lang="en-IN" sz="2000" dirty="0" err="1">
                <a:latin typeface="Times New Roman" pitchFamily="18" charset="0"/>
                <a:cs typeface="Times New Roman" pitchFamily="18" charset="0"/>
              </a:rPr>
              <a:t>Khaliq</a:t>
            </a:r>
            <a:r>
              <a:rPr lang="en-IN" sz="2000" dirty="0">
                <a:latin typeface="Times New Roman" pitchFamily="18" charset="0"/>
                <a:cs typeface="Times New Roman" pitchFamily="18" charset="0"/>
              </a:rPr>
              <a:t>, A. A., &amp; Abdullah, S. (2020). Efficient lung nodule classification using transferable texture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neural network. </a:t>
            </a:r>
            <a:r>
              <a:rPr lang="en-IN" sz="2000" i="1" dirty="0" err="1">
                <a:latin typeface="Times New Roman" pitchFamily="18" charset="0"/>
                <a:cs typeface="Times New Roman" pitchFamily="18" charset="0"/>
              </a:rPr>
              <a:t>Ieee</a:t>
            </a:r>
            <a:r>
              <a:rPr lang="en-IN" sz="2000" i="1" dirty="0">
                <a:latin typeface="Times New Roman" pitchFamily="18" charset="0"/>
                <a:cs typeface="Times New Roman" pitchFamily="18" charset="0"/>
              </a:rPr>
              <a:t>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8</a:t>
            </a:r>
            <a:r>
              <a:rPr lang="en-IN" sz="2000" dirty="0">
                <a:latin typeface="Times New Roman" pitchFamily="18" charset="0"/>
                <a:cs typeface="Times New Roman" pitchFamily="18" charset="0"/>
              </a:rPr>
              <a:t>, 175859-175870.</a:t>
            </a:r>
          </a:p>
          <a:p>
            <a:pPr>
              <a:buNone/>
            </a:pPr>
            <a:r>
              <a:rPr lang="en-IN" sz="2000" dirty="0">
                <a:latin typeface="Times New Roman" pitchFamily="18" charset="0"/>
                <a:cs typeface="Times New Roman" pitchFamily="18" charset="0"/>
              </a:rPr>
              <a:t>[22] Zhao, D., Liu, Y., Yin, H., &amp; Wang, Z. (2022). A novel multi-scale CNNs for false positive reduction in pulmonary nodule detection. </a:t>
            </a:r>
            <a:r>
              <a:rPr lang="en-IN" sz="2000" i="1" dirty="0">
                <a:latin typeface="Times New Roman" pitchFamily="18" charset="0"/>
                <a:cs typeface="Times New Roman" pitchFamily="18" charset="0"/>
              </a:rPr>
              <a:t>Expert Systems with Applications</a:t>
            </a:r>
            <a:r>
              <a:rPr lang="en-IN" sz="2000" dirty="0">
                <a:latin typeface="Times New Roman" pitchFamily="18" charset="0"/>
                <a:cs typeface="Times New Roman" pitchFamily="18" charset="0"/>
              </a:rPr>
              <a:t>, 117652. </a:t>
            </a:r>
          </a:p>
          <a:p>
            <a:pPr>
              <a:buNone/>
            </a:pPr>
            <a:r>
              <a:rPr lang="en-IN" sz="2000" dirty="0">
                <a:latin typeface="Times New Roman" pitchFamily="18" charset="0"/>
                <a:cs typeface="Times New Roman" pitchFamily="18" charset="0"/>
              </a:rPr>
              <a:t>[23] Sun, L., Wang, Z., </a:t>
            </a:r>
            <a:r>
              <a:rPr lang="en-IN" sz="2000" dirty="0" err="1">
                <a:latin typeface="Times New Roman" pitchFamily="18" charset="0"/>
                <a:cs typeface="Times New Roman" pitchFamily="18" charset="0"/>
              </a:rPr>
              <a:t>Pu</a:t>
            </a:r>
            <a:r>
              <a:rPr lang="en-IN" sz="2000" dirty="0">
                <a:latin typeface="Times New Roman" pitchFamily="18" charset="0"/>
                <a:cs typeface="Times New Roman" pitchFamily="18" charset="0"/>
              </a:rPr>
              <a:t>, H., Yuan, G., </a:t>
            </a:r>
            <a:r>
              <a:rPr lang="en-IN" sz="2000" dirty="0" err="1">
                <a:latin typeface="Times New Roman" pitchFamily="18" charset="0"/>
                <a:cs typeface="Times New Roman" pitchFamily="18" charset="0"/>
              </a:rPr>
              <a:t>Guo</a:t>
            </a:r>
            <a:r>
              <a:rPr lang="en-IN" sz="2000" dirty="0">
                <a:latin typeface="Times New Roman" pitchFamily="18" charset="0"/>
                <a:cs typeface="Times New Roman" pitchFamily="18" charset="0"/>
              </a:rPr>
              <a:t>, L., </a:t>
            </a:r>
            <a:r>
              <a:rPr lang="en-IN" sz="2000" dirty="0" err="1">
                <a:latin typeface="Times New Roman" pitchFamily="18" charset="0"/>
                <a:cs typeface="Times New Roman" pitchFamily="18" charset="0"/>
              </a:rPr>
              <a:t>Pu</a:t>
            </a:r>
            <a:r>
              <a:rPr lang="en-IN" sz="2000" dirty="0">
                <a:latin typeface="Times New Roman" pitchFamily="18" charset="0"/>
                <a:cs typeface="Times New Roman" pitchFamily="18" charset="0"/>
              </a:rPr>
              <a:t>, T., &amp; </a:t>
            </a:r>
            <a:r>
              <a:rPr lang="en-IN" sz="2000" dirty="0" err="1">
                <a:latin typeface="Times New Roman" pitchFamily="18" charset="0"/>
                <a:cs typeface="Times New Roman" pitchFamily="18" charset="0"/>
              </a:rPr>
              <a:t>Peng</a:t>
            </a:r>
            <a:r>
              <a:rPr lang="en-IN" sz="2000" dirty="0">
                <a:latin typeface="Times New Roman" pitchFamily="18" charset="0"/>
                <a:cs typeface="Times New Roman" pitchFamily="18" charset="0"/>
              </a:rPr>
              <a:t>, Z. (2021). Attention-embedded complementary-stream CNN for false positive reduction in pulmonary nodule detection. </a:t>
            </a:r>
            <a:r>
              <a:rPr lang="en-IN" sz="2000" i="1" dirty="0">
                <a:latin typeface="Times New Roman" pitchFamily="18" charset="0"/>
                <a:cs typeface="Times New Roman" pitchFamily="18" charset="0"/>
              </a:rPr>
              <a:t>Computers in Biology and Medicine</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133</a:t>
            </a:r>
            <a:r>
              <a:rPr lang="en-IN" sz="2000" dirty="0">
                <a:latin typeface="Times New Roman" pitchFamily="18" charset="0"/>
                <a:cs typeface="Times New Roman" pitchFamily="18" charset="0"/>
              </a:rPr>
              <a:t>, 104357.</a:t>
            </a:r>
            <a:endParaRPr lang="en-US"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[24]</a:t>
            </a:r>
            <a:r>
              <a:rPr lang="en-US" sz="2000" dirty="0">
                <a:latin typeface="Times New Roman" panose="02020603050405020304" pitchFamily="18" charset="0"/>
                <a:ea typeface="+mj-lt"/>
                <a:cs typeface="Times New Roman" panose="02020603050405020304" pitchFamily="18" charset="0"/>
              </a:rPr>
              <a:t> </a:t>
            </a:r>
            <a:r>
              <a:rPr lang="en-US" sz="2000" dirty="0" err="1">
                <a:solidFill>
                  <a:srgbClr val="222222"/>
                </a:solidFill>
                <a:latin typeface="Times New Roman" panose="02020603050405020304" pitchFamily="18" charset="0"/>
                <a:cs typeface="Times New Roman" panose="02020603050405020304" pitchFamily="18" charset="0"/>
              </a:rPr>
              <a:t>Drokin</a:t>
            </a:r>
            <a:r>
              <a:rPr lang="en-US" sz="2000" dirty="0">
                <a:solidFill>
                  <a:srgbClr val="222222"/>
                </a:solidFill>
                <a:latin typeface="Times New Roman" panose="02020603050405020304" pitchFamily="18" charset="0"/>
                <a:cs typeface="Times New Roman" panose="02020603050405020304" pitchFamily="18" charset="0"/>
              </a:rPr>
              <a:t>, I., &amp; </a:t>
            </a:r>
            <a:r>
              <a:rPr lang="en-US" sz="2000" dirty="0" err="1">
                <a:solidFill>
                  <a:srgbClr val="222222"/>
                </a:solidFill>
                <a:latin typeface="Times New Roman" panose="02020603050405020304" pitchFamily="18" charset="0"/>
                <a:cs typeface="Times New Roman" panose="02020603050405020304" pitchFamily="18" charset="0"/>
              </a:rPr>
              <a:t>Ericheva</a:t>
            </a:r>
            <a:r>
              <a:rPr lang="en-US" sz="2000" dirty="0">
                <a:solidFill>
                  <a:srgbClr val="222222"/>
                </a:solidFill>
                <a:latin typeface="Times New Roman" panose="02020603050405020304" pitchFamily="18" charset="0"/>
                <a:cs typeface="Times New Roman" panose="02020603050405020304" pitchFamily="18" charset="0"/>
              </a:rPr>
              <a:t>, E. (2020, October). Deep learning on point clouds for false positive reduction at nodule detection in chest CT scans. In </a:t>
            </a:r>
            <a:r>
              <a:rPr lang="en-US" sz="2000" i="1" dirty="0">
                <a:solidFill>
                  <a:srgbClr val="222222"/>
                </a:solidFill>
                <a:latin typeface="Times New Roman" panose="02020603050405020304" pitchFamily="18" charset="0"/>
                <a:cs typeface="Times New Roman" panose="02020603050405020304" pitchFamily="18" charset="0"/>
              </a:rPr>
              <a:t>International Conference on Analysis of Images, Social Networks and Texts</a:t>
            </a:r>
            <a:r>
              <a:rPr lang="en-US" sz="2000" dirty="0">
                <a:solidFill>
                  <a:srgbClr val="222222"/>
                </a:solidFill>
                <a:latin typeface="Times New Roman" panose="02020603050405020304" pitchFamily="18" charset="0"/>
                <a:cs typeface="Times New Roman" panose="02020603050405020304" pitchFamily="18" charset="0"/>
              </a:rPr>
              <a:t> (pp. 201-215). Springer, Cham.</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[25] </a:t>
            </a:r>
            <a:r>
              <a:rPr lang="en-IN" sz="2000" dirty="0" err="1">
                <a:latin typeface="Times New Roman" pitchFamily="18" charset="0"/>
                <a:cs typeface="Times New Roman" pitchFamily="18" charset="0"/>
              </a:rPr>
              <a:t>Shukla</a:t>
            </a:r>
            <a:r>
              <a:rPr lang="en-IN" sz="2000" dirty="0">
                <a:latin typeface="Times New Roman" pitchFamily="18" charset="0"/>
                <a:cs typeface="Times New Roman" pitchFamily="18" charset="0"/>
              </a:rPr>
              <a:t>, V. V. K., </a:t>
            </a:r>
            <a:r>
              <a:rPr lang="en-IN" sz="2000" dirty="0" err="1">
                <a:latin typeface="Times New Roman" pitchFamily="18" charset="0"/>
                <a:cs typeface="Times New Roman" pitchFamily="18" charset="0"/>
              </a:rPr>
              <a:t>Tanmisha</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Aluru</a:t>
            </a:r>
            <a:r>
              <a:rPr lang="en-IN" sz="2000" dirty="0">
                <a:latin typeface="Times New Roman" pitchFamily="18" charset="0"/>
                <a:cs typeface="Times New Roman" pitchFamily="18" charset="0"/>
              </a:rPr>
              <a:t>, R., </a:t>
            </a:r>
            <a:r>
              <a:rPr lang="en-IN" sz="2000" dirty="0" err="1">
                <a:latin typeface="Times New Roman" pitchFamily="18" charset="0"/>
                <a:cs typeface="Times New Roman" pitchFamily="18" charset="0"/>
              </a:rPr>
              <a:t>Nagisetti</a:t>
            </a:r>
            <a:r>
              <a:rPr lang="en-IN" sz="2000" dirty="0">
                <a:latin typeface="Times New Roman" pitchFamily="18" charset="0"/>
                <a:cs typeface="Times New Roman" pitchFamily="18" charset="0"/>
              </a:rPr>
              <a:t>, B., &amp; </a:t>
            </a:r>
            <a:r>
              <a:rPr lang="en-IN" sz="2000" dirty="0" err="1">
                <a:latin typeface="Times New Roman" pitchFamily="18" charset="0"/>
                <a:cs typeface="Times New Roman" pitchFamily="18" charset="0"/>
              </a:rPr>
              <a:t>Tumuluru</a:t>
            </a:r>
            <a:r>
              <a:rPr lang="en-IN" sz="2000" dirty="0">
                <a:latin typeface="Times New Roman" pitchFamily="18" charset="0"/>
                <a:cs typeface="Times New Roman" pitchFamily="18" charset="0"/>
              </a:rPr>
              <a:t>, P. (2021, January). Lung Nodule Detection through CT Scan Images and DNN Models. In </a:t>
            </a:r>
            <a:r>
              <a:rPr lang="en-IN" sz="2000" i="1" dirty="0">
                <a:latin typeface="Times New Roman" pitchFamily="18" charset="0"/>
                <a:cs typeface="Times New Roman" pitchFamily="18" charset="0"/>
              </a:rPr>
              <a:t>2021 6th International Conference on Inventive Computation Technologies (ICICT)</a:t>
            </a:r>
            <a:r>
              <a:rPr lang="en-IN" sz="2000" dirty="0">
                <a:latin typeface="Times New Roman" pitchFamily="18" charset="0"/>
                <a:cs typeface="Times New Roman" pitchFamily="18" charset="0"/>
              </a:rPr>
              <a:t> (pp. 962-967). IEEE.</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64204" y="1412341"/>
            <a:ext cx="10969911" cy="5371767"/>
          </a:xfrm>
        </p:spPr>
        <p:txBody>
          <a:bodyPr>
            <a:normAutofit/>
          </a:bodyPr>
          <a:lstStyle/>
          <a:p>
            <a:pPr algn="just">
              <a:buNone/>
            </a:pPr>
            <a:r>
              <a:rPr lang="en-IN" sz="2000" dirty="0">
                <a:latin typeface="Times New Roman" pitchFamily="18" charset="0"/>
                <a:cs typeface="Times New Roman" pitchFamily="18" charset="0"/>
              </a:rPr>
              <a:t>[26] </a:t>
            </a:r>
            <a:r>
              <a:rPr lang="en-IN" sz="2000" dirty="0" err="1">
                <a:latin typeface="Times New Roman" pitchFamily="18" charset="0"/>
                <a:cs typeface="Times New Roman" pitchFamily="18" charset="0"/>
              </a:rPr>
              <a:t>Xie</a:t>
            </a:r>
            <a:r>
              <a:rPr lang="en-IN" sz="2000" dirty="0">
                <a:latin typeface="Times New Roman" pitchFamily="18" charset="0"/>
                <a:cs typeface="Times New Roman" pitchFamily="18" charset="0"/>
              </a:rPr>
              <a:t> Y, Xia Y, Zhang J, Song Y, </a:t>
            </a:r>
            <a:r>
              <a:rPr lang="en-IN" sz="2000" dirty="0" err="1">
                <a:latin typeface="Times New Roman" pitchFamily="18" charset="0"/>
                <a:cs typeface="Times New Roman" pitchFamily="18" charset="0"/>
              </a:rPr>
              <a:t>Feng</a:t>
            </a:r>
            <a:r>
              <a:rPr lang="en-IN" sz="2000" dirty="0">
                <a:latin typeface="Times New Roman" pitchFamily="18" charset="0"/>
                <a:cs typeface="Times New Roman" pitchFamily="18" charset="0"/>
              </a:rPr>
              <a:t> D, Fulham M, </a:t>
            </a:r>
            <a:r>
              <a:rPr lang="en-IN" sz="2000" dirty="0" err="1">
                <a:latin typeface="Times New Roman" pitchFamily="18" charset="0"/>
                <a:cs typeface="Times New Roman" pitchFamily="18" charset="0"/>
              </a:rPr>
              <a:t>Cai</a:t>
            </a:r>
            <a:r>
              <a:rPr lang="en-IN" sz="2000" dirty="0">
                <a:latin typeface="Times New Roman" pitchFamily="18" charset="0"/>
                <a:cs typeface="Times New Roman" pitchFamily="18" charset="0"/>
              </a:rPr>
              <a:t> W. Knowledge-based Collaborative Deep Learning for Benign-Malignant Lung Nodule Classification on Chest CT. IEEE Trans Med Imaging. 2019 Apr;38(4):991-1004.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10.1109/TMI.2018.2876510. </a:t>
            </a:r>
            <a:r>
              <a:rPr lang="en-IN" sz="2000" dirty="0" err="1">
                <a:latin typeface="Times New Roman" pitchFamily="18" charset="0"/>
                <a:cs typeface="Times New Roman" pitchFamily="18" charset="0"/>
              </a:rPr>
              <a:t>Epub</a:t>
            </a:r>
            <a:r>
              <a:rPr lang="en-IN" sz="2000" dirty="0">
                <a:latin typeface="Times New Roman" pitchFamily="18" charset="0"/>
                <a:cs typeface="Times New Roman" pitchFamily="18" charset="0"/>
              </a:rPr>
              <a:t> 2018 Oct 17. PMID: 30334786.</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[27] </a:t>
            </a:r>
            <a:r>
              <a:rPr lang="en-IN" sz="2000" dirty="0" err="1">
                <a:latin typeface="Times New Roman" pitchFamily="18" charset="0"/>
                <a:cs typeface="Times New Roman" pitchFamily="18" charset="0"/>
              </a:rPr>
              <a:t>Mobiny</a:t>
            </a:r>
            <a:r>
              <a:rPr lang="en-IN" sz="2000" dirty="0">
                <a:latin typeface="Times New Roman" pitchFamily="18" charset="0"/>
                <a:cs typeface="Times New Roman" pitchFamily="18" charset="0"/>
              </a:rPr>
              <a:t>, A., Yuan, P., </a:t>
            </a:r>
            <a:r>
              <a:rPr lang="en-IN" sz="2000" dirty="0" err="1">
                <a:latin typeface="Times New Roman" pitchFamily="18" charset="0"/>
                <a:cs typeface="Times New Roman" pitchFamily="18" charset="0"/>
              </a:rPr>
              <a:t>Cicalese</a:t>
            </a:r>
            <a:r>
              <a:rPr lang="en-IN" sz="2000" dirty="0">
                <a:latin typeface="Times New Roman" pitchFamily="18" charset="0"/>
                <a:cs typeface="Times New Roman" pitchFamily="18" charset="0"/>
              </a:rPr>
              <a:t>, P. A., </a:t>
            </a:r>
            <a:r>
              <a:rPr lang="en-IN" sz="2000" dirty="0" err="1">
                <a:latin typeface="Times New Roman" pitchFamily="18" charset="0"/>
                <a:cs typeface="Times New Roman" pitchFamily="18" charset="0"/>
              </a:rPr>
              <a:t>Moulik</a:t>
            </a:r>
            <a:r>
              <a:rPr lang="en-IN" sz="2000" dirty="0">
                <a:latin typeface="Times New Roman" pitchFamily="18" charset="0"/>
                <a:cs typeface="Times New Roman" pitchFamily="18" charset="0"/>
              </a:rPr>
              <a:t>, S. K., </a:t>
            </a:r>
            <a:r>
              <a:rPr lang="en-IN" sz="2000" dirty="0" err="1">
                <a:latin typeface="Times New Roman" pitchFamily="18" charset="0"/>
                <a:cs typeface="Times New Roman" pitchFamily="18" charset="0"/>
              </a:rPr>
              <a:t>Garg</a:t>
            </a:r>
            <a:r>
              <a:rPr lang="en-IN" sz="2000" dirty="0">
                <a:latin typeface="Times New Roman" pitchFamily="18" charset="0"/>
                <a:cs typeface="Times New Roman" pitchFamily="18" charset="0"/>
              </a:rPr>
              <a:t>, N., Wu, C. C., ... &amp; Nguyen, H. V. (2021). Memory-augmented capsule network for adaptable lung nodule classification. </a:t>
            </a:r>
            <a:r>
              <a:rPr lang="en-IN" sz="2000" i="1" dirty="0">
                <a:latin typeface="Times New Roman" pitchFamily="18" charset="0"/>
                <a:cs typeface="Times New Roman" pitchFamily="18" charset="0"/>
              </a:rPr>
              <a:t>IEEE Transactions on Medical Imaging</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40</a:t>
            </a:r>
            <a:r>
              <a:rPr lang="en-IN" sz="2000" dirty="0">
                <a:latin typeface="Times New Roman" pitchFamily="18" charset="0"/>
                <a:cs typeface="Times New Roman" pitchFamily="18" charset="0"/>
              </a:rPr>
              <a:t>(10), 2869-2879.</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[28] </a:t>
            </a:r>
            <a:r>
              <a:rPr lang="en-IN" sz="2000" dirty="0" err="1">
                <a:latin typeface="Times New Roman" pitchFamily="18" charset="0"/>
                <a:cs typeface="Times New Roman" pitchFamily="18" charset="0"/>
              </a:rPr>
              <a:t>Zuo</a:t>
            </a:r>
            <a:r>
              <a:rPr lang="en-IN" sz="2000" dirty="0">
                <a:latin typeface="Times New Roman" pitchFamily="18" charset="0"/>
                <a:cs typeface="Times New Roman" pitchFamily="18" charset="0"/>
              </a:rPr>
              <a:t>, W., Zhou, F., Li, Z., &amp; Wang, L. (2019). Multi-resolution CNN and knowledge transfer for candidate classification in lung nodule detection. </a:t>
            </a:r>
            <a:r>
              <a:rPr lang="en-IN" sz="2000" i="1" dirty="0" err="1">
                <a:latin typeface="Times New Roman" pitchFamily="18" charset="0"/>
                <a:cs typeface="Times New Roman" pitchFamily="18" charset="0"/>
              </a:rPr>
              <a:t>Ieee</a:t>
            </a:r>
            <a:r>
              <a:rPr lang="en-IN" sz="2000" i="1" dirty="0">
                <a:latin typeface="Times New Roman" pitchFamily="18" charset="0"/>
                <a:cs typeface="Times New Roman" pitchFamily="18" charset="0"/>
              </a:rPr>
              <a:t>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7</a:t>
            </a:r>
            <a:r>
              <a:rPr lang="en-IN" sz="2000" dirty="0">
                <a:latin typeface="Times New Roman" pitchFamily="18" charset="0"/>
                <a:cs typeface="Times New Roman" pitchFamily="18" charset="0"/>
              </a:rPr>
              <a:t>, 32510-32521.</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[29] </a:t>
            </a:r>
            <a:r>
              <a:rPr lang="en-IN" sz="2000" dirty="0" err="1">
                <a:latin typeface="Times New Roman" pitchFamily="18" charset="0"/>
                <a:cs typeface="Times New Roman" pitchFamily="18" charset="0"/>
              </a:rPr>
              <a:t>Zhai</a:t>
            </a:r>
            <a:r>
              <a:rPr lang="en-IN" sz="2000" dirty="0">
                <a:latin typeface="Times New Roman" pitchFamily="18" charset="0"/>
                <a:cs typeface="Times New Roman" pitchFamily="18" charset="0"/>
              </a:rPr>
              <a:t>, P., Tao, Y., Chen, H., </a:t>
            </a:r>
            <a:r>
              <a:rPr lang="en-IN" sz="2000" dirty="0" err="1">
                <a:latin typeface="Times New Roman" pitchFamily="18" charset="0"/>
                <a:cs typeface="Times New Roman" pitchFamily="18" charset="0"/>
              </a:rPr>
              <a:t>Cai</a:t>
            </a:r>
            <a:r>
              <a:rPr lang="en-IN" sz="2000" dirty="0">
                <a:latin typeface="Times New Roman" pitchFamily="18" charset="0"/>
                <a:cs typeface="Times New Roman" pitchFamily="18" charset="0"/>
              </a:rPr>
              <a:t>, T., &amp; Li, J. (2020). Multi-task learning for lung nodule classification on chest CT.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8</a:t>
            </a:r>
            <a:r>
              <a:rPr lang="en-IN" sz="2000" dirty="0">
                <a:latin typeface="Times New Roman" pitchFamily="18" charset="0"/>
                <a:cs typeface="Times New Roman" pitchFamily="18" charset="0"/>
              </a:rPr>
              <a:t>, 180317-180327.</a:t>
            </a:r>
            <a:endParaRPr lang="en-US"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[30] Ali, I., </a:t>
            </a:r>
            <a:r>
              <a:rPr lang="en-IN" sz="2000" dirty="0" err="1">
                <a:latin typeface="Times New Roman" pitchFamily="18" charset="0"/>
                <a:cs typeface="Times New Roman" pitchFamily="18" charset="0"/>
              </a:rPr>
              <a:t>Muzammil</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Haq</a:t>
            </a:r>
            <a:r>
              <a:rPr lang="en-IN" sz="2000" dirty="0">
                <a:latin typeface="Times New Roman" pitchFamily="18" charset="0"/>
                <a:cs typeface="Times New Roman" pitchFamily="18" charset="0"/>
              </a:rPr>
              <a:t>, I. U., </a:t>
            </a:r>
            <a:r>
              <a:rPr lang="en-IN" sz="2000" dirty="0" err="1">
                <a:latin typeface="Times New Roman" pitchFamily="18" charset="0"/>
                <a:cs typeface="Times New Roman" pitchFamily="18" charset="0"/>
              </a:rPr>
              <a:t>Khaliq</a:t>
            </a:r>
            <a:r>
              <a:rPr lang="en-IN" sz="2000" dirty="0">
                <a:latin typeface="Times New Roman" pitchFamily="18" charset="0"/>
                <a:cs typeface="Times New Roman" pitchFamily="18" charset="0"/>
              </a:rPr>
              <a:t>, A. A., &amp; Abdullah, S. (2021). Deep feature selection and decision level fusion for lungs nodule classification. </a:t>
            </a:r>
            <a:r>
              <a:rPr lang="en-IN" sz="2000" i="1" dirty="0">
                <a:latin typeface="Times New Roman" pitchFamily="18" charset="0"/>
                <a:cs typeface="Times New Roman" pitchFamily="18" charset="0"/>
              </a:rPr>
              <a:t>IEEE Access</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9</a:t>
            </a:r>
            <a:r>
              <a:rPr lang="en-IN" sz="2000" dirty="0">
                <a:latin typeface="Times New Roman" pitchFamily="18" charset="0"/>
                <a:cs typeface="Times New Roman" pitchFamily="18" charset="0"/>
              </a:rPr>
              <a:t>, 18962-18973.</a:t>
            </a:r>
            <a:endParaRPr lang="en-US" sz="2000" dirty="0">
              <a:latin typeface="Times New Roman" pitchFamily="18" charset="0"/>
              <a:cs typeface="Times New Roman" pitchFamily="18" charset="0"/>
            </a:endParaRPr>
          </a:p>
          <a:p>
            <a:pPr marL="342900" indent="-34290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1"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pic>
        <p:nvPicPr>
          <p:cNvPr id="7" name="Content Placeholder 6">
            <a:extLst>
              <a:ext uri="{FF2B5EF4-FFF2-40B4-BE49-F238E27FC236}">
                <a16:creationId xmlns:a16="http://schemas.microsoft.com/office/drawing/2014/main" id="{871863F9-34F6-443E-B09E-C1300311C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6381" y="1839951"/>
            <a:ext cx="4873082" cy="3546088"/>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Zuo</a:t>
            </a:r>
            <a:r>
              <a:rPr lang="en-US" sz="2000" dirty="0">
                <a:latin typeface="Times New Roman" pitchFamily="18" charset="0"/>
                <a:cs typeface="Times New Roman" pitchFamily="18" charset="0"/>
              </a:rPr>
              <a:t>, W., Zhou, F., &amp; He, Y. (2020). </a:t>
            </a:r>
            <a:r>
              <a:rPr lang="en-US" sz="2000" b="1" dirty="0">
                <a:latin typeface="Times New Roman" pitchFamily="18" charset="0"/>
                <a:cs typeface="Times New Roman" pitchFamily="18" charset="0"/>
              </a:rPr>
              <a:t>An embedded multi-branch 3D convolution neural network for false positive reduction in lung nodule detection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Journal of digital imaging</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33</a:t>
            </a:r>
            <a:r>
              <a:rPr lang="en-US" sz="2000" dirty="0">
                <a:latin typeface="Times New Roman" pitchFamily="18" charset="0"/>
                <a:cs typeface="Times New Roman" pitchFamily="18" charset="0"/>
              </a:rPr>
              <a:t>(4), 846-857.</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101174"/>
            <a:ext cx="11386686" cy="4347751"/>
          </a:xfrm>
        </p:spPr>
        <p:txBody>
          <a:bodyPr>
            <a:noAutofit/>
          </a:bodyPr>
          <a:lstStyle/>
          <a:p>
            <a:pPr lvl="0" algn="just"/>
            <a:r>
              <a:rPr lang="en-US" sz="1800" dirty="0">
                <a:latin typeface="Times New Roman" pitchFamily="18" charset="0"/>
                <a:cs typeface="Times New Roman" pitchFamily="18" charset="0"/>
              </a:rPr>
              <a:t>The objective of this  paper is to predict real nodules from a large number of pulmonary nodule candidates by novel 3D convolution neural network (CNN).</a:t>
            </a:r>
          </a:p>
          <a:p>
            <a:pPr lvl="0" algn="just"/>
            <a:r>
              <a:rPr lang="en-US" sz="1800" dirty="0">
                <a:latin typeface="Times New Roman" pitchFamily="18" charset="0"/>
                <a:cs typeface="Times New Roman" pitchFamily="18" charset="0"/>
              </a:rPr>
              <a:t>False positives are similar to true nodules in appearance, but  it composed of blood vessels, lymph nodes or other lesions.</a:t>
            </a:r>
          </a:p>
          <a:p>
            <a:pPr algn="just"/>
            <a:r>
              <a:rPr lang="en-US" sz="1800" dirty="0">
                <a:latin typeface="Times New Roman" pitchFamily="18" charset="0"/>
                <a:cs typeface="Times New Roman" pitchFamily="18" charset="0"/>
              </a:rPr>
              <a:t>It learns the complete and three-dimensional discriminative information about nodules and non-nodules to avoid some misidentification problems caused due to lack of spatial correlation information extracted from traditional methods or 2D networks.</a:t>
            </a:r>
          </a:p>
          <a:p>
            <a:pPr lvl="0" algn="just"/>
            <a:r>
              <a:rPr lang="en-US" sz="1800" dirty="0">
                <a:latin typeface="Times New Roman" pitchFamily="18" charset="0"/>
                <a:cs typeface="Times New Roman" pitchFamily="18" charset="0"/>
              </a:rPr>
              <a:t>LUNA -16 dataset was used.</a:t>
            </a:r>
          </a:p>
          <a:p>
            <a:pPr lvl="0" algn="just"/>
            <a:r>
              <a:rPr lang="en-US" sz="1800" dirty="0">
                <a:latin typeface="Times New Roman" pitchFamily="18" charset="0"/>
                <a:cs typeface="Times New Roman" pitchFamily="18" charset="0"/>
              </a:rPr>
              <a:t>Accuracy of 0.9783, a sensitivity of 0.8771, a precision of 0.9426, and a specificity of 0.9925 were obtained. Competition Performance Metric (CPM) score is of. 0.83.</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pPr algn="just"/>
            <a:r>
              <a:rPr lang="en-US" sz="2000" dirty="0">
                <a:latin typeface="Times New Roman" pitchFamily="18" charset="0"/>
                <a:cs typeface="Times New Roman" pitchFamily="18" charset="0"/>
              </a:rPr>
              <a:t>[3] Zhu, H., Zhao, H., Song, C., </a:t>
            </a:r>
            <a:r>
              <a:rPr lang="en-US" sz="2000" dirty="0" err="1">
                <a:latin typeface="Times New Roman" pitchFamily="18" charset="0"/>
                <a:cs typeface="Times New Roman" pitchFamily="18" charset="0"/>
              </a:rPr>
              <a:t>Bian</a:t>
            </a:r>
            <a:r>
              <a:rPr lang="en-US" sz="2000" dirty="0">
                <a:latin typeface="Times New Roman" pitchFamily="18" charset="0"/>
                <a:cs typeface="Times New Roman" pitchFamily="18" charset="0"/>
              </a:rPr>
              <a:t>, Z., Bi, Y., Liu, T., ... &amp; </a:t>
            </a:r>
            <a:r>
              <a:rPr lang="en-US" sz="2000" dirty="0" err="1">
                <a:latin typeface="Times New Roman" pitchFamily="18" charset="0"/>
                <a:cs typeface="Times New Roman" pitchFamily="18" charset="0"/>
              </a:rPr>
              <a:t>Cai</a:t>
            </a:r>
            <a:r>
              <a:rPr lang="en-US" sz="2000" dirty="0">
                <a:latin typeface="Times New Roman" pitchFamily="18" charset="0"/>
                <a:cs typeface="Times New Roman" pitchFamily="18" charset="0"/>
              </a:rPr>
              <a:t>, W. (2019). </a:t>
            </a:r>
            <a:r>
              <a:rPr lang="en-US" sz="2000" b="1" dirty="0">
                <a:latin typeface="Times New Roman" pitchFamily="18" charset="0"/>
                <a:cs typeface="Times New Roman" pitchFamily="18" charset="0"/>
              </a:rPr>
              <a:t>MR-forest: a deep decision framework for false positive reduction in pulmonary nodule detection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IEEE Journal of Biomedical and Health Informatics</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24</a:t>
            </a:r>
            <a:r>
              <a:rPr lang="en-US" sz="2000" dirty="0">
                <a:latin typeface="Times New Roman" pitchFamily="18" charset="0"/>
                <a:cs typeface="Times New Roman" pitchFamily="18" charset="0"/>
              </a:rPr>
              <a:t>(6), 1652-1663.</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140085"/>
            <a:ext cx="11386686" cy="4308840"/>
          </a:xfrm>
        </p:spPr>
        <p:txBody>
          <a:bodyPr>
            <a:noAutofit/>
          </a:bodyPr>
          <a:lstStyle/>
          <a:p>
            <a:pPr lvl="0" algn="just"/>
            <a:r>
              <a:rPr lang="en-US" sz="1800" dirty="0">
                <a:latin typeface="Times New Roman" pitchFamily="18" charset="0"/>
                <a:cs typeface="Times New Roman" pitchFamily="18" charset="0"/>
              </a:rPr>
              <a:t>Multi-ringed (MR) Forest framework has been proposed for false positive reduction in pulmonary nodule detection.</a:t>
            </a:r>
          </a:p>
          <a:p>
            <a:pPr lvl="0" algn="just"/>
            <a:r>
              <a:rPr lang="en-US" sz="1800" dirty="0">
                <a:latin typeface="Times New Roman" pitchFamily="18" charset="0"/>
                <a:cs typeface="Times New Roman" pitchFamily="18" charset="0"/>
              </a:rPr>
              <a:t>Dataset is taken from the Affiliated Hospital of Liaoning University of Traditional Chinese Medicine (AH-LUTCM) and also LUNA16 Challenge dataset were used. The model was performed on both the datasets. </a:t>
            </a:r>
          </a:p>
          <a:p>
            <a:pPr lvl="0" algn="just"/>
            <a:r>
              <a:rPr lang="en-US" sz="1800" dirty="0">
                <a:latin typeface="Times New Roman" pitchFamily="18" charset="0"/>
                <a:cs typeface="Times New Roman" pitchFamily="18" charset="0"/>
              </a:rPr>
              <a:t>The proposed method is done into three stages –</a:t>
            </a:r>
          </a:p>
          <a:p>
            <a:pPr lvl="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Standardization and reconstruction of spherical harmonics model;</a:t>
            </a:r>
          </a:p>
          <a:p>
            <a:pPr lvl="0">
              <a:buNone/>
            </a:pPr>
            <a:r>
              <a:rPr lang="en-US" sz="1800" dirty="0">
                <a:latin typeface="Times New Roman" pitchFamily="18" charset="0"/>
                <a:cs typeface="Times New Roman" pitchFamily="18" charset="0"/>
              </a:rPr>
              <a:t>			(ii)extracting the feature vectors by multi-ringed scanning; </a:t>
            </a:r>
          </a:p>
          <a:p>
            <a:pPr lvl="0">
              <a:buNone/>
            </a:pPr>
            <a:r>
              <a:rPr lang="en-US" sz="1800" dirty="0">
                <a:latin typeface="Times New Roman" pitchFamily="18" charset="0"/>
                <a:cs typeface="Times New Roman" pitchFamily="18" charset="0"/>
              </a:rPr>
              <a:t>			(iii) Predicting the final results using cascade forest</a:t>
            </a:r>
          </a:p>
          <a:p>
            <a:pPr lvl="0" algn="just"/>
            <a:r>
              <a:rPr lang="en-IN" sz="1800" dirty="0">
                <a:latin typeface="Times New Roman" pitchFamily="18" charset="0"/>
                <a:cs typeface="Times New Roman" pitchFamily="18" charset="0"/>
              </a:rPr>
              <a:t>It </a:t>
            </a:r>
            <a:r>
              <a:rPr lang="en-US" sz="1800" dirty="0">
                <a:latin typeface="Times New Roman" pitchFamily="18" charset="0"/>
                <a:cs typeface="Times New Roman" pitchFamily="18" charset="0"/>
              </a:rPr>
              <a:t>employs multi-ringed boosting cascade decision tree ensemble to reduce false positives by a variant of target propagation.</a:t>
            </a:r>
          </a:p>
          <a:p>
            <a:pPr lvl="0" algn="just"/>
            <a:r>
              <a:rPr lang="en-US" sz="1800" dirty="0">
                <a:latin typeface="Times New Roman" pitchFamily="18" charset="0"/>
                <a:cs typeface="Times New Roman" pitchFamily="18" charset="0"/>
              </a:rPr>
              <a:t>CPM score of merged dataset is 0.865 and LUNA16 is 0.910. </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36" y="904776"/>
            <a:ext cx="11434812" cy="1116530"/>
          </a:xfrm>
        </p:spPr>
        <p:txBody>
          <a:bodyPr>
            <a:noAutofit/>
          </a:bodyPr>
          <a:lstStyle/>
          <a:p>
            <a:r>
              <a:rPr lang="en-US" sz="2000" dirty="0">
                <a:latin typeface="Times New Roman" pitchFamily="18" charset="0"/>
                <a:cs typeface="Times New Roman" pitchFamily="18" charset="0"/>
              </a:rPr>
              <a:t>[4] </a:t>
            </a:r>
            <a:r>
              <a:rPr lang="en-US" sz="2000" dirty="0">
                <a:latin typeface="Times New Roman" pitchFamily="18" charset="0"/>
                <a:ea typeface="+mj-lt"/>
                <a:cs typeface="Times New Roman" pitchFamily="18" charset="0"/>
              </a:rPr>
              <a:t>D. A. B. Oliveira and M. P. </a:t>
            </a:r>
            <a:r>
              <a:rPr lang="en-US" sz="2000" dirty="0" err="1">
                <a:latin typeface="Times New Roman" pitchFamily="18" charset="0"/>
                <a:ea typeface="+mj-lt"/>
                <a:cs typeface="Times New Roman" pitchFamily="18" charset="0"/>
              </a:rPr>
              <a:t>Viana</a:t>
            </a:r>
            <a:r>
              <a:rPr lang="en-US" sz="2000" dirty="0">
                <a:latin typeface="Times New Roman" pitchFamily="18" charset="0"/>
                <a:ea typeface="+mj-lt"/>
                <a:cs typeface="Times New Roman" pitchFamily="18" charset="0"/>
              </a:rPr>
              <a:t>, </a:t>
            </a:r>
            <a:r>
              <a:rPr lang="en-US" sz="2000" b="1" dirty="0">
                <a:latin typeface="Times New Roman" pitchFamily="18" charset="0"/>
                <a:ea typeface="+mj-lt"/>
                <a:cs typeface="Times New Roman" pitchFamily="18" charset="0"/>
              </a:rPr>
              <a:t>"An efficient multi-scale data representation method for lung nodule false positive reduction using </a:t>
            </a:r>
            <a:r>
              <a:rPr lang="en-US" sz="2000" b="1" dirty="0" err="1">
                <a:latin typeface="Times New Roman" pitchFamily="18" charset="0"/>
                <a:ea typeface="+mj-lt"/>
                <a:cs typeface="Times New Roman" pitchFamily="18" charset="0"/>
              </a:rPr>
              <a:t>convolutional</a:t>
            </a:r>
            <a:r>
              <a:rPr lang="en-US" sz="2000" b="1" dirty="0">
                <a:latin typeface="Times New Roman" pitchFamily="18" charset="0"/>
                <a:ea typeface="+mj-lt"/>
                <a:cs typeface="Times New Roman" pitchFamily="18" charset="0"/>
              </a:rPr>
              <a:t> neural networks,"</a:t>
            </a:r>
            <a:r>
              <a:rPr lang="en-US" sz="2000" dirty="0">
                <a:latin typeface="Times New Roman" pitchFamily="18" charset="0"/>
                <a:ea typeface="+mj-lt"/>
                <a:cs typeface="Times New Roman" pitchFamily="18" charset="0"/>
              </a:rPr>
              <a:t> 2018 IEEE 15th International Symposium on Biomedical Imaging (ISBI 2018), 2018, pp. 269-272, </a:t>
            </a:r>
            <a:r>
              <a:rPr lang="en-US" sz="2000" dirty="0" err="1">
                <a:latin typeface="Times New Roman" pitchFamily="18" charset="0"/>
                <a:ea typeface="+mj-lt"/>
                <a:cs typeface="Times New Roman" pitchFamily="18" charset="0"/>
              </a:rPr>
              <a:t>doi</a:t>
            </a:r>
            <a:r>
              <a:rPr lang="en-US" sz="2000" dirty="0">
                <a:latin typeface="Times New Roman" pitchFamily="18" charset="0"/>
                <a:ea typeface="+mj-lt"/>
                <a:cs typeface="Times New Roman" pitchFamily="18" charset="0"/>
              </a:rPr>
              <a:t>: 10.1109/ISBI.2018.8363571.</a:t>
            </a:r>
            <a:endParaRPr lang="en-US" sz="2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00514" y="2461098"/>
            <a:ext cx="11386686" cy="3472776"/>
          </a:xfrm>
        </p:spPr>
        <p:txBody>
          <a:bodyPr>
            <a:noAutofit/>
          </a:bodyPr>
          <a:lstStyle/>
          <a:p>
            <a:pPr marL="342900" indent="-342900" algn="just">
              <a:lnSpc>
                <a:spcPct val="100000"/>
              </a:lnSpc>
              <a:buFont typeface="Arial"/>
              <a:buChar char="•"/>
            </a:pPr>
            <a:r>
              <a:rPr lang="en-US" sz="1800" dirty="0">
                <a:latin typeface="Times New Roman" pitchFamily="18" charset="0"/>
                <a:ea typeface="+mn-lt"/>
                <a:cs typeface="Times New Roman" pitchFamily="18" charset="0"/>
              </a:rPr>
              <a:t>Convolutional neural networks (CNNs) have been widely used for image analysis in many different fields for a variety of purposes.</a:t>
            </a:r>
            <a:endParaRPr lang="en-US" sz="1800" dirty="0">
              <a:latin typeface="Times New Roman" pitchFamily="18" charset="0"/>
              <a:cs typeface="Times New Roman" pitchFamily="18" charset="0"/>
            </a:endParaRPr>
          </a:p>
          <a:p>
            <a:pPr marL="342900" indent="-342900" algn="just">
              <a:lnSpc>
                <a:spcPct val="100000"/>
              </a:lnSpc>
              <a:buFont typeface="Arial"/>
              <a:buChar char="•"/>
            </a:pPr>
            <a:r>
              <a:rPr lang="en-US" sz="1800" dirty="0">
                <a:latin typeface="Times New Roman" pitchFamily="18" charset="0"/>
                <a:ea typeface="+mn-lt"/>
                <a:cs typeface="Times New Roman" pitchFamily="18" charset="0"/>
              </a:rPr>
              <a:t>The dataset used is LUNA dataset.</a:t>
            </a:r>
            <a:endParaRPr lang="en-US" sz="1800" dirty="0">
              <a:latin typeface="Times New Roman" pitchFamily="18" charset="0"/>
              <a:cs typeface="Times New Roman" pitchFamily="18" charset="0"/>
            </a:endParaRPr>
          </a:p>
          <a:p>
            <a:pPr marL="342900" indent="-342900" algn="just">
              <a:lnSpc>
                <a:spcPct val="100000"/>
              </a:lnSpc>
              <a:buFont typeface="Arial"/>
              <a:buChar char="•"/>
            </a:pPr>
            <a:r>
              <a:rPr lang="en-US" sz="1800" dirty="0">
                <a:latin typeface="Times New Roman" pitchFamily="18" charset="0"/>
                <a:ea typeface="+mn-lt"/>
                <a:cs typeface="Times New Roman" pitchFamily="18" charset="0"/>
              </a:rPr>
              <a:t>It is publicly available and demonstrates which represent that allows 2D CNNs to achieve very good results.</a:t>
            </a:r>
          </a:p>
          <a:p>
            <a:pPr marL="342900" indent="-342900" algn="just">
              <a:lnSpc>
                <a:spcPct val="100000"/>
              </a:lnSpc>
              <a:buFont typeface="Arial"/>
              <a:buChar char="•"/>
            </a:pPr>
            <a:r>
              <a:rPr lang="en-US" sz="1800" dirty="0">
                <a:latin typeface="Times New Roman" pitchFamily="18" charset="0"/>
                <a:ea typeface="+mn-lt"/>
                <a:cs typeface="Times New Roman" pitchFamily="18" charset="0"/>
              </a:rPr>
              <a:t>Superior to the ones delivered using regular 2D cross sections and similar to the ones delivered by 3D CNNs using16 times less data and running 4 times faster.</a:t>
            </a:r>
            <a:endParaRPr lang="en-US" sz="1800" dirty="0">
              <a:latin typeface="Times New Roman" pitchFamily="18" charset="0"/>
              <a:cs typeface="Times New Roman" pitchFamily="18" charset="0"/>
            </a:endParaRPr>
          </a:p>
          <a:p>
            <a:pPr marL="342900" indent="-342900" algn="just">
              <a:lnSpc>
                <a:spcPct val="100000"/>
              </a:lnSpc>
              <a:buFont typeface="Arial"/>
              <a:buChar char="•"/>
            </a:pPr>
            <a:r>
              <a:rPr lang="en-US" sz="1800" dirty="0">
                <a:latin typeface="Times New Roman" pitchFamily="18" charset="0"/>
                <a:ea typeface="+mn-lt"/>
                <a:cs typeface="Times New Roman" pitchFamily="18" charset="0"/>
              </a:rPr>
              <a:t>The accuracy and precision for this model is 91.5%,92.5%</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9805</TotalTime>
  <Words>12688</Words>
  <Application>Microsoft Office PowerPoint</Application>
  <PresentationFormat>Widescreen</PresentationFormat>
  <Paragraphs>692</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Times New Roman</vt:lpstr>
      <vt:lpstr>Wingdings</vt:lpstr>
      <vt:lpstr>Office Theme</vt:lpstr>
      <vt:lpstr>False Positive Reduction of Lung Nodule Detection using Deep Learning Techniques</vt:lpstr>
      <vt:lpstr>                                 ABSTRACT</vt:lpstr>
      <vt:lpstr>  INTRODUCTION</vt:lpstr>
      <vt:lpstr>  INTRODUCTION</vt:lpstr>
      <vt:lpstr> LITERATURE SURVEY</vt:lpstr>
      <vt:lpstr>[1] Mittapalli, P. S., &amp; Thanikaiselvan, V. (2021). Multiscale CNN with compound fusions for false positive reduction in lung nodule detection. Artificial Intelligence in Medicine, 113, 102017.</vt:lpstr>
      <vt:lpstr>[2] Zuo, W., Zhou, F., &amp; He, Y. (2020). An embedded multi-branch 3D convolution neural network for false positive reduction in lung nodule detection. Journal of digital imaging, 33(4), 846-857.</vt:lpstr>
      <vt:lpstr>[3] Zhu, H., Zhao, H., Song, C., Bian, Z., Bi, Y., Liu, T., ... &amp; Cai, W. (2019). MR-forest: a deep decision framework for false positive reduction in pulmonary nodule detection. IEEE Journal of Biomedical and Health Informatics, 24(6), 1652-1663.</vt:lpstr>
      <vt:lpstr>[4] D. A. B. Oliveira and M. P. Viana, "An efficient multi-scale data representation method for lung nodule false positive reduction using convolutional neural networks," 2018 IEEE 15th International Symposium on Biomedical Imaging (ISBI 2018), 2018, pp. 269-272, doi: 10.1109/ISBI.2018.8363571.</vt:lpstr>
      <vt:lpstr>[5] R. Nagata, T. Kawaguchi and H. Miyake, "Automated detection of lung nodules in chest radiographs using a false-positive reduction scheme based on template matching," 2019 5th International Conference on BioMedical Engineering and Informatics, 2019, pp. 216-223, doi: 10.1109/BMEI.2012.6512916.</vt:lpstr>
      <vt:lpstr>[6] Saien S, Moghaddam HA, Fathian M. "A unified methodology based on sparse field level sets and boosting algorithms for false positives reduction in lung nodules detection." Int J Comput Assist Radiol Surg. 2018 Mar;13(3):397-409. doi: 10.1007/s11548-017-1656-8. Epub 2017 Aug 9. PMID: 28795318.</vt:lpstr>
      <vt:lpstr>[7] Manickavasagam, R., &amp; Selvan, S. (2019, April). GACM based segmentation method for Lung nodule detection and classification of stages using CT images. In 2019 1st International Conference on Innovations in Information and Communication Technology (ICIICT) (pp. 1-5). IEEE.</vt:lpstr>
      <vt:lpstr>[8] Al-Shabi, M., Lee, H. K., &amp; Tan, M. (2019). Gated-dilated networks for lung nodule classification in CT scans. IEEE Access, 7, 178827-178838</vt:lpstr>
      <vt:lpstr>[9] Ozdemir, O., Russell, R. L., &amp; Berlin, A. A. (2019). A 3D probabilistic deep learning system for detection and diagnosis of lung cancer using low-dose CT scans. IEEE transactions on medical imaging, 39(5), 1419-1429. </vt:lpstr>
      <vt:lpstr>[10] H. Tang, X. Liu and X. Xie, "An End-to-End Framework for Integrated Pulmonary Nodule Detection and False Positive Reduction," 2019 IEEE 16th International Symposium on Biomedical Imaging (ISBI 2019), 2019, pp. 859-862, doi: 10.1109/ISBI.2019.8759244. </vt:lpstr>
      <vt:lpstr>[11]Y. Qin, H. Zheng, Y. -M. Zhu and J. Yang, "Simultaneous Accurate Detection of Pulmonary Nodules and False Positive Reduction Using 3D CNNs," 2018 IEEE International Conference on Acoustics, Speech and Signal Processing (ICASSP), 2018, pp. 1005-1009, doi: 10.1109/ICASSP.2018.8462546. </vt:lpstr>
      <vt:lpstr>[12] Y. Han et al., "Efficient False Positive Reduction Method for Early Pulmonary Nodules Detection in Physical Examination," 2021 IEEE International Conference on Bioinformatics and Biomedicine (BIBM), 2021, pp. 876-881, doi: 10.1109/BIBM52615.2021.9669737. </vt:lpstr>
      <vt:lpstr>[13] Li, C., Zhu, G., Wu, X., &amp; Wang, Y. (2018). False-positive reduction on lung nodules detection in chest radiographs by ensemble of convolutional neural networks. IEEE Access, 6, 16060-16067.</vt:lpstr>
      <vt:lpstr>[14] Cao, H., Liu, H., Song, E., Ma, G., Xu, X., Jin, R., ... &amp; Hung, C. C. (2019). Multi-branch ensemble learning architecture based on 3D CNN for false positive reduction in lung nodule detection. IEEE access, 7, 67380-67391.</vt:lpstr>
      <vt:lpstr>[15] Huang, X., Shan, J., &amp; Vaidya, V. (2017, April). Lung nodule detection in CT using 3D convolutional neural networks. In 2017 IEEE 14th International Symposium on Biomedical Imaging (ISBI 2017) (pp. 379-383). IEEE. </vt:lpstr>
      <vt:lpstr>[16] Chen, Y., Wang, Y., Hu, F., Feng, L., Zhou, T., &amp; Zheng, C. (2021). LDNNET: Towards Robust Classification of Lung Nodule and Cancer Using Lung Dense Neural Network. IEEE Access, 9, 50301-50320. </vt:lpstr>
      <vt:lpstr>[17] Wang, B., Si, S., Cui, E., Zhao, H., Yang, D., Dou, S., &amp; Zhu, J. (2020). A fast and efficient CAD system for improving the performance of malignancy level classification on lung nodules. IEEE Access, 8, 40151-40170.</vt:lpstr>
      <vt:lpstr>[18] Cao, H., Liu, H., Song, E., Ma, G., Xu, X., Jin, R., ... &amp; Hung, C. C. (2020). A two-stage convolutional neural networks for lung nodule detection. IEEE journal of biomedical and health informatics, 24(7), 2006-2015. </vt:lpstr>
      <vt:lpstr>[19] Zhang, M., Li, H., Pan, S., Lyu, J., Ling, S., &amp; Su, S. (2021). Convolutional neural networks-based lung nodule classification: A surrogate-assisted evolutionary algorithm for hyperparameter optimization. IEEE Transactions on Evolutionary Computation, 25(5), 869-882. </vt:lpstr>
      <vt:lpstr>[20] Ali, I., Muzammil, M., Haq, I. U., Khaliq, A. A., &amp; Abdullah, S. (2021). Deep feature selection and decision level fusion for lungs nodule classification. IEEE Access, 9, 18962-18973. </vt:lpstr>
      <vt:lpstr>[21] Ali, I., Muzammil, M., Haq, I. U., Khaliq, A. A., &amp; Abdullah, S. (2020). Efficient lung nodule classification using transferable texture convolutional neural network. Ieee Access, 8, 175859-175870.</vt:lpstr>
      <vt:lpstr>[22] Zhao, D., Liu, Y., Yin, H., &amp; Wang, Z. (2022). A novel multi-scale CNNs for false positive reduction in pulmonary nodule detection. Expert Systems with Applications, 117652.</vt:lpstr>
      <vt:lpstr>[23] Sun, L., Wang, Z., Pu, H., Yuan, G., Guo, L., Pu, T., &amp; Peng, Z. (2021). Attention-embedded complementary-stream CNN for false positive reduction in pulmonary nodule detection. Computers in Biology and Medicine, 133, 104357.</vt:lpstr>
      <vt:lpstr>[24] Drokin, I., &amp; Ericheva, E. (2020, October). Deep learning on point clouds for false positive reduction at nodule detection in chest CT scans. In International Conference on Analysis of Images, Social Networks and Texts (pp. 201-215). Springer, Cham.</vt:lpstr>
      <vt:lpstr>[25] Shukla, V. V. K., Tanmisha, M., Aluru, R., Nagisetti, B., &amp; Tumuluru, P. (2021, January). Lung Nodule Detection through CT Scan Images and DNN Models. In 2021 6th International Conference on Inventive Computation Technologies (ICICT) (pp. 962-967). IEEE. </vt:lpstr>
      <vt:lpstr>[26] Xie Y, Xia Y, Zhang J, Song Y, Feng D, Fulham M, Cai W. Knowledge-based Collaborative Deep Learning for Benign-Malignant Lung Nodule Classification on Chest CT. IEEE Trans Med Imaging. 2019 Apr;38(4):991-1004. doi: 10.1109/TMI.2018.2876510. Epub 2018 Oct 17. PMID: 30334786.</vt:lpstr>
      <vt:lpstr>[27] Mobiny, A., Yuan, P., Cicalese, P. A., Moulik, S. K., Garg, N., Wu, C. C., ... &amp; Nguyen, H. V. (2021). Memory-augmented capsule network for adaptable lung nodule classification. IEEE Transactions on Medical Imaging, 40(10), 2869-2879. </vt:lpstr>
      <vt:lpstr>[28] Zuo, W., Zhou, F., Li, Z., &amp; Wang, L. (2019). Multi-resolution CNN and knowledge transfer for candidate classification in lung nodule detection. Ieee Access, 7, 32510-32521. </vt:lpstr>
      <vt:lpstr>[29] Zhai, P., Tao, Y., Chen, H., Cai, T., &amp; Li, J. (2020). Multi-task learning for lung nodule classification on chest CT. IEEE access, 8, 180317-180327. </vt:lpstr>
      <vt:lpstr>[30] Ali, I., Muzammil, M., Haq, I. U., Khaliq, A. A., &amp; Abdullah, S. (2021). Deep feature selection and decision level fusion for lungs nodule classification. IEEE Access, 9, 18962-18973.</vt:lpstr>
      <vt:lpstr> COMPARSION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METHODOLOGY</vt:lpstr>
      <vt:lpstr>Dataset</vt:lpstr>
      <vt:lpstr>Loading of the Dataset and converting into .npy format</vt:lpstr>
      <vt:lpstr>Nodule Extraction</vt:lpstr>
      <vt:lpstr>PowerPoint Presentation</vt:lpstr>
      <vt:lpstr>PowerPoint Presentation</vt:lpstr>
      <vt:lpstr>VGG16- Network :</vt:lpstr>
      <vt:lpstr>PowerPoint Presentation</vt:lpstr>
      <vt:lpstr>PowerPoint Presentation</vt:lpstr>
      <vt:lpstr>PowerPoint Presentation</vt:lpstr>
      <vt:lpstr>PowerPoint Presentation</vt:lpstr>
      <vt:lpstr>                                 </vt:lpstr>
      <vt:lpstr>                              References</vt:lpstr>
      <vt:lpstr>                              References</vt:lpstr>
      <vt:lpstr>                              References</vt:lpstr>
      <vt:lpstr>                              References</vt:lpstr>
      <vt:lpstr>                              References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lastModifiedBy>dillu.t@outlook.com</cp:lastModifiedBy>
  <cp:revision>340</cp:revision>
  <dcterms:created xsi:type="dcterms:W3CDTF">2019-12-22T05:18:42Z</dcterms:created>
  <dcterms:modified xsi:type="dcterms:W3CDTF">2022-10-26T05:43:25Z</dcterms:modified>
</cp:coreProperties>
</file>