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5" r:id="rId4"/>
    <p:sldId id="263" r:id="rId5"/>
    <p:sldId id="264" r:id="rId6"/>
    <p:sldId id="265" r:id="rId7"/>
    <p:sldId id="266" r:id="rId8"/>
    <p:sldId id="258" r:id="rId9"/>
    <p:sldId id="262" r:id="rId10"/>
    <p:sldId id="270" r:id="rId11"/>
    <p:sldId id="274" r:id="rId12"/>
    <p:sldId id="271" r:id="rId13"/>
    <p:sldId id="272" r:id="rId14"/>
    <p:sldId id="273" r:id="rId15"/>
    <p:sldId id="267" r:id="rId16"/>
    <p:sldId id="268" r:id="rId17"/>
    <p:sldId id="276" r:id="rId18"/>
    <p:sldId id="269" r:id="rId19"/>
    <p:sldId id="260" r:id="rId20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10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</a:t>
            </a:r>
            <a:r>
              <a:rPr lang="en-US" baseline="0" dirty="0"/>
              <a:t> usage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No instrumentation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Foaie1!$A$2:$A$13</c:f>
              <c:strCache>
                <c:ptCount val="12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  <c:pt idx="3">
                  <c:v>clang_tcc</c:v>
                </c:pt>
                <c:pt idx="4">
                  <c:v>clang_tcc_ubsan</c:v>
                </c:pt>
                <c:pt idx="5">
                  <c:v>clang_tcc_ubsan_min</c:v>
                </c:pt>
                <c:pt idx="6">
                  <c:v>clang_tcc_bounds</c:v>
                </c:pt>
                <c:pt idx="7">
                  <c:v>clang_tcc_safestack</c:v>
                </c:pt>
                <c:pt idx="8">
                  <c:v>gcc_fortify_0</c:v>
                </c:pt>
                <c:pt idx="9">
                  <c:v>gcc_fortify_1</c:v>
                </c:pt>
                <c:pt idx="10">
                  <c:v>gcc_fortify_2</c:v>
                </c:pt>
                <c:pt idx="11">
                  <c:v>gcc_fortify_3</c:v>
                </c:pt>
              </c:strCache>
            </c:strRef>
          </c:cat>
          <c:val>
            <c:numRef>
              <c:f>Foaie1!$B$2:$B$13</c:f>
              <c:numCache>
                <c:formatCode>General</c:formatCode>
                <c:ptCount val="12"/>
                <c:pt idx="0">
                  <c:v>8.5390625</c:v>
                </c:pt>
                <c:pt idx="1">
                  <c:v>11.21484375</c:v>
                </c:pt>
                <c:pt idx="2">
                  <c:v>8.44921875</c:v>
                </c:pt>
                <c:pt idx="3">
                  <c:v>8.44921875</c:v>
                </c:pt>
                <c:pt idx="4">
                  <c:v>11.15234375</c:v>
                </c:pt>
                <c:pt idx="5">
                  <c:v>8.68359375</c:v>
                </c:pt>
                <c:pt idx="6">
                  <c:v>8.9453125</c:v>
                </c:pt>
                <c:pt idx="7">
                  <c:v>8.48828125</c:v>
                </c:pt>
                <c:pt idx="8">
                  <c:v>8.46484375</c:v>
                </c:pt>
                <c:pt idx="9">
                  <c:v>8.48046875</c:v>
                </c:pt>
                <c:pt idx="10">
                  <c:v>8.53125</c:v>
                </c:pt>
                <c:pt idx="11">
                  <c:v>8.46484375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0-4809-BC23-19592A2C575D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Memcheck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Foaie1!$A$2:$A$13</c:f>
              <c:strCache>
                <c:ptCount val="12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  <c:pt idx="3">
                  <c:v>clang_tcc</c:v>
                </c:pt>
                <c:pt idx="4">
                  <c:v>clang_tcc_ubsan</c:v>
                </c:pt>
                <c:pt idx="5">
                  <c:v>clang_tcc_ubsan_min</c:v>
                </c:pt>
                <c:pt idx="6">
                  <c:v>clang_tcc_bounds</c:v>
                </c:pt>
                <c:pt idx="7">
                  <c:v>clang_tcc_safestack</c:v>
                </c:pt>
                <c:pt idx="8">
                  <c:v>gcc_fortify_0</c:v>
                </c:pt>
                <c:pt idx="9">
                  <c:v>gcc_fortify_1</c:v>
                </c:pt>
                <c:pt idx="10">
                  <c:v>gcc_fortify_2</c:v>
                </c:pt>
                <c:pt idx="11">
                  <c:v>gcc_fortify_3</c:v>
                </c:pt>
              </c:strCache>
            </c:strRef>
          </c:cat>
          <c:val>
            <c:numRef>
              <c:f>Foaie1!$C$2:$C$13</c:f>
              <c:numCache>
                <c:formatCode>General</c:formatCode>
                <c:ptCount val="12"/>
                <c:pt idx="0">
                  <c:v>73.15625</c:v>
                </c:pt>
                <c:pt idx="1">
                  <c:v>80.390625</c:v>
                </c:pt>
                <c:pt idx="2">
                  <c:v>73.125</c:v>
                </c:pt>
                <c:pt idx="3">
                  <c:v>75.12890625</c:v>
                </c:pt>
                <c:pt idx="4">
                  <c:v>80.15234375</c:v>
                </c:pt>
                <c:pt idx="5">
                  <c:v>75.48828125</c:v>
                </c:pt>
                <c:pt idx="6">
                  <c:v>74.08203125</c:v>
                </c:pt>
                <c:pt idx="7">
                  <c:v>73.234375</c:v>
                </c:pt>
                <c:pt idx="8">
                  <c:v>74.33984375</c:v>
                </c:pt>
                <c:pt idx="9">
                  <c:v>74.34375</c:v>
                </c:pt>
                <c:pt idx="10">
                  <c:v>73.15625</c:v>
                </c:pt>
                <c:pt idx="11">
                  <c:v>73.15625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80-4809-BC23-19592A2C5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251552"/>
        <c:axId val="81248672"/>
        <c:axId val="0"/>
      </c:bar3DChart>
      <c:catAx>
        <c:axId val="812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48672"/>
        <c:crosses val="autoZero"/>
        <c:auto val="1"/>
        <c:lblAlgn val="ctr"/>
        <c:lblOffset val="100"/>
        <c:noMultiLvlLbl val="0"/>
      </c:catAx>
      <c:valAx>
        <c:axId val="812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Foaie1!$A$2:$A$10</c:f>
              <c:strCache>
                <c:ptCount val="9"/>
                <c:pt idx="0">
                  <c:v>clang_tcc</c:v>
                </c:pt>
                <c:pt idx="1">
                  <c:v>clang_tcc_ubsan</c:v>
                </c:pt>
                <c:pt idx="2">
                  <c:v>clang_tcc_ubsan_min</c:v>
                </c:pt>
                <c:pt idx="3">
                  <c:v>clang_tcc_asan</c:v>
                </c:pt>
                <c:pt idx="4">
                  <c:v>clang_tcc_ubsan_asan</c:v>
                </c:pt>
                <c:pt idx="5">
                  <c:v>clang_tcc_asan_bounds</c:v>
                </c:pt>
                <c:pt idx="6">
                  <c:v>clang_tcc_ubsan_asan_bounds</c:v>
                </c:pt>
                <c:pt idx="7">
                  <c:v>clang_tcc_bounds</c:v>
                </c:pt>
                <c:pt idx="8">
                  <c:v>clang_tcc_safestack</c:v>
                </c:pt>
              </c:strCache>
            </c:strRef>
          </c:cat>
          <c:val>
            <c:numRef>
              <c:f>Foaie1!$B$2:$B$10</c:f>
              <c:numCache>
                <c:formatCode>General</c:formatCode>
                <c:ptCount val="9"/>
                <c:pt idx="0">
                  <c:v>48.6</c:v>
                </c:pt>
                <c:pt idx="1">
                  <c:v>123.15</c:v>
                </c:pt>
                <c:pt idx="2">
                  <c:v>73.510000000000005</c:v>
                </c:pt>
                <c:pt idx="3">
                  <c:v>138.80000000000001</c:v>
                </c:pt>
                <c:pt idx="4">
                  <c:v>224.25</c:v>
                </c:pt>
                <c:pt idx="5">
                  <c:v>138.88</c:v>
                </c:pt>
                <c:pt idx="6">
                  <c:v>223.32</c:v>
                </c:pt>
                <c:pt idx="7">
                  <c:v>50.64</c:v>
                </c:pt>
                <c:pt idx="8">
                  <c:v>50.45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D-46C8-8E90-C9C351553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Foaie1!$A$2:$A$4</c:f>
              <c:strCache>
                <c:ptCount val="3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</c:strCache>
            </c:strRef>
          </c:cat>
          <c:val>
            <c:numRef>
              <c:f>Foaie1!$B$2:$B$4</c:f>
              <c:numCache>
                <c:formatCode>General</c:formatCode>
                <c:ptCount val="3"/>
                <c:pt idx="0">
                  <c:v>47.96</c:v>
                </c:pt>
                <c:pt idx="1">
                  <c:v>105.5</c:v>
                </c:pt>
                <c:pt idx="2">
                  <c:v>47.38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7-4CAA-A969-3BAB70E1C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4"/>
                <c:pt idx="0">
                  <c:v>gcc_fortify_0</c:v>
                </c:pt>
                <c:pt idx="1">
                  <c:v>gcc_fortify_1</c:v>
                </c:pt>
                <c:pt idx="2">
                  <c:v>gcc_fortify_2</c:v>
                </c:pt>
                <c:pt idx="3">
                  <c:v>gcc_fortify_3</c:v>
                </c:pt>
              </c:strCache>
            </c:strRef>
          </c:cat>
          <c:val>
            <c:numRef>
              <c:f>Foaie1!$B$2:$B$5</c:f>
              <c:numCache>
                <c:formatCode>General</c:formatCode>
                <c:ptCount val="4"/>
                <c:pt idx="0">
                  <c:v>47.59</c:v>
                </c:pt>
                <c:pt idx="1">
                  <c:v>48.36</c:v>
                </c:pt>
                <c:pt idx="2">
                  <c:v>47.39</c:v>
                </c:pt>
                <c:pt idx="3">
                  <c:v>47.7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0-4AB8-9417-A8A2F38B8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Git </a:t>
          </a:r>
          <a:r>
            <a:rPr lang="en-US" noProof="0" dirty="0" err="1">
              <a:latin typeface="Calibri" panose="020F0502020204030204" pitchFamily="34" charset="0"/>
              <a:cs typeface="Calibri" panose="020F0502020204030204" pitchFamily="34" charset="0"/>
            </a:rPr>
            <a:t>gud</a:t>
          </a:r>
          <a:r>
            <a:rPr lang="ro-RO" noProof="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Safer languages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Comprehensive testing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74099C2C-7058-4DC1-ABED-97DA0F3A84C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Code review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9D79F5-94C7-4E40-B613-8707510C30CB}" type="parTrans" cxnId="{509E0892-96F2-484F-BAE7-9E8596C535EE}">
      <dgm:prSet/>
      <dgm:spPr/>
      <dgm:t>
        <a:bodyPr/>
        <a:lstStyle/>
        <a:p>
          <a:endParaRPr lang="en-US"/>
        </a:p>
      </dgm:t>
    </dgm:pt>
    <dgm:pt modelId="{612C486D-BA69-4463-8E2F-C066E5DCDECB}" type="sibTrans" cxnId="{509E0892-96F2-484F-BAE7-9E8596C535EE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E9CE05C9-048E-4618-BC1C-1BBC6E565EB7}" type="pres">
      <dgm:prSet presAssocID="{74099C2C-7058-4DC1-ABED-97DA0F3A84C2}" presName="text_4" presStyleLbl="node1" presStyleIdx="3" presStyleCnt="4">
        <dgm:presLayoutVars>
          <dgm:bulletEnabled val="1"/>
        </dgm:presLayoutVars>
      </dgm:prSet>
      <dgm:spPr/>
    </dgm:pt>
    <dgm:pt modelId="{46A73158-DED6-4810-B19B-E2B283796998}" type="pres">
      <dgm:prSet presAssocID="{74099C2C-7058-4DC1-ABED-97DA0F3A84C2}" presName="accent_4" presStyleCnt="0"/>
      <dgm:spPr/>
    </dgm:pt>
    <dgm:pt modelId="{04129CF0-BB70-4C7D-859E-CD5035B623B7}" type="pres">
      <dgm:prSet presAssocID="{74099C2C-7058-4DC1-ABED-97DA0F3A84C2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09E0892-96F2-484F-BAE7-9E8596C535EE}" srcId="{7E5AA53B-3EEE-4DE4-BB81-9044890C2946}" destId="{74099C2C-7058-4DC1-ABED-97DA0F3A84C2}" srcOrd="3" destOrd="0" parTransId="{9D9D79F5-94C7-4E40-B613-8707510C30CB}" sibTransId="{612C486D-BA69-4463-8E2F-C066E5DCDECB}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A0920DA-24E0-4A26-9EB3-411CF058E828}" type="presOf" srcId="{74099C2C-7058-4DC1-ABED-97DA0F3A84C2}" destId="{E9CE05C9-048E-4618-BC1C-1BBC6E565EB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166142D-E8D5-47EA-8A1B-74AD7B3328F1}" type="presParOf" srcId="{90561C55-3C6E-4D53-85E1-2C50BCDDA392}" destId="{E9CE05C9-048E-4618-BC1C-1BBC6E565EB7}" srcOrd="7" destOrd="0" presId="urn:microsoft.com/office/officeart/2008/layout/VerticalCurvedList"/>
    <dgm:cxn modelId="{358DC616-DB34-4369-AC19-4E08731F1638}" type="presParOf" srcId="{90561C55-3C6E-4D53-85E1-2C50BCDDA392}" destId="{46A73158-DED6-4810-B19B-E2B283796998}" srcOrd="8" destOrd="0" presId="urn:microsoft.com/office/officeart/2008/layout/VerticalCurvedList"/>
    <dgm:cxn modelId="{D2EAB9FB-2DAF-4573-A8A5-7F703F01F10C}" type="presParOf" srcId="{46A73158-DED6-4810-B19B-E2B283796998}" destId="{04129CF0-BB70-4C7D-859E-CD5035B623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Reputation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Recovery costs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Legal costs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74099C2C-7058-4DC1-ABED-97DA0F3A84C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Did I mention costs?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9D79F5-94C7-4E40-B613-8707510C30CB}" type="parTrans" cxnId="{509E0892-96F2-484F-BAE7-9E8596C535EE}">
      <dgm:prSet/>
      <dgm:spPr/>
      <dgm:t>
        <a:bodyPr/>
        <a:lstStyle/>
        <a:p>
          <a:endParaRPr lang="en-US"/>
        </a:p>
      </dgm:t>
    </dgm:pt>
    <dgm:pt modelId="{612C486D-BA69-4463-8E2F-C066E5DCDECB}" type="sibTrans" cxnId="{509E0892-96F2-484F-BAE7-9E8596C535EE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E9CE05C9-048E-4618-BC1C-1BBC6E565EB7}" type="pres">
      <dgm:prSet presAssocID="{74099C2C-7058-4DC1-ABED-97DA0F3A84C2}" presName="text_4" presStyleLbl="node1" presStyleIdx="3" presStyleCnt="4">
        <dgm:presLayoutVars>
          <dgm:bulletEnabled val="1"/>
        </dgm:presLayoutVars>
      </dgm:prSet>
      <dgm:spPr/>
    </dgm:pt>
    <dgm:pt modelId="{46A73158-DED6-4810-B19B-E2B283796998}" type="pres">
      <dgm:prSet presAssocID="{74099C2C-7058-4DC1-ABED-97DA0F3A84C2}" presName="accent_4" presStyleCnt="0"/>
      <dgm:spPr/>
    </dgm:pt>
    <dgm:pt modelId="{04129CF0-BB70-4C7D-859E-CD5035B623B7}" type="pres">
      <dgm:prSet presAssocID="{74099C2C-7058-4DC1-ABED-97DA0F3A84C2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09E0892-96F2-484F-BAE7-9E8596C535EE}" srcId="{7E5AA53B-3EEE-4DE4-BB81-9044890C2946}" destId="{74099C2C-7058-4DC1-ABED-97DA0F3A84C2}" srcOrd="3" destOrd="0" parTransId="{9D9D79F5-94C7-4E40-B613-8707510C30CB}" sibTransId="{612C486D-BA69-4463-8E2F-C066E5DCDECB}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A0920DA-24E0-4A26-9EB3-411CF058E828}" type="presOf" srcId="{74099C2C-7058-4DC1-ABED-97DA0F3A84C2}" destId="{E9CE05C9-048E-4618-BC1C-1BBC6E565EB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166142D-E8D5-47EA-8A1B-74AD7B3328F1}" type="presParOf" srcId="{90561C55-3C6E-4D53-85E1-2C50BCDDA392}" destId="{E9CE05C9-048E-4618-BC1C-1BBC6E565EB7}" srcOrd="7" destOrd="0" presId="urn:microsoft.com/office/officeart/2008/layout/VerticalCurvedList"/>
    <dgm:cxn modelId="{358DC616-DB34-4369-AC19-4E08731F1638}" type="presParOf" srcId="{90561C55-3C6E-4D53-85E1-2C50BCDDA392}" destId="{46A73158-DED6-4810-B19B-E2B283796998}" srcOrd="8" destOrd="0" presId="urn:microsoft.com/office/officeart/2008/layout/VerticalCurvedList"/>
    <dgm:cxn modelId="{D2EAB9FB-2DAF-4573-A8A5-7F703F01F10C}" type="presParOf" srcId="{46A73158-DED6-4810-B19B-E2B283796998}" destId="{04129CF0-BB70-4C7D-859E-CD5035B623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CVE-2022-2274 (</a:t>
          </a:r>
          <a:r>
            <a:rPr lang="en-US" noProof="0" dirty="0" err="1">
              <a:latin typeface="Calibri" panose="020F0502020204030204" pitchFamily="34" charset="0"/>
              <a:cs typeface="Calibri" panose="020F0502020204030204" pitchFamily="34" charset="0"/>
            </a:rPr>
            <a:t>openssl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CVE-2023-34417 (</a:t>
          </a:r>
          <a:r>
            <a:rPr lang="en-US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firefox</a:t>
          </a: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Git </a:t>
          </a:r>
          <a:r>
            <a:rPr lang="en-US" sz="2600" kern="1200" noProof="0" dirty="0" err="1">
              <a:latin typeface="Calibri" panose="020F0502020204030204" pitchFamily="34" charset="0"/>
              <a:cs typeface="Calibri" panose="020F0502020204030204" pitchFamily="34" charset="0"/>
            </a:rPr>
            <a:t>gud</a:t>
          </a:r>
          <a:r>
            <a:rPr lang="ro-RO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Safer languages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Comprehensive testing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05C9-048E-4618-BC1C-1BBC6E565EB7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Code review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41666"/>
        <a:ext cx="6402340" cy="548276"/>
      </dsp:txXfrm>
    </dsp:sp>
    <dsp:sp modelId="{04129CF0-BB70-4C7D-859E-CD5035B623B7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Reputation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Recovery costs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Legal costs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05C9-048E-4618-BC1C-1BBC6E565EB7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Did I mention costs?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41666"/>
        <a:ext cx="6402340" cy="548276"/>
      </dsp:txXfrm>
    </dsp:sp>
    <dsp:sp modelId="{04129CF0-BB70-4C7D-859E-CD5035B623B7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CVE-2022-2274 (</a:t>
          </a:r>
          <a:r>
            <a:rPr lang="en-US" sz="3300" kern="1200" noProof="0" dirty="0" err="1">
              <a:latin typeface="Calibri" panose="020F0502020204030204" pitchFamily="34" charset="0"/>
              <a:cs typeface="Calibri" panose="020F0502020204030204" pitchFamily="34" charset="0"/>
            </a:rPr>
            <a:t>openssl</a:t>
          </a:r>
          <a:r>
            <a:rPr lang="en-US" sz="3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sz="33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CVE-2023-34417 (</a:t>
          </a:r>
          <a:r>
            <a:rPr lang="en-US" sz="33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firefox</a:t>
          </a:r>
          <a:r>
            <a:rPr lang="en-US" sz="3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sz="33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DD2B84-0CFB-4FD0-B2F1-3961DB98BD11}" type="datetime1">
              <a:rPr lang="ro-RO" smtClean="0"/>
              <a:t>02.07.2023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67EDFE-D964-4A08-908B-2B4B51391825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827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768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331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6072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374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208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3641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02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66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13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472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019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087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101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455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95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2B101F-9387-4456-8832-383ADFE233DE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4E31C-9C4A-4187-A97E-7BEC85348950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80529C-50D2-4A8F-BAF4-603A73BDDDB3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81D3E-A3F6-43B5-8C2C-804ECF37FF1B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C3A9C2-FDEC-4662-A5A5-FC955D3DEE12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CB5C9-ACC4-4814-B0F6-490B77D871D9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9BDE5-071E-405B-807D-DE4C195B0784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EC40A-62D7-4FEA-828D-4DE2FF2D9CED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  <p:sp>
        <p:nvSpPr>
          <p:cNvPr id="7" name="Dreptunghi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u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786AB-31B3-4B66-9DC4-725C4C399526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A1D6A5-3137-4714-8604-059E7DABDF12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9B981-EE4F-4641-8DB0-ABA4766A215C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15D95F2-E130-43F3-8CD4-E29595525599}" type="datetime1">
              <a:rPr lang="ro-RO" noProof="0" smtClean="0"/>
              <a:t>02.07.2023</a:t>
            </a:fld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o-RO" noProof="0" smtClean="0"/>
              <a:pPr/>
              <a:t>‹#›</a:t>
            </a:fld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reptunghi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reptunghi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reptunghi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reptunghi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Imagine 6" descr="Conexiuni digital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reptunghi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reptunghi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Dreptunghi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Exploits &amp; Mitigations</a:t>
            </a:r>
            <a:endParaRPr lang="ro-RO" sz="6000" dirty="0">
              <a:solidFill>
                <a:schemeClr val="bg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3355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dirty="0" err="1">
                <a:solidFill>
                  <a:srgbClr val="7CEBFF"/>
                </a:solidFill>
              </a:rPr>
              <a:t>Liviu</a:t>
            </a:r>
            <a:r>
              <a:rPr lang="en-US" dirty="0">
                <a:solidFill>
                  <a:srgbClr val="7CEBFF"/>
                </a:solidFill>
              </a:rPr>
              <a:t>-Alexandru Bud</a:t>
            </a:r>
            <a:br>
              <a:rPr lang="en-US" dirty="0">
                <a:solidFill>
                  <a:srgbClr val="7CEBFF"/>
                </a:solidFill>
              </a:rPr>
            </a:br>
            <a:r>
              <a:rPr lang="en-US" dirty="0">
                <a:solidFill>
                  <a:srgbClr val="7CEBFF"/>
                </a:solidFill>
              </a:rPr>
              <a:t>Faculty of Automatic Control and Computers</a:t>
            </a:r>
          </a:p>
          <a:p>
            <a:pPr rtl="0"/>
            <a:r>
              <a:rPr lang="en-US" dirty="0">
                <a:solidFill>
                  <a:srgbClr val="7CEBFF"/>
                </a:solidFill>
              </a:rPr>
              <a:t>03.08.2023</a:t>
            </a:r>
          </a:p>
          <a:p>
            <a:pPr rtl="0"/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4" name="Google Shape;14;p2">
            <a:extLst>
              <a:ext uri="{FF2B5EF4-FFF2-40B4-BE49-F238E27FC236}">
                <a16:creationId xmlns:a16="http://schemas.microsoft.com/office/drawing/2014/main" id="{89CA5472-CA4C-2548-F6EE-EAD66DB243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275" y="846780"/>
            <a:ext cx="3585063" cy="15831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oogle Shape;15;p2">
            <a:extLst>
              <a:ext uri="{FF2B5EF4-FFF2-40B4-BE49-F238E27FC236}">
                <a16:creationId xmlns:a16="http://schemas.microsoft.com/office/drawing/2014/main" id="{5542383E-2B16-C71E-7D51-401BFA0C16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852" y="846780"/>
            <a:ext cx="1580683" cy="1583153"/>
          </a:xfrm>
          <a:prstGeom prst="round2DiagRect">
            <a:avLst>
              <a:gd name="adj1" fmla="val 0"/>
              <a:gd name="adj2" fmla="val 1593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C00EE3A9-DB2A-E134-601A-6D386C6CF4C9}"/>
              </a:ext>
            </a:extLst>
          </p:cNvPr>
          <p:cNvSpPr txBox="1"/>
          <p:nvPr/>
        </p:nvSpPr>
        <p:spPr>
          <a:xfrm>
            <a:off x="-787907" y="2573866"/>
            <a:ext cx="617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University </a:t>
            </a:r>
            <a:r>
              <a:rPr lang="en-US" sz="3200" i="0" u="none" strike="noStrike" cap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Politehnica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of Bucharest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(No sanitizer)</a:t>
            </a:r>
            <a:endParaRPr lang="ro-RO" dirty="0"/>
          </a:p>
        </p:txBody>
      </p:sp>
      <p:pic>
        <p:nvPicPr>
          <p:cNvPr id="17" name="Substituent conținut 16">
            <a:extLst>
              <a:ext uri="{FF2B5EF4-FFF2-40B4-BE49-F238E27FC236}">
                <a16:creationId xmlns:a16="http://schemas.microsoft.com/office/drawing/2014/main" id="{BC03DD7E-393A-6045-3972-FE7BF5075B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275" y="1885441"/>
            <a:ext cx="11155450" cy="4972559"/>
          </a:xfrm>
        </p:spPr>
      </p:pic>
    </p:spTree>
    <p:extLst>
      <p:ext uri="{BB962C8B-B14F-4D97-AF65-F5344CB8AC3E}">
        <p14:creationId xmlns:p14="http://schemas.microsoft.com/office/powerpoint/2010/main" val="382703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(UBSAN MINIMAL)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D32395B4-8094-0181-41B8-637D30AD5C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327" y="1876572"/>
            <a:ext cx="11175346" cy="4981428"/>
          </a:xfrm>
        </p:spPr>
      </p:pic>
    </p:spTree>
    <p:extLst>
      <p:ext uri="{BB962C8B-B14F-4D97-AF65-F5344CB8AC3E}">
        <p14:creationId xmlns:p14="http://schemas.microsoft.com/office/powerpoint/2010/main" val="189360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UBSAN)</a:t>
            </a:r>
            <a:endParaRPr lang="ro-RO" dirty="0"/>
          </a:p>
        </p:txBody>
      </p:sp>
      <p:pic>
        <p:nvPicPr>
          <p:cNvPr id="12" name="Substituent conținut 11">
            <a:extLst>
              <a:ext uri="{FF2B5EF4-FFF2-40B4-BE49-F238E27FC236}">
                <a16:creationId xmlns:a16="http://schemas.microsoft.com/office/drawing/2014/main" id="{F9994BF6-7B06-2758-099D-5A6980F5F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698" y="1925044"/>
            <a:ext cx="11066604" cy="4932956"/>
          </a:xfrm>
        </p:spPr>
      </p:pic>
    </p:spTree>
    <p:extLst>
      <p:ext uri="{BB962C8B-B14F-4D97-AF65-F5344CB8AC3E}">
        <p14:creationId xmlns:p14="http://schemas.microsoft.com/office/powerpoint/2010/main" val="35645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ASAN)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1CB91E97-91F5-B55D-3CC6-6784AF1E62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2" y="1941532"/>
            <a:ext cx="11029615" cy="4916468"/>
          </a:xfrm>
        </p:spPr>
      </p:pic>
    </p:spTree>
    <p:extLst>
      <p:ext uri="{BB962C8B-B14F-4D97-AF65-F5344CB8AC3E}">
        <p14:creationId xmlns:p14="http://schemas.microsoft.com/office/powerpoint/2010/main" val="50689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ASAN + UBSAN)</a:t>
            </a:r>
            <a:endParaRPr lang="ro-RO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F5C5DE2B-B153-5826-52CE-9C671BD6BE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3" y="1941532"/>
            <a:ext cx="11029616" cy="4916468"/>
          </a:xfrm>
        </p:spPr>
      </p:pic>
    </p:spTree>
    <p:extLst>
      <p:ext uri="{BB962C8B-B14F-4D97-AF65-F5344CB8AC3E}">
        <p14:creationId xmlns:p14="http://schemas.microsoft.com/office/powerpoint/2010/main" val="238577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GLIBC Fortify</a:t>
            </a:r>
            <a:endParaRPr lang="ro-RO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E7B82448-0AE1-9085-9811-0A9685C033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403197" y="2171280"/>
            <a:ext cx="5422900" cy="3615266"/>
          </a:xfrm>
        </p:spPr>
      </p:pic>
      <p:graphicFrame>
        <p:nvGraphicFramePr>
          <p:cNvPr id="10" name="Substituent conținut 13">
            <a:extLst>
              <a:ext uri="{FF2B5EF4-FFF2-40B4-BE49-F238E27FC236}">
                <a16:creationId xmlns:a16="http://schemas.microsoft.com/office/drawing/2014/main" id="{8ED33DFE-A628-8DA6-C2CC-833D4DACCD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2737647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Substituent conținut 13">
            <a:extLst>
              <a:ext uri="{FF2B5EF4-FFF2-40B4-BE49-F238E27FC236}">
                <a16:creationId xmlns:a16="http://schemas.microsoft.com/office/drawing/2014/main" id="{EAD9972B-4262-0CF8-093F-C94BF5327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30215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900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Catching bugs with custom allocators (</a:t>
            </a:r>
            <a:r>
              <a:rPr lang="en-US" dirty="0" err="1"/>
              <a:t>Pageheap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B399CDE6-C9F0-0043-7F90-AA8EA42D5DE3}"/>
              </a:ext>
            </a:extLst>
          </p:cNvPr>
          <p:cNvSpPr/>
          <p:nvPr/>
        </p:nvSpPr>
        <p:spPr>
          <a:xfrm>
            <a:off x="3386294" y="3801331"/>
            <a:ext cx="1718269" cy="98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 page</a:t>
            </a:r>
            <a:br>
              <a:rPr lang="en-US" dirty="0"/>
            </a:br>
            <a:r>
              <a:rPr lang="en-US" dirty="0"/>
              <a:t>(R-only)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4FD4B114-D150-1AE4-96B1-DE33BC4AE1A9}"/>
              </a:ext>
            </a:extLst>
          </p:cNvPr>
          <p:cNvSpPr/>
          <p:nvPr/>
        </p:nvSpPr>
        <p:spPr>
          <a:xfrm>
            <a:off x="5104563" y="3801331"/>
            <a:ext cx="1718269" cy="988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memory</a:t>
            </a:r>
          </a:p>
          <a:p>
            <a:pPr algn="ctr"/>
            <a:r>
              <a:rPr lang="en-US" dirty="0"/>
              <a:t>(RW)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E032EB0C-A6E0-44A8-8D9A-23E00264B6E6}"/>
              </a:ext>
            </a:extLst>
          </p:cNvPr>
          <p:cNvSpPr/>
          <p:nvPr/>
        </p:nvSpPr>
        <p:spPr>
          <a:xfrm>
            <a:off x="6822832" y="3801331"/>
            <a:ext cx="1718269" cy="98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 page</a:t>
            </a:r>
            <a:br>
              <a:rPr lang="en-US" dirty="0"/>
            </a:br>
            <a:r>
              <a:rPr lang="en-US" dirty="0"/>
              <a:t>(R-only)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B7612C28-636A-3E3D-8C5E-B12F964D66B7}"/>
              </a:ext>
            </a:extLst>
          </p:cNvPr>
          <p:cNvSpPr txBox="1"/>
          <p:nvPr/>
        </p:nvSpPr>
        <p:spPr>
          <a:xfrm>
            <a:off x="712626" y="2471895"/>
            <a:ext cx="1076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memory protection mechanisms present in hardware</a:t>
            </a:r>
          </a:p>
        </p:txBody>
      </p:sp>
    </p:spTree>
    <p:extLst>
      <p:ext uri="{BB962C8B-B14F-4D97-AF65-F5344CB8AC3E}">
        <p14:creationId xmlns:p14="http://schemas.microsoft.com/office/powerpoint/2010/main" val="135384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PREVENTABLE VULNERABILITIES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1881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84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o-RO" dirty="0">
                <a:solidFill>
                  <a:srgbClr val="FFFFFF"/>
                </a:solidFill>
              </a:rPr>
              <a:t>Vă mulțumim</a:t>
            </a:r>
          </a:p>
        </p:txBody>
      </p:sp>
      <p:pic>
        <p:nvPicPr>
          <p:cNvPr id="5" name="Imagine 4" descr="Numere digital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6A3BC088-A7AA-CA7B-0073-D60204ADA8A3}"/>
              </a:ext>
            </a:extLst>
          </p:cNvPr>
          <p:cNvSpPr txBox="1"/>
          <p:nvPr/>
        </p:nvSpPr>
        <p:spPr>
          <a:xfrm>
            <a:off x="8108302" y="2052735"/>
            <a:ext cx="30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BB89F8E-EF24-094F-15F6-5E0502271E86}"/>
              </a:ext>
            </a:extLst>
          </p:cNvPr>
          <p:cNvSpPr txBox="1"/>
          <p:nvPr/>
        </p:nvSpPr>
        <p:spPr>
          <a:xfrm>
            <a:off x="8133123" y="3165988"/>
            <a:ext cx="30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5306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reptunghi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reptunghi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7908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Thank you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your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attention</a:t>
            </a:r>
            <a:endParaRPr lang="ro-RO" dirty="0">
              <a:solidFill>
                <a:srgbClr val="FFFFFF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o-RO" dirty="0">
              <a:solidFill>
                <a:schemeClr val="bg2"/>
              </a:solidFill>
            </a:endParaRPr>
          </a:p>
          <a:p>
            <a:pPr rtl="0"/>
            <a:endParaRPr lang="ro-RO" dirty="0">
              <a:solidFill>
                <a:schemeClr val="bg2"/>
              </a:solidFill>
            </a:endParaRPr>
          </a:p>
          <a:p>
            <a:pPr rtl="0"/>
            <a:endParaRPr lang="ro-RO" dirty="0">
              <a:solidFill>
                <a:schemeClr val="bg2"/>
              </a:solidFill>
            </a:endParaRPr>
          </a:p>
        </p:txBody>
      </p:sp>
      <p:pic>
        <p:nvPicPr>
          <p:cNvPr id="5" name="Imagine 4" descr="Numere digital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4" name="Google Shape;14;p2">
            <a:extLst>
              <a:ext uri="{FF2B5EF4-FFF2-40B4-BE49-F238E27FC236}">
                <a16:creationId xmlns:a16="http://schemas.microsoft.com/office/drawing/2014/main" id="{0ECE311E-35AF-7A08-F27A-CE19C05B14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66" y="4569123"/>
            <a:ext cx="3585063" cy="15831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oogle Shape;15;p2">
            <a:extLst>
              <a:ext uri="{FF2B5EF4-FFF2-40B4-BE49-F238E27FC236}">
                <a16:creationId xmlns:a16="http://schemas.microsoft.com/office/drawing/2014/main" id="{43DDD6F7-C984-91C0-1EE4-8F40BBF276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766" y="937849"/>
            <a:ext cx="1580683" cy="1583153"/>
          </a:xfrm>
          <a:prstGeom prst="round2DiagRect">
            <a:avLst>
              <a:gd name="adj1" fmla="val 0"/>
              <a:gd name="adj2" fmla="val 1593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reptunghi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Vulnerability prevention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81127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reptunghi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Why prevention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8164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371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Dr Memory &amp; </a:t>
            </a:r>
            <a:r>
              <a:rPr lang="en-US" dirty="0" err="1"/>
              <a:t>Valgrind</a:t>
            </a:r>
            <a:endParaRPr lang="ro-RO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E72300D4-24F8-EE76-77A1-57CD6870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73" y="2435249"/>
            <a:ext cx="4126984" cy="2704762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7D962924-6287-1EC6-B431-C3FD475E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016" y="2315319"/>
            <a:ext cx="3046800" cy="29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Issues with post compilation instrumentation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1D75701-8179-4501-281C-D45AA3EB0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6" y="2651182"/>
            <a:ext cx="10718008" cy="4206818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9294679E-9EBA-96EF-83B3-9114F87F4DB7}"/>
              </a:ext>
            </a:extLst>
          </p:cNvPr>
          <p:cNvSpPr txBox="1"/>
          <p:nvPr/>
        </p:nvSpPr>
        <p:spPr>
          <a:xfrm>
            <a:off x="457200" y="1861420"/>
            <a:ext cx="112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Speed [1]</a:t>
            </a:r>
          </a:p>
        </p:txBody>
      </p:sp>
    </p:spTree>
    <p:extLst>
      <p:ext uri="{BB962C8B-B14F-4D97-AF65-F5344CB8AC3E}">
        <p14:creationId xmlns:p14="http://schemas.microsoft.com/office/powerpoint/2010/main" val="375134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Issues with post compilation instrumentation</a:t>
            </a:r>
            <a:endParaRPr lang="ro-RO" dirty="0"/>
          </a:p>
        </p:txBody>
      </p:sp>
      <p:graphicFrame>
        <p:nvGraphicFramePr>
          <p:cNvPr id="9" name="Diagramă 8">
            <a:extLst>
              <a:ext uri="{FF2B5EF4-FFF2-40B4-BE49-F238E27FC236}">
                <a16:creationId xmlns:a16="http://schemas.microsoft.com/office/drawing/2014/main" id="{A6FC0B02-8D46-F2E3-C821-6A2B36735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114775"/>
              </p:ext>
            </p:extLst>
          </p:nvPr>
        </p:nvGraphicFramePr>
        <p:xfrm>
          <a:off x="2032000" y="1979525"/>
          <a:ext cx="8128000" cy="487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198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Alternatives &amp; Tradeoffs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294679E-9EBA-96EF-83B3-9114F87F4DB7}"/>
              </a:ext>
            </a:extLst>
          </p:cNvPr>
          <p:cNvSpPr txBox="1"/>
          <p:nvPr/>
        </p:nvSpPr>
        <p:spPr>
          <a:xfrm>
            <a:off x="6096000" y="2831687"/>
            <a:ext cx="5632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UBSAN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Fortification</a:t>
            </a:r>
          </a:p>
        </p:txBody>
      </p:sp>
      <p:pic>
        <p:nvPicPr>
          <p:cNvPr id="4" name="Grafic 3" descr="Scales of justice with solid fill">
            <a:extLst>
              <a:ext uri="{FF2B5EF4-FFF2-40B4-BE49-F238E27FC236}">
                <a16:creationId xmlns:a16="http://schemas.microsoft.com/office/drawing/2014/main" id="{E87CC1A1-B93C-0192-10D4-C385734C2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121" y="2175986"/>
            <a:ext cx="2964025" cy="29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Clang (LLVM)</a:t>
            </a:r>
            <a:endParaRPr lang="ro-RO" dirty="0"/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9E474E5D-260C-2150-4E8A-BFF5BEE2BB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567543"/>
            <a:ext cx="4983972" cy="4983972"/>
          </a:xfrm>
        </p:spPr>
      </p:pic>
      <p:graphicFrame>
        <p:nvGraphicFramePr>
          <p:cNvPr id="19" name="Substituent conținut 13">
            <a:extLst>
              <a:ext uri="{FF2B5EF4-FFF2-40B4-BE49-F238E27FC236}">
                <a16:creationId xmlns:a16="http://schemas.microsoft.com/office/drawing/2014/main" id="{BA61668A-8E3A-3106-506D-E5EAAEF71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6768"/>
              </p:ext>
            </p:extLst>
          </p:nvPr>
        </p:nvGraphicFramePr>
        <p:xfrm>
          <a:off x="4823209" y="1969477"/>
          <a:ext cx="6882375" cy="458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GCC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4802F57A-D185-7572-9276-DF04B2BF60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36913" y="1943130"/>
            <a:ext cx="3770987" cy="4449765"/>
          </a:xfrm>
        </p:spPr>
      </p:pic>
      <p:graphicFrame>
        <p:nvGraphicFramePr>
          <p:cNvPr id="14" name="Substituent conținut 13">
            <a:extLst>
              <a:ext uri="{FF2B5EF4-FFF2-40B4-BE49-F238E27FC236}">
                <a16:creationId xmlns:a16="http://schemas.microsoft.com/office/drawing/2014/main" id="{0176E537-6DC5-31B1-F396-E3A39CA863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1169313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78830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1_TF56390039_Win32" id="{13463F02-27C5-41F8-B748-BA087EF2B2DA}" vid="{C36E9DC6-6DC5-4F8D-8C2C-314AF6703E1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Proiectare tehnologică</Template>
  <TotalTime>484</TotalTime>
  <Words>197</Words>
  <Application>Microsoft Office PowerPoint</Application>
  <PresentationFormat>Ecran lat</PresentationFormat>
  <Paragraphs>69</Paragraphs>
  <Slides>19</Slides>
  <Notes>19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Libre Franklin</vt:lpstr>
      <vt:lpstr>Wingdings 2</vt:lpstr>
      <vt:lpstr>Dividend</vt:lpstr>
      <vt:lpstr>Exploits &amp; Mitigations</vt:lpstr>
      <vt:lpstr>Vulnerability prevention</vt:lpstr>
      <vt:lpstr>Why prevention</vt:lpstr>
      <vt:lpstr>Dr Memory &amp; Valgrind</vt:lpstr>
      <vt:lpstr>Issues with post compilation instrumentation</vt:lpstr>
      <vt:lpstr>Issues with post compilation instrumentation</vt:lpstr>
      <vt:lpstr>Alternatives &amp; Tradeoffs</vt:lpstr>
      <vt:lpstr>Clang (LLVM)</vt:lpstr>
      <vt:lpstr>GCC</vt:lpstr>
      <vt:lpstr>Sanitizer memory footprint (No sanitizer)</vt:lpstr>
      <vt:lpstr>Sanitizer memory footprint (UBSAN MINIMAL)</vt:lpstr>
      <vt:lpstr>Sanitizer memory footprint (TCC UBSAN)</vt:lpstr>
      <vt:lpstr>Sanitizer memory footprint (TCC ASAN)</vt:lpstr>
      <vt:lpstr>Sanitizer memory footprint (TCC ASAN + UBSAN)</vt:lpstr>
      <vt:lpstr>GLIBC Fortify</vt:lpstr>
      <vt:lpstr>Catching bugs with custom allocators (Pageheap)</vt:lpstr>
      <vt:lpstr>PREVENTABLE VULNERABILITIES</vt:lpstr>
      <vt:lpstr>Vă mulțumim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Exploits &amp; Mitigations</dc:title>
  <dc:creator>Ernesto Factoriano</dc:creator>
  <cp:lastModifiedBy>Ernesto Factoriano</cp:lastModifiedBy>
  <cp:revision>2</cp:revision>
  <dcterms:created xsi:type="dcterms:W3CDTF">2023-07-02T11:53:27Z</dcterms:created>
  <dcterms:modified xsi:type="dcterms:W3CDTF">2023-07-02T19:57:51Z</dcterms:modified>
</cp:coreProperties>
</file>