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60" r:id="rId12"/>
    <p:sldId id="270" r:id="rId13"/>
    <p:sldId id="271" r:id="rId15"/>
    <p:sldId id="262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45" y="1895475"/>
            <a:ext cx="5172075" cy="128905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3600"/>
              <a:t>Sprocket Central Pty Ltd</a:t>
            </a:r>
            <a:endParaRPr sz="3600"/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57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/>
              <a:t>Poulami Bakshi</a:t>
            </a:r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43904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/>
              <a:t>RFM Analysis and Customer </a:t>
            </a:r>
            <a:endParaRPr lang="en-US"/>
          </a:p>
          <a:p>
            <a:r>
              <a:rPr lang="en-US"/>
              <a:t>Classification</a:t>
            </a:r>
            <a:endParaRPr lang="en-US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7048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RFM analysis is used to determine which customers a business should target to increase its revenue and value.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RFM(Recency, Frequency, and Monetary) model shows customers that have displayed high levels of engagement with the business in three categories mentioned.</a:t>
            </a:r>
            <a:endParaRPr lang="en-US"/>
          </a:p>
        </p:txBody>
      </p:sp>
      <p:pic>
        <p:nvPicPr>
          <p:cNvPr id="111" name="Picture 110"/>
          <p:cNvPicPr/>
          <p:nvPr/>
        </p:nvPicPr>
        <p:blipFill>
          <a:blip r:embed="rId1"/>
          <a:stretch>
            <a:fillRect/>
          </a:stretch>
        </p:blipFill>
        <p:spPr>
          <a:xfrm>
            <a:off x="4674870" y="843915"/>
            <a:ext cx="4449445" cy="4298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07235" y="730874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/>
              <a:t>Scatter-Plot based off RFM Analysis</a:t>
            </a:r>
            <a:endParaRPr lang="en-US"/>
          </a:p>
        </p:txBody>
      </p:sp>
      <p:pic>
        <p:nvPicPr>
          <p:cNvPr id="112" name="Picture 111"/>
          <p:cNvPicPr/>
          <p:nvPr/>
        </p:nvPicPr>
        <p:blipFill>
          <a:blip r:embed="rId1"/>
          <a:stretch>
            <a:fillRect/>
          </a:stretch>
        </p:blipFill>
        <p:spPr>
          <a:xfrm>
            <a:off x="3656330" y="1203325"/>
            <a:ext cx="5487670" cy="3545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83540" y="1978660"/>
            <a:ext cx="3035935" cy="22440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The chart shows that customers who purchased more recently have generated more revenue, than customer who visited a while ago.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Customers from recent past(50-100 days) are shows to generate almost same revenue as of the customer who are older.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35480" y="843904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/>
              <a:t>Scatter-Plot based off RFM</a:t>
            </a:r>
            <a:endParaRPr lang="en-US"/>
          </a:p>
          <a:p>
            <a:r>
              <a:rPr lang="en-US"/>
              <a:t>Analysis</a:t>
            </a:r>
            <a:endParaRPr lang="en-US"/>
          </a:p>
        </p:txBody>
      </p:sp>
      <p:sp>
        <p:nvSpPr>
          <p:cNvPr id="142" name="Shape 91"/>
          <p:cNvSpPr/>
          <p:nvPr/>
        </p:nvSpPr>
        <p:spPr>
          <a:xfrm>
            <a:off x="205105" y="2067560"/>
            <a:ext cx="3479165" cy="283591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Customer classified as “platinum customer”, “Loyal Customer” who visited frequently, which correlated with increased revenue for the business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Naturally, there is a positive relationship between frequency and monetary gain for the business.</a:t>
            </a:r>
            <a:endParaRPr lang="en-US"/>
          </a:p>
        </p:txBody>
      </p:sp>
      <p:pic>
        <p:nvPicPr>
          <p:cNvPr id="113" name="Picture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4154805" y="915670"/>
            <a:ext cx="5020945" cy="3464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78990" y="1005829"/>
            <a:ext cx="8565600" cy="49911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 sz="1800"/>
              <a:t>Identify and Recommend Top 1000 Customer to Target from Datasets</a:t>
            </a:r>
            <a:endParaRPr lang="en-US" sz="1800"/>
          </a:p>
        </p:txBody>
      </p:sp>
      <p:sp>
        <p:nvSpPr>
          <p:cNvPr id="124" name="Shape 73"/>
          <p:cNvSpPr/>
          <p:nvPr/>
        </p:nvSpPr>
        <p:spPr>
          <a:xfrm>
            <a:off x="179070" y="1564005"/>
            <a:ext cx="4418330" cy="355727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 b="1"/>
              <a:t>Outline of Problem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Sprocket Central is a company that Specilizes in high-quality bikes and Cycling accesories.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Their marketing team is looking to boost business sales by analyzing provided datasets.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Using the 3 datasets provided the aim is to analyze and recommend 1000 customers that Sprcket Central should Target to drive higher value for the company.</a:t>
            </a:r>
            <a:endParaRPr lang="en-US" sz="1600" b="1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932045" y="1635443"/>
            <a:ext cx="4152265" cy="2858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pPr algn="l"/>
            <a:r>
              <a:rPr lang="en-US" b="1">
                <a:solidFill>
                  <a:schemeClr val="tx1"/>
                </a:solidFill>
              </a:rPr>
              <a:t>Content of Data Analysis</a:t>
            </a:r>
            <a:endParaRPr lang="en-US" b="1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 sz="16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‘New’ and ‘Old Customer Age Distribution</a:t>
            </a:r>
            <a:endParaRPr lang="en-US" sz="1600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 sz="16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Bike related purchases over the last 3 years by gender</a:t>
            </a:r>
            <a:endParaRPr lang="en-US" sz="1600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 sz="16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Job industry distribution</a:t>
            </a:r>
            <a:endParaRPr lang="en-US" sz="1600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 sz="16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Wealth segmentation by age category</a:t>
            </a:r>
            <a:endParaRPr lang="en-US" sz="1600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 sz="16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Number of cars owned and not owned by state</a:t>
            </a:r>
            <a:endParaRPr lang="en-US" sz="1600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 sz="16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RFM analysis and customer classification</a:t>
            </a:r>
            <a:endParaRPr lang="en-US" sz="1600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51380" y="84326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/>
              <a:t>Data Quality Assessment and ‘Clean Up’</a:t>
            </a:r>
            <a:endParaRPr lang="en-US"/>
          </a:p>
        </p:txBody>
      </p:sp>
      <p:sp>
        <p:nvSpPr>
          <p:cNvPr id="133" name="Shape 82"/>
          <p:cNvSpPr/>
          <p:nvPr/>
        </p:nvSpPr>
        <p:spPr>
          <a:xfrm>
            <a:off x="179070" y="1401445"/>
            <a:ext cx="3921760" cy="380936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 b="1"/>
              <a:t>Key Issues for Data Quality Assessment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Accuracy: Correct Values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Completeness:  Data fields with values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Consistency: Values free from Contradiction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Currency: Values up to date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Relevancy: Data items withvalue Meta-data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Validity: Data Containing Allowable Values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Uniquesness: Records that are duplicated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</a:pPr>
            <a:r>
              <a:rPr lang="en-US" sz="1000"/>
              <a:t>Details analysis sent via email.</a:t>
            </a:r>
            <a:endParaRPr lang="en-US" sz="1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1775" y="1622425"/>
            <a:ext cx="5149215" cy="34169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5480" y="798184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/>
              <a:t>‘New’ and ‘Old’ Customer Age </a:t>
            </a:r>
            <a:endParaRPr lang="en-US"/>
          </a:p>
          <a:p>
            <a:r>
              <a:rPr lang="en-US"/>
              <a:t>Distributions</a:t>
            </a:r>
            <a:endParaRPr lang="en-US"/>
          </a:p>
        </p:txBody>
      </p:sp>
      <p:sp>
        <p:nvSpPr>
          <p:cNvPr id="133" name="Shape 82"/>
          <p:cNvSpPr/>
          <p:nvPr/>
        </p:nvSpPr>
        <p:spPr>
          <a:xfrm>
            <a:off x="205105" y="1779905"/>
            <a:ext cx="3921760" cy="290385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Most customer are aged between 50-60 in ‘New’ . In ‘old’ majority of customets are between 50-60 also.</a:t>
            </a:r>
            <a:endParaRPr lang="en-US" sz="1400"/>
          </a:p>
          <a:p>
            <a:pPr>
              <a:buFont typeface="Arial" panose="020B0604020202020204" pitchFamily="34" charset="0"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The lowest age groups are under 20 and 80+ for both ‘New’ and ‘Old’ customer list.</a:t>
            </a:r>
            <a:endParaRPr lang="en-US" sz="1400"/>
          </a:p>
          <a:p>
            <a:pPr>
              <a:buFont typeface="Arial" panose="020B0604020202020204" pitchFamily="34" charset="0"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Their is a steep drop in 31-49 age group in ‘New’ customer list.</a:t>
            </a:r>
            <a:endParaRPr lang="en-US" sz="1400"/>
          </a:p>
          <a:p>
            <a:pPr>
              <a:buFont typeface="Arial" panose="020B0604020202020204" pitchFamily="34" charset="0"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The ‘old’ customer list suggest 30-70.</a:t>
            </a:r>
            <a:endParaRPr lang="en-US" sz="1400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18025" y="936625"/>
            <a:ext cx="4613275" cy="209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4664710" y="3147695"/>
            <a:ext cx="4511040" cy="2009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5480" y="798184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/>
              <a:t>Bike related purchases over </a:t>
            </a:r>
            <a:endParaRPr lang="en-US"/>
          </a:p>
          <a:p>
            <a:r>
              <a:rPr lang="en-US"/>
              <a:t>last 3 years by gender</a:t>
            </a:r>
            <a:endParaRPr lang="en-US"/>
          </a:p>
        </p:txBody>
      </p:sp>
      <p:sp>
        <p:nvSpPr>
          <p:cNvPr id="133" name="Shape 82"/>
          <p:cNvSpPr/>
          <p:nvPr/>
        </p:nvSpPr>
        <p:spPr>
          <a:xfrm>
            <a:off x="205105" y="1779905"/>
            <a:ext cx="4001135" cy="290385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Over the last three years about 50% of bike related purchases were made by females to 48% of purchases made by males. Apporx 2% were made by unknown gender.</a:t>
            </a:r>
            <a:endParaRPr lang="en-US" sz="1400"/>
          </a:p>
          <a:p>
            <a:pPr>
              <a:buFont typeface="Arial" panose="020B0604020202020204" pitchFamily="34" charset="0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Numerically, females purchases almost 10000 more than males.</a:t>
            </a:r>
            <a:endParaRPr lang="en-US" sz="1400"/>
          </a:p>
          <a:p>
            <a:pPr>
              <a:buFont typeface="Arial" panose="020B0604020202020204" pitchFamily="34" charset="0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Females make up majority of bike related sales.</a:t>
            </a:r>
            <a:endParaRPr lang="en-US" sz="1400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4679950" y="3075940"/>
            <a:ext cx="4371975" cy="2038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4679315" y="869950"/>
            <a:ext cx="4462145" cy="2107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5480" y="798184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/>
              <a:t>Job Industry Distribution</a:t>
            </a:r>
            <a:endParaRPr lang="en-US"/>
          </a:p>
        </p:txBody>
      </p:sp>
      <p:sp>
        <p:nvSpPr>
          <p:cNvPr id="133" name="Shape 82"/>
          <p:cNvSpPr/>
          <p:nvPr/>
        </p:nvSpPr>
        <p:spPr>
          <a:xfrm>
            <a:off x="205105" y="1779905"/>
            <a:ext cx="3750310" cy="24091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20% of ‘New’ Customer are in Manufacturing and Financial Services.</a:t>
            </a:r>
            <a:endParaRPr lang="en-US" sz="1400"/>
          </a:p>
          <a:p>
            <a:pPr>
              <a:buFont typeface="Arial" panose="020B0604020202020204" pitchFamily="34" charset="0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smallest number of customers are in Agriculture and Telecommunications.</a:t>
            </a:r>
            <a:endParaRPr lang="en-US" sz="1400"/>
          </a:p>
          <a:p>
            <a:pPr>
              <a:buFont typeface="Arial" panose="020B0604020202020204" pitchFamily="34" charset="0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Similar pattern in ‘Old’ and ‘New’ Customer list.</a:t>
            </a:r>
            <a:endParaRPr lang="en-US" sz="1400"/>
          </a:p>
        </p:txBody>
      </p:sp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4121785" y="806450"/>
            <a:ext cx="5020945" cy="22021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4122420" y="2931795"/>
            <a:ext cx="4893310" cy="2217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5480" y="798184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/>
              <a:t>Wealth Segmentation</a:t>
            </a:r>
            <a:endParaRPr lang="en-US"/>
          </a:p>
          <a:p>
            <a:r>
              <a:rPr lang="en-US"/>
              <a:t>by age category</a:t>
            </a:r>
            <a:endParaRPr lang="en-US"/>
          </a:p>
        </p:txBody>
      </p:sp>
      <p:sp>
        <p:nvSpPr>
          <p:cNvPr id="133" name="Shape 82"/>
          <p:cNvSpPr/>
          <p:nvPr/>
        </p:nvSpPr>
        <p:spPr>
          <a:xfrm>
            <a:off x="205105" y="1779905"/>
            <a:ext cx="3750310" cy="26562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all age categories the largest number of customers are classified as ‘Mass Customer’.</a:t>
            </a:r>
            <a:endParaRPr lang="en-US" sz="1400"/>
          </a:p>
          <a:p>
            <a:pPr>
              <a:buFont typeface="Arial" panose="020B0604020202020204" pitchFamily="34" charset="0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next category is the ‘High Net Worth’ customers.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‘Affluent Customer’ can outperforms the ‘High Net worth’ customer in the 40-49 age group.</a:t>
            </a:r>
            <a:endParaRPr lang="en-US" sz="1400"/>
          </a:p>
        </p:txBody>
      </p:sp>
      <p:pic>
        <p:nvPicPr>
          <p:cNvPr id="108" name="Pictur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4274185" y="820420"/>
            <a:ext cx="4869815" cy="19678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4274185" y="2812415"/>
            <a:ext cx="4856480" cy="2202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5480" y="798184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/>
              <a:t>Number of Cars owned and not owned by state.</a:t>
            </a:r>
            <a:endParaRPr lang="en-US"/>
          </a:p>
        </p:txBody>
      </p:sp>
      <p:sp>
        <p:nvSpPr>
          <p:cNvPr id="133" name="Shape 82"/>
          <p:cNvSpPr/>
          <p:nvPr/>
        </p:nvSpPr>
        <p:spPr>
          <a:xfrm>
            <a:off x="205105" y="1779905"/>
            <a:ext cx="3750310" cy="290385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NSW has the largest amount of people that </a:t>
            </a:r>
            <a:r>
              <a:rPr lang="en-US" sz="1400" b="1" u="sng"/>
              <a:t>do not </a:t>
            </a:r>
            <a:r>
              <a:rPr lang="en-US" sz="1400"/>
              <a:t>own acar.NSW seems to have a higher number of paople from which data is collected.</a:t>
            </a:r>
            <a:endParaRPr lang="en-US" sz="1400"/>
          </a:p>
          <a:p>
            <a:pPr>
              <a:buFont typeface="Arial" panose="020B0604020202020204" pitchFamily="34" charset="0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Victoria is also split quite evenly. But both the numbers are significantly lower than those of NSW.</a:t>
            </a:r>
            <a:endParaRPr lang="en-US" sz="1400"/>
          </a:p>
          <a:p>
            <a:pPr>
              <a:buFont typeface="Arial" panose="020B0604020202020204" pitchFamily="34" charset="0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QLD has a relatively high number of customers that own a car</a:t>
            </a:r>
            <a:endParaRPr lang="en-US" sz="1400"/>
          </a:p>
        </p:txBody>
      </p:sp>
      <p:pic>
        <p:nvPicPr>
          <p:cNvPr id="110" name="Picture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100" y="1400810"/>
            <a:ext cx="4740910" cy="3003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3646</Words>
  <Application>WPS Presentation</Application>
  <PresentationFormat/>
  <Paragraphs>128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Arial</vt:lpstr>
      <vt:lpstr>Open Sans Extrabold</vt:lpstr>
      <vt:lpstr>Open Sans</vt:lpstr>
      <vt:lpstr>Open Sans Light</vt:lpstr>
      <vt:lpstr>Calibri</vt:lpstr>
      <vt:lpstr>Open Sans</vt:lpstr>
      <vt:lpstr>Microsoft YaHei</vt:lpstr>
      <vt:lpstr>Arial Unicode MS</vt:lpstr>
      <vt:lpstr>Wingdings</vt:lpstr>
      <vt:lpstr>Calibri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poulami98bakshi</cp:lastModifiedBy>
  <cp:revision>2</cp:revision>
  <dcterms:created xsi:type="dcterms:W3CDTF">2021-12-09T14:59:04Z</dcterms:created>
  <dcterms:modified xsi:type="dcterms:W3CDTF">2021-12-09T15:00:29Z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A939C49181F1422E89568D77EB8751AA</vt:lpwstr>
  </property>
  <property fmtid="{D5CDD505-2E9C-101B-9397-08002B2CF9AE}" pid="3" name="KSOProductBuildVer">
    <vt:lpwstr>1033-11.2.0.10382</vt:lpwstr>
  </property>
</Properties>
</file>