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bstract/document/9116348" TargetMode="External"/><Relationship Id="rId2" Type="http://schemas.openxmlformats.org/officeDocument/2006/relationships/hyperlink" Target="https://github.com/Poulami2515/QC/blob/main/LR.ipynb"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9116348" TargetMode="External"/><Relationship Id="rId2" Type="http://schemas.openxmlformats.org/officeDocument/2006/relationships/hyperlink" Target="https://github.com/Poulami2515/QC/blob/main/LR.ipynb"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9116348" TargetMode="External"/><Relationship Id="rId2" Type="http://schemas.openxmlformats.org/officeDocument/2006/relationships/hyperlink" Target="https://www.mustythoughts.com/quantum-approximate-optimization-algorithm-explaine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Accelerating QAOA using ML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670310"/>
          </a:xfrm>
        </p:spPr>
        <p:txBody>
          <a:bodyPr>
            <a:normAutofit fontScale="70000" lnSpcReduction="20000"/>
          </a:bodyPr>
          <a:lstStyle/>
          <a:p>
            <a:pPr marL="342900" indent="-342900">
              <a:buFont typeface="Arial" panose="020B0604020202020204" pitchFamily="34" charset="0"/>
              <a:buChar char="•"/>
            </a:pPr>
            <a:r>
              <a:rPr lang="en-US" sz="2400" dirty="0">
                <a:solidFill>
                  <a:schemeClr val="tx1">
                    <a:lumMod val="85000"/>
                    <a:lumOff val="15000"/>
                  </a:schemeClr>
                </a:solidFill>
              </a:rPr>
              <a:t>Variational quantum Algorithms</a:t>
            </a:r>
          </a:p>
          <a:p>
            <a:pPr marL="342900" indent="-342900">
              <a:buFont typeface="Arial" panose="020B0604020202020204" pitchFamily="34" charset="0"/>
              <a:buChar char="•"/>
            </a:pPr>
            <a:r>
              <a:rPr lang="en-US" dirty="0">
                <a:solidFill>
                  <a:schemeClr val="tx1">
                    <a:lumMod val="85000"/>
                    <a:lumOff val="15000"/>
                  </a:schemeClr>
                </a:solidFill>
              </a:rPr>
              <a:t>Qaoa</a:t>
            </a:r>
          </a:p>
          <a:p>
            <a:pPr marL="342900" indent="-342900">
              <a:buFont typeface="Arial" panose="020B0604020202020204" pitchFamily="34" charset="0"/>
              <a:buChar char="•"/>
            </a:pPr>
            <a:r>
              <a:rPr lang="en-US" dirty="0">
                <a:solidFill>
                  <a:schemeClr val="tx1">
                    <a:lumMod val="85000"/>
                    <a:lumOff val="15000"/>
                  </a:schemeClr>
                </a:solidFill>
              </a:rPr>
              <a:t>qaa </a:t>
            </a:r>
          </a:p>
          <a:p>
            <a:pPr marL="342900" indent="-342900">
              <a:buFont typeface="Arial" panose="020B0604020202020204" pitchFamily="34" charset="0"/>
              <a:buChar char="•"/>
            </a:pPr>
            <a:r>
              <a:rPr lang="en-US" dirty="0" err="1">
                <a:solidFill>
                  <a:schemeClr val="tx1">
                    <a:lumMod val="85000"/>
                    <a:lumOff val="15000"/>
                  </a:schemeClr>
                </a:solidFill>
              </a:rPr>
              <a:t>Maxcut</a:t>
            </a:r>
            <a:r>
              <a:rPr lang="en-US" dirty="0">
                <a:solidFill>
                  <a:schemeClr val="tx1">
                    <a:lumMod val="85000"/>
                    <a:lumOff val="15000"/>
                  </a:schemeClr>
                </a:solidFill>
              </a:rPr>
              <a:t> problem</a:t>
            </a:r>
          </a:p>
          <a:p>
            <a:pPr marL="342900" indent="-342900">
              <a:buFont typeface="Arial" panose="020B0604020202020204" pitchFamily="34" charset="0"/>
              <a:buChar char="•"/>
            </a:pP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5"/>
            <a:ext cx="10501162" cy="4523725"/>
          </a:xfrm>
        </p:spPr>
        <p:txBody>
          <a:bodyPr anchor="ctr">
            <a:normAutofit fontScale="90000"/>
          </a:bodyPr>
          <a:lstStyle/>
          <a:p>
            <a:pPr lvl="0" algn="ctr"/>
            <a:r>
              <a:rPr lang="en-US" sz="1400" i="1" dirty="0">
                <a:solidFill>
                  <a:srgbClr val="FFFFFF"/>
                </a:solidFill>
                <a:highlight>
                  <a:srgbClr val="9BA8B7"/>
                </a:highlight>
              </a:rPr>
              <a:t>	</a:t>
            </a:r>
            <a:r>
              <a:rPr lang="en-US" sz="4000" i="1" dirty="0">
                <a:solidFill>
                  <a:srgbClr val="FFFFFF"/>
                </a:solidFill>
                <a:highlight>
                  <a:srgbClr val="9BA8B7"/>
                </a:highlight>
              </a:rPr>
              <a:t>THE MAXCUT PROBLEM</a:t>
            </a: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br>
              <a:rPr lang="en-US" sz="4000" i="1" dirty="0">
                <a:solidFill>
                  <a:srgbClr val="FFFFFF"/>
                </a:solidFill>
                <a:highlight>
                  <a:srgbClr val="9BA8B7"/>
                </a:highlight>
              </a:rPr>
            </a:br>
            <a:endParaRPr lang="en-US" sz="40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approximate optimization algorithm AND MAXCUT PROBLEM</a:t>
            </a:r>
          </a:p>
        </p:txBody>
      </p:sp>
      <p:pic>
        <p:nvPicPr>
          <p:cNvPr id="5" name="Picture 4">
            <a:extLst>
              <a:ext uri="{FF2B5EF4-FFF2-40B4-BE49-F238E27FC236}">
                <a16:creationId xmlns:a16="http://schemas.microsoft.com/office/drawing/2014/main" id="{9EEBFDD7-92CB-6530-3617-445388151B4D}"/>
              </a:ext>
            </a:extLst>
          </p:cNvPr>
          <p:cNvPicPr>
            <a:picLocks noChangeAspect="1"/>
          </p:cNvPicPr>
          <p:nvPr/>
        </p:nvPicPr>
        <p:blipFill>
          <a:blip r:embed="rId2"/>
          <a:stretch>
            <a:fillRect/>
          </a:stretch>
        </p:blipFill>
        <p:spPr>
          <a:xfrm>
            <a:off x="654518" y="1068917"/>
            <a:ext cx="3609474" cy="3563396"/>
          </a:xfrm>
          <a:prstGeom prst="rect">
            <a:avLst/>
          </a:prstGeom>
        </p:spPr>
      </p:pic>
      <p:pic>
        <p:nvPicPr>
          <p:cNvPr id="7" name="Picture 6">
            <a:extLst>
              <a:ext uri="{FF2B5EF4-FFF2-40B4-BE49-F238E27FC236}">
                <a16:creationId xmlns:a16="http://schemas.microsoft.com/office/drawing/2014/main" id="{A8619F47-55FB-F02B-5E1C-4D78197D19CB}"/>
              </a:ext>
            </a:extLst>
          </p:cNvPr>
          <p:cNvPicPr>
            <a:picLocks noChangeAspect="1"/>
          </p:cNvPicPr>
          <p:nvPr/>
        </p:nvPicPr>
        <p:blipFill>
          <a:blip r:embed="rId3"/>
          <a:stretch>
            <a:fillRect/>
          </a:stretch>
        </p:blipFill>
        <p:spPr>
          <a:xfrm>
            <a:off x="4433942" y="1068917"/>
            <a:ext cx="7374749" cy="1782025"/>
          </a:xfrm>
          <a:prstGeom prst="rect">
            <a:avLst/>
          </a:prstGeom>
        </p:spPr>
      </p:pic>
      <p:pic>
        <p:nvPicPr>
          <p:cNvPr id="9" name="Picture 8">
            <a:extLst>
              <a:ext uri="{FF2B5EF4-FFF2-40B4-BE49-F238E27FC236}">
                <a16:creationId xmlns:a16="http://schemas.microsoft.com/office/drawing/2014/main" id="{0CB6BF88-DF37-C15C-10B3-F8D32CCDA30D}"/>
              </a:ext>
            </a:extLst>
          </p:cNvPr>
          <p:cNvPicPr>
            <a:picLocks noChangeAspect="1"/>
          </p:cNvPicPr>
          <p:nvPr/>
        </p:nvPicPr>
        <p:blipFill>
          <a:blip r:embed="rId4"/>
          <a:stretch>
            <a:fillRect/>
          </a:stretch>
        </p:blipFill>
        <p:spPr>
          <a:xfrm>
            <a:off x="6605685" y="4206787"/>
            <a:ext cx="3620005" cy="390580"/>
          </a:xfrm>
          <a:prstGeom prst="rect">
            <a:avLst/>
          </a:prstGeom>
        </p:spPr>
      </p:pic>
    </p:spTree>
    <p:extLst>
      <p:ext uri="{BB962C8B-B14F-4D97-AF65-F5344CB8AC3E}">
        <p14:creationId xmlns:p14="http://schemas.microsoft.com/office/powerpoint/2010/main" val="121920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5"/>
            <a:ext cx="10501162" cy="4523725"/>
          </a:xfrm>
        </p:spPr>
        <p:txBody>
          <a:bodyPr anchor="ctr">
            <a:normAutofit/>
          </a:bodyPr>
          <a:lstStyle/>
          <a:p>
            <a:pPr lvl="0"/>
            <a:r>
              <a:rPr lang="en-US" sz="1400" i="1" dirty="0">
                <a:solidFill>
                  <a:srgbClr val="FFFFFF"/>
                </a:solidFill>
                <a:highlight>
                  <a:srgbClr val="9BA8B7"/>
                </a:highlight>
              </a:rPr>
              <a:t>TO UTILIZE QAOA FOR A MAXCUT PROBLEM, WE REQUIRE A PAULI HAMILTONIAN THAT ENCODES THE COST IN A MANNER SUCH THAT THE MINIMUM EXPECTATION VALUE OF THE OPERATOR CORRESPONDS TO THE MAXIMUM NUMBER OF EDGES BETWEEN THE NODES IN TWO DIFFERENT GROUPS.</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If we have an educated guess or datapoint from an existing optimal solution, the variational algorithm will converge faster, if used as starting point.</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https://github.com/Poulami2515/QC/blob/main/LR.ipynb</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approximate optimization algorithm and </a:t>
            </a:r>
            <a:r>
              <a:rPr lang="en-US" dirty="0" err="1">
                <a:solidFill>
                  <a:srgbClr val="FFFFFF"/>
                </a:solidFill>
              </a:rPr>
              <a:t>maxcut</a:t>
            </a:r>
            <a:r>
              <a:rPr lang="en-US" dirty="0">
                <a:solidFill>
                  <a:srgbClr val="FFFFFF"/>
                </a:solidFill>
              </a:rPr>
              <a:t> problem</a:t>
            </a:r>
          </a:p>
        </p:txBody>
      </p:sp>
    </p:spTree>
    <p:extLst>
      <p:ext uri="{BB962C8B-B14F-4D97-AF65-F5344CB8AC3E}">
        <p14:creationId xmlns:p14="http://schemas.microsoft.com/office/powerpoint/2010/main" val="110798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670" y="1364782"/>
            <a:ext cx="10501162" cy="2870334"/>
          </a:xfrm>
        </p:spPr>
        <p:txBody>
          <a:bodyPr anchor="ctr">
            <a:normAutofit/>
          </a:bodyPr>
          <a:lstStyle/>
          <a:p>
            <a:pPr lvl="0"/>
            <a:r>
              <a:rPr lang="en-US" sz="1400" i="1" dirty="0">
                <a:solidFill>
                  <a:srgbClr val="FFFFFF"/>
                </a:solidFill>
                <a:highlight>
                  <a:srgbClr val="FFFF00"/>
                </a:highlight>
                <a:hlinkClick r:id="rId2"/>
              </a:rPr>
              <a:t>https://github.com/Poulami2515/QC/blob/main/LR.ipynb</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The paper “Accelerating Quantum Approximate Optimization Algorithm using Machine Learning”  works on finding the most optimal starting point for the QAOA to converge and solve a given MaxCut problem. This paper has used four ML models to find make an educated guess , i.e., GPR, Linear Regression, RSVM, Regression Trees. The dataset  to train these models, were built synthetically.</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The above code is a preliminary approach of building the dataset, in order to train the ML Model. </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FFFF00"/>
                </a:highlight>
                <a:hlinkClick r:id="rId3"/>
              </a:rPr>
              <a:t>https://ieeexplore.ieee.org/abstract/document/9116348</a:t>
            </a:r>
            <a:br>
              <a:rPr lang="en-US" sz="1400" i="1" dirty="0">
                <a:solidFill>
                  <a:srgbClr val="FFFFFF"/>
                </a:solidFill>
                <a:highlight>
                  <a:srgbClr val="FFFF00"/>
                </a:highlight>
              </a:rPr>
            </a:br>
            <a:r>
              <a:rPr lang="en-IN" sz="1400" u="sng" dirty="0">
                <a:solidFill>
                  <a:srgbClr val="00B0F0"/>
                </a:solidFill>
                <a:highlight>
                  <a:srgbClr val="FFFF00"/>
                </a:highlight>
              </a:rPr>
              <a:t>arXiv:2002.01089v2</a:t>
            </a:r>
            <a:br>
              <a:rPr lang="en-US" sz="1400" i="1" dirty="0">
                <a:solidFill>
                  <a:srgbClr val="FFFFFF"/>
                </a:solidFill>
                <a:highlight>
                  <a:srgbClr val="9BA8B7"/>
                </a:highlight>
              </a:rPr>
            </a:br>
            <a:endParaRPr lang="en-US" sz="14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approximate optimization algorithm and </a:t>
            </a:r>
            <a:r>
              <a:rPr lang="en-US" dirty="0" err="1">
                <a:solidFill>
                  <a:srgbClr val="FFFFFF"/>
                </a:solidFill>
              </a:rPr>
              <a:t>maxcut</a:t>
            </a:r>
            <a:r>
              <a:rPr lang="en-US" dirty="0">
                <a:solidFill>
                  <a:srgbClr val="FFFFFF"/>
                </a:solidFill>
              </a:rPr>
              <a:t> problem</a:t>
            </a:r>
          </a:p>
        </p:txBody>
      </p:sp>
    </p:spTree>
    <p:extLst>
      <p:ext uri="{BB962C8B-B14F-4D97-AF65-F5344CB8AC3E}">
        <p14:creationId xmlns:p14="http://schemas.microsoft.com/office/powerpoint/2010/main" val="139014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670" y="1364782"/>
            <a:ext cx="10501162" cy="2870334"/>
          </a:xfrm>
        </p:spPr>
        <p:txBody>
          <a:bodyPr anchor="ctr">
            <a:normAutofit/>
          </a:bodyPr>
          <a:lstStyle/>
          <a:p>
            <a:pPr lvl="0"/>
            <a:r>
              <a:rPr lang="en-US" sz="1400" i="1" dirty="0">
                <a:solidFill>
                  <a:srgbClr val="FFFFFF"/>
                </a:solidFill>
                <a:highlight>
                  <a:srgbClr val="FFFF00"/>
                </a:highlight>
                <a:hlinkClick r:id="rId2"/>
              </a:rPr>
              <a:t>https://github.com/Poulami2515/QC/blob/main/LR.ipynb</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Primitives provided by Qiskit :</a:t>
            </a:r>
            <a:br>
              <a:rPr lang="en-US" sz="1400" i="1" dirty="0">
                <a:solidFill>
                  <a:srgbClr val="FFFFFF"/>
                </a:solidFill>
                <a:highlight>
                  <a:srgbClr val="9BA8B7"/>
                </a:highlight>
              </a:rPr>
            </a:b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SAMPLER : For a given state, this primitive obtains probability of each possible computational basis state.</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ESTIMATOR : For a given quantum observable, operating on a quantum state, this primitive computes the expected value of the observable.</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FFFF00"/>
                </a:highlight>
                <a:hlinkClick r:id="rId3"/>
              </a:rPr>
              <a:t>https://ieeexplore.ieee.org/abstract/document/9116348</a:t>
            </a:r>
            <a:br>
              <a:rPr lang="en-US" sz="1400" i="1" dirty="0">
                <a:solidFill>
                  <a:srgbClr val="FFFFFF"/>
                </a:solidFill>
                <a:highlight>
                  <a:srgbClr val="FFFF00"/>
                </a:highlight>
              </a:rPr>
            </a:br>
            <a:r>
              <a:rPr lang="en-IN" sz="1400" u="sng" dirty="0">
                <a:solidFill>
                  <a:srgbClr val="00B0F0"/>
                </a:solidFill>
                <a:highlight>
                  <a:srgbClr val="FFFF00"/>
                </a:highlight>
              </a:rPr>
              <a:t>arXiv:2002.01089v2</a:t>
            </a:r>
            <a:br>
              <a:rPr lang="en-US" sz="1400" i="1" dirty="0">
                <a:solidFill>
                  <a:srgbClr val="FFFFFF"/>
                </a:solidFill>
                <a:highlight>
                  <a:srgbClr val="9BA8B7"/>
                </a:highlight>
              </a:rPr>
            </a:br>
            <a:endParaRPr lang="en-US" sz="14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approximate optimization algorithm and </a:t>
            </a:r>
            <a:r>
              <a:rPr lang="en-US" dirty="0" err="1">
                <a:solidFill>
                  <a:srgbClr val="FFFFFF"/>
                </a:solidFill>
              </a:rPr>
              <a:t>maxcut</a:t>
            </a:r>
            <a:r>
              <a:rPr lang="en-US" dirty="0">
                <a:solidFill>
                  <a:srgbClr val="FFFFFF"/>
                </a:solidFill>
              </a:rPr>
              <a:t> problem</a:t>
            </a:r>
          </a:p>
        </p:txBody>
      </p:sp>
    </p:spTree>
    <p:extLst>
      <p:ext uri="{BB962C8B-B14F-4D97-AF65-F5344CB8AC3E}">
        <p14:creationId xmlns:p14="http://schemas.microsoft.com/office/powerpoint/2010/main" val="300903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670" y="1364782"/>
            <a:ext cx="10501162" cy="2870334"/>
          </a:xfrm>
        </p:spPr>
        <p:txBody>
          <a:bodyPr anchor="ctr">
            <a:normAutofit/>
          </a:bodyPr>
          <a:lstStyle/>
          <a:p>
            <a:pPr lvl="0"/>
            <a:r>
              <a:rPr lang="en-US" sz="1400" i="1" dirty="0">
                <a:solidFill>
                  <a:srgbClr val="FFFFFF"/>
                </a:solidFill>
                <a:highlight>
                  <a:srgbClr val="FFFF00"/>
                </a:highlight>
                <a:hlinkClick r:id="rId2"/>
              </a:rPr>
              <a:t>https://learning.quantum.ibm.com/course/variational-algorithm-design/</a:t>
            </a:r>
            <a:br>
              <a:rPr lang="en-US" sz="1400" i="1" dirty="0">
                <a:solidFill>
                  <a:srgbClr val="FFFFFF"/>
                </a:solidFill>
                <a:highlight>
                  <a:srgbClr val="FFFF00"/>
                </a:highlight>
                <a:hlinkClick r:id="rId2"/>
              </a:rPr>
            </a:br>
            <a:br>
              <a:rPr lang="en-US" sz="1400" i="1" dirty="0">
                <a:solidFill>
                  <a:srgbClr val="FFFFFF"/>
                </a:solidFill>
                <a:highlight>
                  <a:srgbClr val="FFFF00"/>
                </a:highlight>
                <a:hlinkClick r:id="rId2"/>
              </a:rPr>
            </a:br>
            <a:r>
              <a:rPr lang="en-US" sz="1400" i="1" dirty="0">
                <a:solidFill>
                  <a:srgbClr val="FFFFFF"/>
                </a:solidFill>
                <a:highlight>
                  <a:srgbClr val="FFFF00"/>
                </a:highlight>
                <a:hlinkClick r:id="rId2"/>
              </a:rPr>
              <a:t>https://www.mustythoughts.com/quantum-approximate-optimization-algorithm-explained</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FFFF00"/>
                </a:highlight>
                <a:hlinkClick r:id="rId3"/>
              </a:rPr>
              <a:t>https://ieeexplore.ieee.org/abstract/document/9116348</a:t>
            </a:r>
            <a:br>
              <a:rPr lang="en-US" sz="1400" i="1" dirty="0">
                <a:solidFill>
                  <a:srgbClr val="FFFFFF"/>
                </a:solidFill>
                <a:highlight>
                  <a:srgbClr val="FFFF00"/>
                </a:highlight>
              </a:rPr>
            </a:br>
            <a:r>
              <a:rPr lang="en-IN" sz="1400" u="sng" dirty="0">
                <a:solidFill>
                  <a:srgbClr val="00B0F0"/>
                </a:solidFill>
                <a:highlight>
                  <a:srgbClr val="FFFF00"/>
                </a:highlight>
              </a:rPr>
              <a:t>arXiv:2002.01089v2</a:t>
            </a:r>
            <a:br>
              <a:rPr lang="en-US" sz="1400" i="1" dirty="0">
                <a:solidFill>
                  <a:srgbClr val="FFFFFF"/>
                </a:solidFill>
                <a:highlight>
                  <a:srgbClr val="9BA8B7"/>
                </a:highlight>
              </a:rPr>
            </a:br>
            <a:endParaRPr lang="en-US" sz="14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REFERENCES</a:t>
            </a:r>
          </a:p>
        </p:txBody>
      </p:sp>
    </p:spTree>
    <p:extLst>
      <p:ext uri="{BB962C8B-B14F-4D97-AF65-F5344CB8AC3E}">
        <p14:creationId xmlns:p14="http://schemas.microsoft.com/office/powerpoint/2010/main" val="90715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400" i="1" dirty="0">
                <a:solidFill>
                  <a:srgbClr val="FFFFFF"/>
                </a:solidFill>
              </a:rPr>
              <a:t>INITIALIZE THE PROBLEM : Transforming a default state to some desired non parameterized state (reference state), by applying some unitary transform on the default state.</a:t>
            </a:r>
            <a:br>
              <a:rPr lang="en-US" sz="1400" i="1" dirty="0">
                <a:solidFill>
                  <a:srgbClr val="FFFFFF"/>
                </a:solidFill>
              </a:rPr>
            </a:br>
            <a:br>
              <a:rPr lang="en-US" sz="1400" i="1" dirty="0">
                <a:solidFill>
                  <a:srgbClr val="FFFFFF"/>
                </a:solidFill>
              </a:rPr>
            </a:br>
            <a:r>
              <a:rPr lang="en-US" sz="1400" i="1" dirty="0">
                <a:solidFill>
                  <a:srgbClr val="FFFFFF"/>
                </a:solidFill>
              </a:rPr>
              <a:t>PREPARE ANSATZ : Any particular combination of reference state and variational form is known as ansatz. The variational form represents a collection of parameterized states for our variational algorithm to explore.</a:t>
            </a:r>
            <a:br>
              <a:rPr lang="en-US" sz="1400" i="1" dirty="0">
                <a:solidFill>
                  <a:srgbClr val="FFFFFF"/>
                </a:solidFill>
              </a:rPr>
            </a:br>
            <a:r>
              <a:rPr lang="en-US" sz="1400" i="1" dirty="0">
                <a:solidFill>
                  <a:srgbClr val="FFFFFF"/>
                </a:solidFill>
              </a:rPr>
              <a:t>The Ansatz will take the form of parameterized quantum circuits capable of taking the default state to the target state.</a:t>
            </a:r>
            <a:br>
              <a:rPr lang="en-US" sz="1400" i="1" dirty="0">
                <a:solidFill>
                  <a:srgbClr val="FFFFFF"/>
                </a:solidFill>
              </a:rPr>
            </a:br>
            <a:br>
              <a:rPr lang="en-US" sz="1400" i="1" dirty="0">
                <a:solidFill>
                  <a:srgbClr val="FFFFFF"/>
                </a:solidFill>
              </a:rPr>
            </a:br>
            <a:br>
              <a:rPr lang="en-US" sz="1400" i="1" dirty="0">
                <a:solidFill>
                  <a:srgbClr val="FFFFFF"/>
                </a:solidFill>
              </a:rPr>
            </a:br>
            <a:br>
              <a:rPr lang="en-US" sz="1400" i="1" dirty="0">
                <a:solidFill>
                  <a:srgbClr val="FFFFFF"/>
                </a:solidFill>
              </a:rPr>
            </a:br>
            <a:br>
              <a:rPr lang="en-US" sz="1400" i="1" dirty="0">
                <a:solidFill>
                  <a:srgbClr val="FFFFFF"/>
                </a:solidFill>
              </a:rPr>
            </a:br>
            <a:br>
              <a:rPr lang="en-US" sz="1400" i="1" dirty="0">
                <a:solidFill>
                  <a:srgbClr val="FFFFFF"/>
                </a:solidFill>
              </a:rPr>
            </a:br>
            <a:endParaRPr lang="en-US" sz="1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Variational algorithm design</a:t>
            </a:r>
          </a:p>
        </p:txBody>
      </p:sp>
      <p:pic>
        <p:nvPicPr>
          <p:cNvPr id="5" name="Picture 4">
            <a:extLst>
              <a:ext uri="{FF2B5EF4-FFF2-40B4-BE49-F238E27FC236}">
                <a16:creationId xmlns:a16="http://schemas.microsoft.com/office/drawing/2014/main" id="{4DB3F52C-5C37-357C-0675-24F529992595}"/>
              </a:ext>
            </a:extLst>
          </p:cNvPr>
          <p:cNvPicPr>
            <a:picLocks noChangeAspect="1"/>
          </p:cNvPicPr>
          <p:nvPr/>
        </p:nvPicPr>
        <p:blipFill>
          <a:blip r:embed="rId2"/>
          <a:stretch>
            <a:fillRect/>
          </a:stretch>
        </p:blipFill>
        <p:spPr>
          <a:xfrm>
            <a:off x="4317827" y="2898238"/>
            <a:ext cx="2891495" cy="1362287"/>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211756"/>
            <a:ext cx="10058400" cy="4439364"/>
          </a:xfrm>
        </p:spPr>
        <p:txBody>
          <a:bodyPr anchor="ctr">
            <a:normAutofit/>
          </a:bodyPr>
          <a:lstStyle/>
          <a:p>
            <a:pPr lvl="0"/>
            <a:r>
              <a:rPr lang="en-US" sz="1400" i="1" dirty="0">
                <a:solidFill>
                  <a:srgbClr val="FFFFFF"/>
                </a:solidFill>
              </a:rPr>
              <a:t>EVALUATE COST FUNCTION : Encode the problem into a cost function as a linear combination of Pauli operators, run on a quantum system. </a:t>
            </a:r>
            <a:br>
              <a:rPr lang="en-US" sz="1400" i="1" dirty="0">
                <a:solidFill>
                  <a:srgbClr val="FFFFFF"/>
                </a:solidFill>
              </a:rPr>
            </a:br>
            <a:br>
              <a:rPr lang="en-US" sz="1400" i="1" dirty="0">
                <a:solidFill>
                  <a:srgbClr val="FFFFFF"/>
                </a:solidFill>
              </a:rPr>
            </a:br>
            <a:r>
              <a:rPr lang="en-US" sz="1400" i="1" dirty="0">
                <a:solidFill>
                  <a:srgbClr val="FFFFFF"/>
                </a:solidFill>
              </a:rPr>
              <a:t>OPTIMIZE PARAMETERS : Evaluations are taken to a classical computer, where a classical optimizer analyzes them and chooses the next set of values for variational parameters. </a:t>
            </a:r>
            <a:br>
              <a:rPr lang="en-US" sz="1400" i="1" dirty="0">
                <a:solidFill>
                  <a:srgbClr val="FFFFFF"/>
                </a:solidFill>
              </a:rPr>
            </a:br>
            <a:br>
              <a:rPr lang="en-US" sz="1400" i="1" dirty="0">
                <a:solidFill>
                  <a:srgbClr val="FFFFFF"/>
                </a:solidFill>
              </a:rPr>
            </a:br>
            <a:r>
              <a:rPr lang="en-US" sz="1400" i="1" dirty="0">
                <a:solidFill>
                  <a:srgbClr val="FFFFFF"/>
                </a:solidFill>
              </a:rPr>
              <a:t>ADJUST  ANSATZ PARAMETERS WITH RESULTS AND RE-RUN : The  entire process is repeated until the classical optimizer’s finalization criteria are met and an optimal set of parameter values are returned. The solution state of our problem will be :  </a:t>
            </a:r>
            <a:br>
              <a:rPr lang="en-US" sz="1400" i="1" dirty="0">
                <a:solidFill>
                  <a:srgbClr val="FFFFFF"/>
                </a:solidFill>
              </a:rPr>
            </a:br>
            <a:endParaRPr lang="en-US" sz="1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Variational algorithm design</a:t>
            </a:r>
          </a:p>
        </p:txBody>
      </p:sp>
      <p:pic>
        <p:nvPicPr>
          <p:cNvPr id="6" name="Picture 5">
            <a:extLst>
              <a:ext uri="{FF2B5EF4-FFF2-40B4-BE49-F238E27FC236}">
                <a16:creationId xmlns:a16="http://schemas.microsoft.com/office/drawing/2014/main" id="{CDF8C8C2-110B-8F9B-1CD6-41E666D5FFD5}"/>
              </a:ext>
            </a:extLst>
          </p:cNvPr>
          <p:cNvPicPr>
            <a:picLocks noChangeAspect="1"/>
          </p:cNvPicPr>
          <p:nvPr/>
        </p:nvPicPr>
        <p:blipFill>
          <a:blip r:embed="rId2"/>
          <a:stretch>
            <a:fillRect/>
          </a:stretch>
        </p:blipFill>
        <p:spPr>
          <a:xfrm>
            <a:off x="4588267" y="3429000"/>
            <a:ext cx="2043539" cy="394775"/>
          </a:xfrm>
          <a:prstGeom prst="rect">
            <a:avLst/>
          </a:prstGeom>
        </p:spPr>
      </p:pic>
    </p:spTree>
    <p:extLst>
      <p:ext uri="{BB962C8B-B14F-4D97-AF65-F5344CB8AC3E}">
        <p14:creationId xmlns:p14="http://schemas.microsoft.com/office/powerpoint/2010/main" val="178157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6"/>
            <a:ext cx="10501162" cy="1463040"/>
          </a:xfrm>
        </p:spPr>
        <p:txBody>
          <a:bodyPr anchor="ctr">
            <a:normAutofit/>
          </a:bodyPr>
          <a:lstStyle/>
          <a:p>
            <a:pPr lvl="0"/>
            <a:r>
              <a:rPr lang="en-US" sz="1400" b="0" i="0" dirty="0">
                <a:solidFill>
                  <a:srgbClr val="F2F4F8"/>
                </a:solidFill>
                <a:effectLst/>
                <a:highlight>
                  <a:srgbClr val="9BA8B7"/>
                </a:highlight>
              </a:rPr>
              <a:t>In quantum mechanics, states are represented by normalized complex column vectors, or </a:t>
            </a:r>
            <a:r>
              <a:rPr lang="en-US" sz="1400" b="0" i="1" dirty="0">
                <a:solidFill>
                  <a:srgbClr val="F2F4F8"/>
                </a:solidFill>
                <a:effectLst/>
                <a:highlight>
                  <a:srgbClr val="9BA8B7"/>
                </a:highlight>
              </a:rPr>
              <a:t>kets</a:t>
            </a:r>
            <a:r>
              <a:rPr lang="en-US" sz="1400" b="0" i="0" dirty="0">
                <a:solidFill>
                  <a:srgbClr val="F2F4F8"/>
                </a:solidFill>
                <a:effectLst/>
                <a:highlight>
                  <a:srgbClr val="9BA8B7"/>
                </a:highlight>
              </a:rPr>
              <a:t> (</a:t>
            </a:r>
            <a:r>
              <a:rPr lang="en-US" sz="1400" b="0" dirty="0">
                <a:solidFill>
                  <a:srgbClr val="F2F4F8"/>
                </a:solidFill>
                <a:effectLst/>
                <a:highlight>
                  <a:srgbClr val="9BA8B7"/>
                </a:highlight>
              </a:rPr>
              <a:t>∣𝜓⟩∣</a:t>
            </a:r>
            <a:r>
              <a:rPr lang="en-US" sz="1400" b="0" i="1" dirty="0">
                <a:solidFill>
                  <a:srgbClr val="F2F4F8"/>
                </a:solidFill>
                <a:effectLst/>
                <a:highlight>
                  <a:srgbClr val="9BA8B7"/>
                </a:highlight>
              </a:rPr>
              <a:t>ψ</a:t>
            </a:r>
            <a:r>
              <a:rPr lang="en-US" sz="1400" b="0" dirty="0">
                <a:solidFill>
                  <a:srgbClr val="F2F4F8"/>
                </a:solidFill>
                <a:effectLst/>
                <a:highlight>
                  <a:srgbClr val="9BA8B7"/>
                </a:highlight>
              </a:rPr>
              <a:t>⟩</a:t>
            </a:r>
            <a:r>
              <a:rPr lang="en-US" sz="1400" b="0" i="0" dirty="0">
                <a:solidFill>
                  <a:srgbClr val="F2F4F8"/>
                </a:solidFill>
                <a:effectLst/>
                <a:highlight>
                  <a:srgbClr val="9BA8B7"/>
                </a:highlight>
              </a:rPr>
              <a:t>), and observables are </a:t>
            </a:r>
            <a:r>
              <a:rPr lang="en-US" sz="1400" dirty="0">
                <a:solidFill>
                  <a:srgbClr val="F2F4F8"/>
                </a:solidFill>
                <a:highlight>
                  <a:srgbClr val="9BA8B7"/>
                </a:highlight>
              </a:rPr>
              <a:t>H</a:t>
            </a:r>
            <a:r>
              <a:rPr lang="en-US" sz="1400" b="0" i="0" dirty="0">
                <a:solidFill>
                  <a:srgbClr val="F2F4F8"/>
                </a:solidFill>
                <a:effectLst/>
                <a:highlight>
                  <a:srgbClr val="9BA8B7"/>
                </a:highlight>
              </a:rPr>
              <a:t>ermitian linear operators (</a:t>
            </a:r>
            <a:r>
              <a:rPr lang="en-US" sz="1400" b="0" dirty="0">
                <a:solidFill>
                  <a:srgbClr val="F2F4F8"/>
                </a:solidFill>
                <a:effectLst/>
                <a:highlight>
                  <a:srgbClr val="9BA8B7"/>
                </a:highlight>
              </a:rPr>
              <a:t>𝐻^ = 𝐻^†</a:t>
            </a:r>
            <a:r>
              <a:rPr lang="en-US" sz="1400" b="0" i="0" dirty="0">
                <a:solidFill>
                  <a:srgbClr val="F2F4F8"/>
                </a:solidFill>
                <a:effectLst/>
                <a:highlight>
                  <a:srgbClr val="9BA8B7"/>
                </a:highlight>
              </a:rPr>
              <a:t>) that act on the kets. An eigenvector (</a:t>
            </a:r>
            <a:r>
              <a:rPr lang="en-US" sz="1400" b="0" dirty="0">
                <a:solidFill>
                  <a:srgbClr val="F2F4F8"/>
                </a:solidFill>
                <a:effectLst/>
                <a:highlight>
                  <a:srgbClr val="9BA8B7"/>
                </a:highlight>
              </a:rPr>
              <a:t>∣</a:t>
            </a:r>
            <a:r>
              <a:rPr lang="en-US" sz="1400" b="0" i="1" dirty="0">
                <a:solidFill>
                  <a:srgbClr val="F2F4F8"/>
                </a:solidFill>
                <a:effectLst/>
                <a:highlight>
                  <a:srgbClr val="9BA8B7"/>
                </a:highlight>
              </a:rPr>
              <a:t>λ</a:t>
            </a:r>
            <a:r>
              <a:rPr lang="en-US" sz="1400" b="0" dirty="0">
                <a:solidFill>
                  <a:srgbClr val="F2F4F8"/>
                </a:solidFill>
                <a:effectLst/>
                <a:highlight>
                  <a:srgbClr val="9BA8B7"/>
                </a:highlight>
              </a:rPr>
              <a:t>⟩</a:t>
            </a:r>
            <a:r>
              <a:rPr lang="en-US" sz="1400" b="0" i="0" dirty="0">
                <a:solidFill>
                  <a:srgbClr val="F2F4F8"/>
                </a:solidFill>
                <a:effectLst/>
                <a:highlight>
                  <a:srgbClr val="9BA8B7"/>
                </a:highlight>
              </a:rPr>
              <a:t>) of an observable is known as an </a:t>
            </a:r>
            <a:r>
              <a:rPr lang="en-US" sz="1400" b="0" i="1" dirty="0">
                <a:solidFill>
                  <a:srgbClr val="F2F4F8"/>
                </a:solidFill>
                <a:effectLst/>
                <a:highlight>
                  <a:srgbClr val="9BA8B7"/>
                </a:highlight>
              </a:rPr>
              <a:t>eigenstate</a:t>
            </a:r>
            <a:r>
              <a:rPr lang="en-US" sz="1400" b="0" i="0" dirty="0">
                <a:solidFill>
                  <a:srgbClr val="F2F4F8"/>
                </a:solidFill>
                <a:effectLst/>
                <a:highlight>
                  <a:srgbClr val="9BA8B7"/>
                </a:highlight>
              </a:rPr>
              <a:t>. Measuring an observable for one of its eigenstates (</a:t>
            </a:r>
            <a:r>
              <a:rPr lang="en-US" sz="1400" b="0" dirty="0">
                <a:solidFill>
                  <a:srgbClr val="F2F4F8"/>
                </a:solidFill>
                <a:effectLst/>
                <a:highlight>
                  <a:srgbClr val="9BA8B7"/>
                </a:highlight>
              </a:rPr>
              <a:t>∣𝜆⟩∣</a:t>
            </a:r>
            <a:r>
              <a:rPr lang="en-US" sz="1400" b="0" i="1" dirty="0">
                <a:solidFill>
                  <a:srgbClr val="F2F4F8"/>
                </a:solidFill>
                <a:effectLst/>
                <a:highlight>
                  <a:srgbClr val="9BA8B7"/>
                </a:highlight>
              </a:rPr>
              <a:t>λ</a:t>
            </a:r>
            <a:r>
              <a:rPr lang="en-US" sz="1400" b="0" dirty="0">
                <a:solidFill>
                  <a:srgbClr val="F2F4F8"/>
                </a:solidFill>
                <a:effectLst/>
                <a:highlight>
                  <a:srgbClr val="9BA8B7"/>
                </a:highlight>
              </a:rPr>
              <a:t>⟩</a:t>
            </a:r>
            <a:r>
              <a:rPr lang="en-US" sz="1400" b="0" i="0" dirty="0">
                <a:solidFill>
                  <a:srgbClr val="F2F4F8"/>
                </a:solidFill>
                <a:effectLst/>
                <a:highlight>
                  <a:srgbClr val="9BA8B7"/>
                </a:highlight>
              </a:rPr>
              <a:t>) will give us the corresponding eigenvalue (</a:t>
            </a:r>
            <a:r>
              <a:rPr lang="en-US" sz="1400" b="0" i="1" dirty="0">
                <a:solidFill>
                  <a:srgbClr val="F2F4F8"/>
                </a:solidFill>
                <a:effectLst/>
                <a:highlight>
                  <a:srgbClr val="9BA8B7"/>
                </a:highlight>
              </a:rPr>
              <a:t>λ</a:t>
            </a:r>
            <a:r>
              <a:rPr lang="en-US" sz="1400" b="0" i="0" dirty="0">
                <a:solidFill>
                  <a:srgbClr val="F2F4F8"/>
                </a:solidFill>
                <a:effectLst/>
                <a:highlight>
                  <a:srgbClr val="9BA8B7"/>
                </a:highlight>
              </a:rPr>
              <a:t>) as readout.</a:t>
            </a:r>
            <a:br>
              <a:rPr lang="en-US" sz="1400" b="0" i="0" dirty="0">
                <a:solidFill>
                  <a:srgbClr val="F2F4F8"/>
                </a:solidFill>
                <a:effectLst/>
                <a:highlight>
                  <a:srgbClr val="9BA8B7"/>
                </a:highlight>
              </a:rPr>
            </a:br>
            <a:br>
              <a:rPr lang="en-US" sz="1400" b="0" i="0" dirty="0">
                <a:solidFill>
                  <a:srgbClr val="F2F4F8"/>
                </a:solidFill>
                <a:effectLst/>
                <a:highlight>
                  <a:srgbClr val="9BA8B7"/>
                </a:highlight>
              </a:rPr>
            </a:br>
            <a:endParaRPr lang="en-US" sz="14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Variational theorem</a:t>
            </a:r>
          </a:p>
        </p:txBody>
      </p:sp>
      <p:pic>
        <p:nvPicPr>
          <p:cNvPr id="5" name="Picture 4">
            <a:extLst>
              <a:ext uri="{FF2B5EF4-FFF2-40B4-BE49-F238E27FC236}">
                <a16:creationId xmlns:a16="http://schemas.microsoft.com/office/drawing/2014/main" id="{CF7EFD98-4817-251D-CF79-ABF12DDEC700}"/>
              </a:ext>
            </a:extLst>
          </p:cNvPr>
          <p:cNvPicPr>
            <a:picLocks noChangeAspect="1"/>
          </p:cNvPicPr>
          <p:nvPr/>
        </p:nvPicPr>
        <p:blipFill>
          <a:blip r:embed="rId2"/>
          <a:stretch>
            <a:fillRect/>
          </a:stretch>
        </p:blipFill>
        <p:spPr>
          <a:xfrm>
            <a:off x="2673813" y="1113282"/>
            <a:ext cx="5960047" cy="3726432"/>
          </a:xfrm>
          <a:prstGeom prst="rect">
            <a:avLst/>
          </a:prstGeom>
        </p:spPr>
      </p:pic>
    </p:spTree>
    <p:extLst>
      <p:ext uri="{BB962C8B-B14F-4D97-AF65-F5344CB8AC3E}">
        <p14:creationId xmlns:p14="http://schemas.microsoft.com/office/powerpoint/2010/main" val="42016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6"/>
            <a:ext cx="10501162" cy="1463040"/>
          </a:xfrm>
        </p:spPr>
        <p:txBody>
          <a:bodyPr anchor="ctr">
            <a:normAutofit/>
          </a:bodyPr>
          <a:lstStyle/>
          <a:p>
            <a:pPr lvl="0"/>
            <a:r>
              <a:rPr lang="en-US" sz="1400" i="1" dirty="0">
                <a:solidFill>
                  <a:srgbClr val="FFFFFF"/>
                </a:solidFill>
                <a:highlight>
                  <a:srgbClr val="9BA8B7"/>
                </a:highlight>
              </a:rPr>
              <a: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Variational theorem</a:t>
            </a:r>
          </a:p>
        </p:txBody>
      </p:sp>
      <p:pic>
        <p:nvPicPr>
          <p:cNvPr id="6" name="Picture 5">
            <a:extLst>
              <a:ext uri="{FF2B5EF4-FFF2-40B4-BE49-F238E27FC236}">
                <a16:creationId xmlns:a16="http://schemas.microsoft.com/office/drawing/2014/main" id="{D606BC95-5F27-5FF7-8068-F29595DF4E2F}"/>
              </a:ext>
            </a:extLst>
          </p:cNvPr>
          <p:cNvPicPr>
            <a:picLocks noChangeAspect="1"/>
          </p:cNvPicPr>
          <p:nvPr/>
        </p:nvPicPr>
        <p:blipFill>
          <a:blip r:embed="rId2"/>
          <a:stretch>
            <a:fillRect/>
          </a:stretch>
        </p:blipFill>
        <p:spPr>
          <a:xfrm>
            <a:off x="1928300" y="211755"/>
            <a:ext cx="7600711" cy="4492297"/>
          </a:xfrm>
          <a:prstGeom prst="rect">
            <a:avLst/>
          </a:prstGeom>
        </p:spPr>
      </p:pic>
    </p:spTree>
    <p:extLst>
      <p:ext uri="{BB962C8B-B14F-4D97-AF65-F5344CB8AC3E}">
        <p14:creationId xmlns:p14="http://schemas.microsoft.com/office/powerpoint/2010/main" val="217344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6"/>
            <a:ext cx="10501162" cy="1463040"/>
          </a:xfrm>
        </p:spPr>
        <p:txBody>
          <a:bodyPr anchor="ctr">
            <a:normAutofit/>
          </a:bodyPr>
          <a:lstStyle/>
          <a:p>
            <a:pPr lvl="0"/>
            <a:endParaRPr lang="en-US" sz="1400" i="1" dirty="0">
              <a:solidFill>
                <a:srgbClr val="FFFFFF"/>
              </a:solidFill>
              <a:highlight>
                <a:srgbClr val="9BA8B7"/>
              </a:highligh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Variational theorem</a:t>
            </a:r>
          </a:p>
        </p:txBody>
      </p:sp>
      <p:pic>
        <p:nvPicPr>
          <p:cNvPr id="5" name="Picture 4">
            <a:extLst>
              <a:ext uri="{FF2B5EF4-FFF2-40B4-BE49-F238E27FC236}">
                <a16:creationId xmlns:a16="http://schemas.microsoft.com/office/drawing/2014/main" id="{42CEE754-CC78-EF40-FE1B-5A9C3DC30950}"/>
              </a:ext>
            </a:extLst>
          </p:cNvPr>
          <p:cNvPicPr>
            <a:picLocks noChangeAspect="1"/>
          </p:cNvPicPr>
          <p:nvPr/>
        </p:nvPicPr>
        <p:blipFill>
          <a:blip r:embed="rId2"/>
          <a:stretch>
            <a:fillRect/>
          </a:stretch>
        </p:blipFill>
        <p:spPr>
          <a:xfrm>
            <a:off x="686244" y="288758"/>
            <a:ext cx="10469436" cy="3877216"/>
          </a:xfrm>
          <a:prstGeom prst="rect">
            <a:avLst/>
          </a:prstGeom>
        </p:spPr>
      </p:pic>
    </p:spTree>
    <p:extLst>
      <p:ext uri="{BB962C8B-B14F-4D97-AF65-F5344CB8AC3E}">
        <p14:creationId xmlns:p14="http://schemas.microsoft.com/office/powerpoint/2010/main" val="22822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5"/>
            <a:ext cx="10501162" cy="1588169"/>
          </a:xfrm>
        </p:spPr>
        <p:txBody>
          <a:bodyPr anchor="ctr">
            <a:normAutofit/>
          </a:bodyPr>
          <a:lstStyle/>
          <a:p>
            <a:pPr lvl="0"/>
            <a:r>
              <a:rPr lang="en-US" sz="1400" i="1" dirty="0">
                <a:solidFill>
                  <a:srgbClr val="FFFFFF"/>
                </a:solidFill>
                <a:highlight>
                  <a:srgbClr val="9BA8B7"/>
                </a:highlight>
              </a:rPr>
              <a:t>Suppose we have encoded a problem P in the description of a Hamiltonian H(p), such that its ground state is the solution of the problem.</a:t>
            </a:r>
            <a:br>
              <a:rPr lang="en-US" sz="1400" i="1" dirty="0">
                <a:solidFill>
                  <a:srgbClr val="FFFFFF"/>
                </a:solidFill>
                <a:highlight>
                  <a:srgbClr val="9BA8B7"/>
                </a:highlight>
              </a:rPr>
            </a:br>
            <a:r>
              <a:rPr lang="en-US" sz="1400" i="1" dirty="0">
                <a:solidFill>
                  <a:srgbClr val="FFFFFF"/>
                </a:solidFill>
                <a:highlight>
                  <a:srgbClr val="9BA8B7"/>
                </a:highlight>
              </a:rPr>
              <a:t>PROBLEM : It is difficult to prepare the ground state of H(p) .</a:t>
            </a:r>
            <a:br>
              <a:rPr lang="en-US" sz="1400" i="1" dirty="0">
                <a:solidFill>
                  <a:srgbClr val="FFFFFF"/>
                </a:solidFill>
                <a:highlight>
                  <a:srgbClr val="9BA8B7"/>
                </a:highlight>
              </a:rPr>
            </a:br>
            <a:r>
              <a:rPr lang="en-US" sz="1400" i="1" dirty="0">
                <a:solidFill>
                  <a:srgbClr val="FFFFFF"/>
                </a:solidFill>
                <a:highlight>
                  <a:srgbClr val="9BA8B7"/>
                </a:highlight>
              </a:rPr>
              <a:t>SOLUTION : Start with some Hamiltonian H(b) whose ground state is easy to prepare. </a:t>
            </a:r>
            <a:br>
              <a:rPr lang="en-US" sz="1400" i="1" dirty="0">
                <a:solidFill>
                  <a:srgbClr val="FFFFFF"/>
                </a:solidFill>
                <a:highlight>
                  <a:srgbClr val="9BA8B7"/>
                </a:highlight>
              </a:rPr>
            </a:br>
            <a:br>
              <a:rPr lang="en-US" sz="1400" i="1" dirty="0">
                <a:solidFill>
                  <a:srgbClr val="FFFFFF"/>
                </a:solidFill>
                <a:highlight>
                  <a:srgbClr val="9BA8B7"/>
                </a:highlight>
              </a:rPr>
            </a:br>
            <a:r>
              <a:rPr lang="en-US" sz="1400" i="1" dirty="0">
                <a:solidFill>
                  <a:srgbClr val="FFFFFF"/>
                </a:solidFill>
                <a:highlight>
                  <a:srgbClr val="9BA8B7"/>
                </a:highlight>
              </a:rPr>
              <a:t>A system prepared in the ground state of H(T) = (1-T/t)H(b) + (T/t)H(p) will settle in the ground state of H(p), if T varies slowly enough.</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adiabatic algorithm</a:t>
            </a:r>
          </a:p>
        </p:txBody>
      </p:sp>
      <p:pic>
        <p:nvPicPr>
          <p:cNvPr id="6" name="Picture 5">
            <a:extLst>
              <a:ext uri="{FF2B5EF4-FFF2-40B4-BE49-F238E27FC236}">
                <a16:creationId xmlns:a16="http://schemas.microsoft.com/office/drawing/2014/main" id="{B46E4156-542D-1502-75C3-7FFBE8184566}"/>
              </a:ext>
            </a:extLst>
          </p:cNvPr>
          <p:cNvPicPr>
            <a:picLocks noChangeAspect="1"/>
          </p:cNvPicPr>
          <p:nvPr/>
        </p:nvPicPr>
        <p:blipFill>
          <a:blip r:embed="rId2"/>
          <a:stretch>
            <a:fillRect/>
          </a:stretch>
        </p:blipFill>
        <p:spPr>
          <a:xfrm>
            <a:off x="2472070" y="1693164"/>
            <a:ext cx="5863407" cy="2887884"/>
          </a:xfrm>
          <a:prstGeom prst="rect">
            <a:avLst/>
          </a:prstGeom>
        </p:spPr>
      </p:pic>
    </p:spTree>
    <p:extLst>
      <p:ext uri="{BB962C8B-B14F-4D97-AF65-F5344CB8AC3E}">
        <p14:creationId xmlns:p14="http://schemas.microsoft.com/office/powerpoint/2010/main" val="56266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5"/>
            <a:ext cx="10501162" cy="1588169"/>
          </a:xfrm>
        </p:spPr>
        <p:txBody>
          <a:bodyPr anchor="ctr">
            <a:normAutofit/>
          </a:bodyPr>
          <a:lstStyle/>
          <a:p>
            <a:pPr lvl="0"/>
            <a:r>
              <a:rPr lang="en-US" sz="1400" i="1" dirty="0">
                <a:solidFill>
                  <a:srgbClr val="FFFFFF"/>
                </a:solidFill>
                <a:highlight>
                  <a:srgbClr val="9BA8B7"/>
                </a:highlight>
              </a:rPr>
              <a:t>For p =1,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adiabatic algorithm</a:t>
            </a:r>
          </a:p>
        </p:txBody>
      </p:sp>
      <p:pic>
        <p:nvPicPr>
          <p:cNvPr id="5" name="Picture 4">
            <a:extLst>
              <a:ext uri="{FF2B5EF4-FFF2-40B4-BE49-F238E27FC236}">
                <a16:creationId xmlns:a16="http://schemas.microsoft.com/office/drawing/2014/main" id="{3891AA5F-5247-F210-DBB2-A900FFCEDBAC}"/>
              </a:ext>
            </a:extLst>
          </p:cNvPr>
          <p:cNvPicPr>
            <a:picLocks noChangeAspect="1"/>
          </p:cNvPicPr>
          <p:nvPr/>
        </p:nvPicPr>
        <p:blipFill>
          <a:blip r:embed="rId2"/>
          <a:stretch>
            <a:fillRect/>
          </a:stretch>
        </p:blipFill>
        <p:spPr>
          <a:xfrm>
            <a:off x="2747121" y="805019"/>
            <a:ext cx="6315956" cy="3496163"/>
          </a:xfrm>
          <a:prstGeom prst="rect">
            <a:avLst/>
          </a:prstGeom>
        </p:spPr>
      </p:pic>
    </p:spTree>
    <p:extLst>
      <p:ext uri="{BB962C8B-B14F-4D97-AF65-F5344CB8AC3E}">
        <p14:creationId xmlns:p14="http://schemas.microsoft.com/office/powerpoint/2010/main" val="17272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4518" y="211755"/>
            <a:ext cx="10501162" cy="4523725"/>
          </a:xfrm>
        </p:spPr>
        <p:txBody>
          <a:bodyPr anchor="ctr">
            <a:normAutofit/>
          </a:bodyPr>
          <a:lstStyle/>
          <a:p>
            <a:pPr lvl="0"/>
            <a:r>
              <a:rPr lang="en-US" sz="1400" i="1" dirty="0">
                <a:solidFill>
                  <a:srgbClr val="FFFFFF"/>
                </a:solidFill>
                <a:highlight>
                  <a:srgbClr val="9BA8B7"/>
                </a:highlight>
              </a:rPr>
              <a:t>A QAOA  is a variational algorithm, where first a trial parameterized circuit, called ansatz, is prepared which is initialized, usually with some random parameters. The circuit is then measured and the expectation value of some observable is then calculated. This entire process is called one iteration. This value is passed to a classical optimizer, which predicts a new set of parameters such that the following iteration is expected to provide a better expectation value. The process is repeated till some convergence criteria is met. </a:t>
            </a:r>
            <a:br>
              <a:rPr lang="en-US" sz="1400" i="1" dirty="0">
                <a:solidFill>
                  <a:srgbClr val="FFFFFF"/>
                </a:solidFill>
                <a:highlight>
                  <a:srgbClr val="9BA8B7"/>
                </a:highlight>
              </a:rPr>
            </a:br>
            <a:r>
              <a:rPr lang="en-US" sz="1400" i="1" dirty="0">
                <a:solidFill>
                  <a:srgbClr val="FFFFFF"/>
                </a:solidFill>
                <a:highlight>
                  <a:srgbClr val="9BA8B7"/>
                </a:highlight>
              </a:rPr>
              <a:t>A QAOA is characterized by two unitaries.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Quantum approximate optimization algorithm</a:t>
            </a:r>
          </a:p>
        </p:txBody>
      </p:sp>
    </p:spTree>
    <p:extLst>
      <p:ext uri="{BB962C8B-B14F-4D97-AF65-F5344CB8AC3E}">
        <p14:creationId xmlns:p14="http://schemas.microsoft.com/office/powerpoint/2010/main" val="309935154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{8725B476-4298-44E2-9843-2D4A390B3DCA}tf56160789_win32</Template>
  <TotalTime>137</TotalTime>
  <Words>932</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Custom</vt:lpstr>
      <vt:lpstr>Accelerating QAOA using ML</vt:lpstr>
      <vt:lpstr>INITIALIZE THE PROBLEM : Transforming a default state to some desired non parameterized state (reference state), by applying some unitary transform on the default state.  PREPARE ANSATZ : Any particular combination of reference state and variational form is known as ansatz. The variational form represents a collection of parameterized states for our variational algorithm to explore. The Ansatz will take the form of parameterized quantum circuits capable of taking the default state to the target state.      </vt:lpstr>
      <vt:lpstr>EVALUATE COST FUNCTION : Encode the problem into a cost function as a linear combination of Pauli operators, run on a quantum system.   OPTIMIZE PARAMETERS : Evaluations are taken to a classical computer, where a classical optimizer analyzes them and chooses the next set of values for variational parameters.   ADJUST  ANSATZ PARAMETERS WITH RESULTS AND RE-RUN : The  entire process is repeated until the classical optimizer’s finalization criteria are met and an optimal set of parameter values are returned. The solution state of our problem will be :   </vt:lpstr>
      <vt:lpstr>In quantum mechanics, states are represented by normalized complex column vectors, or kets (∣𝜓⟩∣ψ⟩), and observables are Hermitian linear operators (𝐻^ = 𝐻^†) that act on the kets. An eigenvector (∣λ⟩) of an observable is known as an eigenstate. Measuring an observable for one of its eigenstates (∣𝜆⟩∣λ⟩) will give us the corresponding eigenvalue (λ) as readout.  </vt:lpstr>
      <vt:lpstr>.</vt:lpstr>
      <vt:lpstr>PowerPoint Presentation</vt:lpstr>
      <vt:lpstr>Suppose we have encoded a problem P in the description of a Hamiltonian H(p), such that its ground state is the solution of the problem. PROBLEM : It is difficult to prepare the ground state of H(p) . SOLUTION : Start with some Hamiltonian H(b) whose ground state is easy to prepare.   A system prepared in the ground state of H(T) = (1-T/t)H(b) + (T/t)H(p) will settle in the ground state of H(p), if T varies slowly enough.</vt:lpstr>
      <vt:lpstr>For p =1, </vt:lpstr>
      <vt:lpstr>A QAOA  is a variational algorithm, where first a trial parameterized circuit, called ansatz, is prepared which is initialized, usually with some random parameters. The circuit is then measured and the expectation value of some observable is then calculated. This entire process is called one iteration. This value is passed to a classical optimizer, which predicts a new set of parameters such that the following iteration is expected to provide a better expectation value. The process is repeated till some convergence criteria is met.  A QAOA is characterized by two unitaries.</vt:lpstr>
      <vt:lpstr> THE MAXCUT PROBLEM        </vt:lpstr>
      <vt:lpstr>TO UTILIZE QAOA FOR A MAXCUT PROBLEM, WE REQUIRE A PAULI HAMILTONIAN THAT ENCODES THE COST IN A MANNER SUCH THAT THE MINIMUM EXPECTATION VALUE OF THE OPERATOR CORRESPONDS TO THE MAXIMUM NUMBER OF EDGES BETWEEN THE NODES IN TWO DIFFERENT GROUPS.  If we have an educated guess or datapoint from an existing optimal solution, the variational algorithm will converge faster, if used as starting point.  https://github.com/Poulami2515/QC/blob/main/LR.ipynb</vt:lpstr>
      <vt:lpstr>https://github.com/Poulami2515/QC/blob/main/LR.ipynb  The paper “Accelerating Quantum Approximate Optimization Algorithm using Machine Learning”  works on finding the most optimal starting point for the QAOA to converge and solve a given MaxCut problem. This paper has used four ML models to find make an educated guess , i.e., GPR, Linear Regression, RSVM, Regression Trees. The dataset  to train these models, were built synthetically.  The above code is a preliminary approach of building the dataset, in order to train the ML Model.   https://ieeexplore.ieee.org/abstract/document/9116348 arXiv:2002.01089v2 </vt:lpstr>
      <vt:lpstr>https://github.com/Poulami2515/QC/blob/main/LR.ipynb  Primitives provided by Qiskit :   SAMPLER : For a given state, this primitive obtains probability of each possible computational basis state.  ESTIMATOR : For a given quantum observable, operating on a quantum state, this primitive computes the expected value of the observable.  https://ieeexplore.ieee.org/abstract/document/9116348 arXiv:2002.01089v2 </vt:lpstr>
      <vt:lpstr>https://learning.quantum.ibm.com/course/variational-algorithm-design/  https://www.mustythoughts.com/quantum-approximate-optimization-algorithm-explained  https://ieeexplore.ieee.org/abstract/document/9116348 arXiv:2002.01089v2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Poulami Paul</dc:creator>
  <cp:lastModifiedBy>Poulami Paul</cp:lastModifiedBy>
  <cp:revision>2</cp:revision>
  <dcterms:created xsi:type="dcterms:W3CDTF">2024-07-14T12:34:44Z</dcterms:created>
  <dcterms:modified xsi:type="dcterms:W3CDTF">2024-07-15T00:37:40Z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