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1" r:id="rId5"/>
    <p:sldId id="266" r:id="rId6"/>
    <p:sldId id="262" r:id="rId7"/>
    <p:sldId id="265" r:id="rId8"/>
    <p:sldId id="263" r:id="rId9"/>
    <p:sldId id="264"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A93C4DC-D14E-449D-B1FE-448AFB3C2567}" type="datetimeFigureOut">
              <a:rPr lang="en-US" smtClean="0"/>
              <a:t>3/2/2020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439E10F3-5F1D-4FBF-B6BA-2FAE645C3C20}"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93C4DC-D14E-449D-B1FE-448AFB3C2567}" type="datetimeFigureOut">
              <a:rPr lang="en-US" smtClean="0"/>
              <a:t>3/2/2020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9E10F3-5F1D-4FBF-B6BA-2FAE645C3C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93C4DC-D14E-449D-B1FE-448AFB3C2567}" type="datetimeFigureOut">
              <a:rPr lang="en-US" smtClean="0"/>
              <a:t>3/2/2020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9E10F3-5F1D-4FBF-B6BA-2FAE645C3C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93C4DC-D14E-449D-B1FE-448AFB3C2567}" type="datetimeFigureOut">
              <a:rPr lang="en-US" smtClean="0"/>
              <a:t>3/2/2020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9E10F3-5F1D-4FBF-B6BA-2FAE645C3C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A93C4DC-D14E-449D-B1FE-448AFB3C2567}" type="datetimeFigureOut">
              <a:rPr lang="en-US" smtClean="0"/>
              <a:t>3/2/2020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39E10F3-5F1D-4FBF-B6BA-2FAE645C3C20}"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A93C4DC-D14E-449D-B1FE-448AFB3C2567}" type="datetimeFigureOut">
              <a:rPr lang="en-US" smtClean="0"/>
              <a:t>3/2/2020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39E10F3-5F1D-4FBF-B6BA-2FAE645C3C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A93C4DC-D14E-449D-B1FE-448AFB3C2567}" type="datetimeFigureOut">
              <a:rPr lang="en-US" smtClean="0"/>
              <a:t>3/2/2020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39E10F3-5F1D-4FBF-B6BA-2FAE645C3C2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A93C4DC-D14E-449D-B1FE-448AFB3C2567}" type="datetimeFigureOut">
              <a:rPr lang="en-US" smtClean="0"/>
              <a:t>3/2/2020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39E10F3-5F1D-4FBF-B6BA-2FAE645C3C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A93C4DC-D14E-449D-B1FE-448AFB3C2567}" type="datetimeFigureOut">
              <a:rPr lang="en-US" smtClean="0"/>
              <a:t>3/2/2020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39E10F3-5F1D-4FBF-B6BA-2FAE645C3C20}"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A93C4DC-D14E-449D-B1FE-448AFB3C2567}" type="datetimeFigureOut">
              <a:rPr lang="en-US" smtClean="0"/>
              <a:t>3/2/2020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39E10F3-5F1D-4FBF-B6BA-2FAE645C3C2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A93C4DC-D14E-449D-B1FE-448AFB3C2567}" type="datetimeFigureOut">
              <a:rPr lang="en-US" smtClean="0"/>
              <a:t>3/2/2020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39E10F3-5F1D-4FBF-B6BA-2FAE645C3C20}"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A93C4DC-D14E-449D-B1FE-448AFB3C2567}" type="datetimeFigureOut">
              <a:rPr lang="en-US" smtClean="0"/>
              <a:t>3/2/2020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39E10F3-5F1D-4FBF-B6BA-2FAE645C3C20}"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3108" y="1928802"/>
            <a:ext cx="5756256" cy="769441"/>
          </a:xfrm>
          <a:prstGeom prst="rect">
            <a:avLst/>
          </a:prstGeom>
          <a:noFill/>
        </p:spPr>
        <p:txBody>
          <a:bodyPr wrap="none" rtlCol="0">
            <a:spAutoFit/>
          </a:bodyPr>
          <a:lstStyle/>
          <a:p>
            <a:r>
              <a:rPr lang="en-IN" sz="4400" b="1" dirty="0" smtClean="0">
                <a:latin typeface="Calibri" pitchFamily="34" charset="0"/>
                <a:cs typeface="Calibri" pitchFamily="34" charset="0"/>
              </a:rPr>
              <a:t>Countries in need of aid</a:t>
            </a:r>
            <a:endParaRPr lang="en-US" sz="4400" b="1" dirty="0">
              <a:latin typeface="Calibri" pitchFamily="34" charset="0"/>
              <a:cs typeface="Calibri" pitchFamily="34" charset="0"/>
            </a:endParaRPr>
          </a:p>
        </p:txBody>
      </p:sp>
      <p:sp>
        <p:nvSpPr>
          <p:cNvPr id="5" name="TextBox 4"/>
          <p:cNvSpPr txBox="1"/>
          <p:nvPr/>
        </p:nvSpPr>
        <p:spPr>
          <a:xfrm>
            <a:off x="6429388" y="5643578"/>
            <a:ext cx="2033121" cy="369332"/>
          </a:xfrm>
          <a:prstGeom prst="rect">
            <a:avLst/>
          </a:prstGeom>
          <a:noFill/>
        </p:spPr>
        <p:txBody>
          <a:bodyPr wrap="none" rtlCol="0">
            <a:spAutoFit/>
          </a:bodyPr>
          <a:lstStyle/>
          <a:p>
            <a:r>
              <a:rPr lang="en-IN" dirty="0" smtClean="0">
                <a:latin typeface="Calibri" pitchFamily="34" charset="0"/>
                <a:cs typeface="Calibri" pitchFamily="34" charset="0"/>
              </a:rPr>
              <a:t>Poulomi Mukherjee</a:t>
            </a:r>
            <a:endParaRPr lang="en-US" dirty="0">
              <a:latin typeface="Calibri" pitchFamily="34" charset="0"/>
              <a:cs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500166" y="1195736"/>
            <a:ext cx="7143800" cy="5162222"/>
          </a:xfrm>
          <a:prstGeom prst="rect">
            <a:avLst/>
          </a:prstGeom>
          <a:noFill/>
          <a:ln w="9525">
            <a:noFill/>
            <a:miter lim="800000"/>
            <a:headEnd/>
            <a:tailEnd/>
          </a:ln>
          <a:effectLst/>
        </p:spPr>
      </p:pic>
      <p:sp>
        <p:nvSpPr>
          <p:cNvPr id="3" name="Title 1"/>
          <p:cNvSpPr txBox="1">
            <a:spLocks/>
          </p:cNvSpPr>
          <p:nvPr/>
        </p:nvSpPr>
        <p:spPr>
          <a:xfrm>
            <a:off x="1357290" y="285728"/>
            <a:ext cx="7406640" cy="640210"/>
          </a:xfrm>
          <a:prstGeom prst="rect">
            <a:avLst/>
          </a:prstGeom>
        </p:spPr>
        <p:txBody>
          <a:bodyPr>
            <a:normAutofit fontScale="4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Comparison of</a:t>
            </a:r>
            <a:r>
              <a:rPr kumimoji="0" lang="en-IN" sz="43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GDPP, Child Mortality and Income amongst clusters</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142976" y="1571612"/>
            <a:ext cx="7858180" cy="4572032"/>
          </a:xfrm>
          <a:prstGeom prst="rect">
            <a:avLst/>
          </a:prstGeom>
          <a:noFill/>
          <a:ln w="9525">
            <a:noFill/>
            <a:miter lim="800000"/>
            <a:headEnd/>
            <a:tailEnd/>
          </a:ln>
          <a:effectLst/>
        </p:spPr>
      </p:pic>
      <p:sp>
        <p:nvSpPr>
          <p:cNvPr id="3" name="Title 1"/>
          <p:cNvSpPr txBox="1">
            <a:spLocks/>
          </p:cNvSpPr>
          <p:nvPr/>
        </p:nvSpPr>
        <p:spPr>
          <a:xfrm>
            <a:off x="1357290" y="285728"/>
            <a:ext cx="7406640" cy="640210"/>
          </a:xfrm>
          <a:prstGeom prst="rect">
            <a:avLst/>
          </a:prstGeom>
        </p:spPr>
        <p:txBody>
          <a:bodyPr>
            <a:normAutofit fontScale="4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Comparison of</a:t>
            </a:r>
            <a:r>
              <a:rPr kumimoji="0" lang="en-IN" sz="43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GDPP, Child Mortality and Income amongst clusters</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142976" y="1643050"/>
            <a:ext cx="7753350" cy="4429125"/>
          </a:xfrm>
          <a:prstGeom prst="rect">
            <a:avLst/>
          </a:prstGeom>
          <a:noFill/>
          <a:ln w="9525">
            <a:noFill/>
            <a:miter lim="800000"/>
            <a:headEnd/>
            <a:tailEnd/>
          </a:ln>
          <a:effectLst/>
        </p:spPr>
      </p:pic>
      <p:sp>
        <p:nvSpPr>
          <p:cNvPr id="3" name="Title 1"/>
          <p:cNvSpPr txBox="1">
            <a:spLocks/>
          </p:cNvSpPr>
          <p:nvPr/>
        </p:nvSpPr>
        <p:spPr>
          <a:xfrm>
            <a:off x="1357290" y="285728"/>
            <a:ext cx="7406640" cy="640210"/>
          </a:xfrm>
          <a:prstGeom prst="rect">
            <a:avLst/>
          </a:prstGeom>
        </p:spPr>
        <p:txBody>
          <a:bodyPr>
            <a:normAutofit fontScale="4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Child mortality Vs. Income /</a:t>
            </a:r>
            <a:r>
              <a:rPr kumimoji="0" lang="en-IN" sz="43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GDPP for countries that need aid</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57290" y="285728"/>
            <a:ext cx="7406640" cy="640210"/>
          </a:xfrm>
          <a:prstGeom prst="rect">
            <a:avLst/>
          </a:prstGeom>
        </p:spPr>
        <p:txBody>
          <a:bodyPr>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Conclusion</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3" name="TextBox 2"/>
          <p:cNvSpPr txBox="1"/>
          <p:nvPr/>
        </p:nvSpPr>
        <p:spPr>
          <a:xfrm>
            <a:off x="1428728" y="1357298"/>
            <a:ext cx="6786610" cy="3416320"/>
          </a:xfrm>
          <a:prstGeom prst="rect">
            <a:avLst/>
          </a:prstGeom>
          <a:noFill/>
        </p:spPr>
        <p:txBody>
          <a:bodyPr wrap="square" rtlCol="0">
            <a:spAutoFit/>
          </a:bodyPr>
          <a:lstStyle/>
          <a:p>
            <a:r>
              <a:rPr lang="en-IN" dirty="0" smtClean="0">
                <a:latin typeface="Calibri" pitchFamily="34" charset="0"/>
                <a:cs typeface="Calibri" pitchFamily="34" charset="0"/>
              </a:rPr>
              <a:t>Some of the countries that are in urgent need of aid are:</a:t>
            </a:r>
          </a:p>
          <a:p>
            <a:endParaRPr lang="en-IN" dirty="0" smtClean="0">
              <a:latin typeface="Calibri" pitchFamily="34" charset="0"/>
              <a:cs typeface="Calibri" pitchFamily="34" charset="0"/>
            </a:endParaRPr>
          </a:p>
          <a:p>
            <a:pPr>
              <a:buFont typeface="Arial" pitchFamily="34" charset="0"/>
              <a:buChar char="•"/>
            </a:pPr>
            <a:r>
              <a:rPr lang="en-IN" dirty="0" smtClean="0">
                <a:latin typeface="Calibri" pitchFamily="34" charset="0"/>
                <a:cs typeface="Calibri" pitchFamily="34" charset="0"/>
              </a:rPr>
              <a:t>Central African Republic</a:t>
            </a:r>
          </a:p>
          <a:p>
            <a:pPr>
              <a:buFont typeface="Arial" pitchFamily="34" charset="0"/>
              <a:buChar char="•"/>
            </a:pPr>
            <a:r>
              <a:rPr lang="en-IN" dirty="0" smtClean="0">
                <a:latin typeface="Calibri" pitchFamily="34" charset="0"/>
                <a:cs typeface="Calibri" pitchFamily="34" charset="0"/>
              </a:rPr>
              <a:t>Sierra Leone</a:t>
            </a:r>
          </a:p>
          <a:p>
            <a:pPr>
              <a:buFont typeface="Arial" pitchFamily="34" charset="0"/>
              <a:buChar char="•"/>
            </a:pPr>
            <a:r>
              <a:rPr lang="en-IN" dirty="0" smtClean="0">
                <a:latin typeface="Calibri" pitchFamily="34" charset="0"/>
                <a:cs typeface="Calibri" pitchFamily="34" charset="0"/>
              </a:rPr>
              <a:t>Haiti</a:t>
            </a:r>
          </a:p>
          <a:p>
            <a:pPr>
              <a:buFont typeface="Arial" pitchFamily="34" charset="0"/>
              <a:buChar char="•"/>
            </a:pPr>
            <a:r>
              <a:rPr lang="en-IN" dirty="0" smtClean="0">
                <a:latin typeface="Calibri" pitchFamily="34" charset="0"/>
                <a:cs typeface="Calibri" pitchFamily="34" charset="0"/>
              </a:rPr>
              <a:t>Chad</a:t>
            </a:r>
          </a:p>
          <a:p>
            <a:pPr>
              <a:buFont typeface="Arial" pitchFamily="34" charset="0"/>
              <a:buChar char="•"/>
            </a:pPr>
            <a:r>
              <a:rPr lang="en-IN" dirty="0" smtClean="0">
                <a:latin typeface="Calibri" pitchFamily="34" charset="0"/>
                <a:cs typeface="Calibri" pitchFamily="34" charset="0"/>
              </a:rPr>
              <a:t>Congo, Dem. Rep.</a:t>
            </a:r>
          </a:p>
          <a:p>
            <a:pPr>
              <a:buFont typeface="Arial" pitchFamily="34" charset="0"/>
              <a:buChar char="•"/>
            </a:pPr>
            <a:r>
              <a:rPr lang="en-IN" dirty="0" smtClean="0">
                <a:latin typeface="Calibri" pitchFamily="34" charset="0"/>
                <a:cs typeface="Calibri" pitchFamily="34" charset="0"/>
              </a:rPr>
              <a:t>Niger</a:t>
            </a:r>
          </a:p>
          <a:p>
            <a:pPr>
              <a:buFont typeface="Arial" pitchFamily="34" charset="0"/>
              <a:buChar char="•"/>
            </a:pPr>
            <a:r>
              <a:rPr lang="en-IN" dirty="0" smtClean="0">
                <a:latin typeface="Calibri" pitchFamily="34" charset="0"/>
                <a:cs typeface="Calibri" pitchFamily="34" charset="0"/>
              </a:rPr>
              <a:t>Mali</a:t>
            </a:r>
          </a:p>
          <a:p>
            <a:pPr>
              <a:buFont typeface="Arial" pitchFamily="34" charset="0"/>
              <a:buChar char="•"/>
            </a:pPr>
            <a:r>
              <a:rPr lang="en-IN" dirty="0" smtClean="0">
                <a:latin typeface="Calibri" pitchFamily="34" charset="0"/>
                <a:cs typeface="Calibri" pitchFamily="34" charset="0"/>
              </a:rPr>
              <a:t>Burundi</a:t>
            </a:r>
          </a:p>
          <a:p>
            <a:pPr>
              <a:buFont typeface="Arial" pitchFamily="34" charset="0"/>
              <a:buChar char="•"/>
            </a:pPr>
            <a:r>
              <a:rPr lang="en-IN" dirty="0" smtClean="0">
                <a:latin typeface="Calibri" pitchFamily="34" charset="0"/>
                <a:cs typeface="Calibri" pitchFamily="34" charset="0"/>
              </a:rPr>
              <a:t>Burkina Faso</a:t>
            </a:r>
          </a:p>
          <a:p>
            <a:pPr>
              <a:buFont typeface="Arial" pitchFamily="34" charset="0"/>
              <a:buChar char="•"/>
            </a:pPr>
            <a:r>
              <a:rPr lang="en-IN" dirty="0" smtClean="0">
                <a:latin typeface="Calibri" pitchFamily="34" charset="0"/>
                <a:cs typeface="Calibri" pitchFamily="34" charset="0"/>
              </a:rPr>
              <a:t>Liberia, and more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488" y="2714620"/>
            <a:ext cx="4714908" cy="1200329"/>
          </a:xfrm>
          <a:prstGeom prst="rect">
            <a:avLst/>
          </a:prstGeom>
          <a:effectLst>
            <a:outerShdw blurRad="50800" dist="38100" dir="10800000" algn="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IN" sz="7200" dirty="0" smtClean="0">
                <a:latin typeface="Bahnschrift SemiBold Condensed" pitchFamily="34" charset="0"/>
              </a:rPr>
              <a:t>Thank You</a:t>
            </a:r>
            <a:endParaRPr lang="en-US" sz="7200" dirty="0">
              <a:latin typeface="Bahnschrift SemiBold Condense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290" y="428604"/>
            <a:ext cx="7406640" cy="500066"/>
          </a:xfrm>
        </p:spPr>
        <p:txBody>
          <a:bodyPr>
            <a:normAutofit fontScale="90000"/>
          </a:bodyPr>
          <a:lstStyle/>
          <a:p>
            <a:r>
              <a:rPr lang="en-IN" dirty="0" smtClean="0"/>
              <a:t>Agenda</a:t>
            </a:r>
            <a:endParaRPr lang="en-US" dirty="0"/>
          </a:p>
        </p:txBody>
      </p:sp>
      <p:sp>
        <p:nvSpPr>
          <p:cNvPr id="4" name="TextBox 3"/>
          <p:cNvSpPr txBox="1"/>
          <p:nvPr/>
        </p:nvSpPr>
        <p:spPr>
          <a:xfrm>
            <a:off x="1357290" y="1357298"/>
            <a:ext cx="6605078" cy="3970318"/>
          </a:xfrm>
          <a:prstGeom prst="rect">
            <a:avLst/>
          </a:prstGeom>
          <a:noFill/>
        </p:spPr>
        <p:txBody>
          <a:bodyPr wrap="none" rtlCol="0">
            <a:spAutoFit/>
          </a:bodyPr>
          <a:lstStyle/>
          <a:p>
            <a:r>
              <a:rPr lang="en-IN" dirty="0" smtClean="0">
                <a:latin typeface="Calibri" pitchFamily="34" charset="0"/>
                <a:cs typeface="Calibri" pitchFamily="34" charset="0"/>
              </a:rPr>
              <a:t>In this presentation, we shall discuss about below mentioned points.</a:t>
            </a:r>
          </a:p>
          <a:p>
            <a:pPr>
              <a:buFont typeface="Wingdings" pitchFamily="2" charset="2"/>
              <a:buChar char="§"/>
            </a:pPr>
            <a:endParaRPr lang="en-IN" dirty="0" smtClean="0">
              <a:latin typeface="Calibri" pitchFamily="34" charset="0"/>
              <a:cs typeface="Calibri" pitchFamily="34" charset="0"/>
            </a:endParaRPr>
          </a:p>
          <a:p>
            <a:endParaRPr lang="en-IN" dirty="0">
              <a:latin typeface="Calibri" pitchFamily="34" charset="0"/>
              <a:cs typeface="Calibri" pitchFamily="34" charset="0"/>
            </a:endParaRPr>
          </a:p>
          <a:p>
            <a:pPr>
              <a:buFont typeface="Arial" pitchFamily="34" charset="0"/>
              <a:buChar char="•"/>
            </a:pPr>
            <a:r>
              <a:rPr lang="en-IN" dirty="0" smtClean="0">
                <a:latin typeface="Calibri" pitchFamily="34" charset="0"/>
                <a:cs typeface="Calibri" pitchFamily="34" charset="0"/>
              </a:rPr>
              <a:t> Objective</a:t>
            </a:r>
          </a:p>
          <a:p>
            <a:pPr lvl="0">
              <a:buFont typeface="Arial" pitchFamily="34" charset="0"/>
              <a:buChar char="•"/>
            </a:pPr>
            <a:r>
              <a:rPr lang="en-IN" dirty="0">
                <a:latin typeface="Calibri" pitchFamily="34" charset="0"/>
                <a:cs typeface="Calibri" pitchFamily="34" charset="0"/>
              </a:rPr>
              <a:t> </a:t>
            </a:r>
            <a:r>
              <a:rPr lang="en-US" dirty="0" smtClean="0">
                <a:latin typeface="Calibri" pitchFamily="34" charset="0"/>
                <a:cs typeface="Calibri" pitchFamily="34" charset="0"/>
              </a:rPr>
              <a:t>Child mortality rate across the world</a:t>
            </a:r>
          </a:p>
          <a:p>
            <a:pPr lvl="0">
              <a:buFont typeface="Arial" pitchFamily="34" charset="0"/>
              <a:buChar char="•"/>
            </a:pPr>
            <a:r>
              <a:rPr lang="en-US" dirty="0" smtClean="0">
                <a:latin typeface="Calibri" pitchFamily="34" charset="0"/>
                <a:cs typeface="Calibri" pitchFamily="34" charset="0"/>
              </a:rPr>
              <a:t> Child mortality in each of the clusters</a:t>
            </a:r>
          </a:p>
          <a:p>
            <a:pPr>
              <a:buFont typeface="Arial" pitchFamily="34" charset="0"/>
              <a:buChar char="•"/>
            </a:pPr>
            <a:r>
              <a:rPr lang="en-IN" dirty="0" smtClean="0">
                <a:latin typeface="Calibri" pitchFamily="34" charset="0"/>
                <a:cs typeface="Calibri" pitchFamily="34" charset="0"/>
              </a:rPr>
              <a:t> </a:t>
            </a:r>
            <a:r>
              <a:rPr lang="en-US" dirty="0" smtClean="0">
                <a:latin typeface="Calibri" pitchFamily="34" charset="0"/>
                <a:cs typeface="Calibri" pitchFamily="34" charset="0"/>
              </a:rPr>
              <a:t>GDPP across the countries</a:t>
            </a:r>
          </a:p>
          <a:p>
            <a:pPr lvl="0">
              <a:buFont typeface="Arial" pitchFamily="34" charset="0"/>
              <a:buChar char="•"/>
            </a:pPr>
            <a:r>
              <a:rPr lang="en-IN" dirty="0">
                <a:latin typeface="Calibri" pitchFamily="34" charset="0"/>
                <a:cs typeface="Calibri" pitchFamily="34" charset="0"/>
              </a:rPr>
              <a:t> </a:t>
            </a:r>
            <a:r>
              <a:rPr lang="en-IN" dirty="0" smtClean="0">
                <a:latin typeface="Calibri" pitchFamily="34" charset="0"/>
                <a:cs typeface="Calibri" pitchFamily="34" charset="0"/>
              </a:rPr>
              <a:t>Cluster-wise distribution of GDPP</a:t>
            </a:r>
          </a:p>
          <a:p>
            <a:pPr lvl="0">
              <a:buFont typeface="Arial" pitchFamily="34" charset="0"/>
              <a:buChar char="•"/>
            </a:pPr>
            <a:r>
              <a:rPr lang="en-IN" dirty="0" smtClean="0">
                <a:latin typeface="Calibri" pitchFamily="34" charset="0"/>
                <a:cs typeface="Calibri" pitchFamily="34" charset="0"/>
              </a:rPr>
              <a:t> Country-wise average income</a:t>
            </a:r>
          </a:p>
          <a:p>
            <a:pPr>
              <a:buFont typeface="Arial" pitchFamily="34" charset="0"/>
              <a:buChar char="•"/>
            </a:pPr>
            <a:r>
              <a:rPr lang="en-IN" dirty="0">
                <a:latin typeface="Calibri" pitchFamily="34" charset="0"/>
                <a:cs typeface="Calibri" pitchFamily="34" charset="0"/>
              </a:rPr>
              <a:t> </a:t>
            </a:r>
            <a:r>
              <a:rPr lang="en-US" dirty="0" smtClean="0">
                <a:latin typeface="Calibri" pitchFamily="34" charset="0"/>
                <a:cs typeface="Calibri" pitchFamily="34" charset="0"/>
              </a:rPr>
              <a:t>Distribution of income across various clusters</a:t>
            </a:r>
          </a:p>
          <a:p>
            <a:pPr>
              <a:buFont typeface="Arial" pitchFamily="34" charset="0"/>
              <a:buChar char="•"/>
            </a:pPr>
            <a:r>
              <a:rPr lang="en-US" dirty="0" smtClean="0">
                <a:latin typeface="Calibri" pitchFamily="34" charset="0"/>
                <a:cs typeface="Calibri" pitchFamily="34" charset="0"/>
              </a:rPr>
              <a:t> Comparison of GDPP, Child Mortality and Income amongst clusters</a:t>
            </a:r>
          </a:p>
          <a:p>
            <a:pPr>
              <a:buFont typeface="Arial" pitchFamily="34" charset="0"/>
              <a:buChar char="•"/>
            </a:pPr>
            <a:r>
              <a:rPr lang="en-US" dirty="0" smtClean="0">
                <a:latin typeface="Calibri" pitchFamily="34" charset="0"/>
                <a:cs typeface="Calibri" pitchFamily="34" charset="0"/>
              </a:rPr>
              <a:t> Child mortality Vs. Income / GDPP for countries that need aid</a:t>
            </a:r>
          </a:p>
          <a:p>
            <a:pPr>
              <a:buFont typeface="Arial" pitchFamily="34" charset="0"/>
              <a:buChar char="•"/>
            </a:pPr>
            <a:r>
              <a:rPr lang="en-IN" dirty="0" smtClean="0">
                <a:latin typeface="Calibri" pitchFamily="34" charset="0"/>
                <a:cs typeface="Calibri" pitchFamily="34" charset="0"/>
              </a:rPr>
              <a:t> Conclusion</a:t>
            </a:r>
            <a:br>
              <a:rPr lang="en-IN" dirty="0" smtClean="0">
                <a:latin typeface="Calibri" pitchFamily="34" charset="0"/>
                <a:cs typeface="Calibri" pitchFamily="34" charset="0"/>
              </a:rPr>
            </a:br>
            <a:endParaRPr lang="en-US" dirty="0">
              <a:latin typeface="Calibri" pitchFamily="34" charset="0"/>
              <a:cs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290" y="357166"/>
            <a:ext cx="7406640" cy="571504"/>
          </a:xfrm>
        </p:spPr>
        <p:txBody>
          <a:bodyPr>
            <a:normAutofit fontScale="90000"/>
          </a:bodyPr>
          <a:lstStyle/>
          <a:p>
            <a:r>
              <a:rPr lang="en-IN" dirty="0" smtClean="0"/>
              <a:t>Objective</a:t>
            </a:r>
            <a:endParaRPr lang="en-US" dirty="0"/>
          </a:p>
        </p:txBody>
      </p:sp>
      <p:sp>
        <p:nvSpPr>
          <p:cNvPr id="4" name="TextBox 3"/>
          <p:cNvSpPr txBox="1"/>
          <p:nvPr/>
        </p:nvSpPr>
        <p:spPr>
          <a:xfrm>
            <a:off x="1357290" y="1343743"/>
            <a:ext cx="7358114" cy="2585323"/>
          </a:xfrm>
          <a:prstGeom prst="rect">
            <a:avLst/>
          </a:prstGeom>
          <a:noFill/>
        </p:spPr>
        <p:txBody>
          <a:bodyPr wrap="square" rtlCol="0">
            <a:spAutoFit/>
          </a:bodyPr>
          <a:lstStyle/>
          <a:p>
            <a:pPr algn="just"/>
            <a:r>
              <a:rPr lang="en-IN" dirty="0" smtClean="0">
                <a:latin typeface="Calibri" pitchFamily="34" charset="0"/>
                <a:cs typeface="Calibri" pitchFamily="34" charset="0"/>
              </a:rPr>
              <a:t>As, </a:t>
            </a:r>
            <a:r>
              <a:rPr lang="en-US" dirty="0">
                <a:latin typeface="Calibri" pitchFamily="34" charset="0"/>
                <a:cs typeface="Calibri" pitchFamily="34" charset="0"/>
              </a:rPr>
              <a:t>HELP International is an international humanitarian NGO that is committed to fighting poverty and providing the people of backward countries with basic amenities and relief during the time of disasters and natural </a:t>
            </a:r>
            <a:r>
              <a:rPr lang="en-US" dirty="0" smtClean="0">
                <a:latin typeface="Calibri" pitchFamily="34" charset="0"/>
                <a:cs typeface="Calibri" pitchFamily="34" charset="0"/>
              </a:rPr>
              <a:t>calamities. We need to find out the following to prevent above challenges in the world.</a:t>
            </a:r>
          </a:p>
          <a:p>
            <a:pPr algn="just"/>
            <a:endParaRPr lang="en-US" dirty="0" smtClean="0">
              <a:latin typeface="Calibri" pitchFamily="34" charset="0"/>
              <a:cs typeface="Calibri" pitchFamily="34" charset="0"/>
            </a:endParaRPr>
          </a:p>
          <a:p>
            <a:pPr algn="just">
              <a:buFont typeface="Arial" pitchFamily="34" charset="0"/>
              <a:buChar char="•"/>
            </a:pPr>
            <a:r>
              <a:rPr lang="en-US" dirty="0" smtClean="0">
                <a:latin typeface="Calibri" pitchFamily="34" charset="0"/>
                <a:cs typeface="Calibri" pitchFamily="34" charset="0"/>
              </a:rPr>
              <a:t> Short listing </a:t>
            </a:r>
            <a:r>
              <a:rPr lang="en-US" dirty="0">
                <a:latin typeface="Calibri" pitchFamily="34" charset="0"/>
                <a:cs typeface="Calibri" pitchFamily="34" charset="0"/>
              </a:rPr>
              <a:t>the countries that are in the direst need of </a:t>
            </a:r>
            <a:r>
              <a:rPr lang="en-US" dirty="0" smtClean="0">
                <a:latin typeface="Calibri" pitchFamily="34" charset="0"/>
                <a:cs typeface="Calibri" pitchFamily="34" charset="0"/>
              </a:rPr>
              <a:t>aid</a:t>
            </a:r>
          </a:p>
          <a:p>
            <a:pPr algn="just">
              <a:buFont typeface="Arial" pitchFamily="34" charset="0"/>
              <a:buChar char="•"/>
            </a:pPr>
            <a:r>
              <a:rPr lang="en-US" dirty="0" smtClean="0">
                <a:latin typeface="Calibri" pitchFamily="34" charset="0"/>
                <a:cs typeface="Calibri" pitchFamily="34" charset="0"/>
              </a:rPr>
              <a:t> Categorize </a:t>
            </a:r>
            <a:r>
              <a:rPr lang="en-US" dirty="0">
                <a:latin typeface="Calibri" pitchFamily="34" charset="0"/>
                <a:cs typeface="Calibri" pitchFamily="34" charset="0"/>
              </a:rPr>
              <a:t>the countries using </a:t>
            </a:r>
            <a:r>
              <a:rPr lang="en-US" dirty="0" smtClean="0">
                <a:latin typeface="Calibri" pitchFamily="34" charset="0"/>
                <a:cs typeface="Calibri" pitchFamily="34" charset="0"/>
              </a:rPr>
              <a:t>socio-economic </a:t>
            </a:r>
            <a:r>
              <a:rPr lang="en-US" dirty="0">
                <a:latin typeface="Calibri" pitchFamily="34" charset="0"/>
                <a:cs typeface="Calibri" pitchFamily="34" charset="0"/>
              </a:rPr>
              <a:t>and health factors</a:t>
            </a:r>
            <a:endParaRPr lang="en-US" dirty="0" smtClean="0">
              <a:latin typeface="Calibri" pitchFamily="34" charset="0"/>
              <a:cs typeface="Calibri" pitchFamily="34" charset="0"/>
            </a:endParaRPr>
          </a:p>
          <a:p>
            <a:pPr algn="just"/>
            <a:endParaRPr lang="en-US"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42976" y="1500174"/>
            <a:ext cx="7781925" cy="4295775"/>
          </a:xfrm>
          <a:prstGeom prst="rect">
            <a:avLst/>
          </a:prstGeom>
          <a:noFill/>
          <a:ln w="9525">
            <a:noFill/>
            <a:miter lim="800000"/>
            <a:headEnd/>
            <a:tailEnd/>
          </a:ln>
          <a:effectLst/>
        </p:spPr>
      </p:pic>
      <p:sp>
        <p:nvSpPr>
          <p:cNvPr id="3" name="Title 1"/>
          <p:cNvSpPr txBox="1">
            <a:spLocks/>
          </p:cNvSpPr>
          <p:nvPr/>
        </p:nvSpPr>
        <p:spPr>
          <a:xfrm>
            <a:off x="1357290" y="285728"/>
            <a:ext cx="7406640" cy="640210"/>
          </a:xfrm>
          <a:prstGeom prst="rect">
            <a:avLst/>
          </a:prstGeom>
        </p:spPr>
        <p:txBody>
          <a:bodyPr>
            <a:normAutofit fontScale="82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Child mortality rate across</a:t>
            </a:r>
            <a:r>
              <a:rPr kumimoji="0" lang="en-IN" sz="43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the world</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268176" y="1500174"/>
            <a:ext cx="7447228" cy="4319602"/>
          </a:xfrm>
          <a:prstGeom prst="rect">
            <a:avLst/>
          </a:prstGeom>
          <a:noFill/>
          <a:ln w="9525">
            <a:noFill/>
            <a:miter lim="800000"/>
            <a:headEnd/>
            <a:tailEnd/>
          </a:ln>
          <a:effectLst/>
        </p:spPr>
      </p:pic>
      <p:sp>
        <p:nvSpPr>
          <p:cNvPr id="3" name="Title 1"/>
          <p:cNvSpPr txBox="1">
            <a:spLocks/>
          </p:cNvSpPr>
          <p:nvPr/>
        </p:nvSpPr>
        <p:spPr>
          <a:xfrm>
            <a:off x="1357290" y="285728"/>
            <a:ext cx="7406640" cy="640210"/>
          </a:xfrm>
          <a:prstGeom prst="rect">
            <a:avLst/>
          </a:prstGeom>
        </p:spPr>
        <p:txBody>
          <a:bodyPr>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Child</a:t>
            </a:r>
            <a:r>
              <a:rPr kumimoji="0" lang="en-IN" sz="43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mortality in each of the clusters</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142976" y="1500174"/>
            <a:ext cx="7772400" cy="4324350"/>
          </a:xfrm>
          <a:prstGeom prst="rect">
            <a:avLst/>
          </a:prstGeom>
          <a:noFill/>
          <a:ln w="9525">
            <a:noFill/>
            <a:miter lim="800000"/>
            <a:headEnd/>
            <a:tailEnd/>
          </a:ln>
          <a:effectLst/>
        </p:spPr>
      </p:pic>
      <p:sp>
        <p:nvSpPr>
          <p:cNvPr id="3" name="Title 1"/>
          <p:cNvSpPr txBox="1">
            <a:spLocks/>
          </p:cNvSpPr>
          <p:nvPr/>
        </p:nvSpPr>
        <p:spPr>
          <a:xfrm>
            <a:off x="1357290" y="285728"/>
            <a:ext cx="7406640" cy="640210"/>
          </a:xfrm>
          <a:prstGeom prst="rect">
            <a:avLst/>
          </a:prstGeom>
        </p:spPr>
        <p:txBody>
          <a:bodyPr>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GDPP across</a:t>
            </a:r>
            <a:r>
              <a:rPr kumimoji="0" lang="en-IN" sz="43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the countries</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285853" y="1643050"/>
            <a:ext cx="7429551" cy="4529153"/>
          </a:xfrm>
          <a:prstGeom prst="rect">
            <a:avLst/>
          </a:prstGeom>
          <a:noFill/>
          <a:ln w="9525">
            <a:noFill/>
            <a:miter lim="800000"/>
            <a:headEnd/>
            <a:tailEnd/>
          </a:ln>
          <a:effectLst/>
        </p:spPr>
      </p:pic>
      <p:sp>
        <p:nvSpPr>
          <p:cNvPr id="3" name="Title 1"/>
          <p:cNvSpPr txBox="1">
            <a:spLocks/>
          </p:cNvSpPr>
          <p:nvPr/>
        </p:nvSpPr>
        <p:spPr>
          <a:xfrm>
            <a:off x="1357290" y="285728"/>
            <a:ext cx="7406640" cy="640210"/>
          </a:xfrm>
          <a:prstGeom prst="rect">
            <a:avLst/>
          </a:prstGeom>
        </p:spPr>
        <p:txBody>
          <a:bodyPr>
            <a:normAutofit fontScale="82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Cluster-wise distribution of GDPP</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176368" y="1381141"/>
            <a:ext cx="7753350" cy="4333875"/>
          </a:xfrm>
          <a:prstGeom prst="rect">
            <a:avLst/>
          </a:prstGeom>
          <a:noFill/>
          <a:ln w="9525">
            <a:noFill/>
            <a:miter lim="800000"/>
            <a:headEnd/>
            <a:tailEnd/>
          </a:ln>
          <a:effectLst/>
        </p:spPr>
      </p:pic>
      <p:sp>
        <p:nvSpPr>
          <p:cNvPr id="3" name="Title 1"/>
          <p:cNvSpPr txBox="1">
            <a:spLocks/>
          </p:cNvSpPr>
          <p:nvPr/>
        </p:nvSpPr>
        <p:spPr>
          <a:xfrm>
            <a:off x="1357290" y="285728"/>
            <a:ext cx="7406640" cy="640210"/>
          </a:xfrm>
          <a:prstGeom prst="rect">
            <a:avLst/>
          </a:prstGeom>
        </p:spPr>
        <p:txBody>
          <a:bodyPr>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Country-wise average income</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357290" y="285728"/>
            <a:ext cx="7406640" cy="640210"/>
          </a:xfrm>
          <a:prstGeom prst="rect">
            <a:avLst/>
          </a:prstGeom>
        </p:spPr>
        <p:txBody>
          <a:bodyPr>
            <a:normAutofit fontScale="6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Distribution of income across various clusters</a:t>
            </a:r>
            <a:endPar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4099" name="Picture 3"/>
          <p:cNvPicPr>
            <a:picLocks noChangeAspect="1" noChangeArrowheads="1"/>
          </p:cNvPicPr>
          <p:nvPr/>
        </p:nvPicPr>
        <p:blipFill>
          <a:blip r:embed="rId2"/>
          <a:srcRect/>
          <a:stretch>
            <a:fillRect/>
          </a:stretch>
        </p:blipFill>
        <p:spPr bwMode="auto">
          <a:xfrm>
            <a:off x="1285852" y="1548767"/>
            <a:ext cx="7500990" cy="4380563"/>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219</TotalTime>
  <Words>258</Words>
  <Application>Microsoft Office PowerPoint</Application>
  <PresentationFormat>On-screen Show (4:3)</PresentationFormat>
  <Paragraphs>44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Slide 1</vt:lpstr>
      <vt:lpstr>Agenda</vt:lpstr>
      <vt:lpstr>Objective</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22</cp:revision>
  <dcterms:created xsi:type="dcterms:W3CDTF">2020-03-02T12:28:14Z</dcterms:created>
  <dcterms:modified xsi:type="dcterms:W3CDTF">2020-03-02T16:07:21Z</dcterms:modified>
</cp:coreProperties>
</file>