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8"/>
  </p:notesMasterIdLst>
  <p:handoutMasterIdLst>
    <p:handoutMasterId r:id="rId59"/>
  </p:handoutMasterIdLst>
  <p:sldIdLst>
    <p:sldId id="258" r:id="rId2"/>
    <p:sldId id="256" r:id="rId3"/>
    <p:sldId id="257" r:id="rId4"/>
    <p:sldId id="259"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284" r:id="rId25"/>
    <p:sldId id="306" r:id="rId26"/>
    <p:sldId id="307" r:id="rId27"/>
    <p:sldId id="308" r:id="rId28"/>
    <p:sldId id="309" r:id="rId29"/>
    <p:sldId id="310" r:id="rId30"/>
    <p:sldId id="311" r:id="rId31"/>
    <p:sldId id="312" r:id="rId32"/>
    <p:sldId id="313" r:id="rId33"/>
    <p:sldId id="314" r:id="rId34"/>
    <p:sldId id="315" r:id="rId35"/>
    <p:sldId id="285"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2" r:id="rId50"/>
    <p:sldId id="331" r:id="rId51"/>
    <p:sldId id="333" r:id="rId52"/>
    <p:sldId id="286" r:id="rId53"/>
    <p:sldId id="260" r:id="rId54"/>
    <p:sldId id="316" r:id="rId55"/>
    <p:sldId id="279" r:id="rId56"/>
    <p:sldId id="278" r:id="rId57"/>
  </p:sldIdLst>
  <p:sldSz cx="9144000" cy="5143500" type="screen16x9"/>
  <p:notesSz cx="6858000" cy="9144000"/>
  <p:embeddedFontLst>
    <p:embeddedFont>
      <p:font typeface="Titillium Web" charset="0"/>
      <p:regular r:id="rId60"/>
      <p:bold r:id="rId61"/>
      <p:italic r:id="rId62"/>
      <p:boldItalic r:id="rId63"/>
    </p:embeddedFont>
    <p:embeddedFont>
      <p:font typeface="Titillium Web Light" charset="0"/>
      <p:regular r:id="rId64"/>
      <p:bold r:id="rId65"/>
      <p:italic r:id="rId66"/>
      <p:boldItalic r:id="rId67"/>
    </p:embeddedFont>
    <p:embeddedFont>
      <p:font typeface="Shonar Bangla" pitchFamily="34" charset="0"/>
      <p:regular r:id="rId68"/>
      <p:bold r:id="rId69"/>
    </p:embeddedFont>
    <p:embeddedFont>
      <p:font typeface="GothicE" pitchFamily="2" charset="0"/>
      <p:regular r:id="rId70"/>
    </p:embeddedFont>
    <p:embeddedFont>
      <p:font typeface="Tempus Sans ITC" pitchFamily="82"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F2DBFBD7-D152-4B66-952F-06AB698F54FE}">
  <a:tblStyle styleId="{F2DBFBD7-D152-4B66-952F-06AB698F54F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91" autoAdjust="0"/>
  </p:normalViewPr>
  <p:slideViewPr>
    <p:cSldViewPr>
      <p:cViewPr varScale="1">
        <p:scale>
          <a:sx n="62" d="100"/>
          <a:sy n="62" d="100"/>
        </p:scale>
        <p:origin x="-159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2706"/>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2 - Θέση ημερομηνίας"/>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FE9E5E-3C89-4790-AB24-0BC51A26109D}" type="datetimeFigureOut">
              <a:rPr lang="en-US" smtClean="0"/>
              <a:pPr/>
              <a:t>08-Dec-19</a:t>
            </a:fld>
            <a:endParaRPr lang="en-US" dirty="0"/>
          </a:p>
        </p:txBody>
      </p:sp>
      <p:sp>
        <p:nvSpPr>
          <p:cNvPr id="4" name="3 - Θέση υποσέλιδου"/>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l-GR" dirty="0" smtClean="0"/>
              <a:t>ΠΟΥΛΟΣ ΑΓΓΕΛΟΣ</a:t>
            </a:r>
          </a:p>
        </p:txBody>
      </p:sp>
      <p:sp>
        <p:nvSpPr>
          <p:cNvPr id="5" name="4 - Θέση αριθμού διαφάνειας"/>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FC5B2D-760E-449F-8BC7-EC4071A16A34}"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6" name="5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Η ποσότητα των δεδομένων που παράγονται από τα </a:t>
            </a:r>
            <a:r>
              <a:rPr lang="el-GR" dirty="0" err="1" smtClean="0"/>
              <a:t>PMUs</a:t>
            </a:r>
            <a:r>
              <a:rPr lang="el-GR" dirty="0" smtClean="0"/>
              <a:t> i ανά δευτερόλεπτο μπορεί να διατυπωθεί ως γραμμική συνάρτηση του αριθμού των ζυγών που μετράει το PMU i ως εξής:</a:t>
            </a:r>
          </a:p>
          <a:p>
            <a:r>
              <a:rPr lang="el-GR" dirty="0" smtClean="0"/>
              <a:t>di = (</a:t>
            </a:r>
            <a:r>
              <a:rPr lang="el-GR" dirty="0" err="1" smtClean="0"/>
              <a:t>Wi</a:t>
            </a:r>
            <a:r>
              <a:rPr lang="el-GR" dirty="0" smtClean="0"/>
              <a:t> * p + a) * </a:t>
            </a:r>
            <a:r>
              <a:rPr lang="el-GR" dirty="0" err="1" smtClean="0"/>
              <a:t>Fs</a:t>
            </a:r>
            <a:endParaRPr lang="el-GR" dirty="0" smtClean="0"/>
          </a:p>
          <a:p>
            <a:r>
              <a:rPr lang="el-GR" dirty="0" err="1" smtClean="0"/>
              <a:t>Wi</a:t>
            </a:r>
            <a:r>
              <a:rPr lang="el-GR" dirty="0" smtClean="0"/>
              <a:t>: ο αριθμός ζυγών που μετρά το PMU I.</a:t>
            </a:r>
          </a:p>
          <a:p>
            <a:r>
              <a:rPr lang="el-GR" dirty="0" smtClean="0"/>
              <a:t>p: το μέγεθος του τμήματος δεδομένων σε ένα ενιαίο πλαίσιο δεδομένων φάσης.</a:t>
            </a:r>
          </a:p>
          <a:p>
            <a:r>
              <a:rPr lang="el-GR" dirty="0" smtClean="0"/>
              <a:t>α: το μέγεθος</a:t>
            </a:r>
            <a:r>
              <a:rPr lang="el-GR" baseline="0" dirty="0" smtClean="0"/>
              <a:t> της κεφαλίδας </a:t>
            </a:r>
            <a:r>
              <a:rPr lang="el-GR" dirty="0" smtClean="0"/>
              <a:t>πλαισίου που δημιουργείται από αυτό το PMU.</a:t>
            </a:r>
          </a:p>
          <a:p>
            <a:r>
              <a:rPr lang="el-GR" dirty="0" err="1" smtClean="0"/>
              <a:t>Fs</a:t>
            </a:r>
            <a:r>
              <a:rPr lang="el-GR" dirty="0" smtClean="0"/>
              <a:t>: η ρυθμισμένη συχνότητα αναφοράς πλαισίου δεδομένων phasor.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Στην πραγματικότητα, το a είναι πολύ μικρό και αντικαθιστώντας το p * </a:t>
            </a:r>
            <a:r>
              <a:rPr lang="el-GR" dirty="0" err="1" smtClean="0"/>
              <a:t>Fs</a:t>
            </a:r>
            <a:r>
              <a:rPr lang="el-GR" dirty="0" smtClean="0"/>
              <a:t> = d.</a:t>
            </a:r>
          </a:p>
          <a:p>
            <a:r>
              <a:rPr lang="el-GR" dirty="0" smtClean="0"/>
              <a:t>di = </a:t>
            </a:r>
            <a:r>
              <a:rPr lang="el-GR" dirty="0" err="1" smtClean="0"/>
              <a:t>Wi</a:t>
            </a:r>
            <a:r>
              <a:rPr lang="el-GR" dirty="0" smtClean="0"/>
              <a:t> * d</a:t>
            </a:r>
          </a:p>
          <a:p>
            <a:r>
              <a:rPr lang="el-GR" dirty="0" smtClean="0"/>
              <a:t>Υποθέτουμε ότι το μέγεθος των δεδομένων και η συχνότητα μέτρησης για όλα τα </a:t>
            </a:r>
            <a:r>
              <a:rPr lang="el-GR" dirty="0" err="1" smtClean="0"/>
              <a:t>PMUs</a:t>
            </a:r>
            <a:r>
              <a:rPr lang="el-GR" dirty="0" smtClean="0"/>
              <a:t> είναι τα ίδια, έτσι d&gt; 0.</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Σχέδιο δρομολόγησης δεδομένων</a:t>
            </a:r>
          </a:p>
          <a:p>
            <a:r>
              <a:rPr lang="el-GR" dirty="0" smtClean="0"/>
              <a:t>Για ένα συγκεκριμένο σχέδιο δρομολόγησης δεδομένων, θα υιοθετηθούν μία ή περισσότερες διαδρομές που συνδέουν ένα PMU και το PDC.</a:t>
            </a:r>
          </a:p>
          <a:p>
            <a:r>
              <a:rPr lang="el-GR" dirty="0" smtClean="0"/>
              <a:t>Η απαίτηση εύρους ζώνης σε κάθε CL στην υιοθετημένη διαδρομή καθορίζεται με βάση την κίνηση δεδομένων όλων των PMU στο σύστημα.</a:t>
            </a:r>
          </a:p>
          <a:p>
            <a:r>
              <a:rPr lang="el-GR" dirty="0" smtClean="0"/>
              <a:t>Όταν καθορίζονται οι διαδρομές δρομολόγησης δεδομένων, ο πίνακας απαίτησης εύρους ζώνης Β είναι σταθερός για μια συγκεκριμένη τοποθέτηση του PMU</a:t>
            </a:r>
          </a:p>
          <a:p>
            <a:pPr>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err="1" smtClean="0"/>
              <a:t>Pi</a:t>
            </a:r>
            <a:r>
              <a:rPr lang="el-GR" dirty="0" smtClean="0"/>
              <a:t>, για i E N, είναι το σύνολο όλων των απλών διαδρομών μεταξύ του ζυγού i και του PDC.</a:t>
            </a:r>
          </a:p>
          <a:p>
            <a:r>
              <a:rPr lang="el-GR" dirty="0" smtClean="0"/>
              <a:t>Το </a:t>
            </a:r>
            <a:r>
              <a:rPr lang="el-GR" dirty="0" err="1" smtClean="0"/>
              <a:t>kth</a:t>
            </a:r>
            <a:r>
              <a:rPr lang="el-GR" dirty="0" smtClean="0"/>
              <a:t> στοιχείο του </a:t>
            </a:r>
            <a:r>
              <a:rPr lang="el-GR" dirty="0" err="1" smtClean="0"/>
              <a:t>Pi</a:t>
            </a:r>
            <a:r>
              <a:rPr lang="el-GR" dirty="0" smtClean="0"/>
              <a:t> είναι ένα N x N μήτρα </a:t>
            </a:r>
            <a:r>
              <a:rPr lang="el-GR" dirty="0" err="1" smtClean="0"/>
              <a:t>PiK</a:t>
            </a:r>
            <a:r>
              <a:rPr lang="el-GR" dirty="0" smtClean="0"/>
              <a:t>.</a:t>
            </a:r>
          </a:p>
          <a:p>
            <a:r>
              <a:rPr lang="el-GR" dirty="0" smtClean="0"/>
              <a:t>Η εγγραφή (j, t) όπου j, t E N:</a:t>
            </a:r>
          </a:p>
          <a:p>
            <a:r>
              <a:rPr lang="el-GR" dirty="0" smtClean="0"/>
              <a:t>Ο αριθμός του αναπηδήσεων της διαδρομής δρομολόγησης: | </a:t>
            </a:r>
            <a:r>
              <a:rPr lang="el-GR" dirty="0" err="1" smtClean="0"/>
              <a:t>PiK</a:t>
            </a:r>
            <a:r>
              <a:rPr lang="el-GR" dirty="0" smtClean="0"/>
              <a:t> |.</a:t>
            </a:r>
          </a:p>
          <a:p>
            <a:r>
              <a:rPr lang="el-GR" dirty="0" smtClean="0"/>
              <a:t>Μπορεί να υπάρχουν πολλαπλές διαδρομές με τον ίδιο αριθμό αναπηδήσεων, περιορίζουμε το στοιχείο </a:t>
            </a:r>
            <a:r>
              <a:rPr lang="el-GR" dirty="0" err="1" smtClean="0"/>
              <a:t>Pi</a:t>
            </a:r>
            <a:r>
              <a:rPr lang="el-GR" dirty="0" smtClean="0"/>
              <a:t> από τον κανόνα:</a:t>
            </a:r>
          </a:p>
          <a:p>
            <a:r>
              <a:rPr lang="el-GR" dirty="0" smtClean="0"/>
              <a:t>Υποθέτουμε ότι υιοθετείται το πιο σύντομο σύστημα δρομολόγησης διαδρομής, η συντομότερη διαδρομή σημαίνει ότι επιλέγουμε τη διαδρομή με τον ελάχιστο αριθμό αναπηδήσεων.</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Τα δεδομένα PMU δρομολογούνται στη μικρότερη διαδρομή χωρίς διαχωρισμό της κυκλοφορίας.</a:t>
            </a:r>
          </a:p>
          <a:p>
            <a:r>
              <a:rPr lang="el-GR" dirty="0" smtClean="0"/>
              <a:t>Χρησιμοποιούμε την </a:t>
            </a:r>
            <a:r>
              <a:rPr lang="el-GR" dirty="0" err="1" smtClean="0"/>
              <a:t>Pi</a:t>
            </a:r>
            <a:r>
              <a:rPr lang="el-GR" dirty="0" smtClean="0"/>
              <a:t> για να αναπαραστήσουμε το σύνολο όλων των συντομότερων διαδρομών από το δίαυλο i στο PDC και μόνο το μικρότερο μονοπάτι μπορεί να επιλεγεί.</a:t>
            </a:r>
          </a:p>
          <a:p>
            <a:r>
              <a:rPr lang="en-US" dirty="0" err="1" smtClean="0"/>
              <a:t>Ci</a:t>
            </a:r>
            <a:r>
              <a:rPr lang="en-US" dirty="0" smtClean="0"/>
              <a:t> </a:t>
            </a:r>
            <a:r>
              <a:rPr lang="el-GR" dirty="0" smtClean="0"/>
              <a:t>Προσδιορίζει τον αριθμό των μικρότερων διαδρομών που συνδέουν το δίαυλο i με το PDC. Έτσι: </a:t>
            </a:r>
            <a:r>
              <a:rPr lang="el-GR" dirty="0" err="1" smtClean="0"/>
              <a:t>Pi</a:t>
            </a:r>
            <a:r>
              <a:rPr lang="el-GR" dirty="0" smtClean="0"/>
              <a:t> = {</a:t>
            </a:r>
            <a:r>
              <a:rPr lang="el-GR" dirty="0" err="1" smtClean="0"/>
              <a:t>Pi1</a:t>
            </a:r>
            <a:r>
              <a:rPr lang="el-GR" dirty="0" smtClean="0"/>
              <a:t>, ..., </a:t>
            </a:r>
            <a:r>
              <a:rPr lang="el-GR" dirty="0" err="1" smtClean="0"/>
              <a:t>PiCi</a:t>
            </a:r>
            <a:r>
              <a:rPr lang="el-GR" dirty="0" smtClean="0"/>
              <a:t>}.</a:t>
            </a:r>
          </a:p>
          <a:p>
            <a:r>
              <a:rPr lang="el-GR" dirty="0" smtClean="0"/>
              <a:t>Υποθέτουμε ότι ο</a:t>
            </a:r>
            <a:r>
              <a:rPr lang="el-GR" baseline="0" dirty="0" smtClean="0"/>
              <a:t> πίνακας </a:t>
            </a:r>
            <a:r>
              <a:rPr lang="el-GR" dirty="0" err="1" smtClean="0"/>
              <a:t>Pi</a:t>
            </a:r>
            <a:r>
              <a:rPr lang="el-GR" dirty="0" smtClean="0"/>
              <a:t> και η τιμή του Ci είναι γνωστές για όλες τις i. (μπορεί να υπολογιστεί με αλγορίθμους όπως ο </a:t>
            </a:r>
            <a:r>
              <a:rPr lang="el-GR" dirty="0" err="1" smtClean="0"/>
              <a:t>Dijkstra</a:t>
            </a:r>
            <a:r>
              <a:rPr lang="el-GR"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Ορίζουμε ένα σύνολο μεταβλητών επιλογής διαδρομής, </a:t>
            </a:r>
            <a:r>
              <a:rPr lang="el-GR" dirty="0" err="1" smtClean="0"/>
              <a:t>Γi</a:t>
            </a:r>
            <a:r>
              <a:rPr lang="el-GR" dirty="0" smtClean="0"/>
              <a:t> = {</a:t>
            </a:r>
            <a:r>
              <a:rPr lang="el-GR" dirty="0" err="1" smtClean="0"/>
              <a:t>Γi1</a:t>
            </a:r>
            <a:r>
              <a:rPr lang="el-GR" dirty="0" smtClean="0"/>
              <a:t>, Γ i2, ..., Γ </a:t>
            </a:r>
            <a:r>
              <a:rPr lang="el-GR" dirty="0" err="1" smtClean="0"/>
              <a:t>iCi</a:t>
            </a:r>
            <a:r>
              <a:rPr lang="el-GR" dirty="0" smtClean="0"/>
              <a:t>}, όπου i E N, για να υποδείξουμε ποιες διαδρομές θα υιοθετηθούν από το PMU που είναι εγκατεστημένο στον ζυγό i.</a:t>
            </a:r>
          </a:p>
          <a:p>
            <a:r>
              <a:rPr lang="el-GR" dirty="0" smtClean="0"/>
              <a:t>Γ </a:t>
            </a:r>
            <a:r>
              <a:rPr lang="el-GR" dirty="0" err="1" smtClean="0"/>
              <a:t>ik</a:t>
            </a:r>
            <a:r>
              <a:rPr lang="el-GR" dirty="0" smtClean="0"/>
              <a:t> = 1, αν χρησιμοποιείται η διαδρομή </a:t>
            </a:r>
            <a:r>
              <a:rPr lang="el-GR" dirty="0" err="1" smtClean="0"/>
              <a:t>kth</a:t>
            </a:r>
            <a:r>
              <a:rPr lang="el-GR" dirty="0" smtClean="0"/>
              <a:t> που συνδέει το ζυγό i και το PDC.</a:t>
            </a:r>
          </a:p>
          <a:p>
            <a:r>
              <a:rPr lang="el-GR" dirty="0" smtClean="0"/>
              <a:t>Γ </a:t>
            </a:r>
            <a:r>
              <a:rPr lang="el-GR" dirty="0" err="1" smtClean="0"/>
              <a:t>ik</a:t>
            </a:r>
            <a:r>
              <a:rPr lang="el-GR" dirty="0" smtClean="0"/>
              <a:t> = 0 αλλιώς.</a:t>
            </a:r>
          </a:p>
          <a:p>
            <a:r>
              <a:rPr lang="el-GR" dirty="0" smtClean="0"/>
              <a:t>Ένα PMU εγκατεστημένο στο ζυγό i απαιτεί </a:t>
            </a:r>
            <a:r>
              <a:rPr lang="el-GR" dirty="0" err="1" smtClean="0"/>
              <a:t>hi</a:t>
            </a:r>
            <a:r>
              <a:rPr lang="el-GR" dirty="0" smtClean="0"/>
              <a:t> μονοπάτια για να επικοινωνήσει αξιόπιστα με το PDC, </a:t>
            </a:r>
            <a:r>
              <a:rPr lang="el-GR" dirty="0" err="1" smtClean="0"/>
              <a:t>hi</a:t>
            </a:r>
            <a:r>
              <a:rPr lang="el-GR" dirty="0" smtClean="0"/>
              <a:t>&gt; = 1. </a:t>
            </a:r>
            <a:r>
              <a:rPr lang="el-GR" dirty="0" err="1" smtClean="0"/>
              <a:t>hi</a:t>
            </a:r>
            <a:r>
              <a:rPr lang="el-GR" dirty="0" smtClean="0"/>
              <a:t> E Z.</a:t>
            </a:r>
          </a:p>
          <a:p>
            <a:r>
              <a:rPr lang="el-GR" dirty="0" smtClean="0"/>
              <a:t>Πρέπει να έχουμε :</a:t>
            </a:r>
          </a:p>
          <a:p>
            <a:r>
              <a:rPr lang="el-GR" dirty="0" smtClean="0"/>
              <a:t>για απλότητα, θέσαμε </a:t>
            </a:r>
            <a:r>
              <a:rPr lang="el-GR" dirty="0" err="1" smtClean="0"/>
              <a:t>hi</a:t>
            </a:r>
            <a:r>
              <a:rPr lang="el-GR" dirty="0" smtClean="0"/>
              <a:t> = 1.</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Για τη μετάδοση όλων των δεδομένων του PMU, η CL μπορεί να ανήκει σε πολλαπλές διαδρομές μετάδοσης δεδομένων.</a:t>
            </a:r>
          </a:p>
          <a:p>
            <a:r>
              <a:rPr lang="el-GR" dirty="0" smtClean="0"/>
              <a:t>Προκειμένου να πληρούνται οι απαιτήσεις μετάδοσης όλων των μονάδων PMU στο σύστημα, ο πίνακας Β του εύρους ζώνης του συστήματος θα πρέπει να είναι το άθροισμα όλων των απαιτήσεων PMU.</a:t>
            </a:r>
          </a:p>
          <a:p>
            <a:r>
              <a:rPr lang="el-GR" dirty="0" smtClean="0"/>
              <a:t>Ο πίνακας B μπορεί να υπολογίσει ως εξής:</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Παράδειγμα IEEE πρότυπο σύστημα 5-bus</a:t>
            </a:r>
          </a:p>
          <a:p>
            <a:r>
              <a:rPr lang="el-GR" dirty="0" smtClean="0"/>
              <a:t>Τα PMU βρίσκονται στον ζυγό 3, 2.</a:t>
            </a:r>
          </a:p>
          <a:p>
            <a:r>
              <a:rPr lang="el-GR" dirty="0" smtClean="0"/>
              <a:t>Το PDC βρίσκεται στον</a:t>
            </a:r>
            <a:r>
              <a:rPr lang="el-GR" baseline="0" dirty="0" smtClean="0"/>
              <a:t> </a:t>
            </a:r>
            <a:r>
              <a:rPr lang="el-GR" dirty="0" smtClean="0"/>
              <a:t>ζυγό</a:t>
            </a:r>
            <a:r>
              <a:rPr lang="el-GR" baseline="0" dirty="0" smtClean="0"/>
              <a:t> </a:t>
            </a:r>
            <a:r>
              <a:rPr lang="el-GR" dirty="0" smtClean="0"/>
              <a:t>5.</a:t>
            </a:r>
          </a:p>
          <a:p>
            <a:pPr>
              <a:buNone/>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Ας υποθέσουμε ότι οι ζυγοί 1, 2 και 5 που έχουν εκχωρηθεί στο PMU 2 για τη μέτρηση. Μορφή di = </a:t>
            </a:r>
            <a:r>
              <a:rPr lang="el-GR" dirty="0" err="1" smtClean="0"/>
              <a:t>Wi</a:t>
            </a:r>
            <a:r>
              <a:rPr lang="el-GR" dirty="0" smtClean="0"/>
              <a:t> * d</a:t>
            </a:r>
            <a:r>
              <a:rPr lang="el-GR" baseline="0" dirty="0" smtClean="0"/>
              <a:t> </a:t>
            </a:r>
            <a:r>
              <a:rPr lang="el-GR" baseline="0" dirty="0" smtClean="0">
                <a:sym typeface="Wingdings" pitchFamily="2" charset="2"/>
              </a:rPr>
              <a:t></a:t>
            </a:r>
            <a:r>
              <a:rPr lang="el-GR" dirty="0" smtClean="0"/>
              <a:t> d2 = 3d.</a:t>
            </a:r>
          </a:p>
          <a:p>
            <a:r>
              <a:rPr lang="el-GR" dirty="0" smtClean="0"/>
              <a:t>Εφόσον υιοθετούμε το πιο σύντομο μονοπάτι διαδρομής, η P21 επιλέγεται ως διαδρομή δεδομένων και θα πρέπει να πληροί την απαίτηση εύρους ζώνης.</a:t>
            </a:r>
          </a:p>
          <a:p>
            <a:r>
              <a:rPr lang="el-GR" dirty="0" smtClean="0"/>
              <a:t>Το Γ21 ορίζεται ως ένα και το εύρος ζώνης του CL στον κλάδο 2-5 θα πρέπει να είναι τουλάχιστον 3d.</a:t>
            </a:r>
          </a:p>
          <a:p>
            <a:r>
              <a:rPr lang="el-GR" dirty="0" smtClean="0"/>
              <a:t>Το PMU 2 μόνο του δεν μπορεί να αποδώσει την πλήρη παρατηρησιμότητα.</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Για το PMU στο ζυγό 3, παρατηρεί</a:t>
            </a:r>
            <a:r>
              <a:rPr lang="el-GR" baseline="0" dirty="0" smtClean="0"/>
              <a:t> τους ζυγούς</a:t>
            </a:r>
            <a:r>
              <a:rPr lang="el-GR" dirty="0" smtClean="0"/>
              <a:t> 3 και 4.</a:t>
            </a:r>
          </a:p>
          <a:p>
            <a:r>
              <a:rPr lang="el-GR" dirty="0" smtClean="0"/>
              <a:t>P3 = {</a:t>
            </a:r>
            <a:r>
              <a:rPr lang="el-GR" dirty="0" err="1" smtClean="0"/>
              <a:t>bus</a:t>
            </a:r>
            <a:r>
              <a:rPr lang="el-GR" dirty="0" smtClean="0"/>
              <a:t> 3 </a:t>
            </a:r>
            <a:r>
              <a:rPr lang="el-GR" dirty="0" smtClean="0">
                <a:sym typeface="Wingdings" pitchFamily="2" charset="2"/>
              </a:rPr>
              <a:t></a:t>
            </a:r>
            <a:r>
              <a:rPr lang="el-GR" dirty="0" smtClean="0"/>
              <a:t> </a:t>
            </a:r>
            <a:r>
              <a:rPr lang="en-US" dirty="0" smtClean="0">
                <a:sym typeface="Wingdings" pitchFamily="2" charset="2"/>
              </a:rPr>
              <a:t>bus </a:t>
            </a:r>
            <a:r>
              <a:rPr lang="el-GR" dirty="0" smtClean="0"/>
              <a:t>2 </a:t>
            </a:r>
            <a:r>
              <a:rPr lang="el-GR" dirty="0" smtClean="0">
                <a:sym typeface="Wingdings" pitchFamily="2" charset="2"/>
              </a:rPr>
              <a:t></a:t>
            </a:r>
            <a:r>
              <a:rPr lang="el-GR" dirty="0" smtClean="0"/>
              <a:t> </a:t>
            </a:r>
            <a:r>
              <a:rPr lang="en-US" dirty="0" smtClean="0">
                <a:sym typeface="Wingdings" pitchFamily="2" charset="2"/>
              </a:rPr>
              <a:t>bus </a:t>
            </a:r>
            <a:r>
              <a:rPr lang="el-GR" dirty="0" smtClean="0"/>
              <a:t>5 *,</a:t>
            </a:r>
          </a:p>
          <a:p>
            <a:r>
              <a:rPr lang="en-US" dirty="0" smtClean="0">
                <a:sym typeface="Wingdings" pitchFamily="2" charset="2"/>
              </a:rPr>
              <a:t>bus </a:t>
            </a:r>
            <a:r>
              <a:rPr lang="el-GR" dirty="0" smtClean="0"/>
              <a:t>3 </a:t>
            </a:r>
            <a:r>
              <a:rPr lang="el-GR" dirty="0" smtClean="0">
                <a:sym typeface="Wingdings" pitchFamily="2" charset="2"/>
              </a:rPr>
              <a:t></a:t>
            </a:r>
            <a:r>
              <a:rPr lang="el-GR" dirty="0" smtClean="0"/>
              <a:t> </a:t>
            </a:r>
            <a:r>
              <a:rPr lang="en-US" dirty="0" smtClean="0">
                <a:sym typeface="Wingdings" pitchFamily="2" charset="2"/>
              </a:rPr>
              <a:t>bus </a:t>
            </a:r>
            <a:r>
              <a:rPr lang="el-GR" dirty="0" smtClean="0"/>
              <a:t>4 </a:t>
            </a:r>
            <a:r>
              <a:rPr lang="el-GR" dirty="0" smtClean="0">
                <a:sym typeface="Wingdings" pitchFamily="2" charset="2"/>
              </a:rPr>
              <a:t></a:t>
            </a:r>
            <a:r>
              <a:rPr lang="el-GR" dirty="0" smtClean="0"/>
              <a:t> </a:t>
            </a:r>
            <a:r>
              <a:rPr lang="en-US" dirty="0" smtClean="0">
                <a:sym typeface="Wingdings" pitchFamily="2" charset="2"/>
              </a:rPr>
              <a:t>bus </a:t>
            </a:r>
            <a:r>
              <a:rPr lang="el-GR" dirty="0" smtClean="0"/>
              <a:t>5}</a:t>
            </a:r>
          </a:p>
          <a:p>
            <a:r>
              <a:rPr lang="el-GR" dirty="0" smtClean="0"/>
              <a:t>Οι απαιτήσεις σχετικά με το εύρος ζώνης του PMU 3 για CL που βρίσκονται στους κλάδους 3-2 και 2-5 είναι 2δ.</a:t>
            </a:r>
          </a:p>
          <a:p>
            <a:r>
              <a:rPr lang="el-GR" dirty="0" smtClean="0"/>
              <a:t>Το εύρος ζώνης στο CL 2-5 αλλάζει σε 5d (3d από PMU2 + 2d από PMU3).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smtClean="0"/>
              <a:t>Βέλτιστη</a:t>
            </a:r>
            <a:r>
              <a:rPr lang="el-GR" baseline="0" dirty="0" smtClean="0"/>
              <a:t> τοποθέτηση μονάδων μέτρησης φάσης</a:t>
            </a:r>
            <a:r>
              <a:rPr lang="en-US" baseline="0" dirty="0" smtClean="0"/>
              <a:t> </a:t>
            </a:r>
            <a:r>
              <a:rPr lang="el-GR" baseline="0" dirty="0" smtClean="0"/>
              <a:t>και γραμμών επικοινωνίας για στο σύστημα μέτρησης ευρείας περιοχής στο έξυπνο δίκτυο.</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Εάν επιλέξουμε τη δεύτερη διαδρομή για το PMU 3 </a:t>
            </a:r>
            <a:r>
              <a:rPr lang="el-GR" dirty="0" err="1" smtClean="0"/>
              <a:t>3</a:t>
            </a:r>
            <a:r>
              <a:rPr lang="el-GR" dirty="0" smtClean="0"/>
              <a:t> → 4 → 5, το B αλλάζει πολύ.</a:t>
            </a:r>
          </a:p>
          <a:p>
            <a:r>
              <a:rPr lang="el-GR" dirty="0" smtClean="0"/>
              <a:t>Η επιλογή της δρομολόγησης δεδομένων επηρεάζει την απαίτηση εύρους ζώνης συστήματος που επηρεάζει άμεσα το κόστος εγκατάστασης της CL.</a:t>
            </a:r>
          </a:p>
          <a:p>
            <a:r>
              <a:rPr lang="el-GR" dirty="0" smtClean="0"/>
              <a:t>Έτσι, η επιλογή δρομολόγησης δεδομένων μπορεί να έχει σημαντικό αντίκτυπο στην βέλτιστη τοποθέτηση PMU-CL.</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Μοντέλο κόστους κατασκευής</a:t>
            </a:r>
          </a:p>
          <a:p>
            <a:r>
              <a:rPr lang="el-GR" dirty="0" smtClean="0"/>
              <a:t>Το κόστος της υποδομής επικοινωνιών υπολογίζεται ως το άθροισμα των δύο συνιστωσών, του παθητικού κόστους και του ενεργού κόστους.</a:t>
            </a:r>
          </a:p>
          <a:p>
            <a:r>
              <a:rPr lang="el-GR" dirty="0" smtClean="0"/>
              <a:t>Οι ενεργές συσκευές ενός ενσύρματου δικτύου επικοινωνίας περιλαμβάνουν τους διακόπτες και τους δρομολογητές, των οποίων το κόστος εξαρτάται κυρίως από την παρεχόμενη ικανότητα επικοινωνίας, διαμορφώνουμε το κόστος των ενεργών συσκευών ως γραμμική συνάρτηση του εύρους ζώνης.</a:t>
            </a:r>
          </a:p>
          <a:p>
            <a:r>
              <a:rPr lang="el-GR" dirty="0" smtClean="0"/>
              <a:t>Οι παθητικές συσκευές περιλαμβάνουν καλώδια οπτικών ινών και πίνακα διαδρομής ινών.</a:t>
            </a:r>
          </a:p>
          <a:p>
            <a:r>
              <a:rPr lang="el-GR" dirty="0" smtClean="0"/>
              <a:t>Το παθητικό κόστος περιλαμβάνει το κόστος εργασίας (εγκατάσταση, προμήθεια)</a:t>
            </a:r>
          </a:p>
          <a:p>
            <a:r>
              <a:rPr lang="el-GR" dirty="0" smtClean="0"/>
              <a:t>Έτσι, το παθητικό κόστος εξαρτάται κυρίως από το μήκος του CL.</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Συνοπτικά, το κόστος κατασκευής ενός CL υπολογίζεται με βάση το εύρος ζώνης και το μήκος του:</a:t>
            </a:r>
          </a:p>
          <a:p>
            <a:pPr lvl="1"/>
            <a:r>
              <a:rPr lang="el-GR" dirty="0" err="1" smtClean="0"/>
              <a:t>Eb</a:t>
            </a:r>
            <a:r>
              <a:rPr lang="el-GR" dirty="0" smtClean="0"/>
              <a:t> είναι η τιμή εύρους ζώνης.</a:t>
            </a:r>
          </a:p>
          <a:p>
            <a:pPr lvl="1"/>
            <a:r>
              <a:rPr lang="el-GR" dirty="0" smtClean="0"/>
              <a:t>Ε</a:t>
            </a:r>
            <a:r>
              <a:rPr lang="en-US" dirty="0" smtClean="0"/>
              <a:t>l</a:t>
            </a:r>
            <a:r>
              <a:rPr lang="el-GR" dirty="0" smtClean="0"/>
              <a:t> είναι παθητική τιμή CL ανά χιλιόμετρο.</a:t>
            </a:r>
          </a:p>
          <a:p>
            <a:r>
              <a:rPr lang="el-GR" dirty="0" smtClean="0"/>
              <a:t>Αν λάβουμε υπόψη το ήδη υπάρχον CL στο σύστημα.</a:t>
            </a:r>
          </a:p>
          <a:p>
            <a:r>
              <a:rPr lang="el-GR" dirty="0" smtClean="0"/>
              <a:t>Όπου </a:t>
            </a:r>
            <a:r>
              <a:rPr lang="el-GR" dirty="0" err="1" smtClean="0"/>
              <a:t>ai</a:t>
            </a:r>
            <a:r>
              <a:rPr lang="el-GR" dirty="0" smtClean="0"/>
              <a:t>, j = 1, αν υπάρχει ένα υπάρχον CL, </a:t>
            </a:r>
            <a:r>
              <a:rPr lang="el-GR" dirty="0" err="1" smtClean="0"/>
              <a:t>qi</a:t>
            </a:r>
            <a:r>
              <a:rPr lang="el-GR" dirty="0" smtClean="0"/>
              <a:t>, j το προκαθορισμένο εύρος ζώνης του, </a:t>
            </a:r>
            <a:r>
              <a:rPr lang="el-GR" dirty="0" err="1" smtClean="0"/>
              <a:t>ai</a:t>
            </a:r>
            <a:r>
              <a:rPr lang="el-GR" dirty="0" smtClean="0"/>
              <a:t>, j = 0 διαφορετικά.</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Βέλτιστο πρόβλημα κοινής τοποθέτησης PMU-CL (OPLP)</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Το πρόβλημα OPLP που υποδεικνύει τον τρόπο βελτιστοποίησης των PMU από κοινού με τις CL στο προτεινόμενο σύστημα τροφοδοσίας.</a:t>
            </a:r>
          </a:p>
          <a:p>
            <a:r>
              <a:rPr lang="el-GR" dirty="0" smtClean="0"/>
              <a:t>Η βασική διατύπωση του προβλήματος OPLP μπορεί να διαμορφωθεί ως εξής:</a:t>
            </a:r>
          </a:p>
          <a:p>
            <a:endParaRPr lang="el-GR" dirty="0" smtClean="0"/>
          </a:p>
          <a:p>
            <a:r>
              <a:rPr lang="el-GR" dirty="0" smtClean="0"/>
              <a:t>K είναι το κόστος εγκατάστασης ενός ενιαίου PMU, k = [k, k, ..., k].</a:t>
            </a:r>
          </a:p>
          <a:p>
            <a:r>
              <a:rPr lang="el-GR" dirty="0" smtClean="0"/>
              <a:t>Η συνάρτηση </a:t>
            </a:r>
            <a:r>
              <a:rPr lang="el-GR" dirty="0" err="1" smtClean="0"/>
              <a:t>μΜ</a:t>
            </a:r>
            <a:r>
              <a:rPr lang="el-GR" dirty="0" smtClean="0"/>
              <a:t>&gt; = k, διασφαλίζει ότι το σύστημα είναι πλήρως παρατηρήσιμο.</a:t>
            </a:r>
          </a:p>
          <a:p>
            <a:r>
              <a:rPr lang="el-GR" dirty="0" smtClean="0"/>
              <a:t>π.χ. εάν k = 2, σημαίνει ότι κάθε ζυγός</a:t>
            </a:r>
            <a:r>
              <a:rPr lang="el-GR" baseline="0" dirty="0" smtClean="0"/>
              <a:t> </a:t>
            </a:r>
            <a:r>
              <a:rPr lang="el-GR" dirty="0" smtClean="0"/>
              <a:t>θα πρέπει να μετράται από τουλάχιστον δύο </a:t>
            </a:r>
            <a:r>
              <a:rPr lang="el-GR" dirty="0" err="1" smtClean="0"/>
              <a:t>PMUs</a:t>
            </a:r>
            <a:r>
              <a:rPr lang="el-GR" dirty="0" smtClean="0"/>
              <a: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Τα ZIB είναι οι</a:t>
            </a:r>
            <a:r>
              <a:rPr lang="el-GR" baseline="0" dirty="0" smtClean="0"/>
              <a:t> ζυγοί </a:t>
            </a:r>
            <a:r>
              <a:rPr lang="el-GR" dirty="0" smtClean="0"/>
              <a:t>χωρίς τρέχουσα ένεση.</a:t>
            </a:r>
          </a:p>
          <a:p>
            <a:r>
              <a:rPr lang="el-GR" dirty="0" smtClean="0"/>
              <a:t>Μεταξύ του ZIB και των παρακείμενων ζυγών του, ένας μόνο ζυγός μπορεί να γίνει παρατηρήσιμος κάνοντας όλους</a:t>
            </a:r>
            <a:r>
              <a:rPr lang="el-GR" baseline="0" dirty="0" smtClean="0"/>
              <a:t> τους άλλους επίσης παρατηρήσιμους</a:t>
            </a:r>
            <a:r>
              <a:rPr lang="el-GR" dirty="0" smtClean="0"/>
              <a:t>.</a:t>
            </a:r>
          </a:p>
          <a:p>
            <a:r>
              <a:rPr lang="el-GR" dirty="0" smtClean="0"/>
              <a:t>Έτσι, για τον ZIB, η μόνη "πίστωση </a:t>
            </a:r>
            <a:r>
              <a:rPr lang="el-GR" dirty="0" err="1" smtClean="0"/>
              <a:t>παρατηρησιμότητας</a:t>
            </a:r>
            <a:r>
              <a:rPr lang="en-US" dirty="0" smtClean="0"/>
              <a:t>”</a:t>
            </a:r>
            <a:r>
              <a:rPr lang="el-GR" dirty="0" smtClean="0"/>
              <a:t> μπορεί να αποδοθεί στον εαυτό του ή στους παρακείμενους </a:t>
            </a:r>
            <a:r>
              <a:rPr lang="el-GR" dirty="0" err="1" smtClean="0"/>
              <a:t>ζυγους</a:t>
            </a:r>
            <a:r>
              <a:rPr lang="el-GR" dirty="0" smtClean="0"/>
              <a:t>.</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Χρησιμοποιούμε </a:t>
            </a:r>
            <a:r>
              <a:rPr lang="el-GR" dirty="0" err="1" smtClean="0"/>
              <a:t>yi</a:t>
            </a:r>
            <a:r>
              <a:rPr lang="el-GR" dirty="0" smtClean="0"/>
              <a:t>, j {0, 1}, για να υποδείξουμε την αντιστοίχηση της "πίστωσης" από τον</a:t>
            </a:r>
            <a:r>
              <a:rPr lang="el-GR" baseline="0" dirty="0" smtClean="0"/>
              <a:t> ζυγό </a:t>
            </a:r>
            <a:r>
              <a:rPr lang="el-GR" dirty="0" smtClean="0"/>
              <a:t>j στο ζυγό i.</a:t>
            </a:r>
          </a:p>
          <a:p>
            <a:r>
              <a:rPr lang="el-GR" dirty="0" smtClean="0"/>
              <a:t>Όταν </a:t>
            </a:r>
            <a:r>
              <a:rPr lang="el-GR" dirty="0" err="1" smtClean="0"/>
              <a:t>yi</a:t>
            </a:r>
            <a:r>
              <a:rPr lang="el-GR" dirty="0" smtClean="0"/>
              <a:t>, j = 1, η "πίστωση" που παρέχεται από το ζυγό j αντιστοιχεί στο ζυγό i και </a:t>
            </a:r>
            <a:r>
              <a:rPr lang="el-GR" dirty="0" err="1" smtClean="0"/>
              <a:t>yi</a:t>
            </a:r>
            <a:r>
              <a:rPr lang="el-GR" dirty="0" smtClean="0"/>
              <a:t>, j = 0 διαφορετικά.</a:t>
            </a:r>
          </a:p>
          <a:p>
            <a:r>
              <a:rPr lang="el-GR" dirty="0" smtClean="0"/>
              <a:t>Για να υπολογίσετε τους ZIB στο μοντέλο OPLP:</a:t>
            </a:r>
          </a:p>
          <a:p>
            <a:r>
              <a:rPr lang="en-US" dirty="0" err="1" smtClean="0"/>
              <a:t>zj</a:t>
            </a:r>
            <a:r>
              <a:rPr lang="el-GR" dirty="0" smtClean="0"/>
              <a:t> ισούται με ένα όταν ο ζυγός j είναι ZIB και</a:t>
            </a:r>
          </a:p>
          <a:p>
            <a:r>
              <a:rPr lang="el-GR" dirty="0" smtClean="0"/>
              <a:t>μηδέν διαφορετικά.</a:t>
            </a:r>
          </a:p>
          <a:p>
            <a:r>
              <a:rPr lang="el-GR" dirty="0" smtClean="0"/>
              <a:t>Αν το z</a:t>
            </a:r>
            <a:r>
              <a:rPr lang="en-US" dirty="0" smtClean="0"/>
              <a:t>j</a:t>
            </a:r>
            <a:r>
              <a:rPr lang="el-GR" dirty="0" smtClean="0"/>
              <a:t> είναι ίσο με ένα</a:t>
            </a:r>
            <a:r>
              <a:rPr lang="en-US" dirty="0" smtClean="0"/>
              <a:t>,</a:t>
            </a:r>
            <a:r>
              <a:rPr lang="el-GR" dirty="0" smtClean="0"/>
              <a:t> ο</a:t>
            </a:r>
            <a:r>
              <a:rPr lang="el-GR" baseline="0" dirty="0" smtClean="0"/>
              <a:t> ζυγός</a:t>
            </a:r>
            <a:r>
              <a:rPr lang="el-GR" dirty="0" smtClean="0"/>
              <a:t> j έχει έναν συνολικό αριθμό μιας "πίστωσης" που μπορεί να αποδοθεί στον εαυτό του ή στους</a:t>
            </a:r>
            <a:r>
              <a:rPr lang="el-GR" baseline="0" dirty="0" smtClean="0"/>
              <a:t> </a:t>
            </a:r>
            <a:r>
              <a:rPr lang="el-GR" dirty="0" smtClean="0"/>
              <a:t>γειτονικούς του ζυγούς.</a:t>
            </a:r>
          </a:p>
          <a:p>
            <a:r>
              <a:rPr lang="el-GR" dirty="0" smtClean="0"/>
              <a:t>Για το δίαυλο i, η </a:t>
            </a:r>
            <a:r>
              <a:rPr lang="el-GR" dirty="0" err="1" smtClean="0"/>
              <a:t>παρατηρησιμότητά</a:t>
            </a:r>
            <a:r>
              <a:rPr lang="el-GR" dirty="0" smtClean="0"/>
              <a:t> του μπορεί να υπολογιστεί ως το άθροισμα των μετρήσεων που παρέχονται από τις PMU και την "πίστωση".</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Περιορισμοί μέτρησης </a:t>
            </a:r>
            <a:r>
              <a:rPr lang="en-US" dirty="0" smtClean="0"/>
              <a:t>PMU</a:t>
            </a:r>
            <a:endParaRPr lang="el-GR" dirty="0" smtClean="0"/>
          </a:p>
          <a:p>
            <a:r>
              <a:rPr lang="el-GR" dirty="0" smtClean="0"/>
              <a:t>Συνήθως, ένα PMU με πολλαπλά κανάλια μέτρησης είναι εγκατεστημένο στον</a:t>
            </a:r>
            <a:r>
              <a:rPr lang="el-GR" baseline="0" dirty="0" smtClean="0"/>
              <a:t> ζυγό </a:t>
            </a:r>
            <a:r>
              <a:rPr lang="el-GR" dirty="0" smtClean="0"/>
              <a:t>με πολλούς γειτονικούς ζυγούς. Υπάρχει ένα άνω όριο για το πόσους</a:t>
            </a:r>
            <a:r>
              <a:rPr lang="el-GR" baseline="0" dirty="0" smtClean="0"/>
              <a:t> ζυγούς</a:t>
            </a:r>
            <a:r>
              <a:rPr lang="el-GR" dirty="0" smtClean="0"/>
              <a:t> μπορεί να μετρήσει ένα PMU και αυτό το</a:t>
            </a:r>
            <a:r>
              <a:rPr lang="el-GR" baseline="0" dirty="0" smtClean="0"/>
              <a:t> άνω</a:t>
            </a:r>
            <a:r>
              <a:rPr lang="el-GR" dirty="0" smtClean="0"/>
              <a:t> όριο καλείται ο περιορισμός της ικανότητας μέτρησης αυτού του PMU.</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Θεωρούμε την επίδραση των περιορισμών χωρητικότητας μέτρησης PMU στο πρόβλημα τοποθέτησης PMU με:</a:t>
            </a:r>
          </a:p>
          <a:p>
            <a:endParaRPr lang="el-GR" dirty="0" smtClean="0"/>
          </a:p>
          <a:p>
            <a:endParaRPr lang="el-GR" dirty="0" smtClean="0"/>
          </a:p>
          <a:p>
            <a:r>
              <a:rPr lang="el-GR" dirty="0" smtClean="0"/>
              <a:t>Επιπλέον εισάγουμε τους περιορισμούς:</a:t>
            </a:r>
          </a:p>
          <a:p>
            <a:r>
              <a:rPr lang="el-GR" dirty="0" err="1" smtClean="0"/>
              <a:t>ωi</a:t>
            </a:r>
            <a:r>
              <a:rPr lang="el-GR" dirty="0" smtClean="0"/>
              <a:t>, j {0,1} αντιπροσωπεύει τη μέτρηση στον ζυγό </a:t>
            </a:r>
            <a:r>
              <a:rPr lang="en-US" dirty="0" err="1" smtClean="0"/>
              <a:t>i</a:t>
            </a:r>
            <a:r>
              <a:rPr lang="el-GR" dirty="0" smtClean="0"/>
              <a:t> με το PMU που βρίσκεται στο ζυγό j.</a:t>
            </a:r>
          </a:p>
          <a:p>
            <a:r>
              <a:rPr lang="el-GR" dirty="0" smtClean="0"/>
              <a:t>Εάν </a:t>
            </a:r>
            <a:r>
              <a:rPr lang="el-GR" dirty="0" err="1" smtClean="0"/>
              <a:t>ωi</a:t>
            </a:r>
            <a:r>
              <a:rPr lang="el-GR" dirty="0" smtClean="0"/>
              <a:t>, j = 1, ο</a:t>
            </a:r>
            <a:r>
              <a:rPr lang="el-GR" baseline="0" dirty="0" smtClean="0"/>
              <a:t> ζυγός</a:t>
            </a:r>
            <a:r>
              <a:rPr lang="el-GR" dirty="0" smtClean="0"/>
              <a:t> i μετράται από το PMU που βρίσκεται στο ζυγό j, και </a:t>
            </a:r>
            <a:r>
              <a:rPr lang="el-GR" dirty="0" err="1" smtClean="0"/>
              <a:t>ωi</a:t>
            </a:r>
            <a:r>
              <a:rPr lang="el-GR" dirty="0" smtClean="0"/>
              <a:t>, j = 0 διαφορετικά.</a:t>
            </a:r>
          </a:p>
          <a:p>
            <a:r>
              <a:rPr lang="el-GR" dirty="0" smtClean="0"/>
              <a:t>Οι δύο περιορισμοί σημαίνουν ότι ο συνολικός αριθμός των ζυγών</a:t>
            </a:r>
            <a:r>
              <a:rPr lang="el-GR" baseline="0" dirty="0" smtClean="0"/>
              <a:t> όπου ένα </a:t>
            </a:r>
            <a:r>
              <a:rPr lang="el-GR" dirty="0" smtClean="0"/>
              <a:t>PMU μετρά θα πρέπει να είναι μικρότερος από τον περιορισμό της ικανότητας μέτρησης του, </a:t>
            </a:r>
            <a:r>
              <a:rPr lang="el-GR" dirty="0" err="1" smtClean="0"/>
              <a:t>ωjmax</a:t>
            </a:r>
            <a:r>
              <a:rPr lang="el-GR" dirty="0" smtClean="0"/>
              <a: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Λαμβάνοντας υπόψη την</a:t>
            </a:r>
            <a:r>
              <a:rPr lang="el-GR" baseline="0" dirty="0" smtClean="0"/>
              <a:t> επίδραση των</a:t>
            </a:r>
            <a:r>
              <a:rPr lang="el-GR" dirty="0" smtClean="0"/>
              <a:t> ZIB και τους</a:t>
            </a:r>
            <a:r>
              <a:rPr lang="el-GR" baseline="0" dirty="0" smtClean="0"/>
              <a:t> περιορισμούς </a:t>
            </a:r>
            <a:r>
              <a:rPr lang="el-GR" dirty="0" smtClean="0"/>
              <a:t>μέτρησης των </a:t>
            </a:r>
            <a:r>
              <a:rPr lang="en-US" dirty="0" smtClean="0"/>
              <a:t>PMU</a:t>
            </a:r>
            <a:r>
              <a:rPr lang="el-GR" dirty="0" smtClean="0"/>
              <a:t>.</a:t>
            </a:r>
          </a:p>
          <a:p>
            <a:r>
              <a:rPr lang="el-GR" dirty="0" smtClean="0"/>
              <a:t>Μπορούμε να μοντελοποιήσουμε το</a:t>
            </a:r>
            <a:r>
              <a:rPr lang="el-GR" baseline="0" dirty="0" smtClean="0"/>
              <a:t> </a:t>
            </a:r>
            <a:r>
              <a:rPr lang="el-GR" dirty="0" smtClean="0"/>
              <a:t>OPLP με</a:t>
            </a:r>
            <a:r>
              <a:rPr lang="el-GR" baseline="0" dirty="0" smtClean="0"/>
              <a:t> </a:t>
            </a:r>
            <a:r>
              <a:rPr lang="el-GR" dirty="0" smtClean="0"/>
              <a: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1" indent="0" algn="l" rtl="0">
              <a:spcBef>
                <a:spcPts val="0"/>
              </a:spcBef>
              <a:spcAft>
                <a:spcPts val="0"/>
              </a:spcAft>
              <a:buNone/>
            </a:pPr>
            <a:r>
              <a:rPr lang="el-GR" dirty="0" smtClean="0"/>
              <a:t>Σύστημα μέτρησης ευρείας περιοχής (WAMS)</a:t>
            </a:r>
          </a:p>
          <a:p>
            <a:pPr marL="0" lvl="0" indent="0" algn="l" rtl="0">
              <a:spcBef>
                <a:spcPts val="0"/>
              </a:spcBef>
              <a:spcAft>
                <a:spcPts val="0"/>
              </a:spcAft>
            </a:pPr>
            <a:r>
              <a:rPr lang="el-GR" dirty="0" smtClean="0"/>
              <a:t>Περιλαμβάνει</a:t>
            </a:r>
            <a:r>
              <a:rPr lang="el-GR" baseline="0" dirty="0" smtClean="0"/>
              <a:t> την χρήση τον πληροφοριών τους ευρύ συστήματος και την επικοινωνία επιλεγμένων τοπικών πληροφοριών με το απομακρυσμένο κέντρο δεδομένων</a:t>
            </a:r>
          </a:p>
          <a:p>
            <a:pPr marL="0" lvl="0" indent="0" algn="l" rtl="0">
              <a:spcBef>
                <a:spcPts val="0"/>
              </a:spcBef>
              <a:spcAft>
                <a:spcPts val="0"/>
              </a:spcAft>
            </a:pPr>
            <a:r>
              <a:rPr lang="el-GR" baseline="0" dirty="0" smtClean="0"/>
              <a:t>Παροχή συγχρονισμένων πληροφοριών πραγματικού χρόνου συμπεριλαμβανομένων των φάσεων τάσης και ρεύματος, από τις μονάδες μέτρησης φάσης.</a:t>
            </a:r>
            <a:endParaRPr lang="en-US" baseline="0" dirty="0" smtClean="0"/>
          </a:p>
          <a:p>
            <a:pPr marL="0" lvl="0" indent="0" algn="l" rtl="0">
              <a:spcBef>
                <a:spcPts val="0"/>
              </a:spcBef>
              <a:spcAft>
                <a:spcPts val="0"/>
              </a:spcAft>
              <a:buNone/>
            </a:pPr>
            <a:endParaRPr lang="en-US" baseline="0" dirty="0" smtClean="0"/>
          </a:p>
          <a:p>
            <a:pPr marL="457200" lvl="1" indent="0" algn="l" rtl="0">
              <a:spcBef>
                <a:spcPts val="0"/>
              </a:spcBef>
              <a:spcAft>
                <a:spcPts val="0"/>
              </a:spcAft>
              <a:buNone/>
            </a:pPr>
            <a:r>
              <a:rPr lang="el-GR" baseline="0" dirty="0" smtClean="0"/>
              <a:t>Το πρόβλημα βέλτιστης τοποθέτησης PMU (OPP)</a:t>
            </a:r>
          </a:p>
          <a:p>
            <a:pPr marL="0" lvl="0" indent="0" algn="l" rtl="0">
              <a:spcBef>
                <a:spcPts val="0"/>
              </a:spcBef>
              <a:spcAft>
                <a:spcPts val="0"/>
              </a:spcAft>
            </a:pPr>
            <a:r>
              <a:rPr lang="el-GR" baseline="0" dirty="0" smtClean="0"/>
              <a:t>Διερευνά τις βέλτιστες στρατηγικές εγκατάστασης που καθιστούν το σύνολο του συστήματος παρατηρήσιμο με τον ελάχιστο αριθμό </a:t>
            </a:r>
            <a:r>
              <a:rPr lang="en-US" baseline="0" dirty="0" smtClean="0"/>
              <a:t>PMU.</a:t>
            </a:r>
          </a:p>
          <a:p>
            <a:pPr marL="0" lvl="0" indent="0" algn="l" rtl="0">
              <a:spcBef>
                <a:spcPts val="0"/>
              </a:spcBef>
              <a:spcAft>
                <a:spcPts val="0"/>
              </a:spcAft>
            </a:pPr>
            <a:r>
              <a:rPr lang="el-GR" baseline="0" dirty="0" smtClean="0"/>
              <a:t>Πρέπει επίσης να δημιουργηθεί η κατάλληλη υποδομή επικοινωνίας για την υποστήριξη των έγκαιρων διαβιβάσεων δεδομένων μεταξύ των </a:t>
            </a:r>
            <a:r>
              <a:rPr lang="en-US" baseline="0" dirty="0" smtClean="0"/>
              <a:t>PMU </a:t>
            </a:r>
            <a:r>
              <a:rPr lang="el-GR" baseline="0" dirty="0" smtClean="0"/>
              <a:t>και του </a:t>
            </a:r>
            <a:r>
              <a:rPr lang="el-GR" baseline="0" dirty="0" err="1" smtClean="0"/>
              <a:t>συγκεντρωτή</a:t>
            </a:r>
            <a:r>
              <a:rPr lang="el-GR" baseline="0" dirty="0" smtClean="0"/>
              <a:t> στοιχείων δεδομένων </a:t>
            </a:r>
            <a:r>
              <a:rPr lang="en-US" baseline="0" dirty="0" smtClean="0"/>
              <a:t>PDC.</a:t>
            </a:r>
          </a:p>
          <a:p>
            <a:pPr marL="0" lvl="0" indent="0" algn="l" rtl="0">
              <a:spcBef>
                <a:spcPts val="0"/>
              </a:spcBef>
              <a:spcAft>
                <a:spcPts val="0"/>
              </a:spcAft>
            </a:pPr>
            <a:endParaRPr lang="en-US" baseline="0" dirty="0" smtClean="0"/>
          </a:p>
          <a:p>
            <a:pPr marL="0" lvl="0" indent="0" algn="l" rtl="0">
              <a:spcBef>
                <a:spcPts val="0"/>
              </a:spcBef>
              <a:spcAft>
                <a:spcPts val="0"/>
              </a:spcAft>
              <a:buNone/>
            </a:pPr>
            <a:r>
              <a:rPr lang="el-GR" baseline="0" dirty="0" smtClean="0"/>
              <a:t>Δίκτυο επικοινωνιών </a:t>
            </a:r>
            <a:r>
              <a:rPr lang="en-US" baseline="0" dirty="0" smtClean="0"/>
              <a:t>Smart Grid</a:t>
            </a:r>
          </a:p>
          <a:p>
            <a:pPr marL="0" lvl="0" indent="0" algn="l" rtl="0">
              <a:spcBef>
                <a:spcPts val="0"/>
              </a:spcBef>
              <a:spcAft>
                <a:spcPts val="0"/>
              </a:spcAft>
            </a:pPr>
            <a:r>
              <a:rPr lang="el-GR" baseline="0" dirty="0" smtClean="0"/>
              <a:t>Η υποδομή επικοινωνίας στο σύστημα έξυπνης ενέργειας θεωρείται ως μια συλλογή διασυνδεδεμένων δικτύων που θα διαρθρωθεί σε μια ιεραρχία τουλάχιστον τριών βασικών βαθμίδων: τοπικά δίκτυα (LAN), δίκτυα πεδίων (FAN) και δίκτυα ευρείας περιοχής (WAN)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Στο (22), η αντικειμενική συνάρτηση έχει μερικές γραμμικές συναρτήσεις, f (</a:t>
            </a:r>
            <a:r>
              <a:rPr lang="el-GR" dirty="0" err="1" smtClean="0"/>
              <a:t>bi</a:t>
            </a:r>
            <a:r>
              <a:rPr lang="el-GR" dirty="0" smtClean="0"/>
              <a:t>, j, di, j).</a:t>
            </a:r>
          </a:p>
          <a:p>
            <a:r>
              <a:rPr lang="el-GR" dirty="0" smtClean="0"/>
              <a:t>Για να αντιμετωπιστεί το πρόβλημα εισάγουμε δύο σύνολα δυαδικών μεταβλητών, li, j {0, 1} και </a:t>
            </a:r>
            <a:r>
              <a:rPr lang="el-GR" dirty="0" err="1" smtClean="0"/>
              <a:t>ηi</a:t>
            </a:r>
            <a:r>
              <a:rPr lang="el-GR" dirty="0" smtClean="0"/>
              <a:t>, j {0, 1}, όπου i, j E N, για να μοντελοποιήσουμε τις μερικές συναρτήσεις.</a:t>
            </a:r>
          </a:p>
          <a:p>
            <a:r>
              <a:rPr lang="el-GR" dirty="0" smtClean="0"/>
              <a:t>Τότε μπορούμε να μετατρέψουμε το f (</a:t>
            </a:r>
            <a:r>
              <a:rPr lang="el-GR" dirty="0" err="1" smtClean="0"/>
              <a:t>bi</a:t>
            </a:r>
            <a:r>
              <a:rPr lang="el-GR" dirty="0" smtClean="0"/>
              <a:t>, j, di, j) σε g (</a:t>
            </a:r>
            <a:r>
              <a:rPr lang="el-GR" dirty="0" err="1" smtClean="0"/>
              <a:t>bi</a:t>
            </a:r>
            <a:r>
              <a:rPr lang="el-GR" dirty="0" smtClean="0"/>
              <a:t>, j, di, j) προσθέτοντας περιορισμούς (24) (25).</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Για να υλοποιηθεί το OPLP, μπορεί να υπάρξει η εγκατάσταση νέων </a:t>
            </a:r>
            <a:r>
              <a:rPr lang="el-GR" dirty="0" err="1" smtClean="0"/>
              <a:t>CLs</a:t>
            </a:r>
            <a:r>
              <a:rPr lang="el-GR" dirty="0" smtClean="0"/>
              <a:t> καθώς και η παροχή περισσότερης</a:t>
            </a:r>
            <a:r>
              <a:rPr lang="el-GR" baseline="0" dirty="0" smtClean="0"/>
              <a:t> </a:t>
            </a:r>
            <a:r>
              <a:rPr lang="el-GR" baseline="0" dirty="0" err="1" smtClean="0"/>
              <a:t>χωριτικότητας</a:t>
            </a:r>
            <a:r>
              <a:rPr lang="el-GR" dirty="0" smtClean="0"/>
              <a:t> σε ορισμένες υπάρχουσες </a:t>
            </a:r>
            <a:r>
              <a:rPr lang="el-GR" dirty="0" err="1" smtClean="0"/>
              <a:t>CLs</a:t>
            </a:r>
            <a:r>
              <a:rPr lang="el-GR" dirty="0" smtClean="0"/>
              <a:t>.</a:t>
            </a:r>
          </a:p>
          <a:p>
            <a:r>
              <a:rPr lang="el-GR" dirty="0" smtClean="0"/>
              <a:t>Η δυαδική μεταβλητή li, j υποδεικνύει εάν υπάρχει μια CL στον κλάδο i-j, όταν υπάρχει μια CL εγκατεστημένη στον κλάδο i-j, </a:t>
            </a:r>
            <a:r>
              <a:rPr lang="el-GR" baseline="0" dirty="0" smtClean="0"/>
              <a:t> </a:t>
            </a:r>
            <a:r>
              <a:rPr lang="el-GR" dirty="0" smtClean="0"/>
              <a:t>li, j = 1, li, j = 0 διαφορετικά.</a:t>
            </a:r>
          </a:p>
          <a:p>
            <a:r>
              <a:rPr lang="el-GR" dirty="0" smtClean="0"/>
              <a:t>Όταν υπάρχει</a:t>
            </a:r>
            <a:r>
              <a:rPr lang="el-GR" baseline="0" dirty="0" smtClean="0"/>
              <a:t> μια</a:t>
            </a:r>
            <a:r>
              <a:rPr lang="el-GR" dirty="0" smtClean="0"/>
              <a:t> CL στον κλάδο i-j, </a:t>
            </a:r>
            <a:r>
              <a:rPr lang="el-GR" dirty="0" err="1" smtClean="0"/>
              <a:t>ai</a:t>
            </a:r>
            <a:r>
              <a:rPr lang="el-GR" dirty="0" smtClean="0"/>
              <a:t>, j = 1.</a:t>
            </a:r>
          </a:p>
          <a:p>
            <a:r>
              <a:rPr lang="el-GR" dirty="0" smtClean="0"/>
              <a:t>Η δυαδική μεταβλητή, </a:t>
            </a:r>
            <a:r>
              <a:rPr lang="el-GR" dirty="0" err="1" smtClean="0"/>
              <a:t>ηi</a:t>
            </a:r>
            <a:r>
              <a:rPr lang="el-GR" dirty="0" smtClean="0"/>
              <a:t>, j υποδεικνύει εάν η CL χρειάζεται αναβάθμιση εύρους ζώνης. Εάν υπάρχει ένα υπάρχον CL στον</a:t>
            </a:r>
            <a:r>
              <a:rPr lang="el-GR" baseline="0" dirty="0" smtClean="0"/>
              <a:t> κλάδο</a:t>
            </a:r>
            <a:r>
              <a:rPr lang="el-GR" dirty="0" smtClean="0"/>
              <a:t> i-j και το προκαθορισμένο εύρος ζώνης χρειάζεται να αναβαθμιστεί </a:t>
            </a:r>
            <a:r>
              <a:rPr lang="el-GR" dirty="0" err="1" smtClean="0"/>
              <a:t>ηi</a:t>
            </a:r>
            <a:r>
              <a:rPr lang="el-GR" dirty="0" smtClean="0"/>
              <a:t>, j = 1, και διαφορετικά </a:t>
            </a:r>
            <a:r>
              <a:rPr lang="el-GR" dirty="0" err="1" smtClean="0"/>
              <a:t>ηi</a:t>
            </a:r>
            <a:r>
              <a:rPr lang="el-GR" dirty="0" smtClean="0"/>
              <a:t>, j = 0.</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Ο περιορισμός (24) εξασφαλίζει ότι η τοποθέτηση του CL μπορεί να συμβεί μόνο όταν η απαίτηση εύρους ζώνης στο CL είναι μεγαλύτερη από d, d είναι η ελάχιστη μονάδα κίνησης δεδομένων που μπορεί να δημιουργήσει ένα PMU.</a:t>
            </a:r>
          </a:p>
          <a:p>
            <a:r>
              <a:rPr lang="el-GR" dirty="0" smtClean="0"/>
              <a:t>Ο περιορισμός (25) εξασφαλίζει ότι θα υπάρξει αναβάθμιση του εύρους ζώνης αν και μόνο εάν το υπάρχον εύρος ζώνης CL, </a:t>
            </a:r>
            <a:r>
              <a:rPr lang="el-GR" dirty="0" err="1" smtClean="0"/>
              <a:t>qi</a:t>
            </a:r>
            <a:r>
              <a:rPr lang="el-GR" dirty="0" smtClean="0"/>
              <a:t>, j δεν μπορεί να ικανοποιήσει την απαίτηση εύρους ζώνης.</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Με τον μετασχηματισμό</a:t>
            </a:r>
            <a:r>
              <a:rPr lang="el-GR" baseline="0" dirty="0" smtClean="0"/>
              <a:t> </a:t>
            </a:r>
            <a:r>
              <a:rPr lang="el-GR" dirty="0" smtClean="0"/>
              <a:t>το πρόβλημα OPLP μπορεί να μοντελοποιηθεί ως εξής:</a:t>
            </a:r>
          </a:p>
          <a:p>
            <a:r>
              <a:rPr lang="el-GR" dirty="0" smtClean="0"/>
              <a:t>Το OPLP είναι ένα πρόβλημα προγραμματισμού μικτού ακέραιου τετραγωνικού</a:t>
            </a:r>
            <a:r>
              <a:rPr lang="el-GR" baseline="0" dirty="0" smtClean="0"/>
              <a:t> περιορισμού</a:t>
            </a:r>
            <a:r>
              <a:rPr lang="el-GR" dirty="0" smtClean="0"/>
              <a:t> (MIQCP) και είναι ένα πρόβλημα NP</a:t>
            </a:r>
            <a:r>
              <a:rPr lang="en-US" dirty="0" smtClean="0"/>
              <a:t>-hard</a:t>
            </a:r>
            <a:r>
              <a:rPr lang="el-GR" dirty="0" smtClean="0"/>
              <a:t>, πολλοί εμπορικοί </a:t>
            </a:r>
            <a:r>
              <a:rPr lang="el-GR" dirty="0" err="1" smtClean="0"/>
              <a:t>λύτρες</a:t>
            </a:r>
            <a:r>
              <a:rPr lang="el-GR" baseline="0" dirty="0" smtClean="0"/>
              <a:t> </a:t>
            </a:r>
            <a:r>
              <a:rPr lang="el-GR" dirty="0" smtClean="0"/>
              <a:t>μπορούν να παρέχουν </a:t>
            </a:r>
            <a:r>
              <a:rPr lang="el-GR" dirty="0" smtClean="0"/>
              <a:t>κατά προσέγγιση </a:t>
            </a:r>
            <a:r>
              <a:rPr lang="el-GR" dirty="0" smtClean="0"/>
              <a:t>αποτελεσματική λύση.</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smtClean="0"/>
              <a:t>Αριθμητική ανάλυση</a:t>
            </a: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Ανάλυση δοκιμής</a:t>
            </a:r>
          </a:p>
          <a:p>
            <a:r>
              <a:rPr lang="el-GR" dirty="0" smtClean="0"/>
              <a:t>Προτάξαμε μοντέλο OPLP στο σύστημα δοκιμών IEEE 30-bus, 57-bus, 118-bus και 300-bus.</a:t>
            </a:r>
          </a:p>
          <a:p>
            <a:r>
              <a:rPr lang="el-GR" dirty="0" smtClean="0"/>
              <a:t>Χρησιμοποιούμε το πακέτο βελτιστοποίησης </a:t>
            </a:r>
            <a:r>
              <a:rPr lang="el-GR" dirty="0" err="1" smtClean="0"/>
              <a:t>Cplex</a:t>
            </a:r>
            <a:r>
              <a:rPr lang="el-GR" dirty="0" smtClean="0"/>
              <a:t> για το πρόβλημα MIQCP.</a:t>
            </a:r>
          </a:p>
          <a:p>
            <a:r>
              <a:rPr lang="el-GR" dirty="0" smtClean="0"/>
              <a:t>Δοκιμάζουμε όλα τα συστήματα κάτω από δύο αρχικές συνθήκες, με και χωρίς τις υπάρχουσες </a:t>
            </a:r>
            <a:r>
              <a:rPr lang="el-GR" dirty="0" err="1" smtClean="0"/>
              <a:t>CLs</a:t>
            </a:r>
            <a:r>
              <a:rPr lang="el-GR" dirty="0" smtClean="0"/>
              <a:t>.</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Για την επίλυση του OPLP καθορίζουμε τις τιμές των K, </a:t>
            </a:r>
            <a:r>
              <a:rPr lang="el-GR" dirty="0" err="1" smtClean="0"/>
              <a:t>Eb</a:t>
            </a:r>
            <a:r>
              <a:rPr lang="el-GR" dirty="0" smtClean="0"/>
              <a:t>, και </a:t>
            </a:r>
            <a:r>
              <a:rPr lang="el-GR" dirty="0" err="1" smtClean="0"/>
              <a:t>El</a:t>
            </a:r>
            <a:r>
              <a:rPr lang="el-GR" dirty="0" smtClean="0"/>
              <a:t>.</a:t>
            </a:r>
          </a:p>
          <a:p>
            <a:r>
              <a:rPr lang="el-GR" dirty="0" smtClean="0"/>
              <a:t>Το Κ είναι το κόστος ενός PMU</a:t>
            </a:r>
          </a:p>
          <a:p>
            <a:r>
              <a:rPr lang="el-GR" dirty="0" err="1" smtClean="0"/>
              <a:t>Eb</a:t>
            </a:r>
            <a:r>
              <a:rPr lang="el-GR" dirty="0" smtClean="0"/>
              <a:t> είναι η τιμή εύρους ζώνης CL ανά </a:t>
            </a:r>
            <a:r>
              <a:rPr lang="el-GR" dirty="0" err="1" smtClean="0"/>
              <a:t>Kbit</a:t>
            </a:r>
            <a:r>
              <a:rPr lang="el-GR" dirty="0" smtClean="0"/>
              <a:t> / s</a:t>
            </a:r>
          </a:p>
          <a:p>
            <a:r>
              <a:rPr lang="el-GR" dirty="0" smtClean="0"/>
              <a:t>Ε</a:t>
            </a:r>
            <a:r>
              <a:rPr lang="en-US" dirty="0" smtClean="0"/>
              <a:t>l</a:t>
            </a:r>
            <a:r>
              <a:rPr lang="el-GR" dirty="0" smtClean="0"/>
              <a:t> είναι η παθητική τιμή CL ανά χιλιόμετρο.</a:t>
            </a:r>
          </a:p>
          <a:p>
            <a:r>
              <a:rPr lang="el-GR" dirty="0" smtClean="0"/>
              <a:t>Κ = 40.000, </a:t>
            </a:r>
            <a:r>
              <a:rPr lang="el-GR" dirty="0" err="1" smtClean="0"/>
              <a:t>Eb</a:t>
            </a:r>
            <a:r>
              <a:rPr lang="el-GR" dirty="0" smtClean="0"/>
              <a:t> = 120, ΕΙ = 1500.</a:t>
            </a:r>
          </a:p>
          <a:p>
            <a:endParaRPr lang="el-GR" dirty="0" smtClean="0"/>
          </a:p>
          <a:p>
            <a:r>
              <a:rPr lang="el-GR" dirty="0" smtClean="0"/>
              <a:t>Αυτές οι τρεις τιμές ποικίλουν σημαντικά για διαφορετικά συστήματα ισχύος.</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Υποθέτουμε ότι το συνολικό μήκος γραμμών μεταφοράς στο IEEE 30-bus, 57-bus, 118-bus και 300-bus είναι 3000, 5712, 9884 και 25128 χιλιόμετρα.</a:t>
            </a:r>
          </a:p>
          <a:p>
            <a:r>
              <a:rPr lang="el-GR" dirty="0" smtClean="0"/>
              <a:t>Αν υπάρχουν υπάρχοντα CL, επιλέγουμε τυχαία τρεις κλάδους με προ-εγκατεστημένους </a:t>
            </a:r>
            <a:r>
              <a:rPr lang="el-GR" dirty="0" err="1" smtClean="0"/>
              <a:t>CLs</a:t>
            </a:r>
            <a:r>
              <a:rPr lang="el-GR" dirty="0" smtClean="0"/>
              <a:t>, καθένας από τους οποίους έχει εύρος ζώνης από d έως 5d.</a:t>
            </a:r>
          </a:p>
          <a:p>
            <a:r>
              <a:rPr lang="el-GR" dirty="0" smtClean="0"/>
              <a:t>Για κάθε πρόβλημα πρέπει να υπολογίσουμε εκ των προτέρων τον</a:t>
            </a:r>
            <a:r>
              <a:rPr lang="el-GR" baseline="0" dirty="0" smtClean="0"/>
              <a:t> πίνακα </a:t>
            </a:r>
            <a:r>
              <a:rPr lang="en-US" baseline="0" dirty="0" smtClean="0"/>
              <a:t>Pi</a:t>
            </a:r>
            <a:r>
              <a:rPr lang="el-GR" dirty="0" smtClean="0"/>
              <a:t>, για τη συντομότερη διαδρομή από το PMU στο PDC.</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Συγκρίσεις απόδοσης</a:t>
            </a:r>
            <a:endParaRPr lang="en-US" dirty="0" smtClean="0"/>
          </a:p>
          <a:p>
            <a:r>
              <a:rPr lang="el-GR" dirty="0" smtClean="0"/>
              <a:t>Ο ελάχιστος αριθμός PMU που επιτεύχθηκε από το OPP στις τρεις αυτές περιπτώσεις.</a:t>
            </a:r>
          </a:p>
          <a:p>
            <a:r>
              <a:rPr lang="el-GR" dirty="0" smtClean="0"/>
              <a:t>Συγκρίνοντας τα αποτελέσματα της case1 και case3 βλέπουμε ότι η ύπαρξη </a:t>
            </a:r>
            <a:r>
              <a:rPr lang="el-GR" dirty="0" err="1" smtClean="0"/>
              <a:t>ZIBs</a:t>
            </a:r>
            <a:r>
              <a:rPr lang="el-GR" dirty="0" smtClean="0"/>
              <a:t> μειώνει τον αριθμό των </a:t>
            </a:r>
            <a:r>
              <a:rPr lang="el-GR" dirty="0" err="1" smtClean="0"/>
              <a:t>PUMs</a:t>
            </a:r>
            <a:r>
              <a:rPr lang="el-GR" dirty="0" smtClean="0"/>
              <a:t>.</a:t>
            </a:r>
          </a:p>
          <a:p>
            <a:r>
              <a:rPr lang="el-GR" dirty="0" smtClean="0"/>
              <a:t>Εκτός από τον</a:t>
            </a:r>
            <a:r>
              <a:rPr lang="el-GR" baseline="0" dirty="0" smtClean="0"/>
              <a:t> σχεδόν</a:t>
            </a:r>
            <a:r>
              <a:rPr lang="el-GR" dirty="0" smtClean="0"/>
              <a:t> διπλάσιο του αριθμού των μονάδων PMU χρειάζονται για την επίτευξη (N-1) πλεονασμού.</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Η ύπαρξη </a:t>
            </a:r>
            <a:r>
              <a:rPr lang="el-GR" dirty="0" err="1" smtClean="0"/>
              <a:t>CLs</a:t>
            </a:r>
            <a:r>
              <a:rPr lang="el-GR" dirty="0" smtClean="0"/>
              <a:t> φαίνεται να έχει μικρή επίδραση στον αριθμό των </a:t>
            </a:r>
            <a:r>
              <a:rPr lang="el-GR" dirty="0" err="1" smtClean="0"/>
              <a:t>PMUs</a:t>
            </a:r>
            <a:r>
              <a:rPr lang="el-GR" dirty="0" smtClean="0"/>
              <a:t> και </a:t>
            </a:r>
            <a:r>
              <a:rPr lang="en-US" dirty="0" smtClean="0"/>
              <a:t>C</a:t>
            </a:r>
            <a:r>
              <a:rPr lang="el-GR" dirty="0" err="1" smtClean="0"/>
              <a:t>Ls</a:t>
            </a:r>
            <a:r>
              <a:rPr lang="el-GR" dirty="0" smtClean="0"/>
              <a:t> όταν συγκρίνουμε τα </a:t>
            </a:r>
            <a:r>
              <a:rPr lang="el-GR" dirty="0" err="1" smtClean="0"/>
              <a:t>OPLPnL</a:t>
            </a:r>
            <a:r>
              <a:rPr lang="el-GR" dirty="0" smtClean="0"/>
              <a:t> και </a:t>
            </a:r>
            <a:r>
              <a:rPr lang="el-GR" dirty="0" err="1" smtClean="0"/>
              <a:t>OPLPeL</a:t>
            </a:r>
            <a:r>
              <a:rPr lang="el-GR" dirty="0" smtClean="0"/>
              <a:t>.</a:t>
            </a:r>
          </a:p>
          <a:p>
            <a:r>
              <a:rPr lang="el-GR" dirty="0" smtClean="0"/>
              <a:t>Εκτός από τους ZIB τα υφιστάμενα συμβατικά αισθητήρια μέτρησης, θα μειώσουν τον αριθμό των απαιτούμενων PMU</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smtClean="0"/>
              <a:t>Σύστημα παρακολούθησης ευρείας περιοχής (WAMS)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Σύγκριση κόστους μεταξύ OPLP και OPP</a:t>
            </a:r>
          </a:p>
          <a:p>
            <a:r>
              <a:rPr lang="el-GR" dirty="0" smtClean="0"/>
              <a:t>Το OPLP σε σύγκριση με το OPP μπορεί να μειώσει το συνολικό κόστος κατά περίπου 25%</a:t>
            </a:r>
          </a:p>
          <a:p>
            <a:r>
              <a:rPr lang="el-GR" dirty="0" smtClean="0"/>
              <a:t>Για το σύστημα OPLP </a:t>
            </a:r>
            <a:r>
              <a:rPr lang="el-GR" dirty="0" smtClean="0"/>
              <a:t>και το OPP</a:t>
            </a:r>
            <a:r>
              <a:rPr lang="el-GR" dirty="0" smtClean="0"/>
              <a:t> μικρής κλίμακας</a:t>
            </a:r>
            <a:r>
              <a:rPr lang="el-GR" baseline="0" dirty="0" smtClean="0"/>
              <a:t> </a:t>
            </a:r>
            <a:r>
              <a:rPr lang="el-GR" dirty="0" smtClean="0"/>
              <a:t>πληρώνουν το ίδιο ποσό χρημάτων στα PMU.</a:t>
            </a:r>
          </a:p>
          <a:p>
            <a:r>
              <a:rPr lang="el-GR" dirty="0" smtClean="0"/>
              <a:t>Το OPLP θα εξοικονομήσει το κόστος</a:t>
            </a:r>
            <a:r>
              <a:rPr lang="el-GR" baseline="0" dirty="0" smtClean="0"/>
              <a:t> στις </a:t>
            </a:r>
            <a:r>
              <a:rPr lang="el-GR" dirty="0" err="1" smtClean="0"/>
              <a:t>CLs</a:t>
            </a:r>
            <a:r>
              <a:rPr lang="el-GR" dirty="0" smtClean="0"/>
              <a:t> υιοθετώντας τη βέλτιστη διαδρομή δρομολόγησης δεδομένων.</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Για συστήματα μεγάλης κλίμακας, αν και το OPLP υιοθετεί περισσότερα PMU από τον ελάχιστο αριθμό, θα μπορούσε να μειώσει σημαντικά το συνολικό κόστος μειώνοντας το κόστος CL.</a:t>
            </a:r>
          </a:p>
          <a:p>
            <a:r>
              <a:rPr lang="el-GR" dirty="0" smtClean="0"/>
              <a:t>Αυτό οφείλεται στο γεγονός ότι το κόστος των </a:t>
            </a:r>
            <a:r>
              <a:rPr lang="el-GR" dirty="0" err="1" smtClean="0"/>
              <a:t>CLs</a:t>
            </a:r>
            <a:r>
              <a:rPr lang="el-GR" dirty="0" smtClean="0"/>
              <a:t> θα υπερβεί το κόστος των PMU σε μεγάλης κλίμακας συστήματα ισχύος.</a:t>
            </a:r>
          </a:p>
          <a:p>
            <a:r>
              <a:rPr lang="el-GR" dirty="0" smtClean="0"/>
              <a:t>Η τοποθέτηση περισσότερων μονάδων PMU μπορεί να συμβάλει στη μείωση του κόστους των </a:t>
            </a:r>
            <a:r>
              <a:rPr lang="el-GR" dirty="0" err="1" smtClean="0"/>
              <a:t>CLs</a:t>
            </a:r>
            <a:r>
              <a:rPr lang="el-GR" dirty="0" smtClean="0"/>
              <a:t>.</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Συγκρίνοντας τα αποτελέσματα του OPLP με τα αποτελέσματα του OPP μπορούμε να δούμε ότι για το σύστημα των 30 ζυγών χρειάζονται τον ίδιο αριθμό PMU για την παρακολούθηση του συστήματος.</a:t>
            </a:r>
          </a:p>
          <a:p>
            <a:r>
              <a:rPr lang="el-GR" dirty="0" smtClean="0"/>
              <a:t>Για το </a:t>
            </a:r>
            <a:r>
              <a:rPr lang="el-GR" dirty="0" err="1" smtClean="0"/>
              <a:t>OPLPnL</a:t>
            </a:r>
            <a:r>
              <a:rPr lang="el-GR" dirty="0" smtClean="0"/>
              <a:t>, το κόστος υπολογίζεται ότι είναι 1.523.320.</a:t>
            </a:r>
          </a:p>
          <a:p>
            <a:r>
              <a:rPr lang="el-GR" dirty="0" smtClean="0"/>
              <a:t>Για το </a:t>
            </a:r>
            <a:r>
              <a:rPr lang="el-GR" dirty="0" err="1" smtClean="0"/>
              <a:t>OPLPeL</a:t>
            </a:r>
            <a:r>
              <a:rPr lang="el-GR" dirty="0" smtClean="0"/>
              <a:t>, το κόστος υπολογίζεται ότι είναι 1.483.480.</a:t>
            </a:r>
          </a:p>
          <a:p>
            <a:r>
              <a:rPr lang="el-GR" dirty="0" smtClean="0"/>
              <a:t>Το </a:t>
            </a:r>
            <a:r>
              <a:rPr lang="el-GR" dirty="0" err="1" smtClean="0"/>
              <a:t>OPLPeL</a:t>
            </a:r>
            <a:r>
              <a:rPr lang="el-GR" dirty="0" smtClean="0"/>
              <a:t> χρησιμοποιεί τις υπάρχουσες </a:t>
            </a:r>
            <a:r>
              <a:rPr lang="el-GR" dirty="0" err="1" smtClean="0"/>
              <a:t>CLs</a:t>
            </a:r>
            <a:r>
              <a:rPr lang="el-GR" dirty="0" smtClean="0"/>
              <a:t> αποτελεσματικά, επιλέγοντας διαφορετική διαδρομή για τη δρομολόγηση των διαδρομών και μειώνοντας το εύρος</a:t>
            </a:r>
            <a:r>
              <a:rPr lang="el-GR" baseline="0" dirty="0" smtClean="0"/>
              <a:t> ζώνης</a:t>
            </a:r>
            <a:r>
              <a:rPr lang="el-GR" dirty="0" smtClean="0"/>
              <a:t> και το κόστος κατά 39.840.</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Βλέπουμε παρόμοια αποτελέσματα όταν συγκρίνουμε τα συστήματα bus-57, bus-187 και bus-300.</a:t>
            </a:r>
          </a:p>
          <a:p>
            <a:r>
              <a:rPr lang="el-GR" dirty="0" smtClean="0"/>
              <a:t>Το συμπέρασμα είναι ότι οι υπάρχουσες CL σε ένα σύστημα ισχύος μπορεί να αλλάξουν τις διαδρομές δρομολόγησης δεδομένων που χρησιμοποιούνται από τα εγκατεστημένα PMU προκειμένου να χρησιμοποιήσουν τις υπάρχουσες </a:t>
            </a:r>
            <a:r>
              <a:rPr lang="el-GR" dirty="0" err="1" smtClean="0"/>
              <a:t>CLs</a:t>
            </a:r>
            <a:r>
              <a:rPr lang="el-GR" dirty="0" smtClean="0"/>
              <a:t>.</a:t>
            </a:r>
          </a:p>
          <a:p>
            <a:r>
              <a:rPr lang="el-GR" dirty="0" smtClean="0"/>
              <a:t>Το </a:t>
            </a:r>
            <a:r>
              <a:rPr lang="el-GR" dirty="0" err="1" smtClean="0"/>
              <a:t>OPLPeL</a:t>
            </a:r>
            <a:r>
              <a:rPr lang="el-GR" dirty="0" smtClean="0"/>
              <a:t> μπορεί να οδηγήσει σε διαφορετική στρατηγική εγκατάστασης PMU και σε διαφορετικές εγκαταστάσεις CL.</a:t>
            </a:r>
          </a:p>
          <a:p>
            <a:r>
              <a:rPr lang="el-GR" dirty="0" smtClean="0"/>
              <a:t>Συνοπτικά, το </a:t>
            </a:r>
            <a:r>
              <a:rPr lang="el-GR" dirty="0" err="1" smtClean="0"/>
              <a:t>OPLPeL</a:t>
            </a:r>
            <a:r>
              <a:rPr lang="el-GR" dirty="0" smtClean="0"/>
              <a:t> εκμεταλλεύεται τις υπάρχουσες CL έτσι ώστε να μειωθεί το συνολικό κόστος εγκατάστασης του WAMS.</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Υποθέτοντας ότι όλα τα PMU έχουν τον ίδιο περιορισμό χωρητικότητας, δοκιμάζουμε εννέα διαφορετικές περιπτώσεις στο </a:t>
            </a:r>
            <a:r>
              <a:rPr lang="el-GR" dirty="0" err="1" smtClean="0"/>
              <a:t>OPLPnL</a:t>
            </a:r>
            <a:r>
              <a:rPr lang="el-GR" dirty="0" smtClean="0"/>
              <a:t>.</a:t>
            </a:r>
          </a:p>
          <a:p>
            <a:r>
              <a:rPr lang="el-GR" dirty="0" smtClean="0"/>
              <a:t>Το σχήμα δείχνει ότι καθώς ο περιορισμός της χωρητικότητας</a:t>
            </a:r>
            <a:r>
              <a:rPr lang="el-GR" baseline="0" dirty="0" smtClean="0"/>
              <a:t> </a:t>
            </a:r>
            <a:r>
              <a:rPr lang="el-GR" dirty="0" smtClean="0"/>
              <a:t>μέτρησης των</a:t>
            </a:r>
            <a:r>
              <a:rPr lang="el-GR" baseline="0" dirty="0" smtClean="0"/>
              <a:t> </a:t>
            </a:r>
            <a:r>
              <a:rPr lang="en-US" baseline="0" dirty="0" smtClean="0"/>
              <a:t>PMU</a:t>
            </a:r>
            <a:r>
              <a:rPr lang="el-GR" dirty="0" smtClean="0"/>
              <a:t> αυξάνει,</a:t>
            </a:r>
            <a:r>
              <a:rPr lang="el-GR" baseline="0" dirty="0" smtClean="0"/>
              <a:t> ο</a:t>
            </a:r>
            <a:r>
              <a:rPr lang="el-GR" dirty="0" smtClean="0"/>
              <a:t> αριθμός των PMU και των CL μειώνετε.</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Όταν η ικανότητα μέτρησης PMU είναι μεγαλύτερη από τέσσερα, παρόλο που αυξάνεται, ο βέλτιστος αριθμός PMU και </a:t>
            </a:r>
            <a:r>
              <a:rPr lang="el-GR" dirty="0" err="1" smtClean="0"/>
              <a:t>CLs</a:t>
            </a:r>
            <a:r>
              <a:rPr lang="el-GR" dirty="0" smtClean="0"/>
              <a:t> δεν μειώνεται.</a:t>
            </a:r>
          </a:p>
          <a:p>
            <a:r>
              <a:rPr lang="el-GR" dirty="0" smtClean="0"/>
              <a:t>Καθώς η ικανότητα μέτρησης υπερβαίνει μια ορισμένη τιμή, η αύξηση της ικανότητας μέτρησης του PMU δεν θα μειώσει περαιτέρω τον απαιτούμενο αριθμό μονάδων PMU και CL.</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Αποτελέσματα OPLP υπό διαφορετικά σενάρια τιμών</a:t>
            </a:r>
          </a:p>
          <a:p>
            <a:r>
              <a:rPr lang="el-GR" dirty="0" smtClean="0"/>
              <a:t>Η δοκιμή διεξάγεται στο σύστημα IEEE 118-bus.</a:t>
            </a:r>
          </a:p>
          <a:p>
            <a:r>
              <a:rPr lang="el-GR" dirty="0" smtClean="0"/>
              <a:t>Καθορίζουμε την τιμή του PMU, K = 40.000, αλλάζουμε την παθητική τιμή CL </a:t>
            </a:r>
            <a:r>
              <a:rPr lang="el-GR" dirty="0" err="1" smtClean="0"/>
              <a:t>El</a:t>
            </a:r>
            <a:r>
              <a:rPr lang="el-GR" dirty="0" smtClean="0"/>
              <a:t> = {0.15 ... 150.000}, κάτω από διαφορετικές τιμές εύρους ζώνης, </a:t>
            </a:r>
            <a:r>
              <a:rPr lang="el-GR" dirty="0" err="1" smtClean="0"/>
              <a:t>Eb</a:t>
            </a:r>
            <a:r>
              <a:rPr lang="el-GR" dirty="0" smtClean="0"/>
              <a:t> = 12, 120, 1200.</a:t>
            </a:r>
          </a:p>
          <a:p>
            <a:r>
              <a:rPr lang="el-GR" dirty="0" smtClean="0"/>
              <a:t>Η αύξηση του </a:t>
            </a:r>
            <a:r>
              <a:rPr lang="el-GR" dirty="0" err="1" smtClean="0"/>
              <a:t>El</a:t>
            </a:r>
            <a:r>
              <a:rPr lang="el-GR" dirty="0" smtClean="0"/>
              <a:t> οδηγεί στη μείωση του συνολικού μήκους CL.</a:t>
            </a:r>
          </a:p>
          <a:p>
            <a:r>
              <a:rPr lang="el-GR" dirty="0" smtClean="0"/>
              <a:t>Καθώς αυξάνεται ο </a:t>
            </a:r>
            <a:r>
              <a:rPr lang="el-GR" dirty="0" err="1" smtClean="0"/>
              <a:t>El</a:t>
            </a:r>
            <a:r>
              <a:rPr lang="el-GR" dirty="0" smtClean="0"/>
              <a:t>, τόσο ο αριθμός των PMU όσο και το συνολικό εύρος ζώνης CL αυξάνονται.</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Όταν το </a:t>
            </a:r>
            <a:r>
              <a:rPr lang="el-GR" dirty="0" err="1" smtClean="0"/>
              <a:t>El</a:t>
            </a:r>
            <a:r>
              <a:rPr lang="el-GR" dirty="0" smtClean="0"/>
              <a:t> &lt;1500, λόγω της μικρής αξίας του συνολικού κόστους, οι διαφορές του συνολικού κόστους κάτω από διαφορετικές τιμές εύρους ζώνης είναι σχετικά εμφανείς.</a:t>
            </a:r>
          </a:p>
          <a:p>
            <a:r>
              <a:rPr lang="el-GR" dirty="0" smtClean="0"/>
              <a:t>Όταν το ΕΙ&gt; 1500 το παθητικό κόστος CL παίρνει ένα μεγάλο μέρος του συνολικού κόστους και το κόστος εύρους ζώνης καθίσταται αμελητέο.</a:t>
            </a:r>
          </a:p>
          <a:p>
            <a:r>
              <a:rPr lang="el-GR" dirty="0" smtClean="0"/>
              <a:t>Συνοπτικά, οι τοποθετήσεις των P</a:t>
            </a:r>
            <a:r>
              <a:rPr lang="en-US" dirty="0" smtClean="0"/>
              <a:t>MU</a:t>
            </a:r>
            <a:r>
              <a:rPr lang="el-GR" dirty="0" smtClean="0"/>
              <a:t>s και </a:t>
            </a:r>
            <a:r>
              <a:rPr lang="el-GR" dirty="0" err="1" smtClean="0"/>
              <a:t>CLs</a:t>
            </a:r>
            <a:r>
              <a:rPr lang="el-GR" dirty="0" smtClean="0"/>
              <a:t> αλλάζουν πολύ κάτω από διαφορετικά σενάρια τιμών. Το κόστος για τις CL, συμπεριλαμβανομένου του παθητικού κόστους και του ενεργού κόστους, δεν είναι αμελητέο στο πρόβλημα OPP, το οποίο δείχνει τη σημασία του προβλήματος OPLP</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smtClean="0"/>
              <a:t>Συμπέρασμα</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smtClean="0"/>
              <a:t>Με την επέκταση του OPP στο πρόβλημα OPLP</a:t>
            </a:r>
          </a:p>
          <a:p>
            <a:pPr marL="0" lvl="0" indent="0" algn="l" rtl="0">
              <a:spcBef>
                <a:spcPts val="0"/>
              </a:spcBef>
              <a:spcAft>
                <a:spcPts val="0"/>
              </a:spcAft>
            </a:pPr>
            <a:r>
              <a:rPr lang="el-GR" dirty="0" smtClean="0"/>
              <a:t>Αυτό το μοντέλο όχι μόνο ελαχιστοποιεί το συνολικό κόστος των μονάδων </a:t>
            </a:r>
            <a:r>
              <a:rPr lang="el-GR" dirty="0" err="1" smtClean="0"/>
              <a:t>PMUs</a:t>
            </a:r>
            <a:r>
              <a:rPr lang="el-GR" dirty="0" smtClean="0"/>
              <a:t> και </a:t>
            </a:r>
            <a:r>
              <a:rPr lang="el-GR" dirty="0" err="1" smtClean="0"/>
              <a:t>CLs</a:t>
            </a:r>
            <a:r>
              <a:rPr lang="el-GR" dirty="0" smtClean="0"/>
              <a:t>, αλλά λαμβάνει επίσης υπόψη τις απαιτήσεις </a:t>
            </a:r>
            <a:r>
              <a:rPr lang="el-GR" dirty="0" err="1" smtClean="0"/>
              <a:t>παρατηρησιμότητας</a:t>
            </a:r>
            <a:r>
              <a:rPr lang="el-GR" dirty="0" smtClean="0"/>
              <a:t> του συστήματος και του εύρους ζώνης μετάδοσης δεδομένων.</a:t>
            </a:r>
          </a:p>
          <a:p>
            <a:pPr marL="0" lvl="0" indent="0" algn="l" rtl="0">
              <a:spcBef>
                <a:spcPts val="0"/>
              </a:spcBef>
              <a:spcAft>
                <a:spcPts val="0"/>
              </a:spcAft>
            </a:pPr>
            <a:r>
              <a:rPr lang="el-GR" dirty="0" smtClean="0"/>
              <a:t>Ορισμένες επεκτάσεις, συμπεριλαμβανομένων των ZIB, ο περιορισμός της ικανότητας μέτρησης του PMU, λαμβάνονται υπόψη.</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PMU</a:t>
            </a:r>
          </a:p>
          <a:p>
            <a:r>
              <a:rPr lang="el-GR" dirty="0" smtClean="0"/>
              <a:t>Η μονάδα μέτρησης Phasor είναι μια συσκευή βασισμένη σε μικροεπεξεργαστές που χρησιμοποιεί την ικανότητα επεξεργαστών ψηφιακών σημάτων για τη μέτρηση </a:t>
            </a:r>
            <a:r>
              <a:rPr lang="el-GR" dirty="0" err="1" smtClean="0"/>
              <a:t>κυματομορφών</a:t>
            </a:r>
            <a:r>
              <a:rPr lang="el-GR" dirty="0" smtClean="0"/>
              <a:t> AC 50/60 </a:t>
            </a:r>
            <a:r>
              <a:rPr lang="el-GR" dirty="0" err="1" smtClean="0"/>
              <a:t>Hz</a:t>
            </a:r>
            <a:r>
              <a:rPr lang="el-GR" dirty="0" smtClean="0"/>
              <a:t> με τυπικό ρυθμό 48 δειγμάτων ανά κύκλο (2400/2880 δείγματα ανά δευτερόλεπτο).</a:t>
            </a:r>
            <a:endParaRPr lang="en-US" dirty="0" smtClean="0"/>
          </a:p>
          <a:p>
            <a:pPr>
              <a:buNone/>
            </a:pPr>
            <a:endParaRPr lang="en-US" dirty="0" smtClean="0"/>
          </a:p>
          <a:p>
            <a:pPr>
              <a:buNone/>
            </a:pPr>
            <a:r>
              <a:rPr lang="el-GR" dirty="0" smtClean="0"/>
              <a:t>PDC</a:t>
            </a:r>
          </a:p>
          <a:p>
            <a:r>
              <a:rPr lang="el-GR" dirty="0" smtClean="0"/>
              <a:t>Ο </a:t>
            </a:r>
            <a:r>
              <a:rPr lang="el-GR" dirty="0" err="1" smtClean="0"/>
              <a:t>συγκεντρωτής</a:t>
            </a:r>
            <a:r>
              <a:rPr lang="el-GR" dirty="0" smtClean="0"/>
              <a:t> δεδομένων Phasor συγκεντρώνει δεδομένα από διάφορα PMU, απορρίπτει τα κακά δεδομένα, ευθυγραμμίζει τις χρονικές σφραγίδες και δημιουργεί ένα συνεκτικό αρχείο των δεδομένων που καταγράφονται ταυτόχρονα</a:t>
            </a:r>
            <a:endParaRPr lang="en-US" dirty="0" smtClean="0"/>
          </a:p>
          <a:p>
            <a:endParaRPr lang="en-US" dirty="0" smtClean="0"/>
          </a:p>
          <a:p>
            <a:pPr>
              <a:buNone/>
            </a:pPr>
            <a:r>
              <a:rPr lang="el-GR" dirty="0" smtClean="0"/>
              <a:t>Δίκτυο επικοινωνίας</a:t>
            </a:r>
          </a:p>
          <a:p>
            <a:r>
              <a:rPr lang="el-GR" dirty="0" smtClean="0"/>
              <a:t>Το σύστημα επικοινωνίας του WAMS είναι υπεύθυνο για την παροχή δεδομένων από πόρους δεδομένων στο κέντρο ελέγχου και από το κέντρο ελέγχου έως τους </a:t>
            </a:r>
            <a:r>
              <a:rPr lang="el-GR" dirty="0" err="1" smtClean="0"/>
              <a:t>ενεργοποιητές</a:t>
            </a:r>
            <a:r>
              <a:rPr lang="el-GR" dirty="0" smtClean="0"/>
              <a:t> του συστήματος.</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Με τις αριθμητικές μελέτες σχετικά με τα πρότυπα συστήματα IEEE ανακαλύπτουμε ότι όταν λαμβάνεται υπόψη το κόστος επικοινωνίας, μπορεί να χρειαστούν περισσότερα PMU για να ελαχιστοποιηθεί το συνολικό κόστος κατασκευής του WAMS.</a:t>
            </a:r>
          </a:p>
          <a:p>
            <a:r>
              <a:rPr lang="el-GR" dirty="0" smtClean="0"/>
              <a:t>Συγκρίνοντας τις περιπτώσεις με και χωρίς υπάρχουσες </a:t>
            </a:r>
            <a:r>
              <a:rPr lang="el-GR" dirty="0" err="1" smtClean="0"/>
              <a:t>CLs</a:t>
            </a:r>
            <a:r>
              <a:rPr lang="el-GR" dirty="0" smtClean="0"/>
              <a:t> διαπιστώσαμε ότι η παρουσία των υφιστάμενων CL μπορεί να οδηγήσει στη μετεγκατάσταση PMU και διαφορετικών διαδρομών μετάδοσης για δεδομένα PMU.</a:t>
            </a:r>
          </a:p>
          <a:p>
            <a:r>
              <a:rPr lang="el-GR" dirty="0" smtClean="0"/>
              <a:t>Τέλος, διαπιστώσαμε ότι μια μικρή αλλαγή στην τιμή PMU ή CL επηρεάζει σημαντικά τα βέλτιστα αποτελέσματα, γεγονός που αποδεικνύει τη σημασία του OPLP για εξοικονόμηση κόστους.</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Βέλτιστο πρόβλημα τοποθέτησης PMU-CL (OPLP)</a:t>
            </a:r>
            <a:endParaRPr lang="en-US" dirty="0" smtClean="0"/>
          </a:p>
          <a:p>
            <a:r>
              <a:rPr lang="el-GR" dirty="0" smtClean="0"/>
              <a:t>Βέλτιστη τοποθέτηση μονάδων PMU και γραμμών επικοινωνίας, όλα τα </a:t>
            </a:r>
            <a:r>
              <a:rPr lang="el-GR" dirty="0" err="1" smtClean="0"/>
              <a:t>PMUs</a:t>
            </a:r>
            <a:r>
              <a:rPr lang="el-GR" dirty="0" smtClean="0"/>
              <a:t> μπορούν να τοποθετηθούν</a:t>
            </a:r>
            <a:r>
              <a:rPr lang="el-GR" baseline="0" dirty="0" smtClean="0"/>
              <a:t> </a:t>
            </a:r>
            <a:r>
              <a:rPr lang="el-GR" dirty="0" smtClean="0"/>
              <a:t>στους ζυγούς και οι CL μπορούν να τοποθετηθούν στους κλάδους που συνδέουν τους</a:t>
            </a:r>
            <a:r>
              <a:rPr lang="el-GR" baseline="0" dirty="0" smtClean="0"/>
              <a:t> ζυγούς</a:t>
            </a:r>
            <a:r>
              <a:rPr lang="el-GR" dirty="0" smtClean="0"/>
              <a:t>.</a:t>
            </a:r>
          </a:p>
          <a:p>
            <a:r>
              <a:rPr lang="el-GR" dirty="0" smtClean="0"/>
              <a:t>Το OPLP διερευνά την τοποθέτηση των PMU και </a:t>
            </a:r>
            <a:r>
              <a:rPr lang="el-GR" dirty="0" err="1" smtClean="0"/>
              <a:t>CLs</a:t>
            </a:r>
            <a:r>
              <a:rPr lang="el-GR" dirty="0" smtClean="0"/>
              <a:t> για πλήρη παρατηρησιμότητα στο σύστημα ισχύος και για να εξασφαλίσει την αξιόπιστη και έγκαιρη διαβίβαση των δεδομένων PMU.</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Δομή μοντέλου</a:t>
            </a:r>
          </a:p>
          <a:p>
            <a:pPr>
              <a:buNone/>
            </a:pPr>
            <a:r>
              <a:rPr lang="el-GR" dirty="0" smtClean="0"/>
              <a:t>Θεωρούμε ένα σύστημα τροφοδοσίας N-</a:t>
            </a:r>
            <a:r>
              <a:rPr lang="el-GR" dirty="0" err="1" smtClean="0"/>
              <a:t>bus</a:t>
            </a:r>
            <a:r>
              <a:rPr lang="el-GR" dirty="0" smtClean="0"/>
              <a:t> και δηλώνουμε N = {1, 2, ..., N} ως το σύνολο των ζυγών.</a:t>
            </a:r>
          </a:p>
          <a:p>
            <a:pPr>
              <a:buNone/>
            </a:pPr>
            <a:r>
              <a:rPr lang="el-GR" dirty="0" smtClean="0"/>
              <a:t>Χρησιμοποιούμε το M για να αναπαριστούμε τον πίνακα συνδεσιμότητας.</a:t>
            </a:r>
          </a:p>
          <a:p>
            <a:pPr>
              <a:buNone/>
            </a:pPr>
            <a:r>
              <a:rPr lang="el-GR" dirty="0" smtClean="0"/>
              <a:t>Και μ = [</a:t>
            </a:r>
            <a:r>
              <a:rPr lang="el-GR" dirty="0" err="1" smtClean="0"/>
              <a:t>μ1</a:t>
            </a:r>
            <a:r>
              <a:rPr lang="el-GR" dirty="0" smtClean="0"/>
              <a:t>, μ2, ..., </a:t>
            </a:r>
            <a:r>
              <a:rPr lang="el-GR" dirty="0" err="1" smtClean="0"/>
              <a:t>μΝ</a:t>
            </a:r>
            <a:r>
              <a:rPr lang="el-GR" dirty="0" smtClean="0"/>
              <a:t>] ορίζεται ως το διάνυσμα εγκατάστασης PMU.</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r>
              <a:rPr lang="el-GR" dirty="0" smtClean="0"/>
              <a:t>Χρησιμοποιούμε τον πίνακα B για να υποδηλώσουμε την απαίτηση εύρους ζώνης του συστήματος ισχύος, με το στοιχείο </a:t>
            </a:r>
            <a:r>
              <a:rPr lang="el-GR" dirty="0" err="1" smtClean="0"/>
              <a:t>bi</a:t>
            </a:r>
            <a:r>
              <a:rPr lang="el-GR" dirty="0" smtClean="0"/>
              <a:t>, j υποδεικνύει την απαίτηση εύρους ζώνης στο CL που βρίσκεται στον κλάδο i-j.</a:t>
            </a:r>
          </a:p>
          <a:p>
            <a:r>
              <a:rPr lang="el-GR" dirty="0" smtClean="0"/>
              <a:t>Γενικά </a:t>
            </a:r>
            <a:r>
              <a:rPr lang="el-GR" dirty="0" err="1" smtClean="0"/>
              <a:t>bi</a:t>
            </a:r>
            <a:r>
              <a:rPr lang="el-GR" dirty="0" smtClean="0"/>
              <a:t>, j&gt; = 0, εάν </a:t>
            </a:r>
            <a:r>
              <a:rPr lang="el-GR" dirty="0" err="1" smtClean="0"/>
              <a:t>bi</a:t>
            </a:r>
            <a:r>
              <a:rPr lang="el-GR" dirty="0" smtClean="0"/>
              <a:t>, j = 0 δεν υπάρχουν δεδομένα που μεταδίδονται μέσω του κλάδου i-j, πράγμα που σημαίνει ότι δεν υπάρχει CL τοποθετημένος στον κλάδο i-j.</a:t>
            </a:r>
          </a:p>
          <a:p>
            <a:r>
              <a:rPr lang="el-GR" dirty="0" smtClean="0"/>
              <a:t>Οι απαιτήσεις για την </a:t>
            </a:r>
            <a:r>
              <a:rPr lang="el-GR" dirty="0" err="1" smtClean="0"/>
              <a:t>χωριτικότητα</a:t>
            </a:r>
            <a:r>
              <a:rPr lang="el-GR" baseline="0" dirty="0" smtClean="0"/>
              <a:t> </a:t>
            </a:r>
            <a:r>
              <a:rPr lang="el-GR" dirty="0" smtClean="0"/>
              <a:t>CL εξαρτώνται από την κυκλοφορία δεδομένων PMU και το σχέδιο δρομολόγησης δεδομένων.</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2 - Θέση σημειώσεων"/>
          <p:cNvSpPr>
            <a:spLocks noGrp="1"/>
          </p:cNvSpPr>
          <p:nvPr>
            <p:ph type="body" idx="1"/>
          </p:nvPr>
        </p:nvSpPr>
        <p:spPr>
          <a:xfrm>
            <a:off x="685800" y="4343400"/>
            <a:ext cx="5486400" cy="4114800"/>
          </a:xfrm>
          <a:prstGeom prst="rect">
            <a:avLst/>
          </a:prstGeom>
        </p:spPr>
        <p:txBody>
          <a:bodyPr>
            <a:normAutofit/>
          </a:bodyPr>
          <a:lstStyle/>
          <a:p>
            <a:pPr>
              <a:buNone/>
            </a:pPr>
            <a:r>
              <a:rPr lang="el-GR" dirty="0" smtClean="0"/>
              <a:t>Μοντέλο κυκλοφορίας</a:t>
            </a:r>
            <a:r>
              <a:rPr lang="el-GR" baseline="0" dirty="0" smtClean="0"/>
              <a:t> </a:t>
            </a:r>
            <a:r>
              <a:rPr lang="en-US" baseline="0" dirty="0" smtClean="0"/>
              <a:t>WAMS</a:t>
            </a:r>
          </a:p>
          <a:p>
            <a:r>
              <a:rPr lang="el-GR" baseline="0" dirty="0" smtClean="0"/>
              <a:t>Στο WAMS τα </a:t>
            </a:r>
            <a:r>
              <a:rPr lang="el-GR" baseline="0" dirty="0" err="1" smtClean="0"/>
              <a:t>PMUs</a:t>
            </a:r>
            <a:r>
              <a:rPr lang="el-GR" baseline="0" dirty="0" smtClean="0"/>
              <a:t> παράγουν δεδομένα φάσης για να καταστήσουν το σύστημα ισχύος παρατηρήσιμο.</a:t>
            </a:r>
          </a:p>
          <a:p>
            <a:r>
              <a:rPr lang="el-GR" baseline="0" dirty="0" smtClean="0"/>
              <a:t>Ο όγκος της κυκλοφορίας δεδομένων που παράγεται από διαφορετικά PMU ποικίλλει, για την επίγνωση της ευρείας περιοχής, η απαίτηση εύρους ζώνης κυμαίνεται από 600 </a:t>
            </a:r>
            <a:r>
              <a:rPr lang="el-GR" baseline="0" dirty="0" err="1" smtClean="0"/>
              <a:t>Kbps</a:t>
            </a:r>
            <a:r>
              <a:rPr lang="el-GR" baseline="0" dirty="0" smtClean="0"/>
              <a:t> έως 1500 </a:t>
            </a:r>
            <a:r>
              <a:rPr lang="el-GR" baseline="0" dirty="0" err="1" smtClean="0"/>
              <a:t>Kbps</a:t>
            </a:r>
            <a:endParaRPr lang="en-US" baseline="0" dirty="0" smtClean="0"/>
          </a:p>
          <a:p>
            <a:pPr>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1"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1"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1"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6"/>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6"/>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4"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6"/>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6"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2"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6"/>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3"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285750"/>
            <a:ext cx="8001001" cy="281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l-GR" sz="6000" dirty="0" smtClean="0">
                <a:solidFill>
                  <a:schemeClr val="tx1"/>
                </a:solidFill>
              </a:rPr>
              <a:t>Ευφυή Δίκτυα Μεταφοράς Ενέργειας 2019-2020</a:t>
            </a:r>
            <a:endParaRPr sz="6000">
              <a:solidFill>
                <a:schemeClr val="tx1"/>
              </a:solidFill>
            </a:endParaRPr>
          </a:p>
        </p:txBody>
      </p:sp>
      <p:sp>
        <p:nvSpPr>
          <p:cNvPr id="69" name="Google Shape;69;p13"/>
          <p:cNvSpPr txBox="1">
            <a:spLocks noGrp="1"/>
          </p:cNvSpPr>
          <p:nvPr>
            <p:ph type="subTitle" idx="4294967295"/>
          </p:nvPr>
        </p:nvSpPr>
        <p:spPr>
          <a:xfrm>
            <a:off x="4495802" y="3714751"/>
            <a:ext cx="4360500" cy="923419"/>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l-GR" b="1" dirty="0" smtClean="0">
                <a:sym typeface="Titillium Web"/>
              </a:rPr>
              <a:t>Πούλος Άγγελος</a:t>
            </a:r>
            <a:endParaRPr/>
          </a:p>
          <a:p>
            <a:pPr marL="0" lvl="0" indent="0" algn="r" rtl="0">
              <a:spcBef>
                <a:spcPts val="600"/>
              </a:spcBef>
              <a:spcAft>
                <a:spcPts val="0"/>
              </a:spcAft>
              <a:buClr>
                <a:schemeClr val="dk1"/>
              </a:buClr>
              <a:buSzPts val="1100"/>
              <a:buFont typeface="Arial"/>
              <a:buNone/>
            </a:pPr>
            <a:r>
              <a:rPr lang="en-US" i="1" dirty="0" smtClean="0"/>
              <a:t>apoulos@uth.gr</a:t>
            </a:r>
            <a:endParaRPr i="1"/>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666750"/>
            <a:ext cx="8153401" cy="3910798"/>
          </a:xfrm>
        </p:spPr>
        <p:txBody>
          <a:bodyPr/>
          <a:lstStyle/>
          <a:p>
            <a:r>
              <a:rPr lang="en-US" dirty="0" smtClean="0"/>
              <a:t>The amount of data generated by PMUs i per second can be formulated as a linear function of the number of buses that PMU i measured as follows :</a:t>
            </a:r>
          </a:p>
          <a:p>
            <a:pPr algn="ctr">
              <a:buNone/>
            </a:pPr>
            <a:r>
              <a:rPr lang="en-US" dirty="0" smtClean="0"/>
              <a:t>	</a:t>
            </a:r>
            <a:r>
              <a:rPr lang="en-US" b="1" dirty="0" smtClean="0"/>
              <a:t>di = (Wi * p + a) * Fs</a:t>
            </a:r>
          </a:p>
          <a:p>
            <a:pPr>
              <a:buNone/>
            </a:pPr>
            <a:r>
              <a:rPr lang="en-US" dirty="0" smtClean="0"/>
              <a:t>	</a:t>
            </a:r>
            <a:r>
              <a:rPr lang="en-US" b="1" dirty="0" smtClean="0"/>
              <a:t>Wi</a:t>
            </a:r>
            <a:r>
              <a:rPr lang="en-US" dirty="0" smtClean="0"/>
              <a:t> : number of buses that PMU I measures.</a:t>
            </a:r>
          </a:p>
          <a:p>
            <a:pPr>
              <a:buNone/>
            </a:pPr>
            <a:r>
              <a:rPr lang="en-US" dirty="0" smtClean="0"/>
              <a:t>	</a:t>
            </a:r>
            <a:r>
              <a:rPr lang="en-US" b="1" dirty="0" smtClean="0"/>
              <a:t>p</a:t>
            </a:r>
            <a:r>
              <a:rPr lang="en-US" dirty="0" smtClean="0"/>
              <a:t> : size of the data portion in a single phasor data frame.</a:t>
            </a:r>
          </a:p>
          <a:p>
            <a:pPr>
              <a:buNone/>
            </a:pPr>
            <a:r>
              <a:rPr lang="en-US" dirty="0" smtClean="0"/>
              <a:t>	</a:t>
            </a:r>
            <a:r>
              <a:rPr lang="en-US" b="1" dirty="0" smtClean="0"/>
              <a:t>a</a:t>
            </a:r>
            <a:r>
              <a:rPr lang="en-US" dirty="0" smtClean="0"/>
              <a:t> : size of the frame overhead generated by this PMU.</a:t>
            </a:r>
          </a:p>
          <a:p>
            <a:pPr>
              <a:buNone/>
            </a:pPr>
            <a:r>
              <a:rPr lang="en-US" dirty="0" smtClean="0"/>
              <a:t>	</a:t>
            </a:r>
            <a:r>
              <a:rPr lang="en-US" b="1" dirty="0" smtClean="0"/>
              <a:t>Fs</a:t>
            </a:r>
            <a:r>
              <a:rPr lang="en-US" dirty="0" smtClean="0"/>
              <a:t> : configured phasor data frame reporting frequency.</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971550"/>
            <a:ext cx="8229600" cy="3605998"/>
          </a:xfrm>
        </p:spPr>
        <p:txBody>
          <a:bodyPr/>
          <a:lstStyle/>
          <a:p>
            <a:r>
              <a:rPr lang="en-US" dirty="0" smtClean="0"/>
              <a:t>In fact, </a:t>
            </a:r>
            <a:r>
              <a:rPr lang="en-US" b="1" dirty="0" smtClean="0"/>
              <a:t>a</a:t>
            </a:r>
            <a:r>
              <a:rPr lang="en-US" dirty="0" smtClean="0"/>
              <a:t> is very small, and by replacing p * Fs = d.</a:t>
            </a:r>
          </a:p>
          <a:p>
            <a:pPr algn="ctr">
              <a:buNone/>
            </a:pPr>
            <a:r>
              <a:rPr lang="en-US" b="1" dirty="0" smtClean="0"/>
              <a:t>di = Wi * d</a:t>
            </a:r>
          </a:p>
          <a:p>
            <a:r>
              <a:rPr lang="en-US" dirty="0" smtClean="0"/>
              <a:t>We assume that the data size and measurement frequency for all PMUs are the same, thus d &gt; 0.</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Data Routing Scheme</a:t>
            </a:r>
            <a:endParaRPr lang="en-US" dirty="0"/>
          </a:p>
        </p:txBody>
      </p:sp>
      <p:sp>
        <p:nvSpPr>
          <p:cNvPr id="3" name="2 - Θέση κειμένου"/>
          <p:cNvSpPr>
            <a:spLocks noGrp="1"/>
          </p:cNvSpPr>
          <p:nvPr>
            <p:ph type="body" idx="1"/>
          </p:nvPr>
        </p:nvSpPr>
        <p:spPr>
          <a:xfrm>
            <a:off x="457200" y="1428748"/>
            <a:ext cx="8229600" cy="3148800"/>
          </a:xfrm>
        </p:spPr>
        <p:txBody>
          <a:bodyPr/>
          <a:lstStyle/>
          <a:p>
            <a:r>
              <a:rPr lang="en-US" dirty="0" smtClean="0"/>
              <a:t>For a certain data routing scheme, one or several paths connecting a PMU and the PDC will be adopted.</a:t>
            </a:r>
          </a:p>
          <a:p>
            <a:r>
              <a:rPr lang="en-US" dirty="0" smtClean="0"/>
              <a:t>The bandwidth requirement on every CL in the adopted path is determined based on the data traffic of all PMUs in the system.</a:t>
            </a:r>
          </a:p>
          <a:p>
            <a:r>
              <a:rPr lang="en-US" dirty="0" smtClean="0"/>
              <a:t>When the data routing paths are determined, the bandwidth requirement matrix </a:t>
            </a:r>
            <a:r>
              <a:rPr lang="en-US" b="1" u="sng" dirty="0" smtClean="0"/>
              <a:t>B</a:t>
            </a:r>
            <a:r>
              <a:rPr lang="en-US" dirty="0" smtClean="0"/>
              <a:t> is fixed for a certain placement of PMU</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438150"/>
            <a:ext cx="8153401" cy="4139398"/>
          </a:xfrm>
        </p:spPr>
        <p:txBody>
          <a:bodyPr/>
          <a:lstStyle/>
          <a:p>
            <a:r>
              <a:rPr lang="en-US" dirty="0" smtClean="0"/>
              <a:t>Pi, for i </a:t>
            </a:r>
            <a:r>
              <a:rPr lang="en-US" dirty="0" smtClean="0">
                <a:latin typeface="GothicE" pitchFamily="2" charset="0"/>
                <a:cs typeface="GothicE" pitchFamily="2" charset="0"/>
              </a:rPr>
              <a:t>E</a:t>
            </a:r>
            <a:r>
              <a:rPr lang="en-US" dirty="0" smtClean="0">
                <a:latin typeface="Tempus Sans ITC" pitchFamily="82" charset="0"/>
              </a:rPr>
              <a:t> N, </a:t>
            </a:r>
            <a:r>
              <a:rPr lang="en-US" dirty="0" smtClean="0">
                <a:latin typeface="Titillium Web Light" charset="0"/>
              </a:rPr>
              <a:t>is the set of all simple paths between bus i and the PDC.</a:t>
            </a:r>
          </a:p>
          <a:p>
            <a:r>
              <a:rPr lang="en-US" dirty="0" smtClean="0">
                <a:latin typeface="Titillium Web Light" charset="0"/>
              </a:rPr>
              <a:t>The k</a:t>
            </a:r>
            <a:r>
              <a:rPr lang="en-US" baseline="-25000" dirty="0" smtClean="0">
                <a:latin typeface="Titillium Web Light" charset="0"/>
              </a:rPr>
              <a:t>th</a:t>
            </a:r>
            <a:r>
              <a:rPr lang="en-US" dirty="0" smtClean="0">
                <a:latin typeface="Titillium Web Light" charset="0"/>
              </a:rPr>
              <a:t> element of Pi is a N x N matrix P</a:t>
            </a:r>
            <a:r>
              <a:rPr lang="en-US" baseline="-25000" dirty="0" smtClean="0">
                <a:latin typeface="Titillium Web Light" charset="0"/>
              </a:rPr>
              <a:t>i</a:t>
            </a:r>
            <a:r>
              <a:rPr lang="en-US" baseline="30000" dirty="0" smtClean="0">
                <a:latin typeface="Titillium Web Light" charset="0"/>
              </a:rPr>
              <a:t>K </a:t>
            </a:r>
            <a:r>
              <a:rPr lang="en-US" dirty="0" smtClean="0">
                <a:latin typeface="Titillium Web Light" charset="0"/>
              </a:rPr>
              <a:t>.</a:t>
            </a:r>
          </a:p>
          <a:p>
            <a:pPr>
              <a:buNone/>
            </a:pPr>
            <a:r>
              <a:rPr lang="en-US" dirty="0" smtClean="0">
                <a:latin typeface="Titillium Web Light" charset="0"/>
              </a:rPr>
              <a:t>	Its (j, t) entry where j, t </a:t>
            </a:r>
            <a:r>
              <a:rPr lang="en-US" dirty="0" smtClean="0">
                <a:latin typeface="GothicE" pitchFamily="2" charset="0"/>
                <a:cs typeface="GothicE" pitchFamily="2" charset="0"/>
              </a:rPr>
              <a:t>E</a:t>
            </a:r>
            <a:r>
              <a:rPr lang="en-US" dirty="0" smtClean="0">
                <a:latin typeface="Tempus Sans ITC" pitchFamily="82" charset="0"/>
              </a:rPr>
              <a:t> N </a:t>
            </a:r>
            <a:r>
              <a:rPr lang="en-US" dirty="0" smtClean="0">
                <a:latin typeface="Titillium Web Light" charset="0"/>
              </a:rPr>
              <a:t>:</a:t>
            </a:r>
          </a:p>
          <a:p>
            <a:r>
              <a:rPr lang="en-US" dirty="0" smtClean="0">
                <a:latin typeface="Titillium Web Light" charset="0"/>
              </a:rPr>
              <a:t>The number of hops of the routing path : |P</a:t>
            </a:r>
            <a:r>
              <a:rPr lang="en-US" baseline="-25000" dirty="0" smtClean="0">
                <a:latin typeface="Titillium Web Light" charset="0"/>
              </a:rPr>
              <a:t>i</a:t>
            </a:r>
            <a:r>
              <a:rPr lang="en-US" baseline="30000" dirty="0" smtClean="0">
                <a:latin typeface="Titillium Web Light" charset="0"/>
              </a:rPr>
              <a:t>K </a:t>
            </a:r>
            <a:r>
              <a:rPr lang="en-US" dirty="0" smtClean="0">
                <a:latin typeface="Titillium Web Light" charset="0"/>
              </a:rPr>
              <a:t>|.</a:t>
            </a:r>
          </a:p>
          <a:p>
            <a:pPr>
              <a:buNone/>
            </a:pPr>
            <a:r>
              <a:rPr lang="en-US" baseline="30000" dirty="0" smtClean="0">
                <a:latin typeface="Titillium Web Light" charset="0"/>
              </a:rPr>
              <a:t>	</a:t>
            </a:r>
            <a:r>
              <a:rPr lang="en-US" dirty="0" smtClean="0">
                <a:latin typeface="Titillium Web Light" charset="0"/>
              </a:rPr>
              <a:t>It may be multiple paths with the same number of hops, we constrain the element P</a:t>
            </a:r>
            <a:r>
              <a:rPr lang="en-US" baseline="-25000" dirty="0" smtClean="0">
                <a:latin typeface="Titillium Web Light" charset="0"/>
              </a:rPr>
              <a:t>i</a:t>
            </a:r>
            <a:r>
              <a:rPr lang="en-US" dirty="0" smtClean="0">
                <a:latin typeface="Titillium Web Light" charset="0"/>
              </a:rPr>
              <a:t> by the rule :</a:t>
            </a:r>
          </a:p>
          <a:p>
            <a:r>
              <a:rPr lang="en-US" dirty="0" smtClean="0">
                <a:latin typeface="Titillium Web Light" charset="0"/>
              </a:rPr>
              <a:t>We assume the shortest path routing scheme is adopted, shortest path means that the we choose the path with the minimum number of hops.</a:t>
            </a:r>
            <a:endParaRPr lang="en-US" dirty="0">
              <a:latin typeface="Titillium Web Light" charset="0"/>
            </a:endParaRP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5" name="4 - Εικόνα" descr="path1.PNG"/>
          <p:cNvPicPr>
            <a:picLocks noChangeAspect="1"/>
          </p:cNvPicPr>
          <p:nvPr/>
        </p:nvPicPr>
        <p:blipFill>
          <a:blip r:embed="rId3"/>
          <a:stretch>
            <a:fillRect/>
          </a:stretch>
        </p:blipFill>
        <p:spPr>
          <a:xfrm>
            <a:off x="4724400" y="1733550"/>
            <a:ext cx="2676900" cy="476327"/>
          </a:xfrm>
          <a:prstGeom prst="rect">
            <a:avLst/>
          </a:prstGeom>
        </p:spPr>
      </p:pic>
      <p:pic>
        <p:nvPicPr>
          <p:cNvPr id="6" name="5 - Εικόνα" descr="path2.PNG"/>
          <p:cNvPicPr>
            <a:picLocks noChangeAspect="1"/>
          </p:cNvPicPr>
          <p:nvPr/>
        </p:nvPicPr>
        <p:blipFill>
          <a:blip r:embed="rId4"/>
          <a:stretch>
            <a:fillRect/>
          </a:stretch>
        </p:blipFill>
        <p:spPr>
          <a:xfrm>
            <a:off x="5715000" y="3028951"/>
            <a:ext cx="2086267" cy="47631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153401" cy="4063198"/>
          </a:xfrm>
        </p:spPr>
        <p:txBody>
          <a:bodyPr/>
          <a:lstStyle/>
          <a:p>
            <a:r>
              <a:rPr lang="en-US" dirty="0" smtClean="0"/>
              <a:t>The PMU data is routed over the shortest path without traffic splitting.</a:t>
            </a:r>
          </a:p>
          <a:p>
            <a:r>
              <a:rPr lang="en-US" dirty="0" smtClean="0"/>
              <a:t>We use Pi to represent the set of all shortest paths from bus i to the PDC, and only the shortest path can be chosen.</a:t>
            </a:r>
          </a:p>
          <a:p>
            <a:r>
              <a:rPr lang="en-US" dirty="0" smtClean="0"/>
              <a:t>Denote Ci the number of shortest paths connecting bus i to PDC. Thus : Pi = {</a:t>
            </a:r>
            <a:r>
              <a:rPr lang="en-US" dirty="0" smtClean="0">
                <a:latin typeface="Titillium Web Light" charset="0"/>
              </a:rPr>
              <a:t>P</a:t>
            </a:r>
            <a:r>
              <a:rPr lang="en-US" baseline="-25000" dirty="0" smtClean="0">
                <a:latin typeface="Titillium Web Light" charset="0"/>
              </a:rPr>
              <a:t>i</a:t>
            </a:r>
            <a:r>
              <a:rPr lang="en-US" baseline="30000" dirty="0" smtClean="0">
                <a:latin typeface="Titillium Web Light" charset="0"/>
              </a:rPr>
              <a:t>1</a:t>
            </a:r>
            <a:r>
              <a:rPr lang="en-US" dirty="0" smtClean="0">
                <a:latin typeface="Titillium Web Light" charset="0"/>
              </a:rPr>
              <a:t>, …, P</a:t>
            </a:r>
            <a:r>
              <a:rPr lang="en-US" baseline="-25000" dirty="0" smtClean="0">
                <a:latin typeface="Titillium Web Light" charset="0"/>
              </a:rPr>
              <a:t>i</a:t>
            </a:r>
            <a:r>
              <a:rPr lang="en-US" baseline="30000" dirty="0" smtClean="0">
                <a:latin typeface="Titillium Web Light" charset="0"/>
              </a:rPr>
              <a:t>Ci</a:t>
            </a:r>
            <a:r>
              <a:rPr lang="en-US" dirty="0" smtClean="0"/>
              <a:t>}.</a:t>
            </a:r>
          </a:p>
          <a:p>
            <a:r>
              <a:rPr lang="en-US" dirty="0" smtClean="0"/>
              <a:t>We assume that the matrix Pi and the value of Ci are known for all i. (can be calculated by algorithms such Dijkstra)</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153401" cy="4063198"/>
          </a:xfrm>
        </p:spPr>
        <p:txBody>
          <a:bodyPr/>
          <a:lstStyle/>
          <a:p>
            <a:r>
              <a:rPr lang="en-US" dirty="0" smtClean="0"/>
              <a:t>We define a set of path selection variables, 		         </a:t>
            </a:r>
            <a:r>
              <a:rPr lang="el-GR" dirty="0" smtClean="0"/>
              <a:t>Γ</a:t>
            </a:r>
            <a:r>
              <a:rPr lang="en-US" dirty="0" smtClean="0"/>
              <a:t>i = {</a:t>
            </a:r>
            <a:r>
              <a:rPr lang="el-GR" dirty="0" smtClean="0"/>
              <a:t>Γ</a:t>
            </a:r>
            <a:r>
              <a:rPr lang="en-US" baseline="-25000" dirty="0" smtClean="0"/>
              <a:t>i</a:t>
            </a:r>
            <a:r>
              <a:rPr lang="en-US" baseline="30000" dirty="0" smtClean="0"/>
              <a:t>1</a:t>
            </a:r>
            <a:r>
              <a:rPr lang="en-US" dirty="0" smtClean="0"/>
              <a:t>, </a:t>
            </a:r>
            <a:r>
              <a:rPr lang="el-GR" dirty="0" smtClean="0"/>
              <a:t>Γ</a:t>
            </a:r>
            <a:r>
              <a:rPr lang="en-US" baseline="-25000" dirty="0" smtClean="0"/>
              <a:t> i</a:t>
            </a:r>
            <a:r>
              <a:rPr lang="en-US" baseline="30000" dirty="0" smtClean="0"/>
              <a:t>2</a:t>
            </a:r>
            <a:r>
              <a:rPr lang="en-US" dirty="0" smtClean="0"/>
              <a:t>, …, </a:t>
            </a:r>
            <a:r>
              <a:rPr lang="el-GR" dirty="0" smtClean="0"/>
              <a:t>Γ</a:t>
            </a:r>
            <a:r>
              <a:rPr lang="en-US" baseline="-25000" dirty="0" smtClean="0"/>
              <a:t> i</a:t>
            </a:r>
            <a:r>
              <a:rPr lang="en-US" baseline="30000" dirty="0" smtClean="0"/>
              <a:t>Ci</a:t>
            </a:r>
            <a:r>
              <a:rPr lang="en-US" dirty="0" smtClean="0"/>
              <a:t>} , where i </a:t>
            </a:r>
            <a:r>
              <a:rPr lang="en-US" dirty="0" smtClean="0">
                <a:latin typeface="GothicE" pitchFamily="2" charset="0"/>
                <a:cs typeface="GothicE" pitchFamily="2" charset="0"/>
              </a:rPr>
              <a:t>E</a:t>
            </a:r>
            <a:r>
              <a:rPr lang="en-US" dirty="0" smtClean="0">
                <a:latin typeface="Tempus Sans ITC" pitchFamily="82" charset="0"/>
              </a:rPr>
              <a:t> N</a:t>
            </a:r>
            <a:r>
              <a:rPr lang="en-US" dirty="0" smtClean="0"/>
              <a:t>, to indicate which path(s) will be adopted by the PMU installed on bus i.</a:t>
            </a:r>
          </a:p>
          <a:p>
            <a:pPr lvl="1"/>
            <a:r>
              <a:rPr lang="el-GR" dirty="0" smtClean="0"/>
              <a:t>Γ</a:t>
            </a:r>
            <a:r>
              <a:rPr lang="en-US" baseline="-25000" dirty="0" smtClean="0"/>
              <a:t> i</a:t>
            </a:r>
            <a:r>
              <a:rPr lang="en-US" baseline="30000" dirty="0" smtClean="0"/>
              <a:t>k</a:t>
            </a:r>
            <a:r>
              <a:rPr lang="en-US" dirty="0" smtClean="0"/>
              <a:t> = 1, if the k</a:t>
            </a:r>
            <a:r>
              <a:rPr lang="en-US" sz="1600" dirty="0" smtClean="0"/>
              <a:t>th</a:t>
            </a:r>
            <a:r>
              <a:rPr lang="en-US" dirty="0" smtClean="0"/>
              <a:t> path connecting bus i and the PDC is used.</a:t>
            </a:r>
          </a:p>
          <a:p>
            <a:pPr lvl="1"/>
            <a:r>
              <a:rPr lang="el-GR" dirty="0" smtClean="0"/>
              <a:t>Γ</a:t>
            </a:r>
            <a:r>
              <a:rPr lang="en-US" baseline="-25000" dirty="0" smtClean="0"/>
              <a:t> </a:t>
            </a:r>
            <a:r>
              <a:rPr lang="en-US" baseline="-25000" dirty="0" err="1" smtClean="0"/>
              <a:t>i</a:t>
            </a:r>
            <a:r>
              <a:rPr lang="en-US" baseline="30000" dirty="0" err="1" smtClean="0"/>
              <a:t>k</a:t>
            </a:r>
            <a:r>
              <a:rPr lang="en-US" dirty="0" smtClean="0"/>
              <a:t> </a:t>
            </a:r>
            <a:r>
              <a:rPr lang="el-GR" dirty="0" smtClean="0"/>
              <a:t>= 0, </a:t>
            </a:r>
            <a:r>
              <a:rPr lang="en-US" dirty="0" smtClean="0"/>
              <a:t>otherwise</a:t>
            </a:r>
            <a:r>
              <a:rPr lang="en-US" dirty="0" smtClean="0"/>
              <a:t>.</a:t>
            </a:r>
          </a:p>
          <a:p>
            <a:r>
              <a:rPr lang="en-US" dirty="0" smtClean="0"/>
              <a:t>A PMU installed on bus i requires hi paths to reliably communicate with the PDC, hi &gt;= 1. hi </a:t>
            </a:r>
            <a:r>
              <a:rPr lang="en-US" dirty="0" smtClean="0">
                <a:latin typeface="GothicE" pitchFamily="2" charset="0"/>
                <a:cs typeface="GothicE" pitchFamily="2" charset="0"/>
              </a:rPr>
              <a:t>E</a:t>
            </a:r>
            <a:r>
              <a:rPr lang="en-US" dirty="0" smtClean="0">
                <a:latin typeface="Tempus Sans ITC" pitchFamily="82" charset="0"/>
              </a:rPr>
              <a:t> Z.</a:t>
            </a:r>
          </a:p>
          <a:p>
            <a:r>
              <a:rPr lang="en-US" dirty="0" smtClean="0">
                <a:latin typeface="Titillium Web Light" charset="0"/>
              </a:rPr>
              <a:t>We must have : </a:t>
            </a:r>
          </a:p>
          <a:p>
            <a:pPr>
              <a:buNone/>
            </a:pPr>
            <a:r>
              <a:rPr lang="en-US" dirty="0" smtClean="0">
                <a:latin typeface="Titillium Web Light" charset="0"/>
              </a:rPr>
              <a:t>	for simplicity, we set hi = 1.</a:t>
            </a:r>
            <a:endParaRPr lang="en-US" dirty="0">
              <a:latin typeface="Titillium Web Light" charset="0"/>
            </a:endParaRP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5" name="4 - Εικόνα" descr="Capture7.PNG"/>
          <p:cNvPicPr>
            <a:picLocks noChangeAspect="1"/>
          </p:cNvPicPr>
          <p:nvPr/>
        </p:nvPicPr>
        <p:blipFill>
          <a:blip r:embed="rId3"/>
          <a:stretch>
            <a:fillRect/>
          </a:stretch>
        </p:blipFill>
        <p:spPr>
          <a:xfrm>
            <a:off x="2971801" y="3638550"/>
            <a:ext cx="1533739" cy="533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438150"/>
            <a:ext cx="8229600" cy="4139398"/>
          </a:xfrm>
        </p:spPr>
        <p:txBody>
          <a:bodyPr/>
          <a:lstStyle/>
          <a:p>
            <a:r>
              <a:rPr lang="en-US" dirty="0" smtClean="0"/>
              <a:t>For the transmission of all PMU data, CL may belong to multiple data transmission paths.</a:t>
            </a:r>
          </a:p>
          <a:p>
            <a:r>
              <a:rPr lang="en-US" dirty="0" smtClean="0"/>
              <a:t>In order to fulfill the transmission requirements of all PMUs in the system the system bandwidth matrix B should be the sum of all PMU requirements.</a:t>
            </a:r>
          </a:p>
          <a:p>
            <a:r>
              <a:rPr lang="en-US" dirty="0" smtClean="0"/>
              <a:t>Matrix B can calculate as : </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5" name="4 - Εικόνα" descr="Capture8.PNG"/>
          <p:cNvPicPr>
            <a:picLocks noChangeAspect="1"/>
          </p:cNvPicPr>
          <p:nvPr/>
        </p:nvPicPr>
        <p:blipFill>
          <a:blip r:embed="rId3"/>
          <a:stretch>
            <a:fillRect/>
          </a:stretch>
        </p:blipFill>
        <p:spPr>
          <a:xfrm>
            <a:off x="3429000" y="3028950"/>
            <a:ext cx="2257740" cy="69542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438150"/>
            <a:ext cx="7772400" cy="857400"/>
          </a:xfrm>
        </p:spPr>
        <p:txBody>
          <a:bodyPr/>
          <a:lstStyle/>
          <a:p>
            <a:r>
              <a:rPr lang="en-US" dirty="0" smtClean="0"/>
              <a:t>Example IEEE standard 5-bus system</a:t>
            </a:r>
            <a:endParaRPr lang="en-US" dirty="0"/>
          </a:p>
        </p:txBody>
      </p:sp>
      <p:sp>
        <p:nvSpPr>
          <p:cNvPr id="6" name="5 - Θέση κειμένου"/>
          <p:cNvSpPr>
            <a:spLocks noGrp="1"/>
          </p:cNvSpPr>
          <p:nvPr>
            <p:ph type="body" idx="1"/>
          </p:nvPr>
        </p:nvSpPr>
        <p:spPr/>
        <p:txBody>
          <a:bodyPr/>
          <a:lstStyle/>
          <a:p>
            <a:r>
              <a:rPr lang="en-US" dirty="0" smtClean="0"/>
              <a:t>PMUs are located at bus 3, 2.</a:t>
            </a:r>
          </a:p>
          <a:p>
            <a:r>
              <a:rPr lang="en-US" dirty="0" smtClean="0"/>
              <a:t>PDC is located at bus 5.</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5" name="4 - Εικόνα" descr="5-bus.PNG"/>
          <p:cNvPicPr>
            <a:picLocks noChangeAspect="1"/>
          </p:cNvPicPr>
          <p:nvPr/>
        </p:nvPicPr>
        <p:blipFill>
          <a:blip r:embed="rId3"/>
          <a:stretch>
            <a:fillRect/>
          </a:stretch>
        </p:blipFill>
        <p:spPr>
          <a:xfrm>
            <a:off x="4953002" y="1504951"/>
            <a:ext cx="4058217" cy="290553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6025500" cy="3148800"/>
          </a:xfrm>
        </p:spPr>
        <p:txBody>
          <a:bodyPr/>
          <a:lstStyle/>
          <a:p>
            <a:r>
              <a:rPr lang="en-US" dirty="0" smtClean="0"/>
              <a:t>P2 = { </a:t>
            </a:r>
          </a:p>
          <a:p>
            <a:pPr>
              <a:buNone/>
            </a:pPr>
            <a:r>
              <a:rPr lang="en-US" dirty="0" smtClean="0"/>
              <a:t>	bus 2 </a:t>
            </a:r>
            <a:r>
              <a:rPr lang="en-US" dirty="0" smtClean="0">
                <a:sym typeface="Wingdings" pitchFamily="2" charset="2"/>
              </a:rPr>
              <a:t> bus 5</a:t>
            </a:r>
          </a:p>
          <a:p>
            <a:pPr>
              <a:buNone/>
            </a:pPr>
            <a:r>
              <a:rPr lang="en-US" dirty="0" smtClean="0">
                <a:sym typeface="Wingdings" pitchFamily="2" charset="2"/>
              </a:rPr>
              <a:t>	bus 2  bus 4  bus 5</a:t>
            </a:r>
            <a:r>
              <a:rPr lang="en-US" dirty="0" smtClean="0"/>
              <a:t>}</a:t>
            </a:r>
          </a:p>
          <a:p>
            <a:pPr>
              <a:buNone/>
            </a:pPr>
            <a:r>
              <a:rPr lang="en-US" dirty="0" smtClean="0"/>
              <a:t>	* bus 2 </a:t>
            </a:r>
            <a:r>
              <a:rPr lang="en-US" dirty="0" smtClean="0">
                <a:sym typeface="Wingdings" pitchFamily="2" charset="2"/>
              </a:rPr>
              <a:t> bus 3  bus 4   bus 5 *</a:t>
            </a:r>
          </a:p>
          <a:p>
            <a:pPr>
              <a:buNone/>
            </a:pPr>
            <a:r>
              <a:rPr lang="en-US" dirty="0" smtClean="0">
                <a:sym typeface="Wingdings" pitchFamily="2" charset="2"/>
              </a:rPr>
              <a:t>	bus 2  bus 1  bus 3  bus 4   bus 5</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dirty="0"/>
          </a:p>
        </p:txBody>
      </p:sp>
      <p:pic>
        <p:nvPicPr>
          <p:cNvPr id="5" name="4 - Εικόνα" descr="Path matri.PNG"/>
          <p:cNvPicPr>
            <a:picLocks noChangeAspect="1"/>
          </p:cNvPicPr>
          <p:nvPr/>
        </p:nvPicPr>
        <p:blipFill>
          <a:blip r:embed="rId2"/>
          <a:stretch>
            <a:fillRect/>
          </a:stretch>
        </p:blipFill>
        <p:spPr>
          <a:xfrm>
            <a:off x="2133601" y="2952751"/>
            <a:ext cx="2495899" cy="1371792"/>
          </a:xfrm>
          <a:prstGeom prst="rect">
            <a:avLst/>
          </a:prstGeom>
        </p:spPr>
      </p:pic>
      <p:pic>
        <p:nvPicPr>
          <p:cNvPr id="8" name="7 - Εικόνα" descr="5-bus.PNG"/>
          <p:cNvPicPr>
            <a:picLocks noChangeAspect="1"/>
          </p:cNvPicPr>
          <p:nvPr/>
        </p:nvPicPr>
        <p:blipFill>
          <a:blip r:embed="rId3"/>
          <a:stretch>
            <a:fillRect/>
          </a:stretch>
        </p:blipFill>
        <p:spPr>
          <a:xfrm>
            <a:off x="6477002" y="1"/>
            <a:ext cx="2666999" cy="190947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229600" cy="4063198"/>
          </a:xfrm>
        </p:spPr>
        <p:txBody>
          <a:bodyPr/>
          <a:lstStyle/>
          <a:p>
            <a:r>
              <a:rPr lang="en-US" dirty="0" smtClean="0"/>
              <a:t>Suppose that bus 1, 2 and 5 assigned to PMU 2 to measure. Form </a:t>
            </a:r>
            <a:r>
              <a:rPr lang="en-US" b="1" dirty="0" smtClean="0"/>
              <a:t>di = Wi * d </a:t>
            </a:r>
            <a:r>
              <a:rPr lang="en-US" b="1" dirty="0" smtClean="0">
                <a:sym typeface="Wingdings" pitchFamily="2" charset="2"/>
              </a:rPr>
              <a:t> </a:t>
            </a:r>
            <a:r>
              <a:rPr lang="en-US" dirty="0" smtClean="0"/>
              <a:t>d</a:t>
            </a:r>
            <a:r>
              <a:rPr lang="en-US" sz="1600" dirty="0" smtClean="0"/>
              <a:t>2</a:t>
            </a:r>
            <a:r>
              <a:rPr lang="en-US" dirty="0" smtClean="0"/>
              <a:t> = 3d.</a:t>
            </a:r>
          </a:p>
          <a:p>
            <a:r>
              <a:rPr lang="en-US" dirty="0" smtClean="0"/>
              <a:t>Since we adopt the shortest path  routing scheme, </a:t>
            </a:r>
            <a:r>
              <a:rPr lang="en-US" dirty="0" smtClean="0">
                <a:latin typeface="Titillium Web Light" charset="0"/>
              </a:rPr>
              <a:t>P</a:t>
            </a:r>
            <a:r>
              <a:rPr lang="en-US" baseline="-25000" dirty="0" smtClean="0">
                <a:latin typeface="Titillium Web Light" charset="0"/>
              </a:rPr>
              <a:t>2</a:t>
            </a:r>
            <a:r>
              <a:rPr lang="en-US" baseline="30000" dirty="0" smtClean="0">
                <a:latin typeface="Titillium Web Light" charset="0"/>
              </a:rPr>
              <a:t>1</a:t>
            </a:r>
            <a:r>
              <a:rPr lang="en-US" dirty="0" smtClean="0"/>
              <a:t> is selected as the data path and it should fulfill the bandwidth requirement.</a:t>
            </a:r>
          </a:p>
          <a:p>
            <a:r>
              <a:rPr lang="el-GR" dirty="0" smtClean="0"/>
              <a:t>Γ</a:t>
            </a:r>
            <a:r>
              <a:rPr lang="en-US" baseline="-25000" dirty="0" smtClean="0"/>
              <a:t>2</a:t>
            </a:r>
            <a:r>
              <a:rPr lang="en-US" baseline="30000" dirty="0" smtClean="0"/>
              <a:t>1 </a:t>
            </a:r>
            <a:r>
              <a:rPr lang="en-US" dirty="0" smtClean="0"/>
              <a:t>is set as one and the bandwidth of the CL at branch 2-5 should be at least 3d.</a:t>
            </a:r>
          </a:p>
          <a:p>
            <a:r>
              <a:rPr lang="en-US" dirty="0" smtClean="0"/>
              <a:t>The PMU 2 alone cannot yield the full observability.</a:t>
            </a:r>
          </a:p>
          <a:p>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799" y="895350"/>
            <a:ext cx="7848601" cy="11598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5400" dirty="0" smtClean="0">
                <a:latin typeface="Shonar Bangla" pitchFamily="34" charset="0"/>
                <a:cs typeface="Shonar Bangla" pitchFamily="34" charset="0"/>
              </a:rPr>
              <a:t>Optimal PMU-Communication Link Placement for Smart Grid </a:t>
            </a:r>
            <a:r>
              <a:rPr lang="en-US" sz="5400" dirty="0" smtClean="0">
                <a:latin typeface="Shonar Bangla" pitchFamily="34" charset="0"/>
                <a:cs typeface="Shonar Bangla" pitchFamily="34" charset="0"/>
              </a:rPr>
              <a:t>Wide-Area Measurement Systems</a:t>
            </a:r>
            <a:endParaRPr sz="540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438150"/>
            <a:ext cx="6096000" cy="4139398"/>
          </a:xfrm>
        </p:spPr>
        <p:txBody>
          <a:bodyPr/>
          <a:lstStyle/>
          <a:p>
            <a:r>
              <a:rPr lang="en-US" dirty="0" smtClean="0"/>
              <a:t>For PMU at bus 3, observing buses 3 and 4.</a:t>
            </a:r>
          </a:p>
          <a:p>
            <a:r>
              <a:rPr lang="en-US" dirty="0" smtClean="0"/>
              <a:t>P3 = {*bus 3 </a:t>
            </a:r>
            <a:r>
              <a:rPr lang="en-US" dirty="0" smtClean="0">
                <a:sym typeface="Wingdings" pitchFamily="2" charset="2"/>
              </a:rPr>
              <a:t> bus 2  bus 5*, </a:t>
            </a:r>
          </a:p>
          <a:p>
            <a:pPr lvl="1">
              <a:buNone/>
            </a:pPr>
            <a:r>
              <a:rPr lang="en-US" dirty="0" smtClean="0">
                <a:sym typeface="Wingdings" pitchFamily="2" charset="2"/>
              </a:rPr>
              <a:t>	     bus 3  bus 4  bus 5</a:t>
            </a:r>
            <a:r>
              <a:rPr lang="en-US" dirty="0" smtClean="0"/>
              <a:t>}</a:t>
            </a:r>
          </a:p>
          <a:p>
            <a:r>
              <a:rPr lang="en-US" dirty="0" smtClean="0"/>
              <a:t>The bandwidth requirements of PMU 3 on CLs located on branches 3-2 and 2-5 are 2d.</a:t>
            </a:r>
          </a:p>
          <a:p>
            <a:r>
              <a:rPr lang="en-US" dirty="0" smtClean="0"/>
              <a:t>The bandwidth on CL 2-5 changes to 5d       (3d from PMU2 + 2d from PMU3).</a:t>
            </a: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5" name="4 - Εικόνα" descr="5-bus.PNG"/>
          <p:cNvPicPr>
            <a:picLocks noChangeAspect="1"/>
          </p:cNvPicPr>
          <p:nvPr/>
        </p:nvPicPr>
        <p:blipFill>
          <a:blip r:embed="rId3"/>
          <a:stretch>
            <a:fillRect/>
          </a:stretch>
        </p:blipFill>
        <p:spPr>
          <a:xfrm>
            <a:off x="6477002" y="1"/>
            <a:ext cx="2666999" cy="1909471"/>
          </a:xfrm>
          <a:prstGeom prst="rect">
            <a:avLst/>
          </a:prstGeom>
        </p:spPr>
      </p:pic>
      <p:pic>
        <p:nvPicPr>
          <p:cNvPr id="6" name="5 - Εικόνα" descr="bandwidth.PNG"/>
          <p:cNvPicPr>
            <a:picLocks noChangeAspect="1"/>
          </p:cNvPicPr>
          <p:nvPr/>
        </p:nvPicPr>
        <p:blipFill>
          <a:blip r:embed="rId4"/>
          <a:stretch>
            <a:fillRect/>
          </a:stretch>
        </p:blipFill>
        <p:spPr>
          <a:xfrm>
            <a:off x="2209801" y="3409951"/>
            <a:ext cx="2648320" cy="133368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666750"/>
            <a:ext cx="6025500" cy="3148800"/>
          </a:xfrm>
        </p:spPr>
        <p:txBody>
          <a:bodyPr/>
          <a:lstStyle/>
          <a:p>
            <a:r>
              <a:rPr lang="en-US" dirty="0" smtClean="0"/>
              <a:t>If we choose the second path for PMU 3 3</a:t>
            </a:r>
            <a:r>
              <a:rPr lang="en-US" dirty="0" smtClean="0">
                <a:sym typeface="Wingdings" pitchFamily="2" charset="2"/>
              </a:rPr>
              <a:t>45, </a:t>
            </a:r>
            <a:r>
              <a:rPr lang="en-US" b="1" u="sng" dirty="0" smtClean="0">
                <a:sym typeface="Wingdings" pitchFamily="2" charset="2"/>
              </a:rPr>
              <a:t>B</a:t>
            </a:r>
            <a:r>
              <a:rPr lang="en-US" dirty="0" smtClean="0">
                <a:sym typeface="Wingdings" pitchFamily="2" charset="2"/>
              </a:rPr>
              <a:t> change very much.</a:t>
            </a:r>
          </a:p>
          <a:p>
            <a:r>
              <a:rPr lang="en-US" dirty="0" smtClean="0">
                <a:sym typeface="Wingdings" pitchFamily="2" charset="2"/>
              </a:rPr>
              <a:t>The data routing selection influences the system bandwidth requirement which effects the installation cost of CL directly.</a:t>
            </a:r>
          </a:p>
          <a:p>
            <a:r>
              <a:rPr lang="en-US" dirty="0" smtClean="0">
                <a:sym typeface="Wingdings" pitchFamily="2" charset="2"/>
              </a:rPr>
              <a:t>Thus, the data routing selection can have a significant impact on the optimal PMU-CL placement.</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5" name="4 - Εικόνα" descr="5-bus.PNG"/>
          <p:cNvPicPr>
            <a:picLocks noChangeAspect="1"/>
          </p:cNvPicPr>
          <p:nvPr/>
        </p:nvPicPr>
        <p:blipFill>
          <a:blip r:embed="rId3"/>
          <a:stretch>
            <a:fillRect/>
          </a:stretch>
        </p:blipFill>
        <p:spPr>
          <a:xfrm>
            <a:off x="6477002" y="1"/>
            <a:ext cx="2666999" cy="190947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33351"/>
            <a:ext cx="6025500" cy="857400"/>
          </a:xfrm>
        </p:spPr>
        <p:txBody>
          <a:bodyPr/>
          <a:lstStyle/>
          <a:p>
            <a:r>
              <a:rPr lang="en-US" dirty="0" smtClean="0"/>
              <a:t>Construction Cost Model</a:t>
            </a:r>
            <a:endParaRPr lang="en-US" dirty="0"/>
          </a:p>
        </p:txBody>
      </p:sp>
      <p:sp>
        <p:nvSpPr>
          <p:cNvPr id="3" name="2 - Θέση κειμένου"/>
          <p:cNvSpPr>
            <a:spLocks noGrp="1"/>
          </p:cNvSpPr>
          <p:nvPr>
            <p:ph type="body" idx="1"/>
          </p:nvPr>
        </p:nvSpPr>
        <p:spPr>
          <a:xfrm>
            <a:off x="152400" y="1047750"/>
            <a:ext cx="8839200" cy="3529798"/>
          </a:xfrm>
        </p:spPr>
        <p:txBody>
          <a:bodyPr/>
          <a:lstStyle/>
          <a:p>
            <a:r>
              <a:rPr lang="en-US" dirty="0" smtClean="0"/>
              <a:t>The cost of communication infrastructure is calculated as the sum of two components, passive cost and active cost.</a:t>
            </a:r>
          </a:p>
          <a:p>
            <a:r>
              <a:rPr lang="en-US" dirty="0" smtClean="0"/>
              <a:t>Active devices of a wired communication network include switches and routers, whose cost depend mainly in the communication capacity provided, we formulate the cost of active devices as a linear function of bandwidth.</a:t>
            </a:r>
          </a:p>
          <a:p>
            <a:r>
              <a:rPr lang="en-US" dirty="0" smtClean="0"/>
              <a:t>Passive devices include optical fiber cables and fiber path panel.</a:t>
            </a:r>
          </a:p>
          <a:p>
            <a:pPr>
              <a:buNone/>
            </a:pPr>
            <a:r>
              <a:rPr lang="en-US" dirty="0" smtClean="0"/>
              <a:t>	Passive cost includes the labor cost (installation, procurement)</a:t>
            </a:r>
          </a:p>
          <a:p>
            <a:pPr>
              <a:buNone/>
            </a:pPr>
            <a:r>
              <a:rPr lang="en-US" dirty="0" smtClean="0"/>
              <a:t>	Thus the passive cost mainly depends in the length of CL.</a:t>
            </a:r>
          </a:p>
          <a:p>
            <a:pPr lvl="1"/>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304801" y="438150"/>
            <a:ext cx="8382000" cy="4139398"/>
          </a:xfrm>
        </p:spPr>
        <p:txBody>
          <a:bodyPr/>
          <a:lstStyle/>
          <a:p>
            <a:r>
              <a:rPr lang="en-US" dirty="0" smtClean="0"/>
              <a:t>In summary the construction cost of a CL is calculated based on its bandwidth and length : </a:t>
            </a:r>
          </a:p>
          <a:p>
            <a:pPr lvl="1"/>
            <a:r>
              <a:rPr lang="en-US" dirty="0" smtClean="0"/>
              <a:t>E</a:t>
            </a:r>
            <a:r>
              <a:rPr lang="en-US" sz="1600" dirty="0" smtClean="0"/>
              <a:t>b</a:t>
            </a:r>
            <a:r>
              <a:rPr lang="en-US" dirty="0" smtClean="0"/>
              <a:t> is the bandwidth price.</a:t>
            </a:r>
          </a:p>
          <a:p>
            <a:pPr lvl="1"/>
            <a:r>
              <a:rPr lang="en-US" dirty="0" smtClean="0"/>
              <a:t>E</a:t>
            </a:r>
            <a:r>
              <a:rPr lang="en-US" sz="1600" dirty="0" smtClean="0">
                <a:effectLst>
                  <a:outerShdw blurRad="38100" dist="38100" dir="2700000" algn="tl">
                    <a:srgbClr val="000000">
                      <a:alpha val="43137"/>
                    </a:srgbClr>
                  </a:outerShdw>
                </a:effectLst>
              </a:rPr>
              <a:t>l</a:t>
            </a:r>
            <a:r>
              <a:rPr lang="en-US" dirty="0" smtClean="0"/>
              <a:t> is passive CL price per kilometer.</a:t>
            </a:r>
          </a:p>
          <a:p>
            <a:r>
              <a:rPr lang="en-US" dirty="0" smtClean="0"/>
              <a:t>If we take into consideration the already existing CL in system.</a:t>
            </a:r>
          </a:p>
          <a:p>
            <a:pPr>
              <a:buNone/>
            </a:pPr>
            <a:endParaRPr lang="en-US" dirty="0" smtClean="0"/>
          </a:p>
          <a:p>
            <a:pPr>
              <a:buNone/>
            </a:pPr>
            <a:endParaRPr lang="en-US" dirty="0" smtClean="0"/>
          </a:p>
          <a:p>
            <a:r>
              <a:rPr lang="en-US" dirty="0" smtClean="0"/>
              <a:t>Where </a:t>
            </a:r>
            <a:r>
              <a:rPr lang="en-US" b="1" dirty="0" smtClean="0"/>
              <a:t>a</a:t>
            </a:r>
            <a:r>
              <a:rPr lang="en-US" dirty="0" smtClean="0"/>
              <a:t>i,j  = 1, if there is an existing CL, qi,j its preassigned bandwidth, ai,j = 0 otherwise.</a:t>
            </a: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pic>
        <p:nvPicPr>
          <p:cNvPr id="5" name="4 - Εικόνα" descr="cl cost.PNG"/>
          <p:cNvPicPr>
            <a:picLocks noChangeAspect="1"/>
          </p:cNvPicPr>
          <p:nvPr/>
        </p:nvPicPr>
        <p:blipFill>
          <a:blip r:embed="rId3"/>
          <a:stretch>
            <a:fillRect/>
          </a:stretch>
        </p:blipFill>
        <p:spPr>
          <a:xfrm>
            <a:off x="4724400" y="895350"/>
            <a:ext cx="3400900" cy="295316"/>
          </a:xfrm>
          <a:prstGeom prst="rect">
            <a:avLst/>
          </a:prstGeom>
        </p:spPr>
      </p:pic>
      <p:pic>
        <p:nvPicPr>
          <p:cNvPr id="6" name="5 - Εικόνα" descr="Capture12.PNG"/>
          <p:cNvPicPr>
            <a:picLocks noChangeAspect="1"/>
          </p:cNvPicPr>
          <p:nvPr/>
        </p:nvPicPr>
        <p:blipFill>
          <a:blip r:embed="rId4"/>
          <a:stretch>
            <a:fillRect/>
          </a:stretch>
        </p:blipFill>
        <p:spPr>
          <a:xfrm>
            <a:off x="2362201" y="2495550"/>
            <a:ext cx="4515481" cy="86689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1" y="2190751"/>
            <a:ext cx="5796900" cy="1159800"/>
          </a:xfrm>
        </p:spPr>
        <p:txBody>
          <a:bodyPr/>
          <a:lstStyle/>
          <a:p>
            <a:r>
              <a:rPr lang="en-US" dirty="0" smtClean="0"/>
              <a:t>2.</a:t>
            </a:r>
            <a:br>
              <a:rPr lang="en-US" dirty="0" smtClean="0"/>
            </a:br>
            <a:r>
              <a:rPr lang="en-US" dirty="0" smtClean="0"/>
              <a:t>Optimal Joint PMU-CL Placement (OPLP) Problem</a:t>
            </a:r>
            <a:endParaRPr lang="en-US" dirty="0"/>
          </a:p>
        </p:txBody>
      </p:sp>
      <p:sp>
        <p:nvSpPr>
          <p:cNvPr id="3" name="2 - Υπότιτλος"/>
          <p:cNvSpPr>
            <a:spLocks noGrp="1"/>
          </p:cNvSpPr>
          <p:nvPr>
            <p:ph type="subTitle" idx="1"/>
          </p:nvPr>
        </p:nvSpPr>
        <p:spPr>
          <a:xfrm>
            <a:off x="685801" y="4171950"/>
            <a:ext cx="5796900" cy="465300"/>
          </a:xfrm>
        </p:spPr>
        <p:txBody>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 Θέση κειμένου"/>
          <p:cNvSpPr>
            <a:spLocks noGrp="1"/>
          </p:cNvSpPr>
          <p:nvPr>
            <p:ph type="body" idx="1"/>
          </p:nvPr>
        </p:nvSpPr>
        <p:spPr>
          <a:xfrm>
            <a:off x="457200" y="590550"/>
            <a:ext cx="8229600" cy="4267200"/>
          </a:xfrm>
        </p:spPr>
        <p:txBody>
          <a:bodyPr/>
          <a:lstStyle/>
          <a:p>
            <a:r>
              <a:rPr lang="en-US" dirty="0" smtClean="0"/>
              <a:t>The OPLP problem that models how to optimally install PMUs jointly with the CLs in the proposed power system.</a:t>
            </a:r>
          </a:p>
          <a:p>
            <a:r>
              <a:rPr lang="en-US" dirty="0" smtClean="0"/>
              <a:t>The basic formulation of the OPLP problem can be modeled as :</a:t>
            </a:r>
          </a:p>
          <a:p>
            <a:pPr>
              <a:buNone/>
            </a:pPr>
            <a:endParaRPr lang="en-US" dirty="0" smtClean="0"/>
          </a:p>
          <a:p>
            <a:r>
              <a:rPr lang="en-US" b="1" dirty="0" smtClean="0"/>
              <a:t>K</a:t>
            </a:r>
            <a:r>
              <a:rPr lang="en-US" dirty="0" smtClean="0"/>
              <a:t> is the installation cost of a single PMU, </a:t>
            </a:r>
            <a:r>
              <a:rPr lang="en-US" b="1" dirty="0" smtClean="0"/>
              <a:t>k</a:t>
            </a:r>
            <a:r>
              <a:rPr lang="en-US" dirty="0" smtClean="0"/>
              <a:t> = [k, k , …, k].</a:t>
            </a:r>
          </a:p>
          <a:p>
            <a:r>
              <a:rPr lang="en-US" dirty="0" smtClean="0"/>
              <a:t>The function </a:t>
            </a:r>
            <a:r>
              <a:rPr lang="el-GR" b="1" dirty="0" smtClean="0"/>
              <a:t>μ</a:t>
            </a:r>
            <a:r>
              <a:rPr lang="en-US" b="1" dirty="0" smtClean="0"/>
              <a:t>M &gt;= k</a:t>
            </a:r>
            <a:r>
              <a:rPr lang="en-US" dirty="0" smtClean="0"/>
              <a:t>, ensures that the system is fully observable.</a:t>
            </a:r>
          </a:p>
          <a:p>
            <a:pPr>
              <a:buNone/>
            </a:pPr>
            <a:r>
              <a:rPr lang="en-US" dirty="0" smtClean="0"/>
              <a:t>	e.g. if k = 2, means that each </a:t>
            </a:r>
            <a:r>
              <a:rPr lang="en-US" dirty="0" smtClean="0"/>
              <a:t>b</a:t>
            </a:r>
            <a:r>
              <a:rPr lang="en-US" dirty="0" smtClean="0"/>
              <a:t>us </a:t>
            </a:r>
            <a:r>
              <a:rPr lang="en-US" dirty="0" smtClean="0"/>
              <a:t>should be measured by at least two PMUs.</a:t>
            </a:r>
          </a:p>
        </p:txBody>
      </p:sp>
      <p:pic>
        <p:nvPicPr>
          <p:cNvPr id="7" name="6 - Εικόνα" descr="Capture13.PNG"/>
          <p:cNvPicPr>
            <a:picLocks noChangeAspect="1"/>
          </p:cNvPicPr>
          <p:nvPr/>
        </p:nvPicPr>
        <p:blipFill>
          <a:blip r:embed="rId3"/>
          <a:stretch>
            <a:fillRect/>
          </a:stretch>
        </p:blipFill>
        <p:spPr>
          <a:xfrm>
            <a:off x="1447802" y="1809750"/>
            <a:ext cx="3353268" cy="743054"/>
          </a:xfrm>
          <a:prstGeom prst="rect">
            <a:avLst/>
          </a:prstGeom>
        </p:spPr>
      </p:pic>
      <p:pic>
        <p:nvPicPr>
          <p:cNvPr id="8" name="7 - Εικόνα" descr="Capture14.PNG"/>
          <p:cNvPicPr>
            <a:picLocks noChangeAspect="1"/>
          </p:cNvPicPr>
          <p:nvPr/>
        </p:nvPicPr>
        <p:blipFill>
          <a:blip r:embed="rId4"/>
          <a:stretch>
            <a:fillRect/>
          </a:stretch>
        </p:blipFill>
        <p:spPr>
          <a:xfrm>
            <a:off x="4876801" y="1885951"/>
            <a:ext cx="1810004" cy="56205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09550"/>
            <a:ext cx="6025500" cy="857400"/>
          </a:xfrm>
        </p:spPr>
        <p:txBody>
          <a:bodyPr/>
          <a:lstStyle/>
          <a:p>
            <a:r>
              <a:rPr lang="en-US" dirty="0" smtClean="0"/>
              <a:t>Effect of ZIBs</a:t>
            </a:r>
            <a:endParaRPr lang="en-US" dirty="0"/>
          </a:p>
        </p:txBody>
      </p:sp>
      <p:sp>
        <p:nvSpPr>
          <p:cNvPr id="3" name="2 - Θέση κειμένου"/>
          <p:cNvSpPr>
            <a:spLocks noGrp="1"/>
          </p:cNvSpPr>
          <p:nvPr>
            <p:ph type="body" idx="1"/>
          </p:nvPr>
        </p:nvSpPr>
        <p:spPr>
          <a:xfrm>
            <a:off x="457201" y="1276351"/>
            <a:ext cx="7467600" cy="3148800"/>
          </a:xfrm>
        </p:spPr>
        <p:txBody>
          <a:bodyPr/>
          <a:lstStyle/>
          <a:p>
            <a:r>
              <a:rPr lang="en-US" dirty="0" smtClean="0"/>
              <a:t>ZIBs are those buses without current injection.</a:t>
            </a:r>
          </a:p>
          <a:p>
            <a:r>
              <a:rPr lang="en-US" dirty="0" smtClean="0"/>
              <a:t>Among a ZIB and its adjacent buses, a single bus can be made observable by making the others observable.</a:t>
            </a:r>
          </a:p>
          <a:p>
            <a:r>
              <a:rPr lang="en-US" dirty="0" smtClean="0"/>
              <a:t>Thus, for a ZIB, the only one ”credit of </a:t>
            </a:r>
          </a:p>
          <a:p>
            <a:pPr>
              <a:buNone/>
            </a:pPr>
            <a:r>
              <a:rPr lang="en-US" dirty="0" smtClean="0"/>
              <a:t>	observability” can be assigned to itself </a:t>
            </a:r>
          </a:p>
          <a:p>
            <a:pPr>
              <a:buNone/>
            </a:pPr>
            <a:r>
              <a:rPr lang="en-US" dirty="0" smtClean="0"/>
              <a:t>	or its adjacent buses</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pic>
        <p:nvPicPr>
          <p:cNvPr id="5" name="4 - Εικόνα" descr="zib.PNG"/>
          <p:cNvPicPr>
            <a:picLocks noChangeAspect="1"/>
          </p:cNvPicPr>
          <p:nvPr/>
        </p:nvPicPr>
        <p:blipFill>
          <a:blip r:embed="rId3"/>
          <a:stretch>
            <a:fillRect/>
          </a:stretch>
        </p:blipFill>
        <p:spPr>
          <a:xfrm>
            <a:off x="6096003" y="2647950"/>
            <a:ext cx="3047998" cy="246256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229600" cy="4063198"/>
          </a:xfrm>
        </p:spPr>
        <p:txBody>
          <a:bodyPr/>
          <a:lstStyle/>
          <a:p>
            <a:r>
              <a:rPr lang="en-US" sz="2200" dirty="0" smtClean="0"/>
              <a:t>We use  yi,j {0, 1}, to indicate the assignment of the ”credit” from bus j to bus i.</a:t>
            </a:r>
          </a:p>
          <a:p>
            <a:r>
              <a:rPr lang="en-US" sz="2200" dirty="0" smtClean="0"/>
              <a:t>When yi,j = 1, the ”credit” provide by bus j is assigned to bus i and yi,j = 0 otherwise.</a:t>
            </a:r>
          </a:p>
          <a:p>
            <a:r>
              <a:rPr lang="en-US" sz="2200" dirty="0" smtClean="0"/>
              <a:t>To account for ZIB in the OPLP model :</a:t>
            </a:r>
          </a:p>
          <a:p>
            <a:pPr lvl="1"/>
            <a:r>
              <a:rPr lang="en-US" sz="2200" dirty="0" smtClean="0"/>
              <a:t>zj equals one when bus j is ZIB and </a:t>
            </a:r>
          </a:p>
          <a:p>
            <a:pPr>
              <a:buNone/>
            </a:pPr>
            <a:r>
              <a:rPr lang="en-US" sz="2200" dirty="0" smtClean="0"/>
              <a:t>		zero otherwise.</a:t>
            </a:r>
          </a:p>
          <a:p>
            <a:pPr>
              <a:buNone/>
            </a:pPr>
            <a:r>
              <a:rPr lang="en-US" sz="2200" dirty="0" smtClean="0"/>
              <a:t>	If zj equals one bus j has a total number of one ”credit” which can be assigned to itself or its adjacent buses.</a:t>
            </a:r>
          </a:p>
          <a:p>
            <a:pPr>
              <a:buNone/>
            </a:pPr>
            <a:r>
              <a:rPr lang="en-US" sz="2200" dirty="0" smtClean="0"/>
              <a:t>	For bus i, its observability can be calculated as the sum of the measurements provide by PMUs and the </a:t>
            </a:r>
            <a:r>
              <a:rPr lang="en-US" sz="2000" dirty="0" smtClean="0"/>
              <a:t>”credit”.</a:t>
            </a:r>
            <a:endParaRPr lang="en-US" sz="2200" dirty="0" smtClean="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pic>
        <p:nvPicPr>
          <p:cNvPr id="5" name="4 - Εικόνα" descr="zib fun.PNG"/>
          <p:cNvPicPr>
            <a:picLocks noChangeAspect="1"/>
          </p:cNvPicPr>
          <p:nvPr/>
        </p:nvPicPr>
        <p:blipFill>
          <a:blip r:embed="rId3"/>
          <a:stretch>
            <a:fillRect/>
          </a:stretch>
        </p:blipFill>
        <p:spPr>
          <a:xfrm>
            <a:off x="5647836" y="1962150"/>
            <a:ext cx="3496164" cy="1295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434576"/>
            <a:ext cx="7543801" cy="857400"/>
          </a:xfrm>
        </p:spPr>
        <p:txBody>
          <a:bodyPr/>
          <a:lstStyle/>
          <a:p>
            <a:r>
              <a:rPr lang="en-US" dirty="0" smtClean="0"/>
              <a:t>PMU Measurement Limitations</a:t>
            </a:r>
            <a:endParaRPr lang="en-US" dirty="0"/>
          </a:p>
        </p:txBody>
      </p:sp>
      <p:sp>
        <p:nvSpPr>
          <p:cNvPr id="3" name="2 - Θέση κειμένου"/>
          <p:cNvSpPr>
            <a:spLocks noGrp="1"/>
          </p:cNvSpPr>
          <p:nvPr>
            <p:ph type="body" idx="1"/>
          </p:nvPr>
        </p:nvSpPr>
        <p:spPr>
          <a:xfrm>
            <a:off x="457200" y="1428748"/>
            <a:ext cx="8229600" cy="3148800"/>
          </a:xfrm>
        </p:spPr>
        <p:txBody>
          <a:bodyPr/>
          <a:lstStyle/>
          <a:p>
            <a:r>
              <a:rPr lang="en-US" dirty="0" smtClean="0"/>
              <a:t>Usually, a PMU with multiple measurement channels is installed at the bus with several neighboring buses. There exist an upper bound on how many buses one PMU can measure and this upper bound is called the measurement capacity limitation of this PMU.</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0"/>
            <a:ext cx="8153401" cy="5391150"/>
          </a:xfrm>
        </p:spPr>
        <p:txBody>
          <a:bodyPr/>
          <a:lstStyle/>
          <a:p>
            <a:r>
              <a:rPr lang="en-US" dirty="0" smtClean="0"/>
              <a:t>We consider the effect of PMU measurement capacity limitations on the PMU placement problem by : </a:t>
            </a:r>
          </a:p>
          <a:p>
            <a:pPr>
              <a:buNone/>
            </a:pPr>
            <a:endParaRPr lang="en-US" dirty="0" smtClean="0"/>
          </a:p>
          <a:p>
            <a:pPr>
              <a:buNone/>
            </a:pPr>
            <a:endParaRPr lang="en-US" dirty="0" smtClean="0"/>
          </a:p>
          <a:p>
            <a:r>
              <a:rPr lang="en-US" dirty="0" smtClean="0"/>
              <a:t>In addition we introduce the constraints :</a:t>
            </a:r>
          </a:p>
          <a:p>
            <a:pPr>
              <a:buNone/>
            </a:pPr>
            <a:r>
              <a:rPr lang="en-US" dirty="0" smtClean="0"/>
              <a:t>	</a:t>
            </a:r>
            <a:r>
              <a:rPr lang="el-GR" dirty="0" smtClean="0"/>
              <a:t>ω</a:t>
            </a:r>
            <a:r>
              <a:rPr lang="en-US" dirty="0" smtClean="0"/>
              <a:t>i,j {0,1} represents the measurement at bus I with the PMU located at bus j.</a:t>
            </a:r>
          </a:p>
          <a:p>
            <a:pPr>
              <a:buNone/>
            </a:pPr>
            <a:r>
              <a:rPr lang="en-US" dirty="0" smtClean="0"/>
              <a:t>	If </a:t>
            </a:r>
            <a:r>
              <a:rPr lang="el-GR" dirty="0" smtClean="0"/>
              <a:t>ω</a:t>
            </a:r>
            <a:r>
              <a:rPr lang="en-US" dirty="0" smtClean="0"/>
              <a:t>i,j = 1, bus i is measured by the PMU located at bus j, and </a:t>
            </a:r>
            <a:r>
              <a:rPr lang="el-GR" dirty="0" smtClean="0"/>
              <a:t>ω</a:t>
            </a:r>
            <a:r>
              <a:rPr lang="en-US" dirty="0" smtClean="0"/>
              <a:t>i,j = 0 otherwise.</a:t>
            </a:r>
          </a:p>
          <a:p>
            <a:r>
              <a:rPr lang="en-US" dirty="0" smtClean="0"/>
              <a:t>The two constrains mean that the total number of buses a PMU measures should be less than its measurement capacity limitation </a:t>
            </a:r>
            <a:r>
              <a:rPr lang="el-GR" dirty="0" smtClean="0"/>
              <a:t>ω</a:t>
            </a:r>
            <a:r>
              <a:rPr lang="en-US" baseline="-25000" dirty="0" smtClean="0"/>
              <a:t>j</a:t>
            </a:r>
            <a:r>
              <a:rPr lang="en-US" baseline="30000" dirty="0" smtClean="0"/>
              <a:t>max </a:t>
            </a:r>
            <a:r>
              <a:rPr lang="en-US" dirty="0" smtClean="0"/>
              <a:t>.</a:t>
            </a:r>
            <a:endParaRPr lang="en-US" baseline="30000"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5" name="4 - Εικόνα" descr="Capture19.PNG"/>
          <p:cNvPicPr>
            <a:picLocks noChangeAspect="1"/>
          </p:cNvPicPr>
          <p:nvPr/>
        </p:nvPicPr>
        <p:blipFill>
          <a:blip r:embed="rId3"/>
          <a:stretch>
            <a:fillRect/>
          </a:stretch>
        </p:blipFill>
        <p:spPr>
          <a:xfrm>
            <a:off x="1676400" y="895351"/>
            <a:ext cx="3734322" cy="562053"/>
          </a:xfrm>
          <a:prstGeom prst="rect">
            <a:avLst/>
          </a:prstGeom>
        </p:spPr>
      </p:pic>
      <p:pic>
        <p:nvPicPr>
          <p:cNvPr id="6" name="5 - Εικόνα" descr="Capture20.PNG"/>
          <p:cNvPicPr>
            <a:picLocks noChangeAspect="1"/>
          </p:cNvPicPr>
          <p:nvPr/>
        </p:nvPicPr>
        <p:blipFill>
          <a:blip r:embed="rId4"/>
          <a:stretch>
            <a:fillRect/>
          </a:stretch>
        </p:blipFill>
        <p:spPr>
          <a:xfrm>
            <a:off x="6248400" y="1276350"/>
            <a:ext cx="2581636" cy="8954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6"/>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INSTRUCTION</a:t>
            </a:r>
            <a:endParaRPr/>
          </a:p>
        </p:txBody>
      </p:sp>
      <p:sp>
        <p:nvSpPr>
          <p:cNvPr id="60" name="Google Shape;60;p12"/>
          <p:cNvSpPr txBox="1">
            <a:spLocks noGrp="1"/>
          </p:cNvSpPr>
          <p:nvPr>
            <p:ph type="body" idx="2"/>
          </p:nvPr>
        </p:nvSpPr>
        <p:spPr>
          <a:xfrm>
            <a:off x="3558094" y="1428750"/>
            <a:ext cx="2924700"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smtClean="0"/>
              <a:t>The optimal PMU placement (OPP) problem</a:t>
            </a:r>
            <a:endParaRPr sz="1200"/>
          </a:p>
          <a:p>
            <a:pPr marL="0" lvl="0" indent="0" algn="l" rtl="0">
              <a:spcBef>
                <a:spcPts val="600"/>
              </a:spcBef>
              <a:spcAft>
                <a:spcPts val="0"/>
              </a:spcAft>
              <a:buNone/>
            </a:pPr>
            <a:r>
              <a:rPr lang="en" sz="1200" dirty="0" smtClean="0"/>
              <a:t>Investigates optimal installation strategies that make the entire system observable with the minummum number of PMUs. </a:t>
            </a:r>
            <a:endParaRPr sz="1200"/>
          </a:p>
          <a:p>
            <a:pPr marL="0" lvl="0" indent="0" algn="l" rtl="0">
              <a:spcBef>
                <a:spcPts val="600"/>
              </a:spcBef>
              <a:spcAft>
                <a:spcPts val="0"/>
              </a:spcAft>
              <a:buNone/>
            </a:pPr>
            <a:r>
              <a:rPr lang="en" sz="1200" dirty="0" smtClean="0"/>
              <a:t>The appropriate communication infrastructure must also be established to support timely data transmissions between PMUs and the phasor data concentrator(PDC).</a:t>
            </a:r>
            <a:endParaRPr sz="1200" b="1"/>
          </a:p>
        </p:txBody>
      </p:sp>
      <p:sp>
        <p:nvSpPr>
          <p:cNvPr id="61" name="Google Shape;61;p12"/>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dirty="0" smtClean="0"/>
              <a:t>Wide area measurement  System (WAMS)</a:t>
            </a:r>
            <a:endParaRPr sz="1200"/>
          </a:p>
          <a:p>
            <a:pPr marL="0" lvl="0" indent="0" algn="l" rtl="0">
              <a:spcBef>
                <a:spcPts val="600"/>
              </a:spcBef>
              <a:spcAft>
                <a:spcPts val="0"/>
              </a:spcAft>
              <a:buClr>
                <a:schemeClr val="dk1"/>
              </a:buClr>
              <a:buSzPts val="1100"/>
              <a:buFont typeface="Arial"/>
              <a:buNone/>
            </a:pPr>
            <a:r>
              <a:rPr lang="en" sz="1200" dirty="0" smtClean="0"/>
              <a:t>Involves the use of system-wide information and the communication of selected local information</a:t>
            </a:r>
            <a:r>
              <a:rPr lang="en-US" sz="1200" dirty="0" smtClean="0"/>
              <a:t>s</a:t>
            </a:r>
            <a:r>
              <a:rPr lang="en" sz="1200" dirty="0" smtClean="0"/>
              <a:t> to remote data center.</a:t>
            </a:r>
            <a:endParaRPr sz="1200"/>
          </a:p>
          <a:p>
            <a:pPr marL="0" lvl="0" indent="0" algn="l" rtl="0">
              <a:spcBef>
                <a:spcPts val="600"/>
              </a:spcBef>
              <a:spcAft>
                <a:spcPts val="0"/>
              </a:spcAft>
              <a:buClr>
                <a:schemeClr val="dk1"/>
              </a:buClr>
              <a:buSzPts val="1100"/>
              <a:buFont typeface="Arial"/>
              <a:buNone/>
            </a:pPr>
            <a:r>
              <a:rPr lang="en" sz="1200" dirty="0" smtClean="0"/>
              <a:t>Providing synchronized real-time information including voltage and current phasors, by the phasor measurment units (PMUs) </a:t>
            </a:r>
            <a:endParaRPr sz="1200"/>
          </a:p>
          <a:p>
            <a:pPr marL="0" lvl="0" indent="0">
              <a:buClr>
                <a:schemeClr val="dk1"/>
              </a:buClr>
              <a:buSzPts val="1100"/>
              <a:buNone/>
            </a:pPr>
            <a:r>
              <a:rPr lang="en-US" sz="1200" b="1" dirty="0" smtClean="0"/>
              <a:t>PMUs are important  parts of WAMS.</a:t>
            </a:r>
            <a:endParaRPr lang="en-US" sz="1200" dirty="0"/>
          </a:p>
        </p:txBody>
      </p:sp>
      <p:sp>
        <p:nvSpPr>
          <p:cNvPr id="62" name="Google Shape;62;p12"/>
          <p:cNvSpPr txBox="1">
            <a:spLocks noGrp="1"/>
          </p:cNvSpPr>
          <p:nvPr>
            <p:ph type="body" idx="2"/>
          </p:nvPr>
        </p:nvSpPr>
        <p:spPr>
          <a:xfrm>
            <a:off x="457200" y="3448725"/>
            <a:ext cx="60255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US" sz="1200" b="1" dirty="0" smtClean="0"/>
              <a:t>Smart Grid communication network</a:t>
            </a:r>
            <a:endParaRPr sz="1200" b="1"/>
          </a:p>
          <a:p>
            <a:pPr marL="0" lvl="0" indent="0" algn="l" rtl="0">
              <a:spcBef>
                <a:spcPts val="1000"/>
              </a:spcBef>
              <a:spcAft>
                <a:spcPts val="0"/>
              </a:spcAft>
              <a:buClr>
                <a:schemeClr val="dk1"/>
              </a:buClr>
              <a:buSzPts val="1100"/>
              <a:buFont typeface="Arial"/>
              <a:buNone/>
            </a:pPr>
            <a:r>
              <a:rPr lang="en-US" sz="1200" dirty="0" smtClean="0"/>
              <a:t>The communication infrastructure in smart power system is envisioned as a collection of interconnected networks that will be structured into a hierarchy of at least three main tiers: Local area networks (LAN), field area networks (FAN), and wide area networks (WAN).</a:t>
            </a:r>
          </a:p>
          <a:p>
            <a:pPr marL="0" lvl="0" indent="0" algn="l" rtl="0">
              <a:spcBef>
                <a:spcPts val="1000"/>
              </a:spcBef>
              <a:spcAft>
                <a:spcPts val="0"/>
              </a:spcAft>
              <a:buClr>
                <a:schemeClr val="dk1"/>
              </a:buClr>
              <a:buSzPts val="1100"/>
              <a:buFont typeface="Arial"/>
              <a:buNone/>
            </a:pPr>
            <a:endParaRPr sz="1200"/>
          </a:p>
          <a:p>
            <a:pPr marL="0" lvl="0" indent="0" algn="l" rtl="0">
              <a:spcBef>
                <a:spcPts val="1000"/>
              </a:spcBef>
              <a:spcAft>
                <a:spcPts val="0"/>
              </a:spcAft>
              <a:buClr>
                <a:schemeClr val="dk1"/>
              </a:buClr>
              <a:buSzPts val="1100"/>
              <a:buFont typeface="Arial"/>
              <a:buNone/>
            </a:pPr>
            <a:endParaRPr sz="1200"/>
          </a:p>
          <a:p>
            <a:pPr marL="0" lvl="0" indent="0" algn="l" rtl="0">
              <a:spcBef>
                <a:spcPts val="1000"/>
              </a:spcBef>
              <a:spcAft>
                <a:spcPts val="1000"/>
              </a:spcAft>
              <a:buNone/>
            </a:pPr>
            <a:endParaRPr sz="1200"/>
          </a:p>
        </p:txBody>
      </p:sp>
      <p:sp>
        <p:nvSpPr>
          <p:cNvPr id="6" name="5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Solving OPLP</a:t>
            </a:r>
            <a:endParaRPr lang="en-US" dirty="0"/>
          </a:p>
        </p:txBody>
      </p:sp>
      <p:sp>
        <p:nvSpPr>
          <p:cNvPr id="3" name="2 - Θέση κειμένου"/>
          <p:cNvSpPr>
            <a:spLocks noGrp="1"/>
          </p:cNvSpPr>
          <p:nvPr>
            <p:ph type="body" idx="1"/>
          </p:nvPr>
        </p:nvSpPr>
        <p:spPr>
          <a:xfrm>
            <a:off x="457200" y="1428748"/>
            <a:ext cx="8229600" cy="3148800"/>
          </a:xfrm>
        </p:spPr>
        <p:txBody>
          <a:bodyPr/>
          <a:lstStyle/>
          <a:p>
            <a:r>
              <a:rPr lang="en-US" dirty="0" smtClean="0"/>
              <a:t>By taking ZIB effect and PMU measurement limitation into consideration.</a:t>
            </a:r>
          </a:p>
          <a:p>
            <a:r>
              <a:rPr lang="en-US" dirty="0" smtClean="0"/>
              <a:t>We can model the </a:t>
            </a:r>
          </a:p>
          <a:p>
            <a:pPr>
              <a:buNone/>
            </a:pPr>
            <a:r>
              <a:rPr lang="en-US" dirty="0" smtClean="0"/>
              <a:t>	OPLP by : </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pic>
        <p:nvPicPr>
          <p:cNvPr id="5" name="4 - Εικόνα" descr="OPLP mode.PNG"/>
          <p:cNvPicPr>
            <a:picLocks noChangeAspect="1"/>
          </p:cNvPicPr>
          <p:nvPr/>
        </p:nvPicPr>
        <p:blipFill>
          <a:blip r:embed="rId3"/>
          <a:stretch>
            <a:fillRect/>
          </a:stretch>
        </p:blipFill>
        <p:spPr>
          <a:xfrm>
            <a:off x="3276602" y="1962150"/>
            <a:ext cx="5039429" cy="291505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438150"/>
            <a:ext cx="8229600" cy="4139398"/>
          </a:xfrm>
        </p:spPr>
        <p:txBody>
          <a:bodyPr/>
          <a:lstStyle/>
          <a:p>
            <a:r>
              <a:rPr lang="en-US" dirty="0" smtClean="0"/>
              <a:t>In (22), the objective function has some piecewise linear </a:t>
            </a:r>
            <a:r>
              <a:rPr lang="en-US" dirty="0" smtClean="0"/>
              <a:t>functions</a:t>
            </a:r>
            <a:r>
              <a:rPr lang="el-GR" dirty="0" smtClean="0"/>
              <a:t>,</a:t>
            </a:r>
            <a:r>
              <a:rPr lang="en-US" dirty="0" smtClean="0"/>
              <a:t> </a:t>
            </a:r>
            <a:r>
              <a:rPr lang="en-US" dirty="0" smtClean="0"/>
              <a:t>f(bi,j , di,j).</a:t>
            </a:r>
          </a:p>
          <a:p>
            <a:r>
              <a:rPr lang="en-US" dirty="0" smtClean="0"/>
              <a:t>To tackle the issue we introduce two sets of binary variables, li,j {0, 1} and </a:t>
            </a:r>
            <a:r>
              <a:rPr lang="el-GR" dirty="0" smtClean="0"/>
              <a:t>η</a:t>
            </a:r>
            <a:r>
              <a:rPr lang="en-US" dirty="0" smtClean="0"/>
              <a:t>i,j {0, 1}, where i,j E N, to model the piecewise function.</a:t>
            </a:r>
          </a:p>
          <a:p>
            <a:r>
              <a:rPr lang="en-US" dirty="0" smtClean="0"/>
              <a:t>Then we can transform f(bi,j , di,j) into g(bi,j , di,j) by adding constrains (24)(25).</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pic>
        <p:nvPicPr>
          <p:cNvPr id="5" name="4 - Εικόνα" descr="Capture2425.PNG"/>
          <p:cNvPicPr>
            <a:picLocks noChangeAspect="1"/>
          </p:cNvPicPr>
          <p:nvPr/>
        </p:nvPicPr>
        <p:blipFill>
          <a:blip r:embed="rId3"/>
          <a:stretch>
            <a:fillRect/>
          </a:stretch>
        </p:blipFill>
        <p:spPr>
          <a:xfrm>
            <a:off x="2133603" y="3333751"/>
            <a:ext cx="4887006" cy="10669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438150"/>
            <a:ext cx="8229600" cy="4139398"/>
          </a:xfrm>
        </p:spPr>
        <p:txBody>
          <a:bodyPr/>
          <a:lstStyle/>
          <a:p>
            <a:r>
              <a:rPr lang="en-US" dirty="0" smtClean="0"/>
              <a:t>To realize OPLP, there may exist the installation of new CLs a well as provision more capacities to some existing CLs.</a:t>
            </a:r>
          </a:p>
          <a:p>
            <a:pPr>
              <a:buNone/>
            </a:pPr>
            <a:r>
              <a:rPr lang="en-US" dirty="0" smtClean="0"/>
              <a:t>	The binary variable li,j indicates if there is a CL paced on branch i-j, when there is a CL installed on branch i-j</a:t>
            </a:r>
          </a:p>
          <a:p>
            <a:pPr>
              <a:buNone/>
            </a:pPr>
            <a:r>
              <a:rPr lang="en-US" dirty="0" smtClean="0"/>
              <a:t>	li,j = 1, li,j = 0 otherwise.</a:t>
            </a:r>
          </a:p>
          <a:p>
            <a:r>
              <a:rPr lang="en-US" dirty="0" smtClean="0"/>
              <a:t>When the is an existing CL on branch i-j, ai,j = 1.</a:t>
            </a:r>
          </a:p>
          <a:p>
            <a:r>
              <a:rPr lang="en-US" dirty="0" smtClean="0"/>
              <a:t>The binary variable, </a:t>
            </a:r>
            <a:r>
              <a:rPr lang="el-GR" dirty="0" smtClean="0"/>
              <a:t>η</a:t>
            </a:r>
            <a:r>
              <a:rPr lang="en-US" dirty="0" smtClean="0"/>
              <a:t>i,j indicates if the CL needs a bandwidth upgrade. If there is an existing CL on brand i-j and the preassigned bandwidth is needed to be upgraded </a:t>
            </a:r>
            <a:r>
              <a:rPr lang="el-GR" dirty="0" smtClean="0"/>
              <a:t>η</a:t>
            </a:r>
            <a:r>
              <a:rPr lang="en-US" dirty="0" smtClean="0"/>
              <a:t>i,j = 1, and otherwise </a:t>
            </a:r>
            <a:r>
              <a:rPr lang="el-GR" dirty="0" smtClean="0"/>
              <a:t>η</a:t>
            </a:r>
            <a:r>
              <a:rPr lang="en-US" dirty="0" smtClean="0"/>
              <a:t>i,j = 0.</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153401" cy="4063198"/>
          </a:xfrm>
        </p:spPr>
        <p:txBody>
          <a:bodyPr/>
          <a:lstStyle/>
          <a:p>
            <a:r>
              <a:rPr lang="en-US" dirty="0" smtClean="0"/>
              <a:t>The constrain(24) ensures that the placement of CL can only happen when the bandwidth requirement on the CL is larger than d, d is the minimum unit of data traffic that a PMU can generate.</a:t>
            </a:r>
          </a:p>
          <a:p>
            <a:r>
              <a:rPr lang="en-US" dirty="0" smtClean="0"/>
              <a:t>The constrain(25) ensures that there will be an upgrade on the bandwidth if and only if the existing CL bandwidth, qi,j cannot meet the bandwidth requirement.</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228602" y="133350"/>
            <a:ext cx="3505200" cy="4857750"/>
          </a:xfrm>
        </p:spPr>
        <p:txBody>
          <a:bodyPr/>
          <a:lstStyle/>
          <a:p>
            <a:pPr>
              <a:buNone/>
            </a:pPr>
            <a:r>
              <a:rPr lang="en-US" dirty="0" smtClean="0"/>
              <a:t>With the transformation</a:t>
            </a:r>
          </a:p>
          <a:p>
            <a:pPr>
              <a:buNone/>
            </a:pPr>
            <a:r>
              <a:rPr lang="en-US" dirty="0" smtClean="0"/>
              <a:t>the OPLP problem can be</a:t>
            </a:r>
          </a:p>
          <a:p>
            <a:pPr>
              <a:buNone/>
            </a:pPr>
            <a:r>
              <a:rPr lang="en-US" dirty="0" smtClean="0"/>
              <a:t>modeled as :</a:t>
            </a:r>
          </a:p>
          <a:p>
            <a:pPr>
              <a:buNone/>
            </a:pPr>
            <a:endParaRPr lang="en-US" dirty="0" smtClean="0"/>
          </a:p>
          <a:p>
            <a:pPr>
              <a:buNone/>
            </a:pPr>
            <a:r>
              <a:rPr lang="en-US" dirty="0" smtClean="0"/>
              <a:t>OPLP is a Mixed Integer Quadratic Constraint programming (MIQCP) problem, and is an NP-hard problem, many commercial solvers can provide approximate solution efficiently.</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pic>
        <p:nvPicPr>
          <p:cNvPr id="5" name="4 - Εικόνα" descr="Capture26.PNG"/>
          <p:cNvPicPr>
            <a:picLocks noChangeAspect="1"/>
          </p:cNvPicPr>
          <p:nvPr/>
        </p:nvPicPr>
        <p:blipFill>
          <a:blip r:embed="rId3"/>
          <a:stretch>
            <a:fillRect/>
          </a:stretch>
        </p:blipFill>
        <p:spPr>
          <a:xfrm>
            <a:off x="3771289" y="0"/>
            <a:ext cx="5372711" cy="5143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85801" y="895350"/>
            <a:ext cx="5796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a:t>
            </a:r>
            <a:endParaRPr/>
          </a:p>
          <a:p>
            <a:pPr marL="0" lvl="0" indent="0" algn="l" rtl="0">
              <a:spcBef>
                <a:spcPts val="0"/>
              </a:spcBef>
              <a:spcAft>
                <a:spcPts val="0"/>
              </a:spcAft>
              <a:buNone/>
            </a:pPr>
            <a:r>
              <a:rPr lang="en" dirty="0" smtClean="0"/>
              <a:t>Numerical Analysis</a:t>
            </a:r>
            <a:endParaRPr/>
          </a:p>
        </p:txBody>
      </p:sp>
      <p:sp>
        <p:nvSpPr>
          <p:cNvPr id="76" name="Google Shape;76;p14"/>
          <p:cNvSpPr txBox="1">
            <a:spLocks noGrp="1"/>
          </p:cNvSpPr>
          <p:nvPr>
            <p:ph type="subTitle" idx="1"/>
          </p:nvPr>
        </p:nvSpPr>
        <p:spPr>
          <a:xfrm>
            <a:off x="609600" y="4248150"/>
            <a:ext cx="5796900" cy="46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US" dirty="0" smtClean="0"/>
              <a:t>Test analysis </a:t>
            </a:r>
            <a:endParaRPr lang="en-US" dirty="0"/>
          </a:p>
        </p:txBody>
      </p:sp>
      <p:sp>
        <p:nvSpPr>
          <p:cNvPr id="5" name="4 - Θέση κειμένου"/>
          <p:cNvSpPr>
            <a:spLocks noGrp="1"/>
          </p:cNvSpPr>
          <p:nvPr>
            <p:ph type="body" idx="1"/>
          </p:nvPr>
        </p:nvSpPr>
        <p:spPr>
          <a:xfrm>
            <a:off x="457200" y="1428748"/>
            <a:ext cx="8229600" cy="3148800"/>
          </a:xfrm>
        </p:spPr>
        <p:txBody>
          <a:bodyPr/>
          <a:lstStyle/>
          <a:p>
            <a:r>
              <a:rPr lang="en-US" dirty="0" smtClean="0"/>
              <a:t>We proposed OPLP model in the IEEE 30-bus, 57-bus, 118-bus, and 300-bus test system.</a:t>
            </a:r>
          </a:p>
          <a:p>
            <a:r>
              <a:rPr lang="en-US" dirty="0" smtClean="0"/>
              <a:t>We use Cplex optimization package for MIQCP problem.</a:t>
            </a:r>
          </a:p>
          <a:p>
            <a:r>
              <a:rPr lang="en-US" dirty="0" smtClean="0"/>
              <a:t>We test all systems under two initial conditions, with and without existing CLs.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153401" cy="4063198"/>
          </a:xfrm>
        </p:spPr>
        <p:txBody>
          <a:bodyPr/>
          <a:lstStyle/>
          <a:p>
            <a:r>
              <a:rPr lang="en-US" dirty="0" smtClean="0"/>
              <a:t>To solve OPLP we define the values of K, Eb, and El.</a:t>
            </a:r>
          </a:p>
          <a:p>
            <a:r>
              <a:rPr lang="en-US" dirty="0" smtClean="0"/>
              <a:t>K is the cost of a PMU</a:t>
            </a:r>
          </a:p>
          <a:p>
            <a:r>
              <a:rPr lang="en-US" dirty="0" smtClean="0"/>
              <a:t>Eb is the CL bandwidth price per Kbit/s</a:t>
            </a:r>
          </a:p>
          <a:p>
            <a:r>
              <a:rPr lang="en-US" dirty="0" smtClean="0"/>
              <a:t>El is the passive CL price per kilometer.</a:t>
            </a:r>
          </a:p>
          <a:p>
            <a:pPr>
              <a:buNone/>
            </a:pPr>
            <a:r>
              <a:rPr lang="en-US" dirty="0" smtClean="0"/>
              <a:t>	 K = 40.000,  Eb = 120, El = 1500.</a:t>
            </a:r>
          </a:p>
          <a:p>
            <a:pPr>
              <a:buNone/>
            </a:pPr>
            <a:endParaRPr lang="en-US" dirty="0" smtClean="0"/>
          </a:p>
          <a:p>
            <a:pPr>
              <a:buNone/>
            </a:pPr>
            <a:r>
              <a:rPr lang="en-US" dirty="0" smtClean="0"/>
              <a:t>	These three values vary significantly for different power systems.</a:t>
            </a:r>
          </a:p>
          <a:p>
            <a:pPr>
              <a:buNone/>
            </a:pPr>
            <a:r>
              <a:rPr lang="en-US" dirty="0" smtClean="0"/>
              <a:t>	</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438150"/>
            <a:ext cx="8153401" cy="4139398"/>
          </a:xfrm>
        </p:spPr>
        <p:txBody>
          <a:bodyPr/>
          <a:lstStyle/>
          <a:p>
            <a:r>
              <a:rPr lang="en-US" dirty="0" smtClean="0"/>
              <a:t>We assume that the total length of transmission lines in IEEE 30-bus, 57-bus, 118-bus, and 300-bus is, 3000, 5712, 9884 and 25128 kilometers.</a:t>
            </a:r>
          </a:p>
          <a:p>
            <a:r>
              <a:rPr lang="en-US" dirty="0" smtClean="0"/>
              <a:t>If there are existing CL we randomly select three branches with pre-installed CLs, each having a bandwidth between d to 5d.</a:t>
            </a:r>
          </a:p>
          <a:p>
            <a:r>
              <a:rPr lang="en-US" dirty="0" smtClean="0"/>
              <a:t>For  each problem we need to pre-calculate Pi matrix, for the shortest path from PMU to PDC.</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pic>
        <p:nvPicPr>
          <p:cNvPr id="7" name="6 - Εικόνα" descr="table1.PNG"/>
          <p:cNvPicPr>
            <a:picLocks noChangeAspect="1"/>
          </p:cNvPicPr>
          <p:nvPr/>
        </p:nvPicPr>
        <p:blipFill>
          <a:blip r:embed="rId3"/>
          <a:stretch>
            <a:fillRect/>
          </a:stretch>
        </p:blipFill>
        <p:spPr>
          <a:xfrm>
            <a:off x="5029200" y="3181350"/>
            <a:ext cx="3667637" cy="19621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0"/>
            <a:ext cx="6025500" cy="857400"/>
          </a:xfrm>
        </p:spPr>
        <p:txBody>
          <a:bodyPr/>
          <a:lstStyle/>
          <a:p>
            <a:r>
              <a:rPr lang="en-US" dirty="0" smtClean="0"/>
              <a:t>Performance Comparisons</a:t>
            </a:r>
            <a:endParaRPr lang="en-US" dirty="0"/>
          </a:p>
        </p:txBody>
      </p:sp>
      <p:sp>
        <p:nvSpPr>
          <p:cNvPr id="3" name="2 - Θέση κειμένου"/>
          <p:cNvSpPr>
            <a:spLocks noGrp="1"/>
          </p:cNvSpPr>
          <p:nvPr>
            <p:ph type="body" idx="1"/>
          </p:nvPr>
        </p:nvSpPr>
        <p:spPr>
          <a:xfrm>
            <a:off x="457201" y="971550"/>
            <a:ext cx="7772400" cy="2514600"/>
          </a:xfrm>
        </p:spPr>
        <p:txBody>
          <a:bodyPr/>
          <a:lstStyle/>
          <a:p>
            <a:r>
              <a:rPr lang="en-US" dirty="0" smtClean="0"/>
              <a:t>The minimum PMU number achieved by OPP under these three cases.</a:t>
            </a:r>
          </a:p>
          <a:p>
            <a:r>
              <a:rPr lang="en-US" dirty="0" smtClean="0"/>
              <a:t>Comparing the results of case1 and case3 we see that the existence of ZIBs reduces the number of PUMs.</a:t>
            </a:r>
          </a:p>
          <a:p>
            <a:r>
              <a:rPr lang="en-US" dirty="0" smtClean="0"/>
              <a:t>Besides almost double the number of PMUs are needed to achieve (N-1) redundancy.</a:t>
            </a: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pic>
        <p:nvPicPr>
          <p:cNvPr id="5" name="4 - Εικόνα" descr="table2.PNG"/>
          <p:cNvPicPr>
            <a:picLocks noChangeAspect="1"/>
          </p:cNvPicPr>
          <p:nvPr/>
        </p:nvPicPr>
        <p:blipFill>
          <a:blip r:embed="rId3"/>
          <a:stretch>
            <a:fillRect/>
          </a:stretch>
        </p:blipFill>
        <p:spPr>
          <a:xfrm>
            <a:off x="0" y="3453086"/>
            <a:ext cx="9144000" cy="169041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85801" y="2266950"/>
            <a:ext cx="5796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a:p>
          <a:p>
            <a:pPr marL="0" lvl="0" indent="0" algn="l" rtl="0">
              <a:spcBef>
                <a:spcPts val="0"/>
              </a:spcBef>
              <a:spcAft>
                <a:spcPts val="0"/>
              </a:spcAft>
              <a:buNone/>
            </a:pPr>
            <a:r>
              <a:rPr lang="en" dirty="0" smtClean="0"/>
              <a:t>Wide Area Monitoring System (WAMS) Model</a:t>
            </a:r>
            <a:endParaRPr/>
          </a:p>
        </p:txBody>
      </p:sp>
      <p:sp>
        <p:nvSpPr>
          <p:cNvPr id="76" name="Google Shape;76;p14"/>
          <p:cNvSpPr txBox="1">
            <a:spLocks noGrp="1"/>
          </p:cNvSpPr>
          <p:nvPr>
            <p:ph type="subTitle" idx="1"/>
          </p:nvPr>
        </p:nvSpPr>
        <p:spPr>
          <a:xfrm>
            <a:off x="609600" y="4248150"/>
            <a:ext cx="5796900" cy="46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895350"/>
            <a:ext cx="8229600" cy="3148800"/>
          </a:xfrm>
        </p:spPr>
        <p:txBody>
          <a:bodyPr/>
          <a:lstStyle/>
          <a:p>
            <a:r>
              <a:rPr lang="en-US" dirty="0" smtClean="0"/>
              <a:t>Existence of CLs seem to have little influence on the number of PMUs and </a:t>
            </a:r>
            <a:r>
              <a:rPr lang="en-US" dirty="0" smtClean="0"/>
              <a:t>CLs </a:t>
            </a:r>
            <a:r>
              <a:rPr lang="en-US" dirty="0" smtClean="0"/>
              <a:t>when we compare OPLPnL and OPLPeL.</a:t>
            </a:r>
          </a:p>
          <a:p>
            <a:r>
              <a:rPr lang="en-US" dirty="0" smtClean="0"/>
              <a:t>Besides ZIBs the existing of conventional measurement sensors, will reduce the number of required PMUs</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pic>
        <p:nvPicPr>
          <p:cNvPr id="5" name="4 - Εικόνα" descr="table2.PNG"/>
          <p:cNvPicPr>
            <a:picLocks noChangeAspect="1"/>
          </p:cNvPicPr>
          <p:nvPr/>
        </p:nvPicPr>
        <p:blipFill>
          <a:blip r:embed="rId3"/>
          <a:stretch>
            <a:fillRect/>
          </a:stretch>
        </p:blipFill>
        <p:spPr>
          <a:xfrm>
            <a:off x="0" y="3453086"/>
            <a:ext cx="9144000" cy="169041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33351"/>
            <a:ext cx="8153401" cy="857400"/>
          </a:xfrm>
        </p:spPr>
        <p:txBody>
          <a:bodyPr/>
          <a:lstStyle/>
          <a:p>
            <a:r>
              <a:rPr lang="en-US" dirty="0" smtClean="0"/>
              <a:t>Cost comparison Between OPLP and OPP</a:t>
            </a:r>
            <a:endParaRPr lang="en-US" dirty="0"/>
          </a:p>
        </p:txBody>
      </p:sp>
      <p:sp>
        <p:nvSpPr>
          <p:cNvPr id="3" name="2 - Θέση κειμένου"/>
          <p:cNvSpPr>
            <a:spLocks noGrp="1"/>
          </p:cNvSpPr>
          <p:nvPr>
            <p:ph type="body" idx="1"/>
          </p:nvPr>
        </p:nvSpPr>
        <p:spPr>
          <a:xfrm>
            <a:off x="457200" y="1200150"/>
            <a:ext cx="4800601" cy="3148800"/>
          </a:xfrm>
        </p:spPr>
        <p:txBody>
          <a:bodyPr/>
          <a:lstStyle/>
          <a:p>
            <a:r>
              <a:rPr lang="en-US" dirty="0" smtClean="0"/>
              <a:t>OPLP compared to OPP can reduce the total cost by about 25%</a:t>
            </a:r>
          </a:p>
          <a:p>
            <a:r>
              <a:rPr lang="en-US" dirty="0" smtClean="0"/>
              <a:t>For small-scale system OPLP </a:t>
            </a:r>
          </a:p>
          <a:p>
            <a:pPr>
              <a:buNone/>
            </a:pPr>
            <a:r>
              <a:rPr lang="en-US" dirty="0" smtClean="0"/>
              <a:t>	and OPP pay the same amount </a:t>
            </a:r>
          </a:p>
          <a:p>
            <a:pPr>
              <a:buNone/>
            </a:pPr>
            <a:r>
              <a:rPr lang="en-US" dirty="0" smtClean="0"/>
              <a:t>	of money on PMUs.</a:t>
            </a:r>
          </a:p>
          <a:p>
            <a:r>
              <a:rPr lang="en-US" dirty="0" smtClean="0"/>
              <a:t>OPLP would save the cost on </a:t>
            </a:r>
          </a:p>
          <a:p>
            <a:pPr>
              <a:buNone/>
            </a:pPr>
            <a:r>
              <a:rPr lang="en-US" dirty="0" smtClean="0"/>
              <a:t>	CLs by adopting the optimal data routing path.</a:t>
            </a:r>
          </a:p>
          <a:p>
            <a:pPr>
              <a:buNone/>
            </a:pP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pic>
        <p:nvPicPr>
          <p:cNvPr id="5" name="4 - Εικόνα" descr="cost.PNG"/>
          <p:cNvPicPr>
            <a:picLocks noChangeAspect="1"/>
          </p:cNvPicPr>
          <p:nvPr/>
        </p:nvPicPr>
        <p:blipFill>
          <a:blip r:embed="rId3"/>
          <a:stretch>
            <a:fillRect/>
          </a:stretch>
        </p:blipFill>
        <p:spPr>
          <a:xfrm>
            <a:off x="4904784" y="1123950"/>
            <a:ext cx="4239218" cy="271500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1" y="742950"/>
            <a:ext cx="8077200" cy="3834598"/>
          </a:xfrm>
        </p:spPr>
        <p:txBody>
          <a:bodyPr/>
          <a:lstStyle/>
          <a:p>
            <a:r>
              <a:rPr lang="en-US" dirty="0" smtClean="0"/>
              <a:t>For large –scale systems, although OPLP adopts more PMUs than the minimal number, it could reduce the total cost significantly by reducing the CL cost.</a:t>
            </a:r>
          </a:p>
          <a:p>
            <a:r>
              <a:rPr lang="en-US" dirty="0" smtClean="0"/>
              <a:t>This is because the costs of CLs will outweigh the costs of PMUs in large-scale power systems.</a:t>
            </a:r>
          </a:p>
          <a:p>
            <a:r>
              <a:rPr lang="en-US" dirty="0" smtClean="0"/>
              <a:t>Placing more PMUs can help to reduce the cost on CLs.</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US" dirty="0"/>
          </a:p>
        </p:txBody>
      </p:sp>
      <p:sp>
        <p:nvSpPr>
          <p:cNvPr id="3" name="2 - Θέση κειμένου"/>
          <p:cNvSpPr>
            <a:spLocks noGrp="1"/>
          </p:cNvSpPr>
          <p:nvPr>
            <p:ph type="body" idx="1"/>
          </p:nvPr>
        </p:nvSpPr>
        <p:spPr/>
        <p:txBody>
          <a:bodyPr/>
          <a:lstStyle/>
          <a:p>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pic>
        <p:nvPicPr>
          <p:cNvPr id="5" name="4 - Εικόνα" descr="figure3.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361950"/>
            <a:ext cx="8153401" cy="4215598"/>
          </a:xfrm>
        </p:spPr>
        <p:txBody>
          <a:bodyPr/>
          <a:lstStyle/>
          <a:p>
            <a:r>
              <a:rPr lang="en-US" dirty="0" smtClean="0"/>
              <a:t>By comparing the OPLP results with those of OPP we can see that for the 30-bus system, they require the same number of PMUs for system observability.</a:t>
            </a:r>
          </a:p>
          <a:p>
            <a:r>
              <a:rPr lang="en-US" dirty="0" smtClean="0"/>
              <a:t>For </a:t>
            </a:r>
            <a:r>
              <a:rPr lang="en-US" dirty="0" smtClean="0"/>
              <a:t>OPLPnL</a:t>
            </a:r>
            <a:r>
              <a:rPr lang="en-US" dirty="0" smtClean="0"/>
              <a:t>, the cost calculated to be 1.523.320.</a:t>
            </a:r>
          </a:p>
          <a:p>
            <a:r>
              <a:rPr lang="en-US" dirty="0" smtClean="0"/>
              <a:t>For </a:t>
            </a:r>
            <a:r>
              <a:rPr lang="en-US" dirty="0" smtClean="0"/>
              <a:t>OPLPeL</a:t>
            </a:r>
            <a:r>
              <a:rPr lang="en-US" dirty="0" smtClean="0"/>
              <a:t>, the cost calculated to be 1.483.480.</a:t>
            </a:r>
          </a:p>
          <a:p>
            <a:r>
              <a:rPr lang="en-US" dirty="0" smtClean="0"/>
              <a:t>OPLPeL</a:t>
            </a:r>
            <a:r>
              <a:rPr lang="en-US" dirty="0" smtClean="0"/>
              <a:t> utilizes the existing CLs effectively, choosing deferent path for routing paths and reducing the bandwidth and the cost by 39.840.</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
        <p:nvSpPr>
          <p:cNvPr id="5" name="2 - Θέση κειμένου"/>
          <p:cNvSpPr>
            <a:spLocks noGrp="1"/>
          </p:cNvSpPr>
          <p:nvPr>
            <p:ph type="body" idx="1"/>
          </p:nvPr>
        </p:nvSpPr>
        <p:spPr>
          <a:xfrm>
            <a:off x="457200" y="514350"/>
            <a:ext cx="8153401" cy="4215598"/>
          </a:xfrm>
        </p:spPr>
        <p:txBody>
          <a:bodyPr/>
          <a:lstStyle/>
          <a:p>
            <a:r>
              <a:rPr lang="en-US" dirty="0" smtClean="0"/>
              <a:t>We find similar results when compare bus-57, bus-187 and bus-300 systems.</a:t>
            </a:r>
          </a:p>
          <a:p>
            <a:r>
              <a:rPr lang="en-US" dirty="0" smtClean="0"/>
              <a:t>Concluding that existing CLs in a power system may alter the data routing paths used by the installed PMUs in order to utilize the existing CLs.</a:t>
            </a:r>
          </a:p>
          <a:p>
            <a:r>
              <a:rPr lang="en-US" dirty="0" smtClean="0"/>
              <a:t>The </a:t>
            </a:r>
            <a:r>
              <a:rPr lang="en-US" dirty="0" smtClean="0"/>
              <a:t>OPLPeL</a:t>
            </a:r>
            <a:r>
              <a:rPr lang="en-US" dirty="0" smtClean="0"/>
              <a:t> may result in a different PMU installation strategy and different CL installations.</a:t>
            </a:r>
          </a:p>
          <a:p>
            <a:r>
              <a:rPr lang="en-US" dirty="0" smtClean="0"/>
              <a:t>In summary </a:t>
            </a:r>
            <a:r>
              <a:rPr lang="en-US" dirty="0" smtClean="0"/>
              <a:t>OPLPeL</a:t>
            </a:r>
            <a:r>
              <a:rPr lang="en-US" dirty="0" smtClean="0"/>
              <a:t> takes advantage of the existing CLs so that the total cost of establishing the WAMS is reduced.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0"/>
            <a:ext cx="8229600" cy="857400"/>
          </a:xfrm>
        </p:spPr>
        <p:txBody>
          <a:bodyPr/>
          <a:lstStyle/>
          <a:p>
            <a:r>
              <a:rPr lang="en-US" dirty="0" smtClean="0"/>
              <a:t>Measurement Capacity Limitation Effects</a:t>
            </a:r>
            <a:endParaRPr lang="en-US" dirty="0"/>
          </a:p>
        </p:txBody>
      </p:sp>
      <p:sp>
        <p:nvSpPr>
          <p:cNvPr id="3" name="2 - Θέση κειμένου"/>
          <p:cNvSpPr>
            <a:spLocks noGrp="1"/>
          </p:cNvSpPr>
          <p:nvPr>
            <p:ph type="body" idx="1"/>
          </p:nvPr>
        </p:nvSpPr>
        <p:spPr>
          <a:xfrm>
            <a:off x="457201" y="971550"/>
            <a:ext cx="8686800" cy="3148800"/>
          </a:xfrm>
        </p:spPr>
        <p:txBody>
          <a:bodyPr/>
          <a:lstStyle/>
          <a:p>
            <a:r>
              <a:rPr lang="en-US" dirty="0" smtClean="0"/>
              <a:t>Assuming that all PMUs have the same capacity limitation, we test nine different cases on </a:t>
            </a:r>
            <a:r>
              <a:rPr lang="en-US" dirty="0" smtClean="0"/>
              <a:t>OPLPnL</a:t>
            </a:r>
            <a:r>
              <a:rPr lang="en-US" dirty="0" smtClean="0"/>
              <a:t>.</a:t>
            </a:r>
          </a:p>
          <a:p>
            <a:r>
              <a:rPr lang="en-US" dirty="0" smtClean="0"/>
              <a:t>The figure shows that as PMU measurement capacity limitation increases the numbers of</a:t>
            </a:r>
          </a:p>
          <a:p>
            <a:pPr>
              <a:buNone/>
            </a:pPr>
            <a:r>
              <a:rPr lang="en-US" dirty="0" smtClean="0"/>
              <a:t>	 PMUs and CLs decrease.</a:t>
            </a:r>
          </a:p>
          <a:p>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pic>
        <p:nvPicPr>
          <p:cNvPr id="6" name="5 - Εικόνα" descr="figure4.PNG"/>
          <p:cNvPicPr>
            <a:picLocks noChangeAspect="1"/>
          </p:cNvPicPr>
          <p:nvPr/>
        </p:nvPicPr>
        <p:blipFill>
          <a:blip r:embed="rId3"/>
          <a:stretch>
            <a:fillRect/>
          </a:stretch>
        </p:blipFill>
        <p:spPr>
          <a:xfrm>
            <a:off x="4267201" y="2225696"/>
            <a:ext cx="4876798" cy="2917802"/>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1" y="361950"/>
            <a:ext cx="8305801" cy="4215598"/>
          </a:xfrm>
        </p:spPr>
        <p:txBody>
          <a:bodyPr/>
          <a:lstStyle/>
          <a:p>
            <a:r>
              <a:rPr lang="en-US" dirty="0" smtClean="0"/>
              <a:t>When the PMU measurement capacity is larger than four, even though it increases, the optimal number of PMU and CLs do not decrease.</a:t>
            </a:r>
          </a:p>
          <a:p>
            <a:r>
              <a:rPr lang="en-US" dirty="0" smtClean="0"/>
              <a:t>As the measurement capacity exceeds a certain value, the increase of PMU measurement capacity will not make the required number of </a:t>
            </a:r>
          </a:p>
          <a:p>
            <a:pPr>
              <a:buNone/>
            </a:pPr>
            <a:r>
              <a:rPr lang="en-US" dirty="0" smtClean="0"/>
              <a:t>	PMUs and CLs reduce</a:t>
            </a:r>
          </a:p>
          <a:p>
            <a:pPr>
              <a:buNone/>
            </a:pPr>
            <a:r>
              <a:rPr lang="en-US" dirty="0" smtClean="0"/>
              <a:t>	further.</a:t>
            </a:r>
          </a:p>
          <a:p>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pic>
        <p:nvPicPr>
          <p:cNvPr id="5" name="4 - Εικόνα" descr="figure4.PNG"/>
          <p:cNvPicPr>
            <a:picLocks noChangeAspect="1"/>
          </p:cNvPicPr>
          <p:nvPr/>
        </p:nvPicPr>
        <p:blipFill>
          <a:blip r:embed="rId3"/>
          <a:stretch>
            <a:fillRect/>
          </a:stretch>
        </p:blipFill>
        <p:spPr>
          <a:xfrm>
            <a:off x="4267201" y="2343150"/>
            <a:ext cx="4876798" cy="280034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OPLP Results Under Different Pricing Scenarios</a:t>
            </a:r>
            <a:endParaRPr lang="en-US" dirty="0"/>
          </a:p>
        </p:txBody>
      </p:sp>
      <p:sp>
        <p:nvSpPr>
          <p:cNvPr id="3" name="2 - Θέση κειμένου"/>
          <p:cNvSpPr>
            <a:spLocks noGrp="1"/>
          </p:cNvSpPr>
          <p:nvPr>
            <p:ph type="body" idx="1"/>
          </p:nvPr>
        </p:nvSpPr>
        <p:spPr>
          <a:xfrm>
            <a:off x="457200" y="1428748"/>
            <a:ext cx="8153401" cy="3148800"/>
          </a:xfrm>
        </p:spPr>
        <p:txBody>
          <a:bodyPr/>
          <a:lstStyle/>
          <a:p>
            <a:r>
              <a:rPr lang="en-US" dirty="0" smtClean="0"/>
              <a:t>The test is conducted in IEEE 118-bus system.</a:t>
            </a:r>
          </a:p>
          <a:p>
            <a:r>
              <a:rPr lang="en-US" dirty="0" smtClean="0"/>
              <a:t>We fix the price of PMU, K = 40.000,  we change the passive CL price El = {0.15…150.000}, under different bandwidth prices, </a:t>
            </a:r>
            <a:r>
              <a:rPr lang="en-US" dirty="0" smtClean="0"/>
              <a:t>Eb</a:t>
            </a:r>
            <a:r>
              <a:rPr lang="en-US" dirty="0" smtClean="0"/>
              <a:t> = 12, 120, 1200.</a:t>
            </a:r>
          </a:p>
          <a:p>
            <a:r>
              <a:rPr lang="en-US" dirty="0" smtClean="0"/>
              <a:t>The increase of El results in the decrease of total CL length.</a:t>
            </a:r>
          </a:p>
          <a:p>
            <a:r>
              <a:rPr lang="en-US" dirty="0" smtClean="0"/>
              <a:t>As El increases, both the number o PMUs and total CL bandwidth increases.</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pic>
        <p:nvPicPr>
          <p:cNvPr id="5" name="4 - Εικόνα" descr="figure5.PNG"/>
          <p:cNvPicPr>
            <a:picLocks noChangeAspect="1"/>
          </p:cNvPicPr>
          <p:nvPr/>
        </p:nvPicPr>
        <p:blipFill>
          <a:blip r:embed="rId2"/>
          <a:stretch>
            <a:fillRect/>
          </a:stretch>
        </p:blipFill>
        <p:spPr>
          <a:xfrm>
            <a:off x="533400" y="514350"/>
            <a:ext cx="8001001" cy="4114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457201" y="434576"/>
            <a:ext cx="8382000" cy="857400"/>
          </a:xfrm>
        </p:spPr>
        <p:txBody>
          <a:bodyPr/>
          <a:lstStyle/>
          <a:p>
            <a:r>
              <a:rPr lang="en-US" dirty="0" smtClean="0"/>
              <a:t>The Basic Model of WAMS consists of three major components</a:t>
            </a:r>
            <a:endParaRPr lang="en-US" dirty="0"/>
          </a:p>
        </p:txBody>
      </p:sp>
      <p:sp>
        <p:nvSpPr>
          <p:cNvPr id="7" name="6 - Θέση κειμένου"/>
          <p:cNvSpPr>
            <a:spLocks noGrp="1"/>
          </p:cNvSpPr>
          <p:nvPr>
            <p:ph type="body" idx="1"/>
          </p:nvPr>
        </p:nvSpPr>
        <p:spPr>
          <a:xfrm>
            <a:off x="228599" y="1428750"/>
            <a:ext cx="2667001" cy="3321000"/>
          </a:xfrm>
        </p:spPr>
        <p:txBody>
          <a:bodyPr/>
          <a:lstStyle/>
          <a:p>
            <a:pPr>
              <a:buNone/>
            </a:pPr>
            <a:r>
              <a:rPr lang="en-US" b="1" dirty="0" smtClean="0"/>
              <a:t>PMUs</a:t>
            </a:r>
          </a:p>
          <a:p>
            <a:pPr>
              <a:buNone/>
            </a:pPr>
            <a:r>
              <a:rPr lang="en-US" u="sng" dirty="0" smtClean="0"/>
              <a:t>Phasor measurement unit </a:t>
            </a:r>
            <a:r>
              <a:rPr lang="en-US" dirty="0" smtClean="0"/>
              <a:t> is a microprocessor based device that uses the ability of digital  signal processors in order to measure 50/60Hz AC waveforms at a typical rate of 48 samples per cycle (2400/2880 samples per second).</a:t>
            </a:r>
          </a:p>
          <a:p>
            <a:pPr>
              <a:buNone/>
            </a:pPr>
            <a:endParaRPr lang="en-US" dirty="0"/>
          </a:p>
        </p:txBody>
      </p:sp>
      <p:sp>
        <p:nvSpPr>
          <p:cNvPr id="10" name="6 - Θέση κειμένου"/>
          <p:cNvSpPr>
            <a:spLocks noGrp="1"/>
          </p:cNvSpPr>
          <p:nvPr>
            <p:ph type="body" idx="1"/>
          </p:nvPr>
        </p:nvSpPr>
        <p:spPr>
          <a:xfrm>
            <a:off x="3276599" y="1428750"/>
            <a:ext cx="2667001" cy="3321000"/>
          </a:xfrm>
        </p:spPr>
        <p:txBody>
          <a:bodyPr/>
          <a:lstStyle/>
          <a:p>
            <a:pPr>
              <a:buNone/>
            </a:pPr>
            <a:r>
              <a:rPr lang="en-US" b="1" dirty="0" smtClean="0"/>
              <a:t>PDC</a:t>
            </a:r>
          </a:p>
          <a:p>
            <a:pPr>
              <a:buNone/>
            </a:pPr>
            <a:r>
              <a:rPr lang="en-US" u="sng" dirty="0" smtClean="0"/>
              <a:t>Phasor data concentrator </a:t>
            </a:r>
            <a:r>
              <a:rPr lang="en-US" dirty="0" smtClean="0"/>
              <a:t>gather data from several PMUs, to reject bad data, to align the time stamps, and to create a coherent record of simultaneously recorded data.</a:t>
            </a:r>
          </a:p>
          <a:p>
            <a:pPr>
              <a:buNone/>
            </a:pPr>
            <a:endParaRPr lang="en-US" dirty="0"/>
          </a:p>
        </p:txBody>
      </p:sp>
      <p:sp>
        <p:nvSpPr>
          <p:cNvPr id="11" name="6 - Θέση κειμένου"/>
          <p:cNvSpPr>
            <a:spLocks noGrp="1"/>
          </p:cNvSpPr>
          <p:nvPr>
            <p:ph type="body" idx="1"/>
          </p:nvPr>
        </p:nvSpPr>
        <p:spPr>
          <a:xfrm>
            <a:off x="6019799" y="1428750"/>
            <a:ext cx="2667001" cy="3321000"/>
          </a:xfrm>
        </p:spPr>
        <p:txBody>
          <a:bodyPr/>
          <a:lstStyle/>
          <a:p>
            <a:pPr>
              <a:buNone/>
            </a:pPr>
            <a:r>
              <a:rPr lang="en-US" b="1" dirty="0" smtClean="0"/>
              <a:t>Communication network</a:t>
            </a:r>
          </a:p>
          <a:p>
            <a:pPr>
              <a:buNone/>
            </a:pPr>
            <a:r>
              <a:rPr lang="en-US" u="sng" dirty="0" smtClean="0"/>
              <a:t>Communication system </a:t>
            </a:r>
            <a:r>
              <a:rPr lang="en-US" dirty="0" smtClean="0"/>
              <a:t>of WAMS is responsible for data delivery from data resources to the control center(s) and from control center(s) to the system actuators.</a:t>
            </a:r>
            <a:endParaRPr lang="en-US" dirty="0"/>
          </a:p>
        </p:txBody>
      </p:sp>
      <p:pic>
        <p:nvPicPr>
          <p:cNvPr id="12" name="11 - Εικόνα" descr="Capture2.PNG"/>
          <p:cNvPicPr>
            <a:picLocks noChangeAspect="1"/>
          </p:cNvPicPr>
          <p:nvPr/>
        </p:nvPicPr>
        <p:blipFill>
          <a:blip r:embed="rId3"/>
          <a:stretch>
            <a:fillRect/>
          </a:stretch>
        </p:blipFill>
        <p:spPr>
          <a:xfrm>
            <a:off x="3505201" y="3550828"/>
            <a:ext cx="5638800" cy="1592673"/>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Θέση κειμένου"/>
          <p:cNvSpPr>
            <a:spLocks noGrp="1"/>
          </p:cNvSpPr>
          <p:nvPr>
            <p:ph type="body" idx="1"/>
          </p:nvPr>
        </p:nvSpPr>
        <p:spPr>
          <a:xfrm>
            <a:off x="457200" y="514350"/>
            <a:ext cx="8229600" cy="4063198"/>
          </a:xfrm>
        </p:spPr>
        <p:txBody>
          <a:bodyPr/>
          <a:lstStyle/>
          <a:p>
            <a:r>
              <a:rPr lang="en-US" dirty="0" smtClean="0"/>
              <a:t>When El &lt; 1500, because of the small value of the total cost the differences of the total cost under different bandwidth prices are relatively apparent.</a:t>
            </a:r>
          </a:p>
          <a:p>
            <a:r>
              <a:rPr lang="en-US" dirty="0" smtClean="0"/>
              <a:t>When El &gt; 1500 the  passive CL cost takes a large proportion of the total cost and the bandwidth cost becomes negligible.</a:t>
            </a:r>
          </a:p>
          <a:p>
            <a:r>
              <a:rPr lang="en-US" dirty="0" smtClean="0"/>
              <a:t>In summary the placements of </a:t>
            </a:r>
            <a:r>
              <a:rPr lang="en-US" dirty="0" smtClean="0"/>
              <a:t>PMU</a:t>
            </a:r>
            <a:r>
              <a:rPr lang="en-US" dirty="0" smtClean="0"/>
              <a:t>s </a:t>
            </a:r>
            <a:r>
              <a:rPr lang="en-US" dirty="0" smtClean="0"/>
              <a:t>and CLs change a lot under different pricing scenarios. The cost on CLs, including the passive cost and active cost, is non-negligible in the OPP problem, which shows the importance of OPLP problem</a:t>
            </a:r>
            <a:endParaRPr lang="en-US" dirty="0"/>
          </a:p>
        </p:txBody>
      </p:sp>
      <p:sp>
        <p:nvSpPr>
          <p:cNvPr id="2" name="1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pic>
        <p:nvPicPr>
          <p:cNvPr id="5" name="4 - Εικόνα" descr="figure6.PNG"/>
          <p:cNvPicPr>
            <a:picLocks noChangeAspect="1"/>
          </p:cNvPicPr>
          <p:nvPr/>
        </p:nvPicPr>
        <p:blipFill>
          <a:blip r:embed="rId2"/>
          <a:stretch>
            <a:fillRect/>
          </a:stretch>
        </p:blipFill>
        <p:spPr>
          <a:xfrm>
            <a:off x="533399" y="590551"/>
            <a:ext cx="8153401" cy="3872176"/>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85801" y="666750"/>
            <a:ext cx="5796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smtClean="0"/>
              <a:t>.</a:t>
            </a:r>
            <a:endParaRPr/>
          </a:p>
          <a:p>
            <a:pPr marL="0" lvl="0" indent="0" algn="l" rtl="0">
              <a:spcBef>
                <a:spcPts val="0"/>
              </a:spcBef>
              <a:spcAft>
                <a:spcPts val="0"/>
              </a:spcAft>
              <a:buNone/>
            </a:pPr>
            <a:r>
              <a:rPr lang="en" dirty="0" smtClean="0"/>
              <a:t>Conclusion</a:t>
            </a:r>
            <a:endParaRPr/>
          </a:p>
        </p:txBody>
      </p:sp>
      <p:sp>
        <p:nvSpPr>
          <p:cNvPr id="76" name="Google Shape;76;p14"/>
          <p:cNvSpPr txBox="1">
            <a:spLocks noGrp="1"/>
          </p:cNvSpPr>
          <p:nvPr>
            <p:ph type="subTitle" idx="1"/>
          </p:nvPr>
        </p:nvSpPr>
        <p:spPr>
          <a:xfrm>
            <a:off x="609600" y="4248150"/>
            <a:ext cx="5796900" cy="46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1" y="434576"/>
            <a:ext cx="8382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With the extention of OPP to OPLP problem</a:t>
            </a:r>
            <a:endParaRPr/>
          </a:p>
        </p:txBody>
      </p:sp>
      <p:sp>
        <p:nvSpPr>
          <p:cNvPr id="82" name="Google Shape;82;p15"/>
          <p:cNvSpPr txBox="1">
            <a:spLocks noGrp="1"/>
          </p:cNvSpPr>
          <p:nvPr>
            <p:ph type="body" idx="1"/>
          </p:nvPr>
        </p:nvSpPr>
        <p:spPr>
          <a:xfrm>
            <a:off x="457200" y="1428748"/>
            <a:ext cx="8153401"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smtClean="0"/>
              <a:t>This model not only minimizes the total cost of PMUs and CLs, but also takes the power system observability and data transmission bandwidth requirements into consideration.</a:t>
            </a:r>
          </a:p>
          <a:p>
            <a:pPr marL="457200" lvl="0" indent="-381000" algn="l" rtl="0">
              <a:spcBef>
                <a:spcPts val="600"/>
              </a:spcBef>
              <a:spcAft>
                <a:spcPts val="0"/>
              </a:spcAft>
              <a:buSzPts val="2400"/>
              <a:buChar char="▰"/>
            </a:pPr>
            <a:r>
              <a:rPr lang="en-US" dirty="0" smtClean="0"/>
              <a:t>Some extensions, including ZIBs, PMU measurement capacity limitation are considered.</a:t>
            </a:r>
            <a:endParaRP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κειμένου"/>
          <p:cNvSpPr>
            <a:spLocks noGrp="1"/>
          </p:cNvSpPr>
          <p:nvPr>
            <p:ph type="body" idx="1"/>
          </p:nvPr>
        </p:nvSpPr>
        <p:spPr>
          <a:xfrm>
            <a:off x="457200" y="514350"/>
            <a:ext cx="8153401" cy="4063198"/>
          </a:xfrm>
        </p:spPr>
        <p:txBody>
          <a:bodyPr/>
          <a:lstStyle/>
          <a:p>
            <a:r>
              <a:rPr lang="en-US" dirty="0" smtClean="0"/>
              <a:t>By the numeric studies on the IEEE standard systems we discover that when communication costs are considered, more PMUs may be required to minimize the total cost of building WAMS.</a:t>
            </a:r>
          </a:p>
          <a:p>
            <a:r>
              <a:rPr lang="en-US" dirty="0" smtClean="0"/>
              <a:t>By comparing the cases with and without existing CLs, we have found that the presence of the existing CLs may result in the relocation of PMUs and different transmission paths for PMU data.</a:t>
            </a:r>
          </a:p>
          <a:p>
            <a:r>
              <a:rPr lang="en-US" dirty="0" smtClean="0"/>
              <a:t>Finally, we found that a tiny change on PMU or CL price influences optimal results significantly, which proves the importance of OPLP in saving  cost.</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457200" y="434576"/>
            <a:ext cx="6025500" cy="857400"/>
          </a:xfrm>
          <a:prstGeom prst="rect">
            <a:avLst/>
          </a:prstGeom>
        </p:spPr>
        <p:txBody>
          <a:bodyPr spcFirstLastPara="1" wrap="square" lIns="0" tIns="0" rIns="0" bIns="0" anchor="b" anchorCtr="0">
            <a:noAutofit/>
          </a:bodyPr>
          <a:lstStyle/>
          <a:p>
            <a:pPr lvl="0"/>
            <a:r>
              <a:rPr lang="en-US" dirty="0" smtClean="0"/>
              <a:t>References</a:t>
            </a:r>
            <a:endParaRPr/>
          </a:p>
        </p:txBody>
      </p:sp>
      <p:sp>
        <p:nvSpPr>
          <p:cNvPr id="315" name="Google Shape;315;p34"/>
          <p:cNvSpPr txBox="1">
            <a:spLocks noGrp="1"/>
          </p:cNvSpPr>
          <p:nvPr>
            <p:ph type="body" idx="1"/>
          </p:nvPr>
        </p:nvSpPr>
        <p:spPr>
          <a:xfrm>
            <a:off x="457200" y="1428748"/>
            <a:ext cx="8153401" cy="3148800"/>
          </a:xfrm>
          <a:prstGeom prst="rect">
            <a:avLst/>
          </a:prstGeom>
        </p:spPr>
        <p:txBody>
          <a:bodyPr spcFirstLastPara="1" wrap="square" lIns="0" tIns="0" rIns="0" bIns="0" anchor="t" anchorCtr="0">
            <a:noAutofit/>
          </a:bodyPr>
          <a:lstStyle/>
          <a:p>
            <a:r>
              <a:rPr lang="en-US" sz="2000" dirty="0" smtClean="0"/>
              <a:t>“Optimal PMU-Communication Link Placement for Smart Grid Wide-Area Measurement Systems“, Xingzheng Zhu , Miles H. F. Wen, Victor O. K. Li, </a:t>
            </a:r>
            <a:r>
              <a:rPr lang="en-US" sz="2000" i="1" dirty="0" smtClean="0"/>
              <a:t>Fellow, IEEE, and Ka-Cheong Leung, Member, IEEE</a:t>
            </a:r>
          </a:p>
          <a:p>
            <a:r>
              <a:rPr lang="en-US" sz="2000" dirty="0" smtClean="0"/>
              <a:t>“ Wide Area Measurement Systems“, Mohammad Shahraeini1 and Mohammad Hossein Javidi2, 1</a:t>
            </a:r>
            <a:r>
              <a:rPr lang="en-US" sz="2000" i="1" dirty="0" smtClean="0"/>
              <a:t>Golestan University, 2Ferdowsi University of Mashhad, Iran</a:t>
            </a:r>
            <a:endParaRPr sz="2000">
              <a:solidFill>
                <a:srgbClr val="7DFFB1"/>
              </a:solidFill>
            </a:endParaRP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06"/>
        <p:cNvGrpSpPr/>
        <p:nvPr/>
      </p:nvGrpSpPr>
      <p:grpSpPr>
        <a:xfrm>
          <a:off x="0" y="0"/>
          <a:ext cx="0" cy="0"/>
          <a:chOff x="0" y="0"/>
          <a:chExt cx="0" cy="0"/>
        </a:xfrm>
      </p:grpSpPr>
      <p:sp>
        <p:nvSpPr>
          <p:cNvPr id="308" name="Google Shape;308;p33"/>
          <p:cNvSpPr txBox="1">
            <a:spLocks noGrp="1"/>
          </p:cNvSpPr>
          <p:nvPr>
            <p:ph type="ctrTitle" idx="4294967295"/>
          </p:nvPr>
        </p:nvSpPr>
        <p:spPr>
          <a:xfrm>
            <a:off x="685802" y="440350"/>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a:p>
        </p:txBody>
      </p:sp>
      <p:sp>
        <p:nvSpPr>
          <p:cNvPr id="309" name="Google Shape;309;p33"/>
          <p:cNvSpPr txBox="1">
            <a:spLocks noGrp="1"/>
          </p:cNvSpPr>
          <p:nvPr>
            <p:ph type="subTitle" idx="4294967295"/>
          </p:nvPr>
        </p:nvSpPr>
        <p:spPr>
          <a:xfrm>
            <a:off x="685802" y="2343150"/>
            <a:ext cx="7467600" cy="1981201"/>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7200" b="1" dirty="0">
                <a:solidFill>
                  <a:srgbClr val="FFC000"/>
                </a:solidFill>
                <a:latin typeface="Titillium Web"/>
                <a:ea typeface="Titillium Web"/>
                <a:cs typeface="Titillium Web"/>
                <a:sym typeface="Titillium Web"/>
              </a:rPr>
              <a:t>Any questions</a:t>
            </a:r>
            <a:r>
              <a:rPr lang="en" sz="7200" b="1" dirty="0" smtClean="0">
                <a:solidFill>
                  <a:srgbClr val="FFC000"/>
                </a:solidFill>
                <a:latin typeface="Titillium Web"/>
                <a:ea typeface="Titillium Web"/>
                <a:cs typeface="Titillium Web"/>
                <a:sym typeface="Titillium Web"/>
              </a:rPr>
              <a:t>?</a:t>
            </a:r>
            <a:endParaRPr sz="7200" b="1">
              <a:solidFill>
                <a:srgbClr val="FFC000"/>
              </a:solidFill>
              <a:latin typeface="Titillium Web"/>
              <a:ea typeface="Titillium Web"/>
              <a:cs typeface="Titillium Web"/>
              <a:sym typeface="Titillium Web"/>
            </a:endParaRPr>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grpSp>
        <p:nvGrpSpPr>
          <p:cNvPr id="5" name="Google Shape;555;p36"/>
          <p:cNvGrpSpPr/>
          <p:nvPr/>
        </p:nvGrpSpPr>
        <p:grpSpPr>
          <a:xfrm>
            <a:off x="1752600" y="2190751"/>
            <a:ext cx="371564" cy="371543"/>
            <a:chOff x="576250" y="4319400"/>
            <a:chExt cx="442075" cy="442050"/>
          </a:xfrm>
        </p:grpSpPr>
        <p:sp>
          <p:nvSpPr>
            <p:cNvPr id="6" name="Google Shape;556;p3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7" name="Google Shape;557;p3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 name="Google Shape;558;p3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 name="Google Shape;559;p3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grpSp>
      <p:grpSp>
        <p:nvGrpSpPr>
          <p:cNvPr id="10" name="Google Shape;738;p36"/>
          <p:cNvGrpSpPr/>
          <p:nvPr/>
        </p:nvGrpSpPr>
        <p:grpSpPr>
          <a:xfrm>
            <a:off x="1143001" y="1428750"/>
            <a:ext cx="452420" cy="433992"/>
            <a:chOff x="5233525" y="4954450"/>
            <a:chExt cx="538275" cy="516350"/>
          </a:xfrm>
        </p:grpSpPr>
        <p:sp>
          <p:nvSpPr>
            <p:cNvPr id="11" name="Google Shape;739;p3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0;p3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1;p3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2;p3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3;p3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4;p3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5;p36"/>
            <p:cNvSpPr/>
            <p:nvPr/>
          </p:nvSpPr>
          <p:spPr>
            <a:xfrm>
              <a:off x="5367475" y="5025075"/>
              <a:ext cx="81600" cy="105975"/>
            </a:xfrm>
            <a:custGeom>
              <a:avLst/>
              <a:gdLst/>
              <a:ahLst/>
              <a:cxnLst/>
              <a:rect l="l" t="t" r="r" b="b"/>
              <a:pathLst>
                <a:path w="3264" h="4239" fill="none" extrusionOk="0">
                  <a:moveTo>
                    <a:pt x="0" y="1"/>
                  </a:moveTo>
                  <a:lnTo>
                    <a:pt x="3264" y="4238"/>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6;p36"/>
            <p:cNvSpPr/>
            <p:nvPr/>
          </p:nvSpPr>
          <p:spPr>
            <a:xfrm>
              <a:off x="5567800" y="4999500"/>
              <a:ext cx="115100" cy="133975"/>
            </a:xfrm>
            <a:custGeom>
              <a:avLst/>
              <a:gdLst/>
              <a:ahLst/>
              <a:cxnLst/>
              <a:rect l="l" t="t" r="r" b="b"/>
              <a:pathLst>
                <a:path w="4604" h="5359" fill="none" extrusionOk="0">
                  <a:moveTo>
                    <a:pt x="0" y="5359"/>
                  </a:moveTo>
                  <a:lnTo>
                    <a:pt x="4603"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7;p36"/>
            <p:cNvSpPr/>
            <p:nvPr/>
          </p:nvSpPr>
          <p:spPr>
            <a:xfrm>
              <a:off x="5600075" y="5217475"/>
              <a:ext cx="127275" cy="16475"/>
            </a:xfrm>
            <a:custGeom>
              <a:avLst/>
              <a:gdLst/>
              <a:ahLst/>
              <a:cxnLst/>
              <a:rect l="l" t="t" r="r" b="b"/>
              <a:pathLst>
                <a:path w="5091" h="659" fill="none" extrusionOk="0">
                  <a:moveTo>
                    <a:pt x="5090" y="658"/>
                  </a:moveTo>
                  <a:lnTo>
                    <a:pt x="0"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8;p36"/>
            <p:cNvSpPr/>
            <p:nvPr/>
          </p:nvSpPr>
          <p:spPr>
            <a:xfrm>
              <a:off x="5497775" y="5299675"/>
              <a:ext cx="4900" cy="126675"/>
            </a:xfrm>
            <a:custGeom>
              <a:avLst/>
              <a:gdLst/>
              <a:ahLst/>
              <a:cxnLst/>
              <a:rect l="l" t="t" r="r" b="b"/>
              <a:pathLst>
                <a:path w="196" h="5067" fill="none" extrusionOk="0">
                  <a:moveTo>
                    <a:pt x="0" y="5067"/>
                  </a:moveTo>
                  <a:lnTo>
                    <a:pt x="195"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9;p36"/>
            <p:cNvSpPr/>
            <p:nvPr/>
          </p:nvSpPr>
          <p:spPr>
            <a:xfrm>
              <a:off x="5277975" y="5241825"/>
              <a:ext cx="141275" cy="58500"/>
            </a:xfrm>
            <a:custGeom>
              <a:avLst/>
              <a:gdLst/>
              <a:ahLst/>
              <a:cxnLst/>
              <a:rect l="l" t="t" r="r" b="b"/>
              <a:pathLst>
                <a:path w="5651" h="2340" fill="none" extrusionOk="0">
                  <a:moveTo>
                    <a:pt x="0" y="2339"/>
                  </a:moveTo>
                  <a:lnTo>
                    <a:pt x="565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8;p36"/>
          <p:cNvGrpSpPr/>
          <p:nvPr/>
        </p:nvGrpSpPr>
        <p:grpSpPr>
          <a:xfrm>
            <a:off x="3352800" y="361950"/>
            <a:ext cx="452420" cy="433992"/>
            <a:chOff x="5233525" y="4954450"/>
            <a:chExt cx="538275" cy="516350"/>
          </a:xfrm>
        </p:grpSpPr>
        <p:sp>
          <p:nvSpPr>
            <p:cNvPr id="23" name="Google Shape;739;p3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0;p3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1;p3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2;p3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3;p3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4;p3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5;p36"/>
            <p:cNvSpPr/>
            <p:nvPr/>
          </p:nvSpPr>
          <p:spPr>
            <a:xfrm>
              <a:off x="5367475" y="5025075"/>
              <a:ext cx="81600" cy="105975"/>
            </a:xfrm>
            <a:custGeom>
              <a:avLst/>
              <a:gdLst/>
              <a:ahLst/>
              <a:cxnLst/>
              <a:rect l="l" t="t" r="r" b="b"/>
              <a:pathLst>
                <a:path w="3264" h="4239" fill="none" extrusionOk="0">
                  <a:moveTo>
                    <a:pt x="0" y="1"/>
                  </a:moveTo>
                  <a:lnTo>
                    <a:pt x="3264" y="4238"/>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6;p36"/>
            <p:cNvSpPr/>
            <p:nvPr/>
          </p:nvSpPr>
          <p:spPr>
            <a:xfrm>
              <a:off x="5567800" y="4999500"/>
              <a:ext cx="115100" cy="133975"/>
            </a:xfrm>
            <a:custGeom>
              <a:avLst/>
              <a:gdLst/>
              <a:ahLst/>
              <a:cxnLst/>
              <a:rect l="l" t="t" r="r" b="b"/>
              <a:pathLst>
                <a:path w="4604" h="5359" fill="none" extrusionOk="0">
                  <a:moveTo>
                    <a:pt x="0" y="5359"/>
                  </a:moveTo>
                  <a:lnTo>
                    <a:pt x="4603"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47;p36"/>
            <p:cNvSpPr/>
            <p:nvPr/>
          </p:nvSpPr>
          <p:spPr>
            <a:xfrm>
              <a:off x="5600075" y="5217475"/>
              <a:ext cx="127275" cy="16475"/>
            </a:xfrm>
            <a:custGeom>
              <a:avLst/>
              <a:gdLst/>
              <a:ahLst/>
              <a:cxnLst/>
              <a:rect l="l" t="t" r="r" b="b"/>
              <a:pathLst>
                <a:path w="5091" h="659" fill="none" extrusionOk="0">
                  <a:moveTo>
                    <a:pt x="5090" y="658"/>
                  </a:moveTo>
                  <a:lnTo>
                    <a:pt x="0"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8;p36"/>
            <p:cNvSpPr/>
            <p:nvPr/>
          </p:nvSpPr>
          <p:spPr>
            <a:xfrm>
              <a:off x="5497775" y="5299675"/>
              <a:ext cx="4900" cy="126675"/>
            </a:xfrm>
            <a:custGeom>
              <a:avLst/>
              <a:gdLst/>
              <a:ahLst/>
              <a:cxnLst/>
              <a:rect l="l" t="t" r="r" b="b"/>
              <a:pathLst>
                <a:path w="196" h="5067" fill="none" extrusionOk="0">
                  <a:moveTo>
                    <a:pt x="0" y="5067"/>
                  </a:moveTo>
                  <a:lnTo>
                    <a:pt x="195"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49;p36"/>
            <p:cNvSpPr/>
            <p:nvPr/>
          </p:nvSpPr>
          <p:spPr>
            <a:xfrm>
              <a:off x="5277975" y="5241825"/>
              <a:ext cx="141275" cy="58500"/>
            </a:xfrm>
            <a:custGeom>
              <a:avLst/>
              <a:gdLst/>
              <a:ahLst/>
              <a:cxnLst/>
              <a:rect l="l" t="t" r="r" b="b"/>
              <a:pathLst>
                <a:path w="5651" h="2340" fill="none" extrusionOk="0">
                  <a:moveTo>
                    <a:pt x="0" y="2339"/>
                  </a:moveTo>
                  <a:lnTo>
                    <a:pt x="565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38;p36"/>
          <p:cNvGrpSpPr/>
          <p:nvPr/>
        </p:nvGrpSpPr>
        <p:grpSpPr>
          <a:xfrm>
            <a:off x="6553200" y="2266951"/>
            <a:ext cx="452420" cy="433992"/>
            <a:chOff x="5233525" y="4954450"/>
            <a:chExt cx="538275" cy="516350"/>
          </a:xfrm>
        </p:grpSpPr>
        <p:sp>
          <p:nvSpPr>
            <p:cNvPr id="35" name="Google Shape;739;p3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0;p3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41;p3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42;p3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6"/>
            <p:cNvSpPr/>
            <p:nvPr/>
          </p:nvSpPr>
          <p:spPr>
            <a:xfrm>
              <a:off x="5367475" y="5025075"/>
              <a:ext cx="81600" cy="105975"/>
            </a:xfrm>
            <a:custGeom>
              <a:avLst/>
              <a:gdLst/>
              <a:ahLst/>
              <a:cxnLst/>
              <a:rect l="l" t="t" r="r" b="b"/>
              <a:pathLst>
                <a:path w="3264" h="4239" fill="none" extrusionOk="0">
                  <a:moveTo>
                    <a:pt x="0" y="1"/>
                  </a:moveTo>
                  <a:lnTo>
                    <a:pt x="3264" y="4238"/>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6"/>
            <p:cNvSpPr/>
            <p:nvPr/>
          </p:nvSpPr>
          <p:spPr>
            <a:xfrm>
              <a:off x="5567800" y="4999500"/>
              <a:ext cx="115100" cy="133975"/>
            </a:xfrm>
            <a:custGeom>
              <a:avLst/>
              <a:gdLst/>
              <a:ahLst/>
              <a:cxnLst/>
              <a:rect l="l" t="t" r="r" b="b"/>
              <a:pathLst>
                <a:path w="4604" h="5359" fill="none" extrusionOk="0">
                  <a:moveTo>
                    <a:pt x="0" y="5359"/>
                  </a:moveTo>
                  <a:lnTo>
                    <a:pt x="4603"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6"/>
            <p:cNvSpPr/>
            <p:nvPr/>
          </p:nvSpPr>
          <p:spPr>
            <a:xfrm>
              <a:off x="5600075" y="5217475"/>
              <a:ext cx="127275" cy="16475"/>
            </a:xfrm>
            <a:custGeom>
              <a:avLst/>
              <a:gdLst/>
              <a:ahLst/>
              <a:cxnLst/>
              <a:rect l="l" t="t" r="r" b="b"/>
              <a:pathLst>
                <a:path w="5091" h="659" fill="none" extrusionOk="0">
                  <a:moveTo>
                    <a:pt x="5090" y="658"/>
                  </a:moveTo>
                  <a:lnTo>
                    <a:pt x="0"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6"/>
            <p:cNvSpPr/>
            <p:nvPr/>
          </p:nvSpPr>
          <p:spPr>
            <a:xfrm>
              <a:off x="5497775" y="5299675"/>
              <a:ext cx="4900" cy="126675"/>
            </a:xfrm>
            <a:custGeom>
              <a:avLst/>
              <a:gdLst/>
              <a:ahLst/>
              <a:cxnLst/>
              <a:rect l="l" t="t" r="r" b="b"/>
              <a:pathLst>
                <a:path w="196" h="5067" fill="none" extrusionOk="0">
                  <a:moveTo>
                    <a:pt x="0" y="5067"/>
                  </a:moveTo>
                  <a:lnTo>
                    <a:pt x="195"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6"/>
            <p:cNvSpPr/>
            <p:nvPr/>
          </p:nvSpPr>
          <p:spPr>
            <a:xfrm>
              <a:off x="5277975" y="5241825"/>
              <a:ext cx="141275" cy="58500"/>
            </a:xfrm>
            <a:custGeom>
              <a:avLst/>
              <a:gdLst/>
              <a:ahLst/>
              <a:cxnLst/>
              <a:rect l="l" t="t" r="r" b="b"/>
              <a:pathLst>
                <a:path w="5651" h="2340" fill="none" extrusionOk="0">
                  <a:moveTo>
                    <a:pt x="0" y="2339"/>
                  </a:moveTo>
                  <a:lnTo>
                    <a:pt x="565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472;p36"/>
          <p:cNvGrpSpPr/>
          <p:nvPr/>
        </p:nvGrpSpPr>
        <p:grpSpPr>
          <a:xfrm>
            <a:off x="381002" y="4552951"/>
            <a:ext cx="345972" cy="325505"/>
            <a:chOff x="5972700" y="2330200"/>
            <a:chExt cx="411625" cy="387275"/>
          </a:xfrm>
        </p:grpSpPr>
        <p:sp>
          <p:nvSpPr>
            <p:cNvPr id="64" name="Google Shape;473;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5" name="Google Shape;474;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 Τίτλος"/>
          <p:cNvSpPr>
            <a:spLocks noGrp="1"/>
          </p:cNvSpPr>
          <p:nvPr>
            <p:ph type="title"/>
          </p:nvPr>
        </p:nvSpPr>
        <p:spPr/>
        <p:txBody>
          <a:bodyPr/>
          <a:lstStyle/>
          <a:p>
            <a:pPr lvl="0"/>
            <a:r>
              <a:rPr lang="en-US" dirty="0" smtClean="0"/>
              <a:t>Optimal PMU-CL placement (OPLP) problem</a:t>
            </a:r>
            <a:endParaRPr lang="en-US" dirty="0"/>
          </a:p>
        </p:txBody>
      </p:sp>
      <p:sp>
        <p:nvSpPr>
          <p:cNvPr id="9" name="8 - Θέση κειμένου"/>
          <p:cNvSpPr>
            <a:spLocks noGrp="1"/>
          </p:cNvSpPr>
          <p:nvPr>
            <p:ph type="body" idx="1"/>
          </p:nvPr>
        </p:nvSpPr>
        <p:spPr/>
        <p:txBody>
          <a:bodyPr/>
          <a:lstStyle/>
          <a:p>
            <a:r>
              <a:rPr lang="en-US" dirty="0" smtClean="0"/>
              <a:t>Optimal placement of PMUs and Communication Lines, all PMUs can be paced on the buses and CLs can be placed on the branches that connect the buses.</a:t>
            </a:r>
          </a:p>
          <a:p>
            <a:r>
              <a:rPr lang="en-US" dirty="0" smtClean="0"/>
              <a:t>The OPLP investigates the placement  of PMU and CLs for full observability in power system, and to ensure the reliable and timely transmission  of PMU data.</a:t>
            </a:r>
          </a:p>
        </p:txBody>
      </p:sp>
      <p:sp>
        <p:nvSpPr>
          <p:cNvPr id="6" name="5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 structure</a:t>
            </a:r>
            <a:endParaRPr lang="en-US" dirty="0"/>
          </a:p>
        </p:txBody>
      </p:sp>
      <p:sp>
        <p:nvSpPr>
          <p:cNvPr id="3" name="2 - Θέση κειμένου"/>
          <p:cNvSpPr>
            <a:spLocks noGrp="1"/>
          </p:cNvSpPr>
          <p:nvPr>
            <p:ph type="body" idx="1"/>
          </p:nvPr>
        </p:nvSpPr>
        <p:spPr>
          <a:xfrm>
            <a:off x="457201" y="1428748"/>
            <a:ext cx="4953001" cy="3148800"/>
          </a:xfrm>
        </p:spPr>
        <p:txBody>
          <a:bodyPr/>
          <a:lstStyle/>
          <a:p>
            <a:r>
              <a:rPr lang="en-US" dirty="0" smtClean="0"/>
              <a:t>We consider an N-bus power system and denote N = {1, 2, …, N} as the set of buses.</a:t>
            </a:r>
          </a:p>
          <a:p>
            <a:pPr>
              <a:buNone/>
            </a:pPr>
            <a:r>
              <a:rPr lang="en-US" dirty="0" smtClean="0"/>
              <a:t>	We use M to represent the connectivity matrix.</a:t>
            </a:r>
          </a:p>
          <a:p>
            <a:r>
              <a:rPr lang="en-US" dirty="0" smtClean="0"/>
              <a:t>And </a:t>
            </a:r>
            <a:r>
              <a:rPr lang="el-GR" dirty="0" smtClean="0"/>
              <a:t>μ </a:t>
            </a:r>
            <a:r>
              <a:rPr lang="en-US" dirty="0" smtClean="0"/>
              <a:t>= [</a:t>
            </a:r>
            <a:r>
              <a:rPr lang="el-GR" dirty="0" smtClean="0"/>
              <a:t>μ</a:t>
            </a:r>
            <a:r>
              <a:rPr lang="el-GR" sz="1200" dirty="0" smtClean="0"/>
              <a:t>1</a:t>
            </a:r>
            <a:r>
              <a:rPr lang="el-GR" dirty="0" smtClean="0"/>
              <a:t>, μ</a:t>
            </a:r>
            <a:r>
              <a:rPr lang="el-GR" sz="1100" dirty="0" smtClean="0"/>
              <a:t>2</a:t>
            </a:r>
            <a:r>
              <a:rPr lang="el-GR" dirty="0" smtClean="0"/>
              <a:t>, …, μ</a:t>
            </a:r>
            <a:r>
              <a:rPr lang="el-GR" sz="1200" dirty="0" smtClean="0"/>
              <a:t>Ν</a:t>
            </a:r>
            <a:r>
              <a:rPr lang="el-GR" dirty="0" smtClean="0"/>
              <a:t>] </a:t>
            </a:r>
            <a:r>
              <a:rPr lang="en-US" dirty="0" smtClean="0"/>
              <a:t>is defined as the PMU installation vector.</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5" name="4 - Εικόνα" descr="matrix M.PNG"/>
          <p:cNvPicPr>
            <a:picLocks noChangeAspect="1"/>
          </p:cNvPicPr>
          <p:nvPr/>
        </p:nvPicPr>
        <p:blipFill>
          <a:blip r:embed="rId3"/>
          <a:stretch>
            <a:fillRect/>
          </a:stretch>
        </p:blipFill>
        <p:spPr>
          <a:xfrm>
            <a:off x="5562601" y="1657350"/>
            <a:ext cx="3581401" cy="866896"/>
          </a:xfrm>
          <a:prstGeom prst="rect">
            <a:avLst/>
          </a:prstGeom>
        </p:spPr>
      </p:pic>
      <p:pic>
        <p:nvPicPr>
          <p:cNvPr id="6" name="5 - Εικόνα" descr="vector μ.PNG"/>
          <p:cNvPicPr>
            <a:picLocks noChangeAspect="1"/>
          </p:cNvPicPr>
          <p:nvPr/>
        </p:nvPicPr>
        <p:blipFill>
          <a:blip r:embed="rId4"/>
          <a:stretch>
            <a:fillRect/>
          </a:stretch>
        </p:blipFill>
        <p:spPr>
          <a:xfrm>
            <a:off x="5562599" y="3790951"/>
            <a:ext cx="3581401" cy="55252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 Θέση κειμένου"/>
          <p:cNvSpPr>
            <a:spLocks noGrp="1"/>
          </p:cNvSpPr>
          <p:nvPr>
            <p:ph type="body" idx="1"/>
          </p:nvPr>
        </p:nvSpPr>
        <p:spPr>
          <a:xfrm>
            <a:off x="457200" y="285750"/>
            <a:ext cx="6025500" cy="4291798"/>
          </a:xfrm>
        </p:spPr>
        <p:txBody>
          <a:bodyPr/>
          <a:lstStyle/>
          <a:p>
            <a:r>
              <a:rPr lang="en-US" dirty="0" smtClean="0"/>
              <a:t>We use matrix </a:t>
            </a:r>
            <a:r>
              <a:rPr lang="en-US" b="1" u="sng" dirty="0" smtClean="0"/>
              <a:t>B </a:t>
            </a:r>
            <a:r>
              <a:rPr lang="en-US" dirty="0" smtClean="0"/>
              <a:t>to denote the power system bandwidth requirement, with its element </a:t>
            </a:r>
            <a:r>
              <a:rPr lang="en-US" u="sng" dirty="0" smtClean="0"/>
              <a:t>b</a:t>
            </a:r>
            <a:r>
              <a:rPr lang="en-US" sz="1600" dirty="0" smtClean="0"/>
              <a:t>i,j</a:t>
            </a:r>
            <a:r>
              <a:rPr lang="en-US" dirty="0" smtClean="0"/>
              <a:t> indicates the bandwidth requirement on the CL placed at branch i-j.</a:t>
            </a:r>
          </a:p>
          <a:p>
            <a:pPr>
              <a:buNone/>
            </a:pPr>
            <a:r>
              <a:rPr lang="en-US" dirty="0" smtClean="0"/>
              <a:t>	In general </a:t>
            </a:r>
            <a:r>
              <a:rPr lang="en-US" u="sng" dirty="0" smtClean="0"/>
              <a:t>b</a:t>
            </a:r>
            <a:r>
              <a:rPr lang="en-US" sz="1600" dirty="0" smtClean="0"/>
              <a:t>i,j</a:t>
            </a:r>
            <a:r>
              <a:rPr lang="en-US" dirty="0" smtClean="0"/>
              <a:t> &gt;= 0, if </a:t>
            </a:r>
            <a:r>
              <a:rPr lang="en-US" u="sng" dirty="0" smtClean="0"/>
              <a:t>b</a:t>
            </a:r>
            <a:r>
              <a:rPr lang="en-US" sz="1600" dirty="0" smtClean="0"/>
              <a:t>i,j</a:t>
            </a:r>
            <a:r>
              <a:rPr lang="en-US" dirty="0" smtClean="0"/>
              <a:t> = 0 there is no data transmitted via branch i-j, which means that there is no CL placed at branch i-j.</a:t>
            </a:r>
          </a:p>
          <a:p>
            <a:r>
              <a:rPr lang="en-US" dirty="0" smtClean="0"/>
              <a:t>The  requirements on the CL capacity depend on the PMU data traffic and the data routing scheme.</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WAMS Traffic Model</a:t>
            </a:r>
            <a:endParaRPr lang="en-US" dirty="0"/>
          </a:p>
        </p:txBody>
      </p:sp>
      <p:sp>
        <p:nvSpPr>
          <p:cNvPr id="3" name="2 - Θέση κειμένου"/>
          <p:cNvSpPr>
            <a:spLocks noGrp="1"/>
          </p:cNvSpPr>
          <p:nvPr>
            <p:ph type="body" idx="1"/>
          </p:nvPr>
        </p:nvSpPr>
        <p:spPr/>
        <p:txBody>
          <a:bodyPr/>
          <a:lstStyle/>
          <a:p>
            <a:r>
              <a:rPr lang="en-US" dirty="0" smtClean="0"/>
              <a:t>In WAMS the PMUs generate phasor data to make the power system observable.</a:t>
            </a:r>
          </a:p>
          <a:p>
            <a:r>
              <a:rPr lang="en-US" dirty="0" smtClean="0"/>
              <a:t>The amount of data traffic generated by different PMUs varies, for the wide area situational awareness the bandwidth requirement ranges from 600 Kbps to 1500 Kbps</a:t>
            </a:r>
            <a:endParaRPr lang="en-US" dirty="0"/>
          </a:p>
        </p:txBody>
      </p:sp>
      <p:sp>
        <p:nvSpPr>
          <p:cNvPr id="4" name="3 - Θέση αριθμού διαφάνειας"/>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2247</TotalTime>
  <Words>5824</Words>
  <PresentationFormat>Προβολή στην οθόνη (16:9)</PresentationFormat>
  <Paragraphs>453</Paragraphs>
  <Slides>56</Slides>
  <Notes>52</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56</vt:i4>
      </vt:variant>
    </vt:vector>
  </HeadingPairs>
  <TitlesOfParts>
    <vt:vector size="64" baseType="lpstr">
      <vt:lpstr>Arial</vt:lpstr>
      <vt:lpstr>Titillium Web</vt:lpstr>
      <vt:lpstr>Titillium Web Light</vt:lpstr>
      <vt:lpstr>Shonar Bangla</vt:lpstr>
      <vt:lpstr>GothicE</vt:lpstr>
      <vt:lpstr>Tempus Sans ITC</vt:lpstr>
      <vt:lpstr>Wingdings</vt:lpstr>
      <vt:lpstr>Ninacor template</vt:lpstr>
      <vt:lpstr>Ευφυή Δίκτυα Μεταφοράς Ενέργειας 2019-2020</vt:lpstr>
      <vt:lpstr>Optimal PMU-Communication Link Placement for Smart Grid Wide-Area Measurement Systems</vt:lpstr>
      <vt:lpstr>INSTRUCTION</vt:lpstr>
      <vt:lpstr>1. Wide Area Monitoring System (WAMS) Model</vt:lpstr>
      <vt:lpstr>The Basic Model of WAMS consists of three major components</vt:lpstr>
      <vt:lpstr>Optimal PMU-CL placement (OPLP) problem</vt:lpstr>
      <vt:lpstr>Model structure</vt:lpstr>
      <vt:lpstr>Διαφάνεια 8</vt:lpstr>
      <vt:lpstr>WAMS Traffic Model</vt:lpstr>
      <vt:lpstr>Διαφάνεια 10</vt:lpstr>
      <vt:lpstr>Διαφάνεια 11</vt:lpstr>
      <vt:lpstr>Data Routing Scheme</vt:lpstr>
      <vt:lpstr>Διαφάνεια 13</vt:lpstr>
      <vt:lpstr>Διαφάνεια 14</vt:lpstr>
      <vt:lpstr>Διαφάνεια 15</vt:lpstr>
      <vt:lpstr>Διαφάνεια 16</vt:lpstr>
      <vt:lpstr>Example IEEE standard 5-bus system</vt:lpstr>
      <vt:lpstr>Διαφάνεια 18</vt:lpstr>
      <vt:lpstr>Διαφάνεια 19</vt:lpstr>
      <vt:lpstr>Διαφάνεια 20</vt:lpstr>
      <vt:lpstr>Διαφάνεια 21</vt:lpstr>
      <vt:lpstr>Construction Cost Model</vt:lpstr>
      <vt:lpstr>Διαφάνεια 23</vt:lpstr>
      <vt:lpstr>2. Optimal Joint PMU-CL Placement (OPLP) Problem</vt:lpstr>
      <vt:lpstr>Διαφάνεια 25</vt:lpstr>
      <vt:lpstr>Effect of ZIBs</vt:lpstr>
      <vt:lpstr>Διαφάνεια 27</vt:lpstr>
      <vt:lpstr>PMU Measurement Limitations</vt:lpstr>
      <vt:lpstr>Διαφάνεια 29</vt:lpstr>
      <vt:lpstr>Solving OPLP</vt:lpstr>
      <vt:lpstr>Διαφάνεια 31</vt:lpstr>
      <vt:lpstr>Διαφάνεια 32</vt:lpstr>
      <vt:lpstr>Διαφάνεια 33</vt:lpstr>
      <vt:lpstr>Διαφάνεια 34</vt:lpstr>
      <vt:lpstr>3. Numerical Analysis</vt:lpstr>
      <vt:lpstr>Test analysis </vt:lpstr>
      <vt:lpstr>Διαφάνεια 37</vt:lpstr>
      <vt:lpstr>Διαφάνεια 38</vt:lpstr>
      <vt:lpstr>Performance Comparisons</vt:lpstr>
      <vt:lpstr>Διαφάνεια 40</vt:lpstr>
      <vt:lpstr>Cost comparison Between OPLP and OPP</vt:lpstr>
      <vt:lpstr>Διαφάνεια 42</vt:lpstr>
      <vt:lpstr>Διαφάνεια 43</vt:lpstr>
      <vt:lpstr>Διαφάνεια 44</vt:lpstr>
      <vt:lpstr>Διαφάνεια 45</vt:lpstr>
      <vt:lpstr>Measurement Capacity Limitation Effects</vt:lpstr>
      <vt:lpstr>Διαφάνεια 47</vt:lpstr>
      <vt:lpstr>OPLP Results Under Different Pricing Scenarios</vt:lpstr>
      <vt:lpstr>Διαφάνεια 49</vt:lpstr>
      <vt:lpstr>Διαφάνεια 50</vt:lpstr>
      <vt:lpstr>Διαφάνεια 51</vt:lpstr>
      <vt:lpstr>4. Conclusion</vt:lpstr>
      <vt:lpstr>With the extention of OPP to OPLP problem</vt:lpstr>
      <vt:lpstr>Διαφάνεια 54</vt:lpstr>
      <vt:lpstr>References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ΑΓΓΕΛΟΣ</dc:creator>
  <cp:lastModifiedBy>atom</cp:lastModifiedBy>
  <cp:revision>152</cp:revision>
  <dcterms:modified xsi:type="dcterms:W3CDTF">2019-12-08T12:28:15Z</dcterms:modified>
</cp:coreProperties>
</file>