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341" r:id="rId2"/>
    <p:sldId id="337" r:id="rId3"/>
    <p:sldId id="343" r:id="rId4"/>
    <p:sldId id="339" r:id="rId5"/>
    <p:sldId id="345" r:id="rId6"/>
    <p:sldId id="346" r:id="rId7"/>
    <p:sldId id="350" r:id="rId8"/>
    <p:sldId id="347" r:id="rId9"/>
    <p:sldId id="349" r:id="rId10"/>
    <p:sldId id="353" r:id="rId11"/>
    <p:sldId id="351" r:id="rId12"/>
    <p:sldId id="348" r:id="rId13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>
          <p15:clr>
            <a:srgbClr val="A4A3A4"/>
          </p15:clr>
        </p15:guide>
        <p15:guide id="2" orient="horz" pos="2618">
          <p15:clr>
            <a:srgbClr val="A4A3A4"/>
          </p15:clr>
        </p15:guide>
        <p15:guide id="3" orient="horz" pos="1756">
          <p15:clr>
            <a:srgbClr val="A4A3A4"/>
          </p15:clr>
        </p15:guide>
        <p15:guide id="4" orient="horz" pos="1711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3117">
          <p15:clr>
            <a:srgbClr val="A4A3A4"/>
          </p15:clr>
        </p15:guide>
        <p15:guide id="7" orient="horz" pos="3026">
          <p15:clr>
            <a:srgbClr val="A4A3A4"/>
          </p15:clr>
        </p15:guide>
        <p15:guide id="8" orient="horz" pos="2845">
          <p15:clr>
            <a:srgbClr val="A4A3A4"/>
          </p15:clr>
        </p15:guide>
        <p15:guide id="9" pos="249">
          <p15:clr>
            <a:srgbClr val="A4A3A4"/>
          </p15:clr>
        </p15:guide>
        <p15:guide id="10" pos="2857">
          <p15:clr>
            <a:srgbClr val="A4A3A4"/>
          </p15:clr>
        </p15:guide>
        <p15:guide id="11" pos="2903">
          <p15:clr>
            <a:srgbClr val="A4A3A4"/>
          </p15:clr>
        </p15:guide>
        <p15:guide id="12" pos="3787">
          <p15:clr>
            <a:srgbClr val="A4A3A4"/>
          </p15:clr>
        </p15:guide>
        <p15:guide id="13" pos="3742">
          <p15:clr>
            <a:srgbClr val="A4A3A4"/>
          </p15:clr>
        </p15:guide>
        <p15:guide id="14" pos="2018">
          <p15:clr>
            <a:srgbClr val="A4A3A4"/>
          </p15:clr>
        </p15:guide>
        <p15:guide id="15" pos="1973">
          <p15:clr>
            <a:srgbClr val="A4A3A4"/>
          </p15:clr>
        </p15:guide>
        <p15:guide id="16" pos="5511">
          <p15:clr>
            <a:srgbClr val="A4A3A4"/>
          </p15:clr>
        </p15:guide>
        <p15:guide id="17" pos="113">
          <p15:clr>
            <a:srgbClr val="A4A3A4"/>
          </p15:clr>
        </p15:guide>
        <p15:guide id="18" pos="5647">
          <p15:clr>
            <a:srgbClr val="A4A3A4"/>
          </p15:clr>
        </p15:guide>
        <p15:guide id="19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47474"/>
    <a:srgbClr val="A6A6A6"/>
    <a:srgbClr val="B2B2B2"/>
    <a:srgbClr val="EAEAEA"/>
    <a:srgbClr val="FFFDFD"/>
    <a:srgbClr val="FFFDFE"/>
    <a:srgbClr val="FFFE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7" autoAdjust="0"/>
    <p:restoredTop sz="96252" autoAdjust="0"/>
  </p:normalViewPr>
  <p:slideViewPr>
    <p:cSldViewPr snapToObjects="1" showGuides="1">
      <p:cViewPr varScale="1">
        <p:scale>
          <a:sx n="141" d="100"/>
          <a:sy n="141" d="100"/>
        </p:scale>
        <p:origin x="1164" y="120"/>
      </p:cViewPr>
      <p:guideLst>
        <p:guide orient="horz" pos="849"/>
        <p:guide orient="horz" pos="2618"/>
        <p:guide orient="horz" pos="1756"/>
        <p:guide orient="horz" pos="1711"/>
        <p:guide orient="horz" pos="123"/>
        <p:guide orient="horz" pos="3117"/>
        <p:guide orient="horz" pos="3026"/>
        <p:guide orient="horz" pos="2845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66" d="100"/>
          <a:sy n="66" d="100"/>
        </p:scale>
        <p:origin x="4224" y="3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0DA15-5D52-4DE6-9E44-38F0C58338B7}" type="datetimeFigureOut">
              <a:rPr lang="de-DE" smtClean="0"/>
              <a:t>24.3.2016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665FB-D9A2-44C8-9FD2-2229DD2ECF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220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665FB-D9A2-44C8-9FD2-2229DD2ECFD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99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665FB-D9A2-44C8-9FD2-2229DD2ECFD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98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2"/>
            <a:ext cx="8785225" cy="2736851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360000" rtlCol="0" anchor="b" anchorCtr="0"/>
          <a:lstStyle/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decken Sie die schraffierte Fläche mit einem Bild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7,6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181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7410"/>
            <a:ext cx="8172140" cy="84253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 smtClean="0"/>
              <a:t>URL</a:t>
            </a:r>
          </a:p>
          <a:p>
            <a:pPr lvl="0"/>
            <a:endParaRPr lang="en-US" noProof="0" dirty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0"/>
            <a:ext cx="2556593" cy="13104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dirty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dirty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7788"/>
            <a:ext cx="4141788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4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FDDB945-50E3-4F1B-B214-794990E202DD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Matthias Mutschler,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29E3F035-E830-464B-9EA2-AFF8ED2FFFD0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Matthias Mutschler,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7788"/>
            <a:ext cx="2736850" cy="28082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557D2359-B94F-49DE-AEEA-8B10C9CE10B8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Matthias Mutschler,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7" y="1347788"/>
            <a:ext cx="4141787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E5EBACBF-0008-42C7-A70E-0100B8CE142D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Matthias Mutschler, © Continental AG</a:t>
            </a:r>
            <a:endParaRPr lang="en-US" noProof="0" dirty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2787650"/>
            <a:ext cx="4140199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2787650"/>
            <a:ext cx="4141788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341DE4-AFEB-4D0A-B799-367D02476623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Matthias Mutschler,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201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7DE56B-593F-446D-8AC1-62C6D0679074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Matthias Mutschler,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307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3571AB-B36A-4A93-B918-A65A4B20C79A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Matthias Mutschler, © Continental AG</a:t>
            </a:r>
            <a:endParaRPr lang="en-US" noProof="0" dirty="0"/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24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7061D4-4DFD-427F-BE61-81D27302DB06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Matthias Mutschler, © Continental AG</a:t>
            </a:r>
            <a:endParaRPr lang="en-US" noProof="0" dirty="0"/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911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48D028-1F82-4B43-9FCC-3C665CBD115B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Matthias Mutschler, © Continental AG</a:t>
            </a:r>
            <a:endParaRPr lang="en-US" noProof="0" dirty="0"/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3" name="Gerade Verbindung 2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503548" y="-425553"/>
            <a:ext cx="8640452" cy="27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4000" tIns="35100" rIns="54000" bIns="35100" rtlCol="0" anchor="t" anchorCtr="0"/>
          <a:lstStyle/>
          <a:p>
            <a:r>
              <a:rPr lang="en-US" sz="675" noProof="0" dirty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675" noProof="0" dirty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911653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300831"/>
            <a:ext cx="8172141" cy="313877"/>
          </a:xfrm>
        </p:spPr>
        <p:txBody>
          <a:bodyPr tIns="0" rIns="0" bIns="0" anchor="t" anchorCtr="0">
            <a:normAutofit/>
          </a:bodyPr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560158"/>
            <a:ext cx="8172140" cy="853673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515966"/>
            <a:ext cx="2628590" cy="27661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675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515966"/>
            <a:ext cx="5075797" cy="27661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675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0"/>
            <a:ext cx="2555875" cy="978694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600"/>
            </a:lvl1pPr>
          </a:lstStyle>
          <a:p>
            <a:pPr lvl="0"/>
            <a:r>
              <a:rPr lang="en-US" noProof="0" dirty="0" smtClean="0"/>
              <a:t>Das Quality Seal hat </a:t>
            </a:r>
            <a:r>
              <a:rPr lang="en-US" noProof="0" dirty="0" err="1" smtClean="0"/>
              <a:t>im</a:t>
            </a:r>
            <a:r>
              <a:rPr lang="en-US" noProof="0" dirty="0" smtClean="0"/>
              <a:t> </a:t>
            </a:r>
            <a:r>
              <a:rPr lang="en-US" noProof="0" dirty="0" err="1" smtClean="0"/>
              <a:t>Vordergrund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stehen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r>
              <a:rPr lang="en-US" noProof="0" dirty="0" err="1" smtClean="0"/>
              <a:t>Bitte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ändern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die </a:t>
            </a:r>
            <a:r>
              <a:rPr lang="en-US" noProof="0" dirty="0" err="1" smtClean="0"/>
              <a:t>Größe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Position.</a:t>
            </a:r>
            <a:br>
              <a:rPr lang="en-US" noProof="0" dirty="0" smtClean="0"/>
            </a:br>
            <a:r>
              <a:rPr lang="en-US" noProof="0" dirty="0" smtClean="0"/>
              <a:t>The Quality Seal has to stay on top.</a:t>
            </a:r>
            <a:br>
              <a:rPr lang="en-US" noProof="0" dirty="0" smtClean="0"/>
            </a:br>
            <a:r>
              <a:rPr lang="en-US" noProof="0" dirty="0" smtClean="0"/>
              <a:t>Please do not change size or position.</a:t>
            </a:r>
          </a:p>
          <a:p>
            <a:pPr lvl="0"/>
            <a:endParaRPr lang="en-US" noProof="0" dirty="0" smtClean="0"/>
          </a:p>
        </p:txBody>
      </p:sp>
      <p:pic>
        <p:nvPicPr>
          <p:cNvPr id="18" name="Picture 4" descr="D:\DSUsers\uidw0282\50 Communication\40 Product &amp; Online\Luchs\ADAS_Luchsaugen_Abgesoftet_800px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383764" y="681540"/>
            <a:ext cx="3760237" cy="2376000"/>
          </a:xfrm>
          <a:prstGeom prst="rect">
            <a:avLst/>
          </a:prstGeom>
          <a:noFill/>
        </p:spPr>
      </p:pic>
      <p:sp>
        <p:nvSpPr>
          <p:cNvPr id="19" name="Titel 1"/>
          <p:cNvSpPr txBox="1">
            <a:spLocks/>
          </p:cNvSpPr>
          <p:nvPr userDrawn="1"/>
        </p:nvSpPr>
        <p:spPr>
          <a:xfrm>
            <a:off x="504316" y="1599642"/>
            <a:ext cx="8172141" cy="313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Senses for Safety.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20" name="Untertitel 2"/>
          <p:cNvSpPr txBox="1">
            <a:spLocks/>
          </p:cNvSpPr>
          <p:nvPr userDrawn="1"/>
        </p:nvSpPr>
        <p:spPr>
          <a:xfrm>
            <a:off x="504316" y="1815666"/>
            <a:ext cx="8172140" cy="27003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25000"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Driver assistance systems help save lives.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41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A6639B-4CC8-49DF-85E1-A8A8A8E59AB9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Matthias Mutschler, 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2427585"/>
            <a:ext cx="8172140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2773185"/>
            <a:ext cx="8172140" cy="878685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grpSp>
        <p:nvGrpSpPr>
          <p:cNvPr id="4" name="Gruppieren 16"/>
          <p:cNvGrpSpPr/>
          <p:nvPr userDrawn="1"/>
        </p:nvGrpSpPr>
        <p:grpSpPr>
          <a:xfrm>
            <a:off x="0" y="-1"/>
            <a:ext cx="9144000" cy="5143502"/>
            <a:chOff x="0" y="-1"/>
            <a:chExt cx="9144000" cy="6858002"/>
          </a:xfrm>
        </p:grpSpPr>
        <p:grpSp>
          <p:nvGrpSpPr>
            <p:cNvPr id="5" name="Gruppieren 15"/>
            <p:cNvGrpSpPr/>
            <p:nvPr userDrawn="1"/>
          </p:nvGrpSpPr>
          <p:grpSpPr>
            <a:xfrm>
              <a:off x="0" y="0"/>
              <a:ext cx="9144000" cy="6858001"/>
              <a:chOff x="0" y="0"/>
              <a:chExt cx="9144000" cy="6858001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0" y="0"/>
                <a:ext cx="9144000" cy="26035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 dirty="0" smtClean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 userDrawn="1"/>
            </p:nvSpPr>
            <p:spPr>
              <a:xfrm>
                <a:off x="0" y="6597652"/>
                <a:ext cx="9144000" cy="2603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 dirty="0" smtClean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Rechteck 12"/>
              <p:cNvSpPr/>
              <p:nvPr userDrawn="1"/>
            </p:nvSpPr>
            <p:spPr>
              <a:xfrm>
                <a:off x="0" y="0"/>
                <a:ext cx="179388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 dirty="0" smtClean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Rechteck 14"/>
              <p:cNvSpPr/>
              <p:nvPr userDrawn="1"/>
            </p:nvSpPr>
            <p:spPr>
              <a:xfrm>
                <a:off x="8964612" y="0"/>
                <a:ext cx="179387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 dirty="0" smtClean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pic>
          <p:nvPicPr>
            <p:cNvPr id="14" name="Grafik 13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38" y="-1"/>
              <a:ext cx="2555876" cy="1748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3"/>
            <a:ext cx="8785225" cy="47529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decken Sie die schraffierte Fläche mit einem Bild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13,2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040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6000"/>
            <a:ext cx="8172140" cy="84394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1"/>
            <a:ext cx="2555875" cy="131127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3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dirty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dirty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40216-9093-49D1-B8EE-0BC220323A94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Matthias Mutschler, © Continental AG</a:t>
            </a:r>
            <a:endParaRPr lang="en-US" noProof="0" dirty="0"/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3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854B81-A4E1-426B-A46C-3772808BBA9F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Matthias Mutschler,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C2BE0B-5955-4D46-8351-0491D0D568BE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Matthias Mutschler, © Continental AG</a:t>
            </a:r>
            <a:endParaRPr lang="en-US" noProof="0" dirty="0"/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2" name="Gerade Verbindung 21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13684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6D6AC5-EB55-4BD2-8499-4EA40B408373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Matthias Mutschler,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787650"/>
            <a:ext cx="8353425" cy="1368426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A40B6A-F99B-4AA3-8F59-8076A4148E90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Matthias Mutschler,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7020;MIO_UPDATE=True;MIO_VERSION=31.01.2014 11:35:18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1520" y="4381646"/>
            <a:ext cx="1857600" cy="5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6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9" y="1342800"/>
            <a:ext cx="8353425" cy="2813275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5" y="4551970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0B947680-FAFF-48D2-9E2E-3445775336AB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6" y="4665239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Matthias Mutschler, © Continental AG</a:t>
            </a:r>
            <a:endParaRPr lang="en-US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7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2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 smtClean="0">
                <a:solidFill>
                  <a:schemeClr val="tx1"/>
                </a:solidFill>
                <a:latin typeface="+mn-lt"/>
              </a:rPr>
              <a:t>HLA architecture MFC500</a:t>
            </a:r>
            <a:endParaRPr lang="en-US" sz="7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llipse 3" hidden="1"/>
          <p:cNvSpPr/>
          <p:nvPr userDrawn="1">
            <p:custDataLst>
              <p:tags r:id="rId23"/>
            </p:custDataLst>
          </p:nvPr>
        </p:nvSpPr>
        <p:spPr>
          <a:xfrm>
            <a:off x="-1270000" y="-9525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HLA architecture and performance improvements</a:t>
            </a:r>
            <a:endParaRPr lang="en-US" noProof="0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MFC500/MFC431</a:t>
            </a:r>
            <a:endParaRPr lang="en-US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www.continental-corporation.com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 smtClean="0"/>
              <a:t>Chassis &amp; Safety Division</a:t>
            </a:r>
          </a:p>
          <a:p>
            <a:r>
              <a:rPr lang="en-US" noProof="0" dirty="0" smtClean="0"/>
              <a:t>Advanced Driver Assistance Systems</a:t>
            </a:r>
            <a:endParaRPr lang="en-US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060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535411"/>
          </a:xfrm>
        </p:spPr>
        <p:txBody>
          <a:bodyPr/>
          <a:lstStyle/>
          <a:p>
            <a:r>
              <a:rPr lang="en-US" noProof="0" dirty="0" smtClean="0"/>
              <a:t>HLA function</a:t>
            </a:r>
            <a:endParaRPr lang="en-US" noProof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163534"/>
              </p:ext>
            </p:extLst>
          </p:nvPr>
        </p:nvGraphicFramePr>
        <p:xfrm>
          <a:off x="395288" y="771550"/>
          <a:ext cx="8353426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368"/>
                <a:gridCol w="3564521"/>
                <a:gridCol w="370853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MFC400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MFC500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Tasks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noProof="0" dirty="0" smtClean="0"/>
                        <a:t>Cluster objects to vehicles and d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efine glare free areas</a:t>
                      </a:r>
                    </a:p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Interpret environment and define high beam status and turn off reasons</a:t>
                      </a:r>
                    </a:p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Dimming of headlights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noProof="0" dirty="0" smtClean="0"/>
                        <a:t>Cluster objects to vehicles and d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efine glare free areas</a:t>
                      </a:r>
                    </a:p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Interpret environment and define high beam status and turn off reasons</a:t>
                      </a:r>
                    </a:p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Dimming of headlights</a:t>
                      </a:r>
                    </a:p>
                    <a:p>
                      <a:r>
                        <a:rPr kumimoji="0" lang="de-DE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„</a:t>
                      </a:r>
                      <a:r>
                        <a:rPr kumimoji="0" lang="de-DE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LowBeam-LightingControl</a:t>
                      </a:r>
                      <a:r>
                        <a:rPr kumimoji="0" lang="de-DE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 (Hell-Dunkel-Grenze Bestimmung für </a:t>
                      </a:r>
                      <a:r>
                        <a:rPr kumimoji="0" lang="de-DE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Lichtjustage</a:t>
                      </a:r>
                      <a:r>
                        <a:rPr kumimoji="0" lang="de-DE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Active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Night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Night</a:t>
                      </a:r>
                      <a:endParaRPr lang="en-US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Inputs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Object list</a:t>
                      </a:r>
                    </a:p>
                    <a:p>
                      <a:r>
                        <a:rPr lang="en-US" sz="1200" noProof="0" dirty="0" smtClean="0"/>
                        <a:t>Environment data (city, highway,</a:t>
                      </a:r>
                      <a:r>
                        <a:rPr lang="en-US" sz="1200" baseline="0" noProof="0" dirty="0" smtClean="0"/>
                        <a:t> etc.)</a:t>
                      </a:r>
                      <a:endParaRPr lang="en-US" sz="1200" noProof="0" dirty="0" smtClean="0"/>
                    </a:p>
                    <a:p>
                      <a:r>
                        <a:rPr lang="en-US" sz="1200" noProof="0" dirty="0" smtClean="0"/>
                        <a:t>Vehicle data</a:t>
                      </a:r>
                    </a:p>
                    <a:p>
                      <a:r>
                        <a:rPr lang="en-US" sz="1200" noProof="0" dirty="0" smtClean="0"/>
                        <a:t>Blockage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Scene</a:t>
                      </a:r>
                      <a:r>
                        <a:rPr lang="en-US" sz="1200" baseline="0" noProof="0" dirty="0" smtClean="0"/>
                        <a:t> description (lights, road boundaries, vehicle objects, map data, etc.)</a:t>
                      </a:r>
                    </a:p>
                    <a:p>
                      <a:r>
                        <a:rPr lang="en-US" sz="1200" baseline="0" noProof="0" dirty="0" smtClean="0"/>
                        <a:t>Vehicle data</a:t>
                      </a:r>
                    </a:p>
                    <a:p>
                      <a:r>
                        <a:rPr lang="en-US" sz="1200" baseline="0" noProof="0" dirty="0" smtClean="0"/>
                        <a:t>Blockage</a:t>
                      </a:r>
                      <a:endParaRPr lang="en-US" sz="1200" noProof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Max Runtime (VME)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C674x: 0.4ms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C674x: 0.8ms due to more data to analyze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6350485" y="4551970"/>
            <a:ext cx="2001935" cy="112830"/>
          </a:xfrm>
        </p:spPr>
        <p:txBody>
          <a:bodyPr/>
          <a:lstStyle/>
          <a:p>
            <a:fld id="{620A8782-2712-42C5-B9B9-5C36738CB148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6350486" y="4665239"/>
            <a:ext cx="2001935" cy="112830"/>
          </a:xfrm>
        </p:spPr>
        <p:txBody>
          <a:bodyPr/>
          <a:lstStyle/>
          <a:p>
            <a:r>
              <a:rPr lang="en-US" dirty="0" smtClean="0"/>
              <a:t>Matthias Mutschler, © Continental AG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6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396329"/>
          </a:xfrm>
        </p:spPr>
        <p:txBody>
          <a:bodyPr/>
          <a:lstStyle/>
          <a:p>
            <a:pPr lvl="0">
              <a:spcAft>
                <a:spcPts val="1200"/>
              </a:spcAft>
              <a:buClr>
                <a:srgbClr val="FFA500"/>
              </a:buClr>
              <a:buSzPct val="125000"/>
            </a:pPr>
            <a:r>
              <a:rPr lang="en-US" dirty="0"/>
              <a:t>Steps / efforts to be done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95289" y="843558"/>
            <a:ext cx="8353425" cy="3312517"/>
          </a:xfrm>
        </p:spPr>
        <p:txBody>
          <a:bodyPr>
            <a:normAutofit fontScale="55000" lnSpcReduction="20000"/>
          </a:bodyPr>
          <a:lstStyle/>
          <a:p>
            <a:r>
              <a:rPr lang="en-US" b="1" noProof="0" dirty="0" smtClean="0"/>
              <a:t>Light segmentation:</a:t>
            </a:r>
            <a:r>
              <a:rPr lang="en-US" noProof="0" dirty="0" smtClean="0"/>
              <a:t> </a:t>
            </a:r>
          </a:p>
          <a:p>
            <a:pPr lvl="1"/>
            <a:r>
              <a:rPr lang="en-US" noProof="0" dirty="0" smtClean="0"/>
              <a:t>Merge intensity and color segmentation into one light segmentation</a:t>
            </a:r>
          </a:p>
          <a:p>
            <a:pPr lvl="1"/>
            <a:r>
              <a:rPr lang="en-US" dirty="0" smtClean="0"/>
              <a:t>Switch from raw to Y0 image</a:t>
            </a:r>
            <a:endParaRPr lang="en-US" noProof="0" dirty="0" smtClean="0"/>
          </a:p>
          <a:p>
            <a:r>
              <a:rPr lang="en-US" b="1" noProof="0" dirty="0" smtClean="0"/>
              <a:t>Light tracking:</a:t>
            </a:r>
            <a:r>
              <a:rPr lang="en-US" noProof="0" dirty="0" smtClean="0"/>
              <a:t> </a:t>
            </a:r>
          </a:p>
          <a:p>
            <a:pPr lvl="1"/>
            <a:r>
              <a:rPr lang="en-US" noProof="0" dirty="0" smtClean="0"/>
              <a:t>Integrate color light association</a:t>
            </a:r>
          </a:p>
          <a:p>
            <a:r>
              <a:rPr lang="en-US" b="1" dirty="0" smtClean="0"/>
              <a:t>Light classification: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Merge classification part of TLR into </a:t>
            </a:r>
            <a:r>
              <a:rPr lang="en-US" dirty="0" smtClean="0"/>
              <a:t>LSD</a:t>
            </a:r>
            <a:endParaRPr lang="en-US" dirty="0" smtClean="0"/>
          </a:p>
          <a:p>
            <a:pPr lvl="1"/>
            <a:r>
              <a:rPr lang="en-US" dirty="0" smtClean="0"/>
              <a:t>LRF classifier: Switch </a:t>
            </a:r>
            <a:r>
              <a:rPr lang="en-US" dirty="0" err="1" smtClean="0"/>
              <a:t>toolchain</a:t>
            </a:r>
            <a:r>
              <a:rPr lang="en-US" dirty="0" smtClean="0"/>
              <a:t> to machine learning team (PED, VCL)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Vodca</a:t>
            </a:r>
            <a:r>
              <a:rPr lang="en-US" dirty="0" smtClean="0"/>
              <a:t> for </a:t>
            </a:r>
            <a:r>
              <a:rPr lang="en-US" dirty="0" smtClean="0"/>
              <a:t>classification </a:t>
            </a:r>
            <a:r>
              <a:rPr lang="en-US" dirty="0" smtClean="0"/>
              <a:t>(GS update needed as well</a:t>
            </a:r>
            <a:r>
              <a:rPr lang="en-US" dirty="0" smtClean="0"/>
              <a:t>), i.e. switch also from LRF to HOG+LDP as used in </a:t>
            </a:r>
            <a:r>
              <a:rPr lang="en-US" dirty="0" err="1" smtClean="0"/>
              <a:t>Vodca</a:t>
            </a:r>
            <a:r>
              <a:rPr lang="en-US" dirty="0" smtClean="0"/>
              <a:t> 2.0</a:t>
            </a:r>
            <a:endParaRPr lang="en-US" dirty="0" smtClean="0"/>
          </a:p>
          <a:p>
            <a:r>
              <a:rPr lang="en-US" b="1" dirty="0" smtClean="0"/>
              <a:t>Light interpretation:</a:t>
            </a:r>
            <a:endParaRPr lang="en-US" b="1" dirty="0"/>
          </a:p>
          <a:p>
            <a:pPr lvl="1"/>
            <a:r>
              <a:rPr lang="en-US" dirty="0"/>
              <a:t>Adaption to </a:t>
            </a:r>
            <a:r>
              <a:rPr lang="en-US" dirty="0" smtClean="0"/>
              <a:t>scene perception output. Some parts need to be re-designed</a:t>
            </a:r>
            <a:endParaRPr lang="en-US" dirty="0"/>
          </a:p>
          <a:p>
            <a:r>
              <a:rPr lang="en-US" b="1" dirty="0" smtClean="0"/>
              <a:t>HLA </a:t>
            </a:r>
            <a:r>
              <a:rPr lang="en-US" b="1" dirty="0"/>
              <a:t>function:</a:t>
            </a:r>
          </a:p>
          <a:p>
            <a:pPr lvl="1"/>
            <a:r>
              <a:rPr lang="en-US" dirty="0"/>
              <a:t>Adaption to </a:t>
            </a:r>
            <a:r>
              <a:rPr lang="en-US" dirty="0" smtClean="0"/>
              <a:t>scene perception output. Needs to be completely re-designed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6350485" y="4551970"/>
            <a:ext cx="2001935" cy="112830"/>
          </a:xfrm>
        </p:spPr>
        <p:txBody>
          <a:bodyPr/>
          <a:lstStyle/>
          <a:p>
            <a:fld id="{D1FC8D29-BA60-4894-9D48-CBFEE959CE19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6350486" y="4665239"/>
            <a:ext cx="2001935" cy="112830"/>
          </a:xfrm>
        </p:spPr>
        <p:txBody>
          <a:bodyPr/>
          <a:lstStyle/>
          <a:p>
            <a:r>
              <a:rPr lang="en-US" dirty="0" smtClean="0"/>
              <a:t>Matthias Mutschler, © Continental AG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7681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535411"/>
          </a:xfrm>
        </p:spPr>
        <p:txBody>
          <a:bodyPr/>
          <a:lstStyle/>
          <a:p>
            <a:r>
              <a:rPr lang="en-US" noProof="0" dirty="0" smtClean="0"/>
              <a:t>Outlook and proposals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95289" y="771550"/>
            <a:ext cx="8353425" cy="338452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dirty="0" smtClean="0"/>
              <a:t>Integrate radar objects and map data into scene perception</a:t>
            </a:r>
          </a:p>
          <a:p>
            <a:pPr marL="342900" lvl="1" indent="-342900"/>
            <a:r>
              <a:rPr lang="en-US" dirty="0" smtClean="0"/>
              <a:t>All </a:t>
            </a:r>
            <a:r>
              <a:rPr lang="en-US" dirty="0"/>
              <a:t>icons classified with </a:t>
            </a:r>
            <a:r>
              <a:rPr lang="en-US" dirty="0" smtClean="0"/>
              <a:t>all classifiers</a:t>
            </a:r>
            <a:endParaRPr lang="en-US" noProof="0" dirty="0" smtClean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6350485" y="4551970"/>
            <a:ext cx="2001935" cy="112830"/>
          </a:xfrm>
        </p:spPr>
        <p:txBody>
          <a:bodyPr/>
          <a:lstStyle/>
          <a:p>
            <a:fld id="{D1FC8D29-BA60-4894-9D48-CBFEE959CE19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6350486" y="4665239"/>
            <a:ext cx="2001935" cy="112830"/>
          </a:xfrm>
        </p:spPr>
        <p:txBody>
          <a:bodyPr/>
          <a:lstStyle/>
          <a:p>
            <a:r>
              <a:rPr lang="en-US" dirty="0" smtClean="0"/>
              <a:t>Matthias Mutschler, © Continental AG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3973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Arrow 43"/>
          <p:cNvSpPr/>
          <p:nvPr/>
        </p:nvSpPr>
        <p:spPr>
          <a:xfrm rot="5400000">
            <a:off x="8011770" y="1630718"/>
            <a:ext cx="504056" cy="31384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Right Arrow 43"/>
          <p:cNvSpPr/>
          <p:nvPr/>
        </p:nvSpPr>
        <p:spPr>
          <a:xfrm rot="5400000">
            <a:off x="6067554" y="1630718"/>
            <a:ext cx="504056" cy="31384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Right Arrow 43"/>
          <p:cNvSpPr/>
          <p:nvPr/>
        </p:nvSpPr>
        <p:spPr>
          <a:xfrm rot="5400000">
            <a:off x="3789754" y="1630718"/>
            <a:ext cx="504056" cy="31384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Right Arrow 43"/>
          <p:cNvSpPr/>
          <p:nvPr/>
        </p:nvSpPr>
        <p:spPr>
          <a:xfrm rot="5400000">
            <a:off x="1745686" y="1630718"/>
            <a:ext cx="504056" cy="31384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HLA architecture – MFC400</a:t>
            </a:r>
            <a:endParaRPr lang="en-US" noProof="0" dirty="0"/>
          </a:p>
        </p:txBody>
      </p:sp>
      <p:sp>
        <p:nvSpPr>
          <p:cNvPr id="2" name="Rectangle 1"/>
          <p:cNvSpPr/>
          <p:nvPr/>
        </p:nvSpPr>
        <p:spPr>
          <a:xfrm>
            <a:off x="1259632" y="779888"/>
            <a:ext cx="1476164" cy="80986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Lights</a:t>
            </a:r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-Segmentation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5515" y="779888"/>
            <a:ext cx="1982663" cy="8183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Lights-Tracking and Classification</a:t>
            </a:r>
          </a:p>
        </p:txBody>
      </p:sp>
      <p:cxnSp>
        <p:nvCxnSpPr>
          <p:cNvPr id="9" name="Straight Arrow Connector 8"/>
          <p:cNvCxnSpPr>
            <a:stCxn id="2" idx="3"/>
            <a:endCxn id="4" idx="1"/>
          </p:cNvCxnSpPr>
          <p:nvPr/>
        </p:nvCxnSpPr>
        <p:spPr>
          <a:xfrm>
            <a:off x="2735796" y="1184821"/>
            <a:ext cx="319719" cy="42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31779" y="779888"/>
            <a:ext cx="1775606" cy="8277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Lights</a:t>
            </a:r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-Interpretation</a:t>
            </a:r>
          </a:p>
        </p:txBody>
      </p:sp>
      <p:cxnSp>
        <p:nvCxnSpPr>
          <p:cNvPr id="18" name="Straight Arrow Connector 17"/>
          <p:cNvCxnSpPr>
            <a:stCxn id="4" idx="3"/>
            <a:endCxn id="16" idx="1"/>
          </p:cNvCxnSpPr>
          <p:nvPr/>
        </p:nvCxnSpPr>
        <p:spPr>
          <a:xfrm>
            <a:off x="5038178" y="1189079"/>
            <a:ext cx="393601" cy="46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590" y="1019802"/>
            <a:ext cx="10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HLA </a:t>
            </a:r>
            <a:r>
              <a:rPr lang="en-US" sz="1600" dirty="0" smtClean="0"/>
              <a:t>parts</a:t>
            </a:r>
            <a:endParaRPr lang="en-US" sz="1600" dirty="0"/>
          </a:p>
        </p:txBody>
      </p:sp>
      <p:sp>
        <p:nvSpPr>
          <p:cNvPr id="29" name="Rectangle 15"/>
          <p:cNvSpPr/>
          <p:nvPr/>
        </p:nvSpPr>
        <p:spPr>
          <a:xfrm>
            <a:off x="7808043" y="779888"/>
            <a:ext cx="911510" cy="8153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HLA </a:t>
            </a:r>
            <a:r>
              <a:rPr lang="de-DE" sz="1600" dirty="0" err="1" smtClean="0">
                <a:solidFill>
                  <a:schemeClr val="bg2">
                    <a:lumMod val="10000"/>
                  </a:schemeClr>
                </a:solidFill>
              </a:rPr>
              <a:t>function</a:t>
            </a:r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Straight Arrow Connector 17"/>
          <p:cNvCxnSpPr>
            <a:stCxn id="16" idx="3"/>
            <a:endCxn id="29" idx="1"/>
          </p:cNvCxnSpPr>
          <p:nvPr/>
        </p:nvCxnSpPr>
        <p:spPr>
          <a:xfrm flipV="1">
            <a:off x="7207385" y="1187577"/>
            <a:ext cx="600658" cy="61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4"/>
          <p:cNvSpPr txBox="1"/>
          <p:nvPr/>
        </p:nvSpPr>
        <p:spPr>
          <a:xfrm>
            <a:off x="138649" y="2288345"/>
            <a:ext cx="979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RTE Out</a:t>
            </a:r>
            <a:endParaRPr lang="de-DE" sz="1600" dirty="0"/>
          </a:p>
        </p:txBody>
      </p:sp>
      <p:sp>
        <p:nvSpPr>
          <p:cNvPr id="42" name="TextBox 44"/>
          <p:cNvSpPr txBox="1"/>
          <p:nvPr/>
        </p:nvSpPr>
        <p:spPr>
          <a:xfrm>
            <a:off x="35496" y="3507854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Customer</a:t>
            </a:r>
            <a:endParaRPr lang="de-DE" sz="1600" dirty="0"/>
          </a:p>
        </p:txBody>
      </p:sp>
      <p:sp>
        <p:nvSpPr>
          <p:cNvPr id="76" name="Right Arrow 43"/>
          <p:cNvSpPr/>
          <p:nvPr/>
        </p:nvSpPr>
        <p:spPr>
          <a:xfrm rot="5400000">
            <a:off x="8011770" y="2903519"/>
            <a:ext cx="504056" cy="31384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ight Arrow 43"/>
          <p:cNvSpPr/>
          <p:nvPr/>
        </p:nvSpPr>
        <p:spPr>
          <a:xfrm rot="5400000">
            <a:off x="6067554" y="2903519"/>
            <a:ext cx="504056" cy="31384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Right Arrow 43"/>
          <p:cNvSpPr/>
          <p:nvPr/>
        </p:nvSpPr>
        <p:spPr>
          <a:xfrm rot="5400000">
            <a:off x="3789754" y="2903519"/>
            <a:ext cx="504056" cy="31384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9" name="Right Arrow 43"/>
          <p:cNvSpPr/>
          <p:nvPr/>
        </p:nvSpPr>
        <p:spPr>
          <a:xfrm rot="5400000">
            <a:off x="1745686" y="2903519"/>
            <a:ext cx="504056" cy="31384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Rectangle 1"/>
          <p:cNvSpPr/>
          <p:nvPr/>
        </p:nvSpPr>
        <p:spPr>
          <a:xfrm>
            <a:off x="1259632" y="2052689"/>
            <a:ext cx="1476164" cy="80986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Light </a:t>
            </a:r>
            <a:r>
              <a:rPr lang="de-DE" sz="1600" dirty="0" err="1" smtClean="0">
                <a:solidFill>
                  <a:schemeClr val="bg2">
                    <a:lumMod val="10000"/>
                  </a:schemeClr>
                </a:solidFill>
              </a:rPr>
              <a:t>list</a:t>
            </a:r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Rectangle 3"/>
          <p:cNvSpPr/>
          <p:nvPr/>
        </p:nvSpPr>
        <p:spPr>
          <a:xfrm>
            <a:off x="3055515" y="2052689"/>
            <a:ext cx="1982663" cy="8183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/>
          </a:p>
        </p:txBody>
      </p:sp>
      <p:sp>
        <p:nvSpPr>
          <p:cNvPr id="83" name="Rectangle 15"/>
          <p:cNvSpPr/>
          <p:nvPr/>
        </p:nvSpPr>
        <p:spPr>
          <a:xfrm>
            <a:off x="5431779" y="2052689"/>
            <a:ext cx="1775606" cy="8277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Environment </a:t>
            </a:r>
            <a:r>
              <a:rPr lang="de-DE" sz="1600" dirty="0" err="1" smtClean="0">
                <a:solidFill>
                  <a:schemeClr val="bg2">
                    <a:lumMod val="10000"/>
                  </a:schemeClr>
                </a:solidFill>
              </a:rPr>
              <a:t>data</a:t>
            </a:r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" name="Rectangle 15"/>
          <p:cNvSpPr/>
          <p:nvPr/>
        </p:nvSpPr>
        <p:spPr>
          <a:xfrm>
            <a:off x="7664027" y="2052689"/>
            <a:ext cx="1152128" cy="8153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2">
                    <a:lumMod val="10000"/>
                  </a:schemeClr>
                </a:solidFill>
              </a:rPr>
              <a:t>Headlight</a:t>
            </a:r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10000"/>
                  </a:schemeClr>
                </a:solidFill>
              </a:rPr>
              <a:t>control</a:t>
            </a:r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0" name="Rectangle 1"/>
          <p:cNvSpPr/>
          <p:nvPr/>
        </p:nvSpPr>
        <p:spPr>
          <a:xfrm>
            <a:off x="1259632" y="3310533"/>
            <a:ext cx="1476164" cy="80986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Memo</a:t>
            </a:r>
          </a:p>
          <a:p>
            <a:pPr algn="ctr"/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TLR</a:t>
            </a:r>
          </a:p>
          <a:p>
            <a:pPr algn="ctr"/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VCL</a:t>
            </a:r>
          </a:p>
        </p:txBody>
      </p:sp>
      <p:sp>
        <p:nvSpPr>
          <p:cNvPr id="91" name="Rectangle 3"/>
          <p:cNvSpPr/>
          <p:nvPr/>
        </p:nvSpPr>
        <p:spPr>
          <a:xfrm>
            <a:off x="3055515" y="3310533"/>
            <a:ext cx="1982663" cy="8183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VCL</a:t>
            </a:r>
          </a:p>
          <a:p>
            <a:pPr algn="ctr"/>
            <a:r>
              <a:rPr lang="de-DE" dirty="0" smtClean="0"/>
              <a:t>(CB)</a:t>
            </a:r>
            <a:endParaRPr lang="de-DE" dirty="0"/>
          </a:p>
        </p:txBody>
      </p:sp>
      <p:sp>
        <p:nvSpPr>
          <p:cNvPr id="92" name="Rectangle 15"/>
          <p:cNvSpPr/>
          <p:nvPr/>
        </p:nvSpPr>
        <p:spPr>
          <a:xfrm>
            <a:off x="5431779" y="3310533"/>
            <a:ext cx="1775606" cy="8277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FSD</a:t>
            </a:r>
          </a:p>
          <a:p>
            <a:pPr algn="ctr"/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(CB)</a:t>
            </a:r>
          </a:p>
        </p:txBody>
      </p:sp>
      <p:sp>
        <p:nvSpPr>
          <p:cNvPr id="93" name="Rectangle 15"/>
          <p:cNvSpPr/>
          <p:nvPr/>
        </p:nvSpPr>
        <p:spPr>
          <a:xfrm>
            <a:off x="7664027" y="3310533"/>
            <a:ext cx="1152128" cy="8153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Norm</a:t>
            </a:r>
          </a:p>
          <a:p>
            <a:pPr algn="ctr"/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(SR)</a:t>
            </a:r>
          </a:p>
        </p:txBody>
      </p:sp>
      <p:sp>
        <p:nvSpPr>
          <p:cNvPr id="50" name="Datumsplatzhalter 3"/>
          <p:cNvSpPr>
            <a:spLocks noGrp="1"/>
          </p:cNvSpPr>
          <p:nvPr>
            <p:ph type="dt" sz="half" idx="10"/>
          </p:nvPr>
        </p:nvSpPr>
        <p:spPr>
          <a:xfrm>
            <a:off x="6350485" y="4551970"/>
            <a:ext cx="2001935" cy="112830"/>
          </a:xfrm>
        </p:spPr>
        <p:txBody>
          <a:bodyPr/>
          <a:lstStyle/>
          <a:p>
            <a:fld id="{398737A3-CC6D-4F1D-A22C-986CF873CAD9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52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6350486" y="4665239"/>
            <a:ext cx="2001935" cy="112830"/>
          </a:xfrm>
        </p:spPr>
        <p:txBody>
          <a:bodyPr/>
          <a:lstStyle/>
          <a:p>
            <a:r>
              <a:rPr lang="en-US" smtClean="0"/>
              <a:t>Matthias Mutschler, © Continental AG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0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8" grpId="0" animBg="1"/>
      <p:bldP spid="37" grpId="0" animBg="1"/>
      <p:bldP spid="41" grpId="0"/>
      <p:bldP spid="42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6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Arrow 43"/>
          <p:cNvSpPr/>
          <p:nvPr/>
        </p:nvSpPr>
        <p:spPr>
          <a:xfrm rot="5400000">
            <a:off x="8011770" y="1630718"/>
            <a:ext cx="504056" cy="31384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Right Arrow 43"/>
          <p:cNvSpPr/>
          <p:nvPr/>
        </p:nvSpPr>
        <p:spPr>
          <a:xfrm rot="18968340">
            <a:off x="7121548" y="1562512"/>
            <a:ext cx="504056" cy="31384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Right Arrow 43"/>
          <p:cNvSpPr/>
          <p:nvPr/>
        </p:nvSpPr>
        <p:spPr>
          <a:xfrm rot="5400000">
            <a:off x="3789754" y="1630718"/>
            <a:ext cx="504056" cy="31384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Right Arrow 43"/>
          <p:cNvSpPr/>
          <p:nvPr/>
        </p:nvSpPr>
        <p:spPr>
          <a:xfrm rot="5400000">
            <a:off x="1745686" y="1630718"/>
            <a:ext cx="504056" cy="31384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HLA architecture – MFC500</a:t>
            </a:r>
            <a:endParaRPr lang="en-US" noProof="0" dirty="0"/>
          </a:p>
        </p:txBody>
      </p:sp>
      <p:sp>
        <p:nvSpPr>
          <p:cNvPr id="2" name="Rectangle 1"/>
          <p:cNvSpPr/>
          <p:nvPr/>
        </p:nvSpPr>
        <p:spPr>
          <a:xfrm>
            <a:off x="1259632" y="779888"/>
            <a:ext cx="1476164" cy="80986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Lights</a:t>
            </a:r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-Segmentation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5515" y="779888"/>
            <a:ext cx="1982663" cy="8183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Lights-Tracking and Classification</a:t>
            </a:r>
          </a:p>
        </p:txBody>
      </p:sp>
      <p:cxnSp>
        <p:nvCxnSpPr>
          <p:cNvPr id="9" name="Straight Arrow Connector 8"/>
          <p:cNvCxnSpPr>
            <a:stCxn id="2" idx="3"/>
            <a:endCxn id="4" idx="1"/>
          </p:cNvCxnSpPr>
          <p:nvPr/>
        </p:nvCxnSpPr>
        <p:spPr>
          <a:xfrm>
            <a:off x="2735796" y="1184821"/>
            <a:ext cx="319719" cy="42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590" y="1019802"/>
            <a:ext cx="10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HLA </a:t>
            </a:r>
            <a:r>
              <a:rPr lang="de-DE" sz="1600" dirty="0" err="1" smtClean="0"/>
              <a:t>parts</a:t>
            </a:r>
            <a:endParaRPr lang="de-DE" sz="1600" dirty="0"/>
          </a:p>
        </p:txBody>
      </p:sp>
      <p:sp>
        <p:nvSpPr>
          <p:cNvPr id="29" name="Rectangle 15"/>
          <p:cNvSpPr/>
          <p:nvPr/>
        </p:nvSpPr>
        <p:spPr>
          <a:xfrm>
            <a:off x="7808043" y="779888"/>
            <a:ext cx="911510" cy="8153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HLA </a:t>
            </a:r>
            <a:r>
              <a:rPr lang="de-DE" sz="1600" dirty="0" err="1" smtClean="0">
                <a:solidFill>
                  <a:schemeClr val="bg2">
                    <a:lumMod val="10000"/>
                  </a:schemeClr>
                </a:solidFill>
              </a:rPr>
              <a:t>function</a:t>
            </a:r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Box 44"/>
          <p:cNvSpPr txBox="1"/>
          <p:nvPr/>
        </p:nvSpPr>
        <p:spPr>
          <a:xfrm>
            <a:off x="138649" y="2288345"/>
            <a:ext cx="979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RTE Out</a:t>
            </a:r>
            <a:endParaRPr lang="de-DE" sz="1600" dirty="0"/>
          </a:p>
        </p:txBody>
      </p:sp>
      <p:sp>
        <p:nvSpPr>
          <p:cNvPr id="42" name="TextBox 44"/>
          <p:cNvSpPr txBox="1"/>
          <p:nvPr/>
        </p:nvSpPr>
        <p:spPr>
          <a:xfrm>
            <a:off x="35496" y="3507854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Customer</a:t>
            </a:r>
            <a:endParaRPr lang="de-DE" sz="1600" dirty="0"/>
          </a:p>
        </p:txBody>
      </p:sp>
      <p:sp>
        <p:nvSpPr>
          <p:cNvPr id="76" name="Right Arrow 43"/>
          <p:cNvSpPr/>
          <p:nvPr/>
        </p:nvSpPr>
        <p:spPr>
          <a:xfrm rot="5400000">
            <a:off x="8011770" y="2903519"/>
            <a:ext cx="504056" cy="31384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ight Arrow 43"/>
          <p:cNvSpPr/>
          <p:nvPr/>
        </p:nvSpPr>
        <p:spPr>
          <a:xfrm rot="19125978">
            <a:off x="5086750" y="2990159"/>
            <a:ext cx="504056" cy="31384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Right Arrow 43"/>
          <p:cNvSpPr/>
          <p:nvPr/>
        </p:nvSpPr>
        <p:spPr>
          <a:xfrm rot="5400000">
            <a:off x="3789754" y="2903519"/>
            <a:ext cx="504056" cy="31384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9" name="Right Arrow 43"/>
          <p:cNvSpPr/>
          <p:nvPr/>
        </p:nvSpPr>
        <p:spPr>
          <a:xfrm rot="5400000">
            <a:off x="1745686" y="2903519"/>
            <a:ext cx="504056" cy="313844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Rectangle 1"/>
          <p:cNvSpPr/>
          <p:nvPr/>
        </p:nvSpPr>
        <p:spPr>
          <a:xfrm>
            <a:off x="1259632" y="2052689"/>
            <a:ext cx="1476164" cy="80986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Light </a:t>
            </a:r>
            <a:r>
              <a:rPr lang="de-DE" sz="1600" dirty="0" err="1" smtClean="0">
                <a:solidFill>
                  <a:schemeClr val="bg2">
                    <a:lumMod val="10000"/>
                  </a:schemeClr>
                </a:solidFill>
              </a:rPr>
              <a:t>list</a:t>
            </a:r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Rectangle 3"/>
          <p:cNvSpPr/>
          <p:nvPr/>
        </p:nvSpPr>
        <p:spPr>
          <a:xfrm>
            <a:off x="3055515" y="2052689"/>
            <a:ext cx="1982663" cy="8183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/>
          </a:p>
        </p:txBody>
      </p:sp>
      <p:sp>
        <p:nvSpPr>
          <p:cNvPr id="86" name="Rectangle 15"/>
          <p:cNvSpPr/>
          <p:nvPr/>
        </p:nvSpPr>
        <p:spPr>
          <a:xfrm>
            <a:off x="7664027" y="2052689"/>
            <a:ext cx="1152128" cy="8153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2">
                    <a:lumMod val="10000"/>
                  </a:schemeClr>
                </a:solidFill>
              </a:rPr>
              <a:t>Headlight</a:t>
            </a:r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bg2">
                    <a:lumMod val="10000"/>
                  </a:schemeClr>
                </a:solidFill>
              </a:rPr>
              <a:t>control</a:t>
            </a:r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Rectangle 3"/>
          <p:cNvSpPr/>
          <p:nvPr/>
        </p:nvSpPr>
        <p:spPr>
          <a:xfrm>
            <a:off x="1259633" y="3310533"/>
            <a:ext cx="3778546" cy="8183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Scene </a:t>
            </a:r>
            <a:r>
              <a:rPr lang="de-DE" dirty="0" err="1" smtClean="0"/>
              <a:t>perception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Scene </a:t>
            </a:r>
            <a:r>
              <a:rPr lang="de-DE" dirty="0" err="1" smtClean="0"/>
              <a:t>interpretation</a:t>
            </a:r>
            <a:r>
              <a:rPr lang="de-DE" dirty="0" smtClean="0"/>
              <a:t> </a:t>
            </a:r>
            <a:r>
              <a:rPr lang="de-DE" sz="1400" dirty="0" smtClean="0"/>
              <a:t>(</a:t>
            </a:r>
            <a:r>
              <a:rPr lang="de-DE" sz="1400" dirty="0" err="1" smtClean="0"/>
              <a:t>including</a:t>
            </a:r>
            <a:r>
              <a:rPr lang="de-DE" sz="1400" dirty="0" smtClean="0"/>
              <a:t> HLA </a:t>
            </a:r>
            <a:r>
              <a:rPr lang="de-DE" sz="1400" dirty="0" err="1" smtClean="0"/>
              <a:t>lights</a:t>
            </a:r>
            <a:r>
              <a:rPr lang="de-DE" sz="1400" dirty="0" smtClean="0"/>
              <a:t> </a:t>
            </a:r>
            <a:r>
              <a:rPr lang="de-DE" sz="1400" dirty="0" err="1" smtClean="0"/>
              <a:t>interpretation</a:t>
            </a:r>
            <a:r>
              <a:rPr lang="de-DE" sz="1400" dirty="0" smtClean="0"/>
              <a:t>)</a:t>
            </a:r>
          </a:p>
        </p:txBody>
      </p:sp>
      <p:sp>
        <p:nvSpPr>
          <p:cNvPr id="92" name="Rectangle 15"/>
          <p:cNvSpPr/>
          <p:nvPr/>
        </p:nvSpPr>
        <p:spPr>
          <a:xfrm>
            <a:off x="5492986" y="2081697"/>
            <a:ext cx="1775606" cy="8277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Scene </a:t>
            </a:r>
            <a:r>
              <a:rPr lang="de-DE" sz="1600" dirty="0" err="1" smtClean="0">
                <a:solidFill>
                  <a:schemeClr val="bg2">
                    <a:lumMod val="10000"/>
                  </a:schemeClr>
                </a:solidFill>
              </a:rPr>
              <a:t>description</a:t>
            </a:r>
            <a:endParaRPr lang="de-DE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3" name="Rectangle 15"/>
          <p:cNvSpPr/>
          <p:nvPr/>
        </p:nvSpPr>
        <p:spPr>
          <a:xfrm>
            <a:off x="7664027" y="3310533"/>
            <a:ext cx="1152128" cy="8153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2">
                    <a:lumMod val="10000"/>
                  </a:schemeClr>
                </a:solidFill>
              </a:rPr>
              <a:t>Norm</a:t>
            </a:r>
          </a:p>
        </p:txBody>
      </p:sp>
      <p:sp>
        <p:nvSpPr>
          <p:cNvPr id="7" name="Oval 6"/>
          <p:cNvSpPr/>
          <p:nvPr/>
        </p:nvSpPr>
        <p:spPr>
          <a:xfrm>
            <a:off x="7547567" y="422110"/>
            <a:ext cx="1480122" cy="1381767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8592" y="36507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HLA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584" y="654656"/>
            <a:ext cx="4588135" cy="1125005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42580" y="7350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LSD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77251" y="1019802"/>
            <a:ext cx="1781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Light </a:t>
            </a:r>
            <a:r>
              <a:rPr lang="en-US" dirty="0" smtClean="0">
                <a:solidFill>
                  <a:schemeClr val="accent2"/>
                </a:solidFill>
              </a:rPr>
              <a:t>Source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Detection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atumsplatzhalter 3"/>
          <p:cNvSpPr>
            <a:spLocks noGrp="1"/>
          </p:cNvSpPr>
          <p:nvPr>
            <p:ph type="dt" sz="half" idx="10"/>
          </p:nvPr>
        </p:nvSpPr>
        <p:spPr>
          <a:xfrm>
            <a:off x="6350485" y="4551970"/>
            <a:ext cx="2001935" cy="112830"/>
          </a:xfrm>
        </p:spPr>
        <p:txBody>
          <a:bodyPr/>
          <a:lstStyle/>
          <a:p>
            <a:fld id="{3D4868E2-3099-40AE-A141-34D1456912DE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3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6350486" y="4665239"/>
            <a:ext cx="2001935" cy="112830"/>
          </a:xfrm>
        </p:spPr>
        <p:txBody>
          <a:bodyPr/>
          <a:lstStyle/>
          <a:p>
            <a:r>
              <a:rPr lang="en-US" dirty="0" smtClean="0"/>
              <a:t>Matthias Mutschler, © Continental AG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629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8" grpId="0" animBg="1"/>
      <p:bldP spid="37" grpId="0" animBg="1"/>
      <p:bldP spid="29" grpId="0" animBg="1"/>
      <p:bldP spid="41" grpId="0"/>
      <p:bldP spid="42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6" grpId="0" animBg="1"/>
      <p:bldP spid="91" grpId="0" animBg="1"/>
      <p:bldP spid="92" grpId="0" animBg="1"/>
      <p:bldP spid="93" grpId="0" animBg="1"/>
      <p:bldP spid="7" grpId="0" animBg="1"/>
      <p:bldP spid="8" grpId="0"/>
      <p:bldP spid="33" grpId="0" animBg="1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535411"/>
          </a:xfrm>
        </p:spPr>
        <p:txBody>
          <a:bodyPr/>
          <a:lstStyle/>
          <a:p>
            <a:r>
              <a:rPr lang="en-US" noProof="0" dirty="0" smtClean="0"/>
              <a:t>HLA light segmentation I</a:t>
            </a:r>
            <a:endParaRPr lang="en-US" noProof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666512"/>
              </p:ext>
            </p:extLst>
          </p:nvPr>
        </p:nvGraphicFramePr>
        <p:xfrm>
          <a:off x="395288" y="771550"/>
          <a:ext cx="8353426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52"/>
                <a:gridCol w="3708537"/>
                <a:gridCol w="370853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MFC400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MFC500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Tasks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Intensity</a:t>
                      </a:r>
                      <a:r>
                        <a:rPr lang="en-US" sz="1200" baseline="0" noProof="0" dirty="0" smtClean="0"/>
                        <a:t> segmentation:</a:t>
                      </a:r>
                    </a:p>
                    <a:p>
                      <a:pPr marL="266700" lvl="1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noProof="0" dirty="0" smtClean="0"/>
                        <a:t>Find bright areas based on raw image</a:t>
                      </a:r>
                    </a:p>
                    <a:p>
                      <a:pPr marL="723900" lvl="2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noProof="0" dirty="0" smtClean="0"/>
                        <a:t>raw2Lux conversion</a:t>
                      </a:r>
                    </a:p>
                    <a:p>
                      <a:pPr marL="723900" lvl="2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noProof="0" dirty="0" smtClean="0"/>
                        <a:t>De-</a:t>
                      </a:r>
                      <a:r>
                        <a:rPr lang="en-US" sz="1200" baseline="0" noProof="0" dirty="0" err="1" smtClean="0"/>
                        <a:t>bayering</a:t>
                      </a:r>
                      <a:r>
                        <a:rPr lang="en-US" sz="1200" baseline="0" noProof="0" dirty="0" smtClean="0"/>
                        <a:t> for first color information</a:t>
                      </a:r>
                    </a:p>
                    <a:p>
                      <a:pPr marL="266700" lvl="1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noProof="0" dirty="0" smtClean="0"/>
                        <a:t>Special handling for dark red and LED lights</a:t>
                      </a:r>
                    </a:p>
                    <a:p>
                      <a:pPr marL="266700" lvl="1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noProof="0" dirty="0" smtClean="0"/>
                        <a:t>Search for paired lights</a:t>
                      </a:r>
                    </a:p>
                    <a:p>
                      <a:r>
                        <a:rPr lang="en-US" sz="1200" noProof="0" dirty="0" smtClean="0"/>
                        <a:t>Color segmentation: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Find colored areas with certain brightness (red, yellow, green) based on raw, U, V and Sat image</a:t>
                      </a:r>
                    </a:p>
                    <a:p>
                      <a:pPr marL="7239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raw2Lux conversion</a:t>
                      </a:r>
                    </a:p>
                    <a:p>
                      <a:pPr marL="266700" lvl="1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noProof="0" dirty="0" smtClean="0"/>
                        <a:t>Special handling LED 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 segmentation: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Find bright areas with color information based on YUV+S images</a:t>
                      </a:r>
                    </a:p>
                    <a:p>
                      <a:pPr marL="7239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Adapt thresholds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Special 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handling for LED lights</a:t>
                      </a:r>
                    </a:p>
                    <a:p>
                      <a:pPr marL="266700" lvl="1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noProof="0" dirty="0" smtClean="0"/>
                        <a:t>Search for paired lights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Traffic light handling (TLR post segmentation)</a:t>
                      </a:r>
                    </a:p>
                    <a:p>
                      <a:endParaRPr lang="en-US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Active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Day: Only color segmentation (even image)</a:t>
                      </a:r>
                    </a:p>
                    <a:p>
                      <a:r>
                        <a:rPr lang="en-US" sz="1200" noProof="0" dirty="0" smtClean="0"/>
                        <a:t>Night:</a:t>
                      </a:r>
                      <a:r>
                        <a:rPr lang="en-US" sz="1200" baseline="0" noProof="0" dirty="0" smtClean="0"/>
                        <a:t> Both segmentations (odd image)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One segmentation for day (even image) and night (odd image)</a:t>
                      </a:r>
                      <a:endParaRPr lang="en-US" sz="12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6350485" y="4551970"/>
            <a:ext cx="2001935" cy="112830"/>
          </a:xfrm>
        </p:spPr>
        <p:txBody>
          <a:bodyPr/>
          <a:lstStyle/>
          <a:p>
            <a:fld id="{620A8782-2712-42C5-B9B9-5C36738CB148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6350486" y="4665239"/>
            <a:ext cx="2001935" cy="112830"/>
          </a:xfrm>
        </p:spPr>
        <p:txBody>
          <a:bodyPr/>
          <a:lstStyle/>
          <a:p>
            <a:r>
              <a:rPr lang="en-US" dirty="0" smtClean="0"/>
              <a:t>Matthias Mutschler, © Continental AG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9675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535411"/>
          </a:xfrm>
        </p:spPr>
        <p:txBody>
          <a:bodyPr/>
          <a:lstStyle/>
          <a:p>
            <a:r>
              <a:rPr lang="en-US" noProof="0" dirty="0" smtClean="0"/>
              <a:t>HLA light segmentation II</a:t>
            </a:r>
            <a:endParaRPr lang="en-US" noProof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769324"/>
              </p:ext>
            </p:extLst>
          </p:nvPr>
        </p:nvGraphicFramePr>
        <p:xfrm>
          <a:off x="395288" y="771550"/>
          <a:ext cx="8353426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52"/>
                <a:gridCol w="3708537"/>
                <a:gridCol w="370853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MFC400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MFC500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err="1" smtClean="0"/>
                        <a:t>Roi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Intensity</a:t>
                      </a:r>
                      <a:r>
                        <a:rPr lang="en-US" sz="1200" baseline="0" noProof="0" dirty="0" smtClean="0"/>
                        <a:t> segmentation:</a:t>
                      </a:r>
                    </a:p>
                    <a:p>
                      <a:pPr marL="266700" lvl="1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noProof="0" dirty="0" smtClean="0"/>
                        <a:t>Width: ±19°, </a:t>
                      </a:r>
                      <a:r>
                        <a:rPr lang="en-US" sz="1200" baseline="0" noProof="0" dirty="0" err="1" smtClean="0"/>
                        <a:t>aprrox</a:t>
                      </a:r>
                      <a:r>
                        <a:rPr lang="en-US" sz="1200" baseline="0" noProof="0" dirty="0" smtClean="0"/>
                        <a:t>. 863</a:t>
                      </a:r>
                    </a:p>
                    <a:p>
                      <a:pPr marL="266700" lvl="1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noProof="0" dirty="0" smtClean="0"/>
                        <a:t>Height: approx. 327</a:t>
                      </a:r>
                    </a:p>
                    <a:p>
                      <a:r>
                        <a:rPr lang="en-US" sz="1200" noProof="0" dirty="0" smtClean="0"/>
                        <a:t>Color </a:t>
                      </a:r>
                      <a:r>
                        <a:rPr lang="en-US" sz="1200" baseline="0" noProof="0" dirty="0" smtClean="0"/>
                        <a:t>segmentation: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noProof="0" dirty="0" smtClean="0"/>
                        <a:t>Width: Reduced ROI, i.e. 1024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noProof="0" dirty="0" smtClean="0"/>
                        <a:t>Height: Top down to horizon, i.e.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Whole</a:t>
                      </a:r>
                      <a:r>
                        <a:rPr lang="en-US" sz="1200" baseline="0" noProof="0" dirty="0" smtClean="0"/>
                        <a:t> reduced </a:t>
                      </a:r>
                      <a:r>
                        <a:rPr lang="en-US" sz="1200" baseline="0" noProof="0" dirty="0" err="1" smtClean="0"/>
                        <a:t>Roi</a:t>
                      </a:r>
                      <a:r>
                        <a:rPr lang="en-US" sz="1200" baseline="0" noProof="0" dirty="0" smtClean="0"/>
                        <a:t> 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noProof="0" dirty="0" smtClean="0"/>
                        <a:t>Even image: 1024x482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noProof="0" dirty="0" smtClean="0"/>
                        <a:t>Odd image: 1024x640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aseline="0" noProof="0" dirty="0" smtClean="0"/>
                    </a:p>
                    <a:p>
                      <a:endParaRPr lang="en-US" sz="1200" baseline="0" noProof="0" dirty="0" smtClean="0"/>
                    </a:p>
                    <a:p>
                      <a:endParaRPr lang="en-US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Inputs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Images (raw, U, V, S)</a:t>
                      </a:r>
                    </a:p>
                    <a:p>
                      <a:r>
                        <a:rPr lang="en-US" sz="1200" noProof="0" dirty="0" smtClean="0"/>
                        <a:t>IC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Images (Y,</a:t>
                      </a:r>
                      <a:r>
                        <a:rPr lang="en-US" sz="1200" baseline="0" noProof="0" dirty="0" smtClean="0"/>
                        <a:t> U, V, </a:t>
                      </a:r>
                      <a:r>
                        <a:rPr lang="en-US" sz="1200" baseline="0" noProof="0" dirty="0" smtClean="0"/>
                        <a:t>S)</a:t>
                      </a:r>
                      <a:endParaRPr lang="en-US" sz="1200" baseline="0" noProof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Buffers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Each Segmentation: 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Lines: 800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Regions: 200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Lights: 150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Estimation due to bigger ROI: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Lines: 1200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Regions: 400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Lights: 300</a:t>
                      </a:r>
                      <a:endParaRPr lang="en-US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Max Runtime (VME)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C674x: 2.56ms</a:t>
                      </a:r>
                    </a:p>
                    <a:p>
                      <a:r>
                        <a:rPr lang="en-US" sz="1200" noProof="0" dirty="0" smtClean="0"/>
                        <a:t>EVE:    5.67ms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Estimation:</a:t>
                      </a:r>
                    </a:p>
                    <a:p>
                      <a:r>
                        <a:rPr lang="en-US" sz="1200" noProof="0" dirty="0" smtClean="0"/>
                        <a:t>C674x: 5.00ms due to doubled buffers</a:t>
                      </a:r>
                    </a:p>
                    <a:p>
                      <a:r>
                        <a:rPr lang="en-US" sz="1200" noProof="0" dirty="0" smtClean="0"/>
                        <a:t>EVE:    9.00ms due to bigger ROI</a:t>
                      </a:r>
                      <a:endParaRPr lang="en-US" sz="12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6350485" y="4551970"/>
            <a:ext cx="2001935" cy="112830"/>
          </a:xfrm>
        </p:spPr>
        <p:txBody>
          <a:bodyPr/>
          <a:lstStyle/>
          <a:p>
            <a:fld id="{17F9C99A-6FA9-4F25-B93B-1710B473718B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6350486" y="4665239"/>
            <a:ext cx="2001935" cy="112830"/>
          </a:xfrm>
        </p:spPr>
        <p:txBody>
          <a:bodyPr/>
          <a:lstStyle/>
          <a:p>
            <a:r>
              <a:rPr lang="en-US" dirty="0" smtClean="0"/>
              <a:t>Matthias Mutschler, © Continental AG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884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535411"/>
          </a:xfrm>
        </p:spPr>
        <p:txBody>
          <a:bodyPr/>
          <a:lstStyle/>
          <a:p>
            <a:r>
              <a:rPr lang="en-US" noProof="0" dirty="0" smtClean="0"/>
              <a:t>HLA light tracking</a:t>
            </a:r>
            <a:endParaRPr lang="en-US" noProof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324342"/>
              </p:ext>
            </p:extLst>
          </p:nvPr>
        </p:nvGraphicFramePr>
        <p:xfrm>
          <a:off x="395288" y="771550"/>
          <a:ext cx="8353426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52"/>
                <a:gridCol w="3708537"/>
                <a:gridCol w="370853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MFC400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MFC500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Tasks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noProof="0" dirty="0" smtClean="0"/>
                        <a:t>Predict track position across frames</a:t>
                      </a:r>
                    </a:p>
                    <a:p>
                      <a:r>
                        <a:rPr lang="en-US" sz="1200" baseline="0" noProof="0" dirty="0" smtClean="0"/>
                        <a:t>Associate intensity lights with tracks</a:t>
                      </a:r>
                    </a:p>
                    <a:p>
                      <a:r>
                        <a:rPr lang="en-US" sz="1200" baseline="0" noProof="0" dirty="0" smtClean="0"/>
                        <a:t>Find paired tracks</a:t>
                      </a:r>
                    </a:p>
                    <a:p>
                      <a:r>
                        <a:rPr lang="en-US" sz="1200" baseline="0" noProof="0" dirty="0" smtClean="0"/>
                        <a:t>Online calibration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noProof="0" dirty="0" smtClean="0"/>
                        <a:t>Predict track position across frames</a:t>
                      </a:r>
                    </a:p>
                    <a:p>
                      <a:r>
                        <a:rPr lang="en-US" sz="1200" baseline="0" noProof="0" dirty="0" smtClean="0"/>
                        <a:t>Associate bright color lights with tracks</a:t>
                      </a:r>
                    </a:p>
                    <a:p>
                      <a:r>
                        <a:rPr lang="en-US" sz="1200" baseline="0" noProof="0" dirty="0" smtClean="0"/>
                        <a:t>Find paired tracks</a:t>
                      </a:r>
                    </a:p>
                    <a:p>
                      <a:r>
                        <a:rPr lang="en-US" sz="1200" baseline="0" noProof="0" dirty="0" smtClean="0"/>
                        <a:t>Online calibration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Active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Night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Day and night</a:t>
                      </a:r>
                      <a:endParaRPr lang="en-US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Inputs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Light list</a:t>
                      </a:r>
                    </a:p>
                    <a:p>
                      <a:r>
                        <a:rPr lang="en-US" sz="1200" noProof="0" dirty="0" smtClean="0"/>
                        <a:t>Calibration data</a:t>
                      </a:r>
                    </a:p>
                    <a:p>
                      <a:r>
                        <a:rPr lang="en-US" sz="1200" noProof="0" dirty="0" smtClean="0"/>
                        <a:t>Vehicle</a:t>
                      </a:r>
                      <a:r>
                        <a:rPr lang="en-US" sz="1200" baseline="0" noProof="0" dirty="0" smtClean="0"/>
                        <a:t> data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Light list</a:t>
                      </a:r>
                    </a:p>
                    <a:p>
                      <a:r>
                        <a:rPr lang="en-US" sz="1200" noProof="0" dirty="0" smtClean="0"/>
                        <a:t>Calibration 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Vehicle</a:t>
                      </a:r>
                      <a:r>
                        <a:rPr lang="en-US" sz="1200" baseline="0" noProof="0" dirty="0" smtClean="0"/>
                        <a:t> data</a:t>
                      </a:r>
                      <a:endParaRPr lang="en-US" sz="1200" noProof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Buffers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noProof="0" dirty="0" smtClean="0"/>
                        <a:t>Tracks: 35</a:t>
                      </a:r>
                    </a:p>
                    <a:p>
                      <a:r>
                        <a:rPr lang="en-US" sz="1200" baseline="0" noProof="0" dirty="0" smtClean="0"/>
                        <a:t>Pairs: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noProof="0" dirty="0" smtClean="0"/>
                        <a:t>Tracks: 70</a:t>
                      </a:r>
                    </a:p>
                    <a:p>
                      <a:r>
                        <a:rPr lang="en-US" sz="1200" baseline="0" noProof="0" dirty="0" smtClean="0"/>
                        <a:t>Pairs: 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Max Runtime (VME)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C674x: 3.15ms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Estimation:</a:t>
                      </a:r>
                    </a:p>
                    <a:p>
                      <a:r>
                        <a:rPr lang="en-US" sz="1200" noProof="0" dirty="0" smtClean="0"/>
                        <a:t>C674x: 6.30ms due to doubled buffers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6350485" y="4551970"/>
            <a:ext cx="2001935" cy="112830"/>
          </a:xfrm>
        </p:spPr>
        <p:txBody>
          <a:bodyPr/>
          <a:lstStyle/>
          <a:p>
            <a:fld id="{620A8782-2712-42C5-B9B9-5C36738CB148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6350486" y="4665239"/>
            <a:ext cx="2001935" cy="112830"/>
          </a:xfrm>
        </p:spPr>
        <p:txBody>
          <a:bodyPr/>
          <a:lstStyle/>
          <a:p>
            <a:r>
              <a:rPr lang="en-US" dirty="0" smtClean="0"/>
              <a:t>Matthias Mutschler, © Continental AG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9011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535411"/>
          </a:xfrm>
        </p:spPr>
        <p:txBody>
          <a:bodyPr/>
          <a:lstStyle/>
          <a:p>
            <a:r>
              <a:rPr lang="en-US" noProof="0" dirty="0" smtClean="0"/>
              <a:t>HLA light classification I</a:t>
            </a:r>
            <a:endParaRPr lang="en-US" noProof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091544"/>
              </p:ext>
            </p:extLst>
          </p:nvPr>
        </p:nvGraphicFramePr>
        <p:xfrm>
          <a:off x="395288" y="771550"/>
          <a:ext cx="8353426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52"/>
                <a:gridCol w="3708537"/>
                <a:gridCol w="370853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MFC400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MFC500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Tasks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noProof="0" dirty="0" smtClean="0"/>
                        <a:t>Analyze tracks regarding i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ntensity, c</a:t>
                      </a:r>
                      <a:r>
                        <a:rPr lang="en-US" sz="1200" baseline="0" noProof="0" dirty="0" smtClean="0"/>
                        <a:t>olor, position and motion</a:t>
                      </a:r>
                    </a:p>
                    <a:p>
                      <a:pPr marL="0" marR="0" lvl="0" indent="-365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aseline="0" noProof="0" dirty="0" smtClean="0"/>
                        <a:t>Search for pulsed and truck lights</a:t>
                      </a:r>
                    </a:p>
                    <a:p>
                      <a:pPr marL="0" marR="0" lvl="0" indent="-365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aseline="0" noProof="0" dirty="0" smtClean="0"/>
                        <a:t>Classify 3 tracks with LRF</a:t>
                      </a:r>
                    </a:p>
                    <a:p>
                      <a:r>
                        <a:rPr lang="en-US" sz="1200" baseline="0" noProof="0" dirty="0" smtClean="0"/>
                        <a:t>Decision regarding v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ehicles (ahead, oncoming), streetlamp and “neither-nor”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noProof="0" dirty="0" smtClean="0"/>
                        <a:t>Analyze tracks regarding i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ntensity, c</a:t>
                      </a:r>
                      <a:r>
                        <a:rPr lang="en-US" sz="1200" baseline="0" noProof="0" dirty="0" smtClean="0"/>
                        <a:t>olor, position and motion</a:t>
                      </a:r>
                    </a:p>
                    <a:p>
                      <a:pPr marL="0" marR="0" lvl="0" indent="-365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aseline="0" noProof="0" dirty="0" smtClean="0"/>
                        <a:t>Search for pulsed and truck lights</a:t>
                      </a:r>
                    </a:p>
                    <a:p>
                      <a:pPr marL="0" marR="0" lvl="0" indent="-365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aseline="0" noProof="0" dirty="0" smtClean="0"/>
                        <a:t>Classify all tracks with </a:t>
                      </a:r>
                      <a:r>
                        <a:rPr lang="en-US" sz="1200" baseline="0" noProof="0" dirty="0" err="1" smtClean="0"/>
                        <a:t>Vodca</a:t>
                      </a:r>
                      <a:endParaRPr lang="en-US" sz="1200" baseline="0" noProof="0" dirty="0" smtClean="0"/>
                    </a:p>
                    <a:p>
                      <a:pPr marL="0" marR="0" lvl="0" indent="-365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aseline="0" noProof="0" dirty="0" smtClean="0"/>
                        <a:t>Preliminary decision regarding v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ehicles (ahead, oncoming), streetlamp, traffic light and “neither-nor”</a:t>
                      </a:r>
                    </a:p>
                    <a:p>
                      <a:pPr marL="0" marR="0" lvl="0" indent="-3651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Headlight type determination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Active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Night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Day and night</a:t>
                      </a:r>
                      <a:endParaRPr lang="en-US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Inputs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Track list</a:t>
                      </a:r>
                    </a:p>
                    <a:p>
                      <a:r>
                        <a:rPr lang="en-US" sz="1200" noProof="0" dirty="0" smtClean="0"/>
                        <a:t>Image (raw)</a:t>
                      </a:r>
                    </a:p>
                    <a:p>
                      <a:r>
                        <a:rPr lang="en-US" sz="1200" noProof="0" dirty="0" smtClean="0"/>
                        <a:t>Vehicle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Track list</a:t>
                      </a:r>
                    </a:p>
                    <a:p>
                      <a:r>
                        <a:rPr lang="en-US" sz="1200" noProof="0" dirty="0" smtClean="0"/>
                        <a:t>Images (Y0, V1)</a:t>
                      </a:r>
                    </a:p>
                    <a:p>
                      <a:r>
                        <a:rPr lang="en-US" sz="1200" noProof="0" dirty="0" smtClean="0"/>
                        <a:t>Vehicle data</a:t>
                      </a:r>
                      <a:endParaRPr lang="en-US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Buffers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noProof="0" dirty="0" smtClean="0"/>
                        <a:t>LRF classifier: Ahead, oncoming, LED, streetlamps, red lights</a:t>
                      </a:r>
                    </a:p>
                    <a:p>
                      <a:r>
                        <a:rPr lang="en-US" sz="1200" baseline="0" noProof="0" dirty="0" smtClean="0"/>
                        <a:t>Color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noProof="0" dirty="0" smtClean="0"/>
                        <a:t>Classifier</a:t>
                      </a:r>
                      <a:r>
                        <a:rPr lang="en-US" sz="1200" baseline="0" noProof="0" dirty="0" smtClean="0"/>
                        <a:t>: Ahead, oncoming, LED, streetlamps, red lights, traffic lights (red, green, yellow, red-yellow</a:t>
                      </a:r>
                      <a:r>
                        <a:rPr lang="en-US" sz="1200" baseline="0" noProof="0" dirty="0" smtClean="0"/>
                        <a:t>), turn signals, break lights</a:t>
                      </a:r>
                      <a:endParaRPr lang="en-US" sz="1200" baseline="0" noProof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6350485" y="4551970"/>
            <a:ext cx="2001935" cy="112830"/>
          </a:xfrm>
        </p:spPr>
        <p:txBody>
          <a:bodyPr/>
          <a:lstStyle/>
          <a:p>
            <a:fld id="{620A8782-2712-42C5-B9B9-5C36738CB148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6350486" y="4665239"/>
            <a:ext cx="2001935" cy="112830"/>
          </a:xfrm>
        </p:spPr>
        <p:txBody>
          <a:bodyPr/>
          <a:lstStyle/>
          <a:p>
            <a:r>
              <a:rPr lang="en-US" dirty="0" smtClean="0"/>
              <a:t>Matthias Mutschler, © Continental AG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582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535411"/>
          </a:xfrm>
        </p:spPr>
        <p:txBody>
          <a:bodyPr/>
          <a:lstStyle/>
          <a:p>
            <a:r>
              <a:rPr lang="en-US" noProof="0" dirty="0" smtClean="0"/>
              <a:t>HLA light classification II</a:t>
            </a:r>
            <a:endParaRPr lang="en-US" noProof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800818"/>
              </p:ext>
            </p:extLst>
          </p:nvPr>
        </p:nvGraphicFramePr>
        <p:xfrm>
          <a:off x="395288" y="771550"/>
          <a:ext cx="835342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52"/>
                <a:gridCol w="3708537"/>
                <a:gridCol w="370853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MFC400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MFC500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Max Runtime (VME)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C674x: 1.22ms</a:t>
                      </a:r>
                    </a:p>
                    <a:p>
                      <a:r>
                        <a:rPr lang="en-US" sz="1200" noProof="0" dirty="0" smtClean="0"/>
                        <a:t>EVE:    0.80ms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C674x: 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noProof="0" dirty="0" smtClean="0"/>
                        <a:t>LSD: </a:t>
                      </a:r>
                      <a:r>
                        <a:rPr lang="en-US" sz="1200" noProof="0" dirty="0" smtClean="0"/>
                        <a:t>2.50ms due to doubled buffers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noProof="0" dirty="0" err="1" smtClean="0"/>
                        <a:t>Vodca</a:t>
                      </a:r>
                      <a:r>
                        <a:rPr lang="en-US" sz="1200" noProof="0" dirty="0" smtClean="0"/>
                        <a:t>:</a:t>
                      </a:r>
                      <a:r>
                        <a:rPr lang="en-US" sz="1200" baseline="0" noProof="0" dirty="0" smtClean="0"/>
                        <a:t> 70*30µs = 2.1ms</a:t>
                      </a:r>
                      <a:endParaRPr lang="en-US" sz="1200" noProof="0" dirty="0" smtClean="0"/>
                    </a:p>
                    <a:p>
                      <a:r>
                        <a:rPr lang="en-US" sz="1200" noProof="0" dirty="0" smtClean="0"/>
                        <a:t>EVE:</a:t>
                      </a:r>
                    </a:p>
                    <a:p>
                      <a:pPr marL="266700" marR="0" lvl="1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noProof="0" dirty="0" err="1" smtClean="0"/>
                        <a:t>Vodca</a:t>
                      </a:r>
                      <a:r>
                        <a:rPr lang="en-US" sz="1200" noProof="0" dirty="0" smtClean="0"/>
                        <a:t>:</a:t>
                      </a:r>
                      <a:r>
                        <a:rPr lang="en-US" sz="1200" baseline="0" noProof="0" dirty="0" smtClean="0"/>
                        <a:t> 70*25µs = 1.75ms</a:t>
                      </a:r>
                      <a:endParaRPr lang="en-US" sz="1200" noProof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6350485" y="4551970"/>
            <a:ext cx="2001935" cy="112830"/>
          </a:xfrm>
        </p:spPr>
        <p:txBody>
          <a:bodyPr/>
          <a:lstStyle/>
          <a:p>
            <a:fld id="{620A8782-2712-42C5-B9B9-5C36738CB148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6350486" y="4665239"/>
            <a:ext cx="2001935" cy="112830"/>
          </a:xfrm>
        </p:spPr>
        <p:txBody>
          <a:bodyPr/>
          <a:lstStyle/>
          <a:p>
            <a:r>
              <a:rPr lang="en-US" dirty="0" smtClean="0"/>
              <a:t>Matthias Mutschler, © Continental AG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2168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535411"/>
          </a:xfrm>
        </p:spPr>
        <p:txBody>
          <a:bodyPr/>
          <a:lstStyle/>
          <a:p>
            <a:r>
              <a:rPr lang="en-US" noProof="0" dirty="0" smtClean="0"/>
              <a:t>HLA light interpretation</a:t>
            </a:r>
            <a:endParaRPr lang="en-US" noProof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141000"/>
              </p:ext>
            </p:extLst>
          </p:nvPr>
        </p:nvGraphicFramePr>
        <p:xfrm>
          <a:off x="395288" y="771550"/>
          <a:ext cx="8353426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52"/>
                <a:gridCol w="3708537"/>
                <a:gridCol w="370853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MFC400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MFC500</a:t>
                      </a:r>
                      <a:endParaRPr lang="en-US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Tasks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noProof="0" dirty="0" smtClean="0"/>
                        <a:t>City detection</a:t>
                      </a:r>
                    </a:p>
                    <a:p>
                      <a:r>
                        <a:rPr lang="en-US" sz="1200" baseline="0" noProof="0" dirty="0" smtClean="0"/>
                        <a:t>Highway detection</a:t>
                      </a:r>
                    </a:p>
                    <a:p>
                      <a:r>
                        <a:rPr lang="en-US" sz="1200" baseline="0" noProof="0" dirty="0" smtClean="0"/>
                        <a:t>Traffic style detection</a:t>
                      </a:r>
                    </a:p>
                    <a:p>
                      <a:r>
                        <a:rPr lang="en-US" sz="1200" baseline="0" noProof="0" dirty="0" smtClean="0"/>
                        <a:t>Tunnel detection (also at day)</a:t>
                      </a:r>
                    </a:p>
                    <a:p>
                      <a:r>
                        <a:rPr lang="en-US" sz="1200" baseline="0" noProof="0" dirty="0" smtClean="0"/>
                        <a:t>Bright objects (dimming)</a:t>
                      </a:r>
                    </a:p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Brightness determination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noProof="0" dirty="0" smtClean="0"/>
                        <a:t>City </a:t>
                      </a:r>
                      <a:r>
                        <a:rPr lang="en-US" sz="1200" baseline="0" noProof="0" dirty="0" smtClean="0"/>
                        <a:t>detection (split between LSD and HLA)</a:t>
                      </a:r>
                      <a:endParaRPr lang="en-US" sz="1200" baseline="0" noProof="0" dirty="0" smtClean="0"/>
                    </a:p>
                    <a:p>
                      <a:r>
                        <a:rPr lang="en-US" sz="1200" baseline="0" noProof="0" dirty="0" smtClean="0"/>
                        <a:t>Highway </a:t>
                      </a:r>
                      <a:r>
                        <a:rPr lang="en-US" sz="1200" baseline="0" noProof="0" dirty="0" smtClean="0"/>
                        <a:t>detection (split between LSD and HLA)</a:t>
                      </a:r>
                      <a:endParaRPr lang="en-US" sz="1200" baseline="0" noProof="0" dirty="0" smtClean="0"/>
                    </a:p>
                    <a:p>
                      <a:r>
                        <a:rPr lang="en-US" sz="1200" baseline="0" noProof="0" dirty="0" smtClean="0"/>
                        <a:t>Traffic style detection</a:t>
                      </a:r>
                    </a:p>
                    <a:p>
                      <a:r>
                        <a:rPr lang="en-US" sz="1200" baseline="0" noProof="0" dirty="0" smtClean="0"/>
                        <a:t>Tunnel detection (also at day</a:t>
                      </a:r>
                      <a:r>
                        <a:rPr lang="en-US" sz="1200" baseline="0" noProof="0" dirty="0" smtClean="0"/>
                        <a:t>) </a:t>
                      </a:r>
                      <a:endParaRPr lang="en-US" sz="1200" baseline="0" noProof="0" dirty="0" smtClean="0"/>
                    </a:p>
                    <a:p>
                      <a:r>
                        <a:rPr lang="en-US" sz="1200" baseline="0" noProof="0" dirty="0" smtClean="0"/>
                        <a:t>Bright objects (dimming)</a:t>
                      </a:r>
                    </a:p>
                    <a:p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Brightness determination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Active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smtClean="0"/>
                        <a:t>Day and night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Day and night</a:t>
                      </a:r>
                      <a:endParaRPr lang="en-US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Inputs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Track/Object list</a:t>
                      </a:r>
                    </a:p>
                    <a:p>
                      <a:r>
                        <a:rPr lang="en-US" sz="1200" noProof="0" dirty="0" smtClean="0"/>
                        <a:t>Image (raw)</a:t>
                      </a:r>
                    </a:p>
                    <a:p>
                      <a:r>
                        <a:rPr lang="en-US" sz="1200" noProof="0" dirty="0" smtClean="0"/>
                        <a:t>Vehicle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Scene</a:t>
                      </a:r>
                      <a:r>
                        <a:rPr lang="en-US" sz="1200" baseline="0" noProof="0" dirty="0" smtClean="0"/>
                        <a:t> description (lights, road boundaries, map data, etc.)</a:t>
                      </a:r>
                      <a:endParaRPr lang="en-US" sz="1200" noProof="0" dirty="0" smtClean="0"/>
                    </a:p>
                    <a:p>
                      <a:r>
                        <a:rPr lang="en-US" sz="1200" noProof="0" dirty="0" smtClean="0"/>
                        <a:t>Images (Y0)</a:t>
                      </a:r>
                    </a:p>
                    <a:p>
                      <a:r>
                        <a:rPr lang="en-US" sz="1200" noProof="0" dirty="0" smtClean="0"/>
                        <a:t>Vehicle data</a:t>
                      </a:r>
                      <a:endParaRPr lang="en-US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Max Runtime (VME)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C674x: 1.85ms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noProof="0" dirty="0" smtClean="0"/>
                        <a:t>City detection: 0.45ms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noProof="0" dirty="0" smtClean="0"/>
                        <a:t>Tunnel detection: 1.31ms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C674x: 1.5ms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City</a:t>
                      </a:r>
                      <a:r>
                        <a:rPr lang="en-US" sz="1200" baseline="0" noProof="0" dirty="0" smtClean="0"/>
                        <a:t>: Written from scratch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noProof="0" dirty="0" smtClean="0"/>
                        <a:t>Tunnel: Optimized</a:t>
                      </a:r>
                      <a:endParaRPr lang="en-US" sz="1200" noProof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6350485" y="4551970"/>
            <a:ext cx="2001935" cy="112830"/>
          </a:xfrm>
        </p:spPr>
        <p:txBody>
          <a:bodyPr/>
          <a:lstStyle/>
          <a:p>
            <a:fld id="{620A8782-2712-42C5-B9B9-5C36738CB148}" type="datetime3">
              <a:rPr lang="en-US" noProof="0" smtClean="0"/>
              <a:t>24 March 2016</a:t>
            </a:fld>
            <a:endParaRPr lang="en-US" noProof="0" dirty="0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6350486" y="4665239"/>
            <a:ext cx="2001935" cy="112830"/>
          </a:xfrm>
        </p:spPr>
        <p:txBody>
          <a:bodyPr/>
          <a:lstStyle/>
          <a:p>
            <a:r>
              <a:rPr lang="en-US" dirty="0" smtClean="0"/>
              <a:t>Matthias Mutschler, © Continental AG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8831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MST_COLOR_1" val="0,0,0,Dark 1"/>
  <p:tag name="MIO_MST_COLOR_2" val="255,255,255,Light 1"/>
  <p:tag name="MIO_MST_COLOR_3" val="255,255,255,Dark 2"/>
  <p:tag name="MIO_MST_COLOR_4" val="235,235,235,Light 2"/>
  <p:tag name="MIO_MST_COLOR_5" val="255,165,0,Accent 1"/>
  <p:tag name="MIO_MST_COLOR_6" val="191,115,0,Accent 2"/>
  <p:tag name="MIO_MST_COLOR_7" val="226,135,0,Accent 3"/>
  <p:tag name="MIO_MST_COLOR_8" val="255,194,102,Accent 4"/>
  <p:tag name="MIO_MST_COLOR_9" val="95,95,95,Accent 5"/>
  <p:tag name="MIO_MST_COLOR_10" val="38,38,38,Accent 6"/>
  <p:tag name="MIO_MST_COLOR_11" val="255,165,0,"/>
  <p:tag name="MIO_MST_COLOR_12" val="119,119,119,"/>
  <p:tag name="MIO_HDS" val="True"/>
  <p:tag name="MIO_EK" val="7020"/>
  <p:tag name="MIO_UPDATE" val="True"/>
  <p:tag name="MIO_VERSION" val="31.01.2014 11:35:18"/>
  <p:tag name="MIO_DBID" val="ED9FF2F2-6643-46BA-B685-7D49126FFAF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" val="EMPOWERBULLE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" val="EMPOWERBULLET"/>
</p:tagLst>
</file>

<file path=ppt/theme/theme1.xml><?xml version="1.0" encoding="utf-8"?>
<a:theme xmlns:a="http://schemas.openxmlformats.org/drawingml/2006/main" name="Continental AG,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Office PowerPoint</Application>
  <PresentationFormat>Bildschirmpräsentation (16:9)</PresentationFormat>
  <Paragraphs>280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Continental AG, 4x3</vt:lpstr>
      <vt:lpstr>HLA architecture and performance improvements</vt:lpstr>
      <vt:lpstr>HLA architecture – MFC400</vt:lpstr>
      <vt:lpstr>HLA architecture – MFC500</vt:lpstr>
      <vt:lpstr>HLA light segmentation I</vt:lpstr>
      <vt:lpstr>HLA light segmentation II</vt:lpstr>
      <vt:lpstr>HLA light tracking</vt:lpstr>
      <vt:lpstr>HLA light classification I</vt:lpstr>
      <vt:lpstr>HLA light classification II</vt:lpstr>
      <vt:lpstr>HLA light interpretation</vt:lpstr>
      <vt:lpstr>HLA function</vt:lpstr>
      <vt:lpstr>Steps / efforts to be done</vt:lpstr>
      <vt:lpstr>Outlook and proposals</vt:lpstr>
    </vt:vector>
  </TitlesOfParts>
  <Company>Continental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Felix Werner</dc:creator>
  <cp:lastModifiedBy>Mutschler, Matthias</cp:lastModifiedBy>
  <cp:revision>64</cp:revision>
  <dcterms:created xsi:type="dcterms:W3CDTF">2014-01-31T10:35:18Z</dcterms:created>
  <dcterms:modified xsi:type="dcterms:W3CDTF">2016-03-24T08:02:43Z</dcterms:modified>
</cp:coreProperties>
</file>