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9" r:id="rId2"/>
    <p:sldId id="299" r:id="rId3"/>
    <p:sldId id="298" r:id="rId4"/>
    <p:sldId id="273" r:id="rId5"/>
    <p:sldId id="300" r:id="rId6"/>
    <p:sldId id="303" r:id="rId7"/>
    <p:sldId id="302" r:id="rId8"/>
    <p:sldId id="301" r:id="rId9"/>
    <p:sldId id="304" r:id="rId10"/>
  </p:sldIdLst>
  <p:sldSz cx="10693400" cy="7561263"/>
  <p:notesSz cx="7315200" cy="96012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D2F"/>
    <a:srgbClr val="0033CC"/>
    <a:srgbClr val="008000"/>
    <a:srgbClr val="FFFF66"/>
    <a:srgbClr val="E19900"/>
    <a:srgbClr val="808000"/>
    <a:srgbClr val="FF9900"/>
    <a:srgbClr val="FFFF00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2966" autoAdjust="0"/>
  </p:normalViewPr>
  <p:slideViewPr>
    <p:cSldViewPr snapToGrid="0">
      <p:cViewPr>
        <p:scale>
          <a:sx n="100" d="100"/>
          <a:sy n="100" d="100"/>
        </p:scale>
        <p:origin x="-1746" y="-42"/>
      </p:cViewPr>
      <p:guideLst>
        <p:guide orient="horz" pos="4186"/>
        <p:guide orient="horz" pos="805"/>
        <p:guide orient="horz" pos="1734"/>
        <p:guide orient="horz" pos="4457"/>
        <p:guide orient="horz" pos="4627"/>
        <p:guide orient="horz" pos="4229"/>
        <p:guide orient="horz" pos="556"/>
        <p:guide orient="horz" pos="647"/>
        <p:guide pos="6508"/>
        <p:guide pos="5183"/>
        <p:guide pos="228"/>
        <p:guide pos="1550"/>
        <p:guide pos="5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178" y="-102"/>
      </p:cViewPr>
      <p:guideLst>
        <p:guide orient="horz" pos="3024"/>
        <p:guide orient="horz" pos="5874"/>
        <p:guide orient="horz" pos="5970"/>
        <p:guide pos="2305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continental_255_153_0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927" y="9120602"/>
            <a:ext cx="2396569" cy="35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22448" y="9046900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7782" y="9263400"/>
            <a:ext cx="805264" cy="26156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6638" tIns="53319" rIns="106638" bIns="53319">
            <a:spAutoFit/>
          </a:bodyPr>
          <a:lstStyle/>
          <a:p>
            <a:pPr algn="l" defTabSz="909638" eaLnBrk="0" hangingPunct="0">
              <a:spcBef>
                <a:spcPct val="50000"/>
              </a:spcBef>
              <a:defRPr/>
            </a:pPr>
            <a:r>
              <a:rPr lang="de-DE" sz="1000" b="0"/>
              <a:t>Page </a:t>
            </a:r>
            <a:fld id="{F87720D4-D357-48B9-A1B9-9629D27F1C30}" type="slidenum">
              <a:rPr lang="de-DE" sz="1000" b="0"/>
              <a:pPr algn="l" defTabSz="909638" eaLnBrk="0" hangingPunct="0">
                <a:spcBef>
                  <a:spcPct val="50000"/>
                </a:spcBef>
                <a:defRPr/>
              </a:pPr>
              <a:t>‹Nr.›</a:t>
            </a:fld>
            <a:endParaRPr lang="de-DE" sz="1000" b="0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318962" y="597292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9420" y="0"/>
            <a:ext cx="6673790" cy="5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3288" eaLnBrk="0" hangingPunct="0"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720725"/>
            <a:ext cx="50911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43" y="4560302"/>
            <a:ext cx="5851114" cy="4320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70" tIns="45135" rIns="90270" bIns="451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5364" name="Picture 11" descr="continental_255_153_0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7927" y="9120602"/>
            <a:ext cx="2396569" cy="356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322448" y="9046900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77782" y="9263400"/>
            <a:ext cx="805264" cy="261568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6638" tIns="53319" rIns="106638" bIns="53319">
            <a:spAutoFit/>
          </a:bodyPr>
          <a:lstStyle/>
          <a:p>
            <a:pPr algn="l" defTabSz="909638" eaLnBrk="0" hangingPunct="0">
              <a:spcBef>
                <a:spcPct val="50000"/>
              </a:spcBef>
              <a:defRPr/>
            </a:pPr>
            <a:r>
              <a:rPr lang="de-DE" sz="1000" b="0"/>
              <a:t>Page </a:t>
            </a:r>
            <a:fld id="{B0543F40-E326-4ABB-8681-C63B7D58754B}" type="slidenum">
              <a:rPr lang="de-DE" sz="1000" b="0"/>
              <a:pPr algn="l" defTabSz="909638" eaLnBrk="0" hangingPunct="0">
                <a:spcBef>
                  <a:spcPct val="50000"/>
                </a:spcBef>
                <a:defRPr/>
              </a:pPr>
              <a:t>‹Nr.›</a:t>
            </a:fld>
            <a:endParaRPr lang="de-DE" sz="1000" b="0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22448" y="4426717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18962" y="597292"/>
            <a:ext cx="667204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>
              <a:defRPr/>
            </a:pPr>
            <a:endParaRPr lang="fr-FR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9420" y="0"/>
            <a:ext cx="6673790" cy="51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3288" eaLnBrk="0" hangingPunct="0"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4" name="Picture 14" descr="g_strich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5" descr="sg_strich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18" descr="continental_255_153_0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7925" y="1966913"/>
            <a:ext cx="5757863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3775" y="4806950"/>
            <a:ext cx="8704263" cy="1620838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/>
              <a:t>Title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5600" y="7200900"/>
            <a:ext cx="3384550" cy="157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0EEB0-75EE-42E0-BE52-63C8AC960261}" type="slidenum">
              <a:rPr lang="de-DE"/>
              <a:pPr>
                <a:defRPr/>
              </a:pPr>
              <a:t>‹Nr.›</a:t>
            </a:fld>
            <a:r>
              <a:rPr lang="de-DE"/>
              <a:t> / Author /  Date   © Continental AG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8DAC8-B1D2-48F7-8744-FE09E5775506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39075" y="249238"/>
            <a:ext cx="2492375" cy="6354762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61950" y="249238"/>
            <a:ext cx="7324725" cy="635476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38F8E-54E9-42E5-B6B0-CFCD4ED16841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pour modifier le style du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A50F-C00E-44EE-B7F8-5253C430561E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4556-CC37-4C80-B40C-006292CD19CD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195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1277938"/>
            <a:ext cx="4908550" cy="5326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D51AF-523C-493E-B484-408CB60C17F3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84347-656D-44BC-A762-BA27753ABA60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AE-C05A-4BBC-8906-9089A24ACFDF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519AB-FDF5-4657-A9BB-9B488BB81EFA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0B08C-EF52-4450-86D8-CF6A1331A615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FABD5-8B36-4037-BC40-8FAD98A34D59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249238"/>
            <a:ext cx="99695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Headline</a:t>
            </a:r>
            <a:br>
              <a:rPr lang="de-DE" smtClean="0"/>
            </a:br>
            <a:r>
              <a:rPr lang="de-DE" smtClean="0"/>
              <a:t>single- or double lines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277938"/>
            <a:ext cx="9969500" cy="532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First indent setting</a:t>
            </a:r>
          </a:p>
          <a:p>
            <a:pPr lvl="1"/>
            <a:r>
              <a:rPr lang="de-DE" smtClean="0"/>
              <a:t>Second indent setting</a:t>
            </a:r>
          </a:p>
          <a:p>
            <a:pPr lvl="2"/>
            <a:r>
              <a:rPr lang="de-DE" smtClean="0"/>
              <a:t>Third indent setting</a:t>
            </a:r>
          </a:p>
          <a:p>
            <a:pPr lvl="3"/>
            <a:r>
              <a:rPr lang="de-DE" smtClean="0"/>
              <a:t>Fourth indent setting</a:t>
            </a:r>
          </a:p>
          <a:p>
            <a:pPr lvl="4"/>
            <a:r>
              <a:rPr lang="de-DE" smtClean="0"/>
              <a:t>Fifth indent setting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" y="7194550"/>
            <a:ext cx="3384550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600"/>
              </a:lnSpc>
              <a:defRPr sz="700" b="0"/>
            </a:lvl1pPr>
          </a:lstStyle>
          <a:p>
            <a:pPr>
              <a:defRPr/>
            </a:pPr>
            <a:fld id="{ED167E6F-EA93-4769-B165-CD652BBA3F33}" type="slidenum">
              <a:rPr lang="de-DE"/>
              <a:pPr>
                <a:defRPr/>
              </a:pPr>
              <a:t>‹Nr.›</a:t>
            </a:fld>
            <a:r>
              <a:rPr lang="de-DE"/>
              <a:t> / A. GIRALT, L. BAJARD /  Date   © Continental AG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39750" y="6184900"/>
            <a:ext cx="32400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996950">
              <a:lnSpc>
                <a:spcPts val="600"/>
              </a:lnSpc>
              <a:defRPr/>
            </a:pPr>
            <a:endParaRPr lang="en-GB" sz="700" b="0">
              <a:solidFill>
                <a:srgbClr val="FF9900"/>
              </a:solidFill>
            </a:endParaRPr>
          </a:p>
        </p:txBody>
      </p:sp>
      <p:pic>
        <p:nvPicPr>
          <p:cNvPr id="1030" name="Picture 16" descr="continental_255_153_0_RGB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4038" y="6792913"/>
            <a:ext cx="21590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7"/>
          <p:cNvGrpSpPr>
            <a:grpSpLocks/>
          </p:cNvGrpSpPr>
          <p:nvPr userDrawn="1"/>
        </p:nvGrpSpPr>
        <p:grpSpPr bwMode="auto">
          <a:xfrm>
            <a:off x="361950" y="987425"/>
            <a:ext cx="9969500" cy="5726113"/>
            <a:chOff x="228" y="622"/>
            <a:chExt cx="6280" cy="3607"/>
          </a:xfrm>
        </p:grpSpPr>
        <p:pic>
          <p:nvPicPr>
            <p:cNvPr id="1032" name="Picture 18" descr="g_strich"/>
            <p:cNvPicPr>
              <a:picLocks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19" descr="sg_strich"/>
            <p:cNvPicPr>
              <a:picLocks noChangeArrowheads="1"/>
            </p:cNvPicPr>
            <p:nvPr userDrawn="1"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defTabSz="996950" rtl="0" eaLnBrk="0" fontAlgn="base" hangingPunct="0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96950" rtl="0" fontAlgn="base">
        <a:lnSpc>
          <a:spcPts val="27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7800" indent="-177800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2pPr>
      <a:lvl3pPr marL="895350" indent="-173038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3pPr>
      <a:lvl4pPr marL="1257300" indent="-179388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1619250" indent="-180975" algn="l" defTabSz="996950" rtl="0" eaLnBrk="0" fontAlgn="base" hangingPunct="0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5pPr>
      <a:lvl6pPr marL="20764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6pPr>
      <a:lvl7pPr marL="25336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7pPr>
      <a:lvl8pPr marL="29908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8pPr>
      <a:lvl9pPr marL="3448050" indent="-180975" algn="l" defTabSz="996950" rtl="0" fontAlgn="base">
        <a:lnSpc>
          <a:spcPts val="180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6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250" y="4356100"/>
            <a:ext cx="8704263" cy="99695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Automated</a:t>
            </a:r>
            <a:r>
              <a:rPr lang="de-DE" sz="3200" dirty="0" smtClean="0"/>
              <a:t> Integration </a:t>
            </a:r>
            <a:br>
              <a:rPr lang="de-DE" sz="3200" dirty="0" smtClean="0"/>
            </a:br>
            <a:endParaRPr lang="en-US" sz="3200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6926768" y="6172200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1" dirty="0" smtClean="0"/>
              <a:t>Dipl.-Ing. Medhat HUSSAIN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Where are we today? (Current Status)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buNone/>
              <a:defRPr/>
            </a:pPr>
            <a:r>
              <a:rPr lang="en-US" b="1" u="sng" dirty="0" smtClean="0"/>
              <a:t>Today’s Work flow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Algo</a:t>
            </a:r>
            <a:r>
              <a:rPr lang="en-US" dirty="0" smtClean="0"/>
              <a:t> PM side: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.Sending a mail to the </a:t>
            </a:r>
            <a:r>
              <a:rPr lang="en-US" dirty="0" err="1" smtClean="0"/>
              <a:t>Algo</a:t>
            </a:r>
            <a:r>
              <a:rPr lang="en-US" dirty="0" smtClean="0"/>
              <a:t> integrator which contains the modifications needed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Algo</a:t>
            </a:r>
            <a:r>
              <a:rPr lang="en-US" dirty="0" smtClean="0"/>
              <a:t> integrator side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Updating the Module overview document. </a:t>
            </a:r>
            <a:r>
              <a:rPr lang="en-US" dirty="0" smtClean="0">
                <a:solidFill>
                  <a:srgbClr val="FF0000"/>
                </a:solidFill>
              </a:rPr>
              <a:t>(Manual)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Updating the configuration files “*.xml files”</a:t>
            </a:r>
            <a:r>
              <a:rPr lang="en-US" dirty="0" smtClean="0">
                <a:solidFill>
                  <a:srgbClr val="FF0000"/>
                </a:solidFill>
              </a:rPr>
              <a:t> (Manual)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Run the configuration</a:t>
            </a:r>
            <a:r>
              <a:rPr lang="en-US" dirty="0" smtClean="0">
                <a:solidFill>
                  <a:srgbClr val="0D8D2F"/>
                </a:solidFill>
              </a:rPr>
              <a:t>(Scripted)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Checking that configuration done correctly</a:t>
            </a:r>
            <a:r>
              <a:rPr lang="en-US" dirty="0" smtClean="0">
                <a:solidFill>
                  <a:srgbClr val="FF0000"/>
                </a:solidFill>
              </a:rPr>
              <a:t> (Manual)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Synchronizing his Sandbox.</a:t>
            </a:r>
            <a:r>
              <a:rPr lang="en-US" dirty="0" smtClean="0">
                <a:solidFill>
                  <a:srgbClr val="FF0000"/>
                </a:solidFill>
              </a:rPr>
              <a:t> (Manual)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Build the Objects and check if there is building issues.</a:t>
            </a:r>
            <a:r>
              <a:rPr lang="en-US" dirty="0" smtClean="0">
                <a:solidFill>
                  <a:srgbClr val="0D8D2F"/>
                </a:solidFill>
              </a:rPr>
              <a:t> (Scripted)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Check-in the generated objects.</a:t>
            </a:r>
            <a:r>
              <a:rPr lang="en-US" dirty="0" smtClean="0">
                <a:solidFill>
                  <a:srgbClr val="FF0000"/>
                </a:solidFill>
              </a:rPr>
              <a:t> (Manual)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Invoking a minimal smoke test.</a:t>
            </a:r>
            <a:r>
              <a:rPr lang="en-US" dirty="0" smtClean="0">
                <a:solidFill>
                  <a:srgbClr val="FF0000"/>
                </a:solidFill>
              </a:rPr>
              <a:t> (Manual)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Creating the Checkpoint</a:t>
            </a:r>
            <a:r>
              <a:rPr lang="en-US" dirty="0" smtClean="0">
                <a:solidFill>
                  <a:srgbClr val="0D8D2F"/>
                </a:solidFill>
              </a:rPr>
              <a:t>(Scripted)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Configuring the system folder</a:t>
            </a:r>
            <a:r>
              <a:rPr lang="en-US" dirty="0" smtClean="0">
                <a:solidFill>
                  <a:srgbClr val="FF0000"/>
                </a:solidFill>
              </a:rPr>
              <a:t> (Manual)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dirty="0" smtClean="0"/>
              <a:t>Sending the delivery email</a:t>
            </a:r>
            <a:r>
              <a:rPr lang="en-US" dirty="0" smtClean="0">
                <a:solidFill>
                  <a:srgbClr val="FF0000"/>
                </a:solidFill>
              </a:rPr>
              <a:t> (Manual)</a:t>
            </a:r>
            <a:endParaRPr lang="en-US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  © Continental AG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Motivation</a:t>
            </a:r>
            <a:endParaRPr lang="en-US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lot of activities with high dependency on the qualifications of the integrator. </a:t>
            </a:r>
          </a:p>
          <a:p>
            <a:pPr eaLnBrk="1" hangingPunct="1">
              <a:defRPr/>
            </a:pPr>
            <a:r>
              <a:rPr lang="en-US" dirty="0" smtClean="0"/>
              <a:t>One integration cycle takes around two hours, in the ideal case.</a:t>
            </a:r>
          </a:p>
          <a:p>
            <a:pPr eaLnBrk="1" hangingPunct="1">
              <a:defRPr/>
            </a:pPr>
            <a:r>
              <a:rPr lang="en-US" dirty="0" smtClean="0"/>
              <a:t>Any Mistake in the procedure above will be detected afterword by the SOC team and a new </a:t>
            </a:r>
            <a:r>
              <a:rPr lang="en-US" dirty="0" err="1" smtClean="0"/>
              <a:t>Algo</a:t>
            </a:r>
            <a:r>
              <a:rPr lang="en-US" dirty="0" smtClean="0"/>
              <a:t> integration will be requested (time waste).</a:t>
            </a:r>
          </a:p>
          <a:p>
            <a:pPr eaLnBrk="1" hangingPunct="1">
              <a:defRPr/>
            </a:pPr>
            <a:r>
              <a:rPr lang="en-US" dirty="0" smtClean="0"/>
              <a:t>  There is a possibility to detect some issues in late stages like:</a:t>
            </a:r>
          </a:p>
          <a:p>
            <a:pPr lvl="1" eaLnBrk="1" hangingPunct="1">
              <a:defRPr/>
            </a:pPr>
            <a:r>
              <a:rPr lang="en-US" dirty="0" smtClean="0"/>
              <a:t>Invalid components’ label(s)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Will be detected after trying the configurations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en-US" dirty="0" smtClean="0"/>
              <a:t>Not Buildable wrappers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2"/>
                </a:solidFill>
                <a:sym typeface="Wingdings" pitchFamily="2" charset="2"/>
              </a:rPr>
              <a:t>Will be detected within the SOC team</a:t>
            </a:r>
          </a:p>
          <a:p>
            <a:pPr eaLnBrk="1" hangingPunct="1">
              <a:defRPr/>
            </a:pPr>
            <a:r>
              <a:rPr lang="en-US" dirty="0" smtClean="0">
                <a:sym typeface="Wingdings" pitchFamily="2" charset="2"/>
              </a:rPr>
              <a:t>Keeping high integrity in-between different  Artifacts within the CP (e.g. Module overview and the *.xml configuration files)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None/>
              <a:defRPr/>
            </a:pP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© Continental AG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Keeping our today framework “Scripts” with no changes (Old integration approach will stay valid )</a:t>
            </a:r>
          </a:p>
          <a:p>
            <a:pPr eaLnBrk="1" hangingPunct="1">
              <a:defRPr/>
            </a:pPr>
            <a:r>
              <a:rPr lang="en-US" dirty="0" smtClean="0"/>
              <a:t>Extending our framework with a layer of scripts upon what we have today (Not to reinvent the wheel) 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</a:t>
            </a:r>
            <a:r>
              <a:rPr lang="en-US" dirty="0" smtClean="0"/>
              <a:t>© Continental AG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305175" y="5181600"/>
            <a:ext cx="3400425" cy="63817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Current platform (Today’s scripts)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miley 5"/>
          <p:cNvSpPr/>
          <p:nvPr/>
        </p:nvSpPr>
        <p:spPr bwMode="auto">
          <a:xfrm>
            <a:off x="7181850" y="3686175"/>
            <a:ext cx="714375" cy="600075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Form 12"/>
          <p:cNvCxnSpPr>
            <a:stCxn id="6" idx="4"/>
          </p:cNvCxnSpPr>
          <p:nvPr/>
        </p:nvCxnSpPr>
        <p:spPr bwMode="auto">
          <a:xfrm rot="5400000">
            <a:off x="6641307" y="4255293"/>
            <a:ext cx="866775" cy="928688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hteck 14"/>
          <p:cNvSpPr/>
          <p:nvPr/>
        </p:nvSpPr>
        <p:spPr bwMode="auto">
          <a:xfrm>
            <a:off x="1028700" y="4181475"/>
            <a:ext cx="2828925" cy="6286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 Scripts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1019175" y="3400425"/>
            <a:ext cx="2828925" cy="6286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Server (Jenkins)</a:t>
            </a:r>
          </a:p>
        </p:txBody>
      </p:sp>
      <p:sp>
        <p:nvSpPr>
          <p:cNvPr id="17" name="Smiley 16"/>
          <p:cNvSpPr/>
          <p:nvPr/>
        </p:nvSpPr>
        <p:spPr bwMode="auto">
          <a:xfrm>
            <a:off x="1914525" y="2362200"/>
            <a:ext cx="809625" cy="514350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Gerade Verbindung mit Pfeil 18"/>
          <p:cNvCxnSpPr>
            <a:stCxn id="17" idx="4"/>
          </p:cNvCxnSpPr>
          <p:nvPr/>
        </p:nvCxnSpPr>
        <p:spPr bwMode="auto">
          <a:xfrm>
            <a:off x="2319338" y="2876550"/>
            <a:ext cx="4762" cy="5619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Gerade Verbindung mit Pfeil 20"/>
          <p:cNvCxnSpPr>
            <a:stCxn id="16" idx="2"/>
            <a:endCxn id="15" idx="0"/>
          </p:cNvCxnSpPr>
          <p:nvPr/>
        </p:nvCxnSpPr>
        <p:spPr bwMode="auto">
          <a:xfrm>
            <a:off x="2433638" y="4029075"/>
            <a:ext cx="9525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Form 23"/>
          <p:cNvCxnSpPr>
            <a:stCxn id="15" idx="2"/>
          </p:cNvCxnSpPr>
          <p:nvPr/>
        </p:nvCxnSpPr>
        <p:spPr bwMode="auto">
          <a:xfrm rot="16200000" flipH="1">
            <a:off x="2874169" y="4379118"/>
            <a:ext cx="371475" cy="1233487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feld 24"/>
          <p:cNvSpPr txBox="1"/>
          <p:nvPr/>
        </p:nvSpPr>
        <p:spPr>
          <a:xfrm rot="19220181">
            <a:off x="7950366" y="3905250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Integrator</a:t>
            </a:r>
            <a:endParaRPr lang="de-DE" dirty="0"/>
          </a:p>
        </p:txBody>
      </p:sp>
      <p:sp>
        <p:nvSpPr>
          <p:cNvPr id="26" name="Smiley 25"/>
          <p:cNvSpPr/>
          <p:nvPr/>
        </p:nvSpPr>
        <p:spPr bwMode="auto">
          <a:xfrm>
            <a:off x="7172325" y="2667000"/>
            <a:ext cx="742950" cy="590550"/>
          </a:xfrm>
          <a:prstGeom prst="smileyF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96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Gerade Verbindung mit Pfeil 27"/>
          <p:cNvCxnSpPr>
            <a:stCxn id="26" idx="4"/>
            <a:endCxn id="6" idx="0"/>
          </p:cNvCxnSpPr>
          <p:nvPr/>
        </p:nvCxnSpPr>
        <p:spPr bwMode="auto">
          <a:xfrm flipH="1">
            <a:off x="7539038" y="3257550"/>
            <a:ext cx="4762" cy="4286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0" name="Textfeld 29"/>
          <p:cNvSpPr txBox="1"/>
          <p:nvPr/>
        </p:nvSpPr>
        <p:spPr>
          <a:xfrm rot="19220181">
            <a:off x="8228847" y="25241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Algo</a:t>
            </a:r>
            <a:r>
              <a:rPr lang="de-DE" dirty="0" smtClean="0"/>
              <a:t> PM</a:t>
            </a:r>
            <a:endParaRPr lang="de-DE" dirty="0"/>
          </a:p>
        </p:txBody>
      </p:sp>
      <p:cxnSp>
        <p:nvCxnSpPr>
          <p:cNvPr id="32" name="Gerade Verbindung 31"/>
          <p:cNvCxnSpPr/>
          <p:nvPr/>
        </p:nvCxnSpPr>
        <p:spPr bwMode="auto">
          <a:xfrm>
            <a:off x="5010150" y="2028825"/>
            <a:ext cx="9525" cy="43053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feld 32"/>
          <p:cNvSpPr txBox="1"/>
          <p:nvPr/>
        </p:nvSpPr>
        <p:spPr>
          <a:xfrm rot="19220181">
            <a:off x="650756" y="2162890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Algo</a:t>
            </a:r>
            <a:r>
              <a:rPr lang="de-DE" dirty="0" smtClean="0"/>
              <a:t> PM </a:t>
            </a:r>
            <a:r>
              <a:rPr lang="de-DE" dirty="0" err="1" smtClean="0"/>
              <a:t>or</a:t>
            </a:r>
            <a:r>
              <a:rPr lang="de-DE" dirty="0" smtClean="0"/>
              <a:t> …</a:t>
            </a:r>
          </a:p>
          <a:p>
            <a:r>
              <a:rPr lang="de-DE" dirty="0" smtClean="0"/>
              <a:t>Send </a:t>
            </a:r>
            <a:r>
              <a:rPr lang="de-DE" dirty="0" err="1" smtClean="0"/>
              <a:t>request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5154241" y="2038350"/>
            <a:ext cx="925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Current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47551" y="2047875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Proposed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371725" y="2905125"/>
            <a:ext cx="557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http </a:t>
            </a:r>
            <a:r>
              <a:rPr lang="de-DE" sz="800" dirty="0" err="1" smtClean="0"/>
              <a:t>request</a:t>
            </a:r>
            <a:endParaRPr lang="de-DE" sz="800" dirty="0"/>
          </a:p>
        </p:txBody>
      </p:sp>
      <p:sp>
        <p:nvSpPr>
          <p:cNvPr id="23" name="Textfeld 22"/>
          <p:cNvSpPr txBox="1"/>
          <p:nvPr/>
        </p:nvSpPr>
        <p:spPr>
          <a:xfrm>
            <a:off x="7592561" y="3371850"/>
            <a:ext cx="449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email</a:t>
            </a:r>
            <a:endParaRPr lang="de-DE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work flow </a:t>
            </a:r>
            <a:r>
              <a:rPr lang="en-US" sz="1600" dirty="0" smtClean="0"/>
              <a:t>(</a:t>
            </a:r>
            <a:r>
              <a:rPr lang="en-US" sz="1600" dirty="0" err="1" smtClean="0"/>
              <a:t>Algo</a:t>
            </a:r>
            <a:r>
              <a:rPr lang="en-US" sz="1600" dirty="0" smtClean="0"/>
              <a:t> PM’s side or …)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8"/>
            <a:ext cx="9969500" cy="1408112"/>
          </a:xfrm>
        </p:spPr>
        <p:txBody>
          <a:bodyPr/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u="sng" dirty="0" err="1" smtClean="0"/>
              <a:t>Algo</a:t>
            </a:r>
            <a:r>
              <a:rPr lang="en-US" u="sng" dirty="0" smtClean="0"/>
              <a:t> PM’s side or …: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Updating the Module overview</a:t>
            </a:r>
            <a:r>
              <a:rPr lang="en-US" sz="1800" dirty="0" smtClean="0">
                <a:solidFill>
                  <a:schemeClr val="accent2"/>
                </a:solidFill>
              </a:rPr>
              <a:t>.(Manual)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800" dirty="0" smtClean="0"/>
              <a:t>Trigger the server by using a link containing his password and some other parameters</a:t>
            </a:r>
            <a:r>
              <a:rPr lang="en-US" sz="1800" dirty="0" smtClean="0">
                <a:solidFill>
                  <a:schemeClr val="accent2"/>
                </a:solidFill>
              </a:rPr>
              <a:t>.(Manual)</a:t>
            </a:r>
            <a:endParaRPr lang="en-US" sz="18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© Continental 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work flow </a:t>
            </a:r>
            <a:r>
              <a:rPr lang="en-US" sz="1000" dirty="0" smtClean="0"/>
              <a:t>(</a:t>
            </a:r>
            <a:r>
              <a:rPr lang="en-US" sz="1000" dirty="0" err="1" smtClean="0"/>
              <a:t>Algo</a:t>
            </a:r>
            <a:r>
              <a:rPr lang="en-US" sz="1000" dirty="0" smtClean="0"/>
              <a:t> PM’s side or …) (Samples)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8"/>
            <a:ext cx="9969500" cy="21986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Module overview where the integration’s parameters are stated</a:t>
            </a:r>
          </a:p>
          <a:p>
            <a:pPr lvl="1" eaLnBrk="1" hangingPunct="1">
              <a:defRPr/>
            </a:pPr>
            <a:r>
              <a:rPr lang="en-US" dirty="0" smtClean="0"/>
              <a:t>New </a:t>
            </a:r>
            <a:r>
              <a:rPr lang="en-US" dirty="0" err="1" smtClean="0"/>
              <a:t>Algo</a:t>
            </a:r>
            <a:r>
              <a:rPr lang="en-US" dirty="0" smtClean="0"/>
              <a:t> CP label to be created</a:t>
            </a:r>
          </a:p>
          <a:p>
            <a:pPr lvl="1" eaLnBrk="1" hangingPunct="1">
              <a:defRPr/>
            </a:pPr>
            <a:r>
              <a:rPr lang="en-US" dirty="0" smtClean="0"/>
              <a:t>Release No. from IMS</a:t>
            </a:r>
          </a:p>
          <a:p>
            <a:pPr lvl="1" eaLnBrk="1" hangingPunct="1">
              <a:defRPr/>
            </a:pPr>
            <a:r>
              <a:rPr lang="en-US" dirty="0" smtClean="0"/>
              <a:t>RTE label to be used</a:t>
            </a:r>
          </a:p>
          <a:p>
            <a:pPr lvl="1" eaLnBrk="1" hangingPunct="1">
              <a:defRPr/>
            </a:pPr>
            <a:r>
              <a:rPr lang="en-US" dirty="0" smtClean="0"/>
              <a:t>RO to be used </a:t>
            </a:r>
          </a:p>
          <a:p>
            <a:pPr lvl="1" eaLnBrk="1" hangingPunct="1">
              <a:defRPr/>
            </a:pPr>
            <a:r>
              <a:rPr lang="en-US" dirty="0" smtClean="0"/>
              <a:t>New Components’ labels</a:t>
            </a:r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© Continental AG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487363" y="4057651"/>
          <a:ext cx="9437687" cy="2293320"/>
        </p:xfrm>
        <a:graphic>
          <a:graphicData uri="http://schemas.openxmlformats.org/drawingml/2006/table">
            <a:tbl>
              <a:tblPr/>
              <a:tblGrid>
                <a:gridCol w="3027183"/>
                <a:gridCol w="1282101"/>
                <a:gridCol w="2208062"/>
                <a:gridCol w="2196191"/>
                <a:gridCol w="724150"/>
              </a:tblGrid>
              <a:tr h="791500"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Algo</a:t>
                      </a:r>
                      <a:r>
                        <a:rPr lang="de-DE" sz="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de-DE" sz="6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checkpoint</a:t>
                      </a:r>
                      <a:r>
                        <a:rPr lang="de-DE" sz="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: </a:t>
                      </a:r>
                      <a:r>
                        <a:rPr lang="de-DE" sz="600" b="1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AL_MFS430BW16_110.00.00_INT100</a:t>
                      </a:r>
                      <a:endParaRPr lang="de-DE" sz="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Release:328136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DevPath: </a:t>
                      </a:r>
                      <a:r>
                        <a:rPr lang="de-DE" sz="600" b="1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MFS430BW16_110.000.000</a:t>
                      </a:r>
                      <a:endParaRPr lang="de-DE" sz="6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1" i="0" u="none" strike="noStrike">
                          <a:solidFill>
                            <a:srgbClr val="0000FF"/>
                          </a:solidFill>
                          <a:latin typeface="Calibri"/>
                        </a:rPr>
                        <a:t>SW RTE: </a:t>
                      </a:r>
                      <a:r>
                        <a:rPr lang="de-DE" sz="6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SW_COMMON_110.00.00_INT-6</a:t>
                      </a:r>
                      <a:endParaRPr lang="de-DE" sz="600" b="1" i="0" u="none" strike="noStrike">
                        <a:solidFill>
                          <a:srgbClr val="0000FF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RO:328137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551">
                <a:tc>
                  <a:txBody>
                    <a:bodyPr/>
                    <a:lstStyle/>
                    <a:p>
                      <a:pPr algn="l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Detection Functionalities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Algo component</a:t>
                      </a:r>
                      <a:b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Checkpoint/Label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Algo Wrapper </a:t>
                      </a:r>
                      <a:b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&amp; RTE Interface</a:t>
                      </a:r>
                      <a:b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Checkpoint/Label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Code</a:t>
                      </a:r>
                      <a:b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Handover</a:t>
                      </a:r>
                      <a:b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3269">
                <a:tc>
                  <a:txBody>
                    <a:bodyPr/>
                    <a:lstStyle/>
                    <a:p>
                      <a:pPr algn="r" fontAlgn="ctr"/>
                      <a:r>
                        <a:rPr lang="de-DE" sz="7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Sign</a:t>
                      </a:r>
                      <a:r>
                        <a:rPr lang="de-DE" sz="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Recognition    - SR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Alexander Behrens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AL_SR_14.00.07_INT-7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AL_SR_WRP_04.08.03_INT-4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AL_SR_RTE_02.03.05</a:t>
                      </a:r>
                      <a:br>
                        <a:rPr lang="de-DE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AL_SR_SWSUP_00.00.08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work flow </a:t>
            </a:r>
            <a:r>
              <a:rPr lang="en-US" sz="1000" dirty="0" smtClean="0"/>
              <a:t>(</a:t>
            </a:r>
            <a:r>
              <a:rPr lang="en-US" sz="1000" dirty="0" err="1" smtClean="0"/>
              <a:t>Algo</a:t>
            </a:r>
            <a:r>
              <a:rPr lang="en-US" sz="1000" dirty="0" smtClean="0"/>
              <a:t> PM’s side or …) (Samples)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Medhat HUSSAIN © Continental AG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61950" y="1277937"/>
            <a:ext cx="9969500" cy="3265488"/>
          </a:xfrm>
        </p:spPr>
        <p:txBody>
          <a:bodyPr/>
          <a:lstStyle/>
          <a:p>
            <a:r>
              <a:rPr lang="en-US" dirty="0" smtClean="0"/>
              <a:t>Triggering the server remotely :</a:t>
            </a:r>
          </a:p>
          <a:p>
            <a:pPr lvl="1"/>
            <a:r>
              <a:rPr lang="en-US" sz="1200" dirty="0" smtClean="0"/>
              <a:t>https:/&lt;Server&gt;/job/</a:t>
            </a:r>
            <a:r>
              <a:rPr lang="en-US" sz="1200" dirty="0" smtClean="0">
                <a:solidFill>
                  <a:srgbClr val="FFC000"/>
                </a:solidFill>
              </a:rPr>
              <a:t>MFS430BW16_110.000.000</a:t>
            </a:r>
            <a:r>
              <a:rPr lang="en-US" sz="1200" dirty="0" smtClean="0"/>
              <a:t>/</a:t>
            </a:r>
            <a:r>
              <a:rPr lang="de-DE" sz="1200" dirty="0" err="1" smtClean="0"/>
              <a:t>buildWithParameters</a:t>
            </a:r>
            <a:r>
              <a:rPr lang="de-DE" sz="1200" dirty="0" smtClean="0"/>
              <a:t>?</a:t>
            </a:r>
            <a:r>
              <a:rPr lang="en-US" sz="1200" dirty="0" smtClean="0"/>
              <a:t> </a:t>
            </a:r>
            <a:r>
              <a:rPr lang="en-US" sz="1200" b="1" dirty="0" smtClean="0"/>
              <a:t>token</a:t>
            </a:r>
            <a:r>
              <a:rPr lang="en-US" sz="1200" dirty="0" smtClean="0"/>
              <a:t>=PWD&amp;</a:t>
            </a:r>
            <a:r>
              <a:rPr lang="de-DE" sz="1200" b="1" dirty="0" err="1" smtClean="0"/>
              <a:t>CommunicationMail</a:t>
            </a:r>
            <a:r>
              <a:rPr lang="de-DE" sz="1200" dirty="0" smtClean="0"/>
              <a:t>=</a:t>
            </a:r>
            <a:r>
              <a:rPr lang="de-DE" sz="1200" dirty="0" err="1" smtClean="0"/>
              <a:t>Value&amp;</a:t>
            </a:r>
            <a:r>
              <a:rPr lang="de-DE" sz="1200" b="1" dirty="0" err="1" smtClean="0"/>
              <a:t>RunningMode</a:t>
            </a:r>
            <a:r>
              <a:rPr lang="de-DE" sz="1200" dirty="0" smtClean="0"/>
              <a:t>=</a:t>
            </a:r>
            <a:r>
              <a:rPr lang="de-DE" sz="1200" dirty="0" err="1" smtClean="0"/>
              <a:t>value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work flow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7"/>
            <a:ext cx="9969500" cy="5237163"/>
          </a:xfrm>
        </p:spPr>
        <p:txBody>
          <a:bodyPr/>
          <a:lstStyle/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dirty="0" smtClean="0"/>
              <a:t>Server’s side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Parsing the Module overview (RO, Cps, RTE, …).</a:t>
            </a:r>
            <a:r>
              <a:rPr lang="en-US" sz="1200" dirty="0" smtClean="0">
                <a:solidFill>
                  <a:srgbClr val="0D8D2F"/>
                </a:solidFill>
              </a:rPr>
              <a:t> 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Creating a new Change package for  the new request ”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Updating the configuration files “*.xml files”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D8D2F"/>
                </a:solidFill>
              </a:rPr>
              <a:t>Validate the received labels (Scripted) 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Run the configuration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Checking that configuration done correctly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Synchronizing the Sandbox.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Build the Objects and check if there is building issues.</a:t>
            </a:r>
            <a:r>
              <a:rPr lang="en-US" sz="1200" dirty="0" smtClean="0">
                <a:solidFill>
                  <a:srgbClr val="0D8D2F"/>
                </a:solidFill>
              </a:rPr>
              <a:t> (Scripted)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>
                <a:solidFill>
                  <a:srgbClr val="0D8D2F"/>
                </a:solidFill>
              </a:rPr>
              <a:t>Using the linker test in-order to verify the wrappers which are not parts of the </a:t>
            </a:r>
            <a:r>
              <a:rPr lang="en-US" sz="1200" dirty="0" err="1" smtClean="0">
                <a:solidFill>
                  <a:srgbClr val="0D8D2F"/>
                </a:solidFill>
              </a:rPr>
              <a:t>libs</a:t>
            </a:r>
            <a:r>
              <a:rPr lang="en-US" sz="1200" dirty="0" smtClean="0">
                <a:solidFill>
                  <a:srgbClr val="0D8D2F"/>
                </a:solidFill>
              </a:rPr>
              <a:t>/</a:t>
            </a:r>
            <a:r>
              <a:rPr lang="en-US" sz="1200" dirty="0" err="1" smtClean="0">
                <a:solidFill>
                  <a:srgbClr val="0D8D2F"/>
                </a:solidFill>
              </a:rPr>
              <a:t>dlls</a:t>
            </a:r>
            <a:r>
              <a:rPr lang="en-US" sz="1200" dirty="0" smtClean="0">
                <a:solidFill>
                  <a:srgbClr val="0D8D2F"/>
                </a:solidFill>
              </a:rPr>
              <a:t> 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Check-in the generated objects.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Invoking a minimal smoke test.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Creating the Checkpoint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Configuring the system folder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Closing the change package”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  <a:endParaRPr lang="en-US" sz="1200" dirty="0" smtClean="0"/>
          </a:p>
          <a:p>
            <a:pPr marL="708025" lvl="1" indent="-342900" eaLnBrk="1" hangingPunct="1">
              <a:buFont typeface="+mj-lt"/>
              <a:buAutoNum type="arabicPeriod"/>
              <a:defRPr/>
            </a:pPr>
            <a:r>
              <a:rPr lang="en-US" sz="1200" dirty="0" smtClean="0"/>
              <a:t>Sending the delivery email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0D8D2F"/>
                </a:solidFill>
              </a:rPr>
              <a:t>(Scripted)</a:t>
            </a:r>
          </a:p>
          <a:p>
            <a:pPr marL="708025" lvl="1" indent="-342900" eaLnBrk="1" hangingPunct="1">
              <a:buFont typeface="+mj-lt"/>
              <a:buAutoNum type="arabicPeriod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© Continental 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Proposed work flow (Features)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1950" y="1277937"/>
            <a:ext cx="9969500" cy="2474913"/>
          </a:xfrm>
        </p:spPr>
        <p:txBody>
          <a:bodyPr/>
          <a:lstStyle/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Centralized approach for all projects, different users do not need to create new sandboxes 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Highly configurable scripts where each of the above activities can be switched on/off .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Optimized integration process, for examples , the scripts will calculate the dependency based on some configuration files and therefore the needed components only will be built.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Under some running modes the server will be able to communicate with the FOs, if any issue occurred, FOs shall be parsed from the module overview.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Detailed and standard description :</a:t>
            </a:r>
            <a:r>
              <a:rPr lang="en-US" dirty="0" smtClean="0"/>
              <a:t>See below </a:t>
            </a: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708025" lvl="1" indent="-342900" eaLnBrk="1" hangingPunct="1"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100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96950"/>
            <a:r>
              <a:rPr lang="de-DE" dirty="0" smtClean="0"/>
              <a:t>Medhat HUSSAIN © Continental AG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9225" y="3336925"/>
            <a:ext cx="30670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inental_A4">
  <a:themeElements>
    <a:clrScheme name="Continental_A4 13">
      <a:dk1>
        <a:srgbClr val="000000"/>
      </a:dk1>
      <a:lt1>
        <a:srgbClr val="FFFFFF"/>
      </a:lt1>
      <a:dk2>
        <a:srgbClr val="B2B2B2"/>
      </a:dk2>
      <a:lt2>
        <a:srgbClr val="5F5F5F"/>
      </a:lt2>
      <a:accent1>
        <a:srgbClr val="DDDDDD"/>
      </a:accent1>
      <a:accent2>
        <a:srgbClr val="FF3737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3131"/>
      </a:accent6>
      <a:hlink>
        <a:srgbClr val="FF9900"/>
      </a:hlink>
      <a:folHlink>
        <a:srgbClr val="A7A4E0"/>
      </a:folHlink>
    </a:clrScheme>
    <a:fontScheme name="Continental_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9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tinental_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3">
        <a:dk1>
          <a:srgbClr val="000000"/>
        </a:dk1>
        <a:lt1>
          <a:srgbClr val="FFFFFF"/>
        </a:lt1>
        <a:dk2>
          <a:srgbClr val="B2B2B2"/>
        </a:dk2>
        <a:lt2>
          <a:srgbClr val="5F5F5F"/>
        </a:lt2>
        <a:accent1>
          <a:srgbClr val="DDDDDD"/>
        </a:accent1>
        <a:accent2>
          <a:srgbClr val="FF3737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3131"/>
        </a:accent6>
        <a:hlink>
          <a:srgbClr val="FF9900"/>
        </a:hlink>
        <a:folHlink>
          <a:srgbClr val="A7A4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Benutzerdefiniert</PresentationFormat>
  <Paragraphs>103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Continental_A4</vt:lpstr>
      <vt:lpstr>Automated Integration  </vt:lpstr>
      <vt:lpstr>Where are we today? (Current Status)</vt:lpstr>
      <vt:lpstr>Motivation</vt:lpstr>
      <vt:lpstr>Objectives</vt:lpstr>
      <vt:lpstr>Proposed work flow (Algo PM’s side or …)</vt:lpstr>
      <vt:lpstr>Proposed work flow (Algo PM’s side or …) (Samples) </vt:lpstr>
      <vt:lpstr>Proposed work flow (Algo PM’s side or …) (Samples) </vt:lpstr>
      <vt:lpstr>Proposed work flow</vt:lpstr>
      <vt:lpstr>Proposed work flow (Features)</vt:lpstr>
    </vt:vector>
  </TitlesOfParts>
  <Company>Continental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Blockage Manager</dc:title>
  <dc:creator>A.Giralt, L.Bajard</dc:creator>
  <cp:lastModifiedBy>uidg3180</cp:lastModifiedBy>
  <cp:revision>623</cp:revision>
  <dcterms:created xsi:type="dcterms:W3CDTF">2003-12-10T09:43:46Z</dcterms:created>
  <dcterms:modified xsi:type="dcterms:W3CDTF">2015-05-08T10:41:00Z</dcterms:modified>
</cp:coreProperties>
</file>