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50" r:id="rId2"/>
    <p:sldId id="354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389" r:id="rId11"/>
    <p:sldId id="391" r:id="rId12"/>
    <p:sldId id="381" r:id="rId13"/>
    <p:sldId id="382" r:id="rId14"/>
  </p:sldIdLst>
  <p:sldSz cx="9144000" cy="6858000" type="screen4x3"/>
  <p:notesSz cx="7099300" cy="10234613"/>
  <p:custShowLst>
    <p:custShow name="ITK_Kurzpräsentation" id="0">
      <p:sldLst/>
    </p:custShow>
  </p:custShowLst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idw1169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A74"/>
    <a:srgbClr val="BFCA00"/>
    <a:srgbClr val="5D6A70"/>
    <a:srgbClr val="004689"/>
    <a:srgbClr val="FFFF66"/>
    <a:srgbClr val="69768D"/>
    <a:srgbClr val="004F9E"/>
    <a:srgbClr val="D0E50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5" autoAdjust="0"/>
    <p:restoredTop sz="92060" autoAdjust="0"/>
  </p:normalViewPr>
  <p:slideViewPr>
    <p:cSldViewPr snapToObjects="1" showGuides="1">
      <p:cViewPr varScale="1">
        <p:scale>
          <a:sx n="122" d="100"/>
          <a:sy n="122" d="100"/>
        </p:scale>
        <p:origin x="-1500" y="-96"/>
      </p:cViewPr>
      <p:guideLst>
        <p:guide orient="horz" pos="2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44" y="-82"/>
      </p:cViewPr>
      <p:guideLst>
        <p:guide orient="horz" pos="3224"/>
        <p:guide pos="223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32CA89A1-5082-4467-8001-24353D28EF26}" type="datetimeFigureOut">
              <a:rPr lang="de-DE" smtClean="0"/>
              <a:pPr/>
              <a:t>17.11.2014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95B5C4E-9208-4370-974D-1A8C76E2A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8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9194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919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919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919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919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919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919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919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919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919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919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B5C4E-9208-4370-974D-1A8C76E2A81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91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:\090_Bilder\Fotolia_Bilder\Fotolia_41393042_L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88"/>
          <a:stretch/>
        </p:blipFill>
        <p:spPr bwMode="auto">
          <a:xfrm>
            <a:off x="-18210" y="3480691"/>
            <a:ext cx="9162209" cy="34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7544" y="418908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1" y="1772816"/>
            <a:ext cx="7342189" cy="1707874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801811" y="3480690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1964750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"/>
          </p:nvPr>
        </p:nvSpPr>
        <p:spPr>
          <a:xfrm>
            <a:off x="2051720" y="3490850"/>
            <a:ext cx="6696744" cy="1152126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de-DE" sz="3200" kern="1200" dirty="0" smtClean="0">
                <a:solidFill>
                  <a:srgbClr val="5D6A7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92586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F4A-BAD4-4F23-8EE9-AD70B32E748E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722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395288" y="836613"/>
            <a:ext cx="8301037" cy="144462"/>
          </a:xfrm>
          <a:prstGeom prst="rect">
            <a:avLst/>
          </a:prstGeom>
          <a:solidFill>
            <a:srgbClr val="173C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" name="Picture 27" descr="ITK_Logo_HKS_42_92_3c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5788" y="176213"/>
            <a:ext cx="8524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Schienenfahrzeug_mo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8971"/>
          <a:stretch>
            <a:fillRect/>
          </a:stretch>
        </p:blipFill>
        <p:spPr bwMode="auto">
          <a:xfrm>
            <a:off x="6370638" y="377825"/>
            <a:ext cx="5143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Bildleiste_Bl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2435"/>
          <a:stretch>
            <a:fillRect/>
          </a:stretch>
        </p:blipFill>
        <p:spPr bwMode="auto">
          <a:xfrm>
            <a:off x="3059113" y="377825"/>
            <a:ext cx="331311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0" descr="Eurofighter_mod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3202" t="14873" r="17401"/>
          <a:stretch>
            <a:fillRect/>
          </a:stretch>
        </p:blipFill>
        <p:spPr bwMode="auto">
          <a:xfrm>
            <a:off x="6864350" y="377825"/>
            <a:ext cx="6635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Bildleiste_Bl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77573" r="10968"/>
          <a:stretch>
            <a:fillRect/>
          </a:stretch>
        </p:blipFill>
        <p:spPr bwMode="auto">
          <a:xfrm>
            <a:off x="7513638" y="377825"/>
            <a:ext cx="4921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2" descr="Bildleiste_Bl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89140"/>
          <a:stretch>
            <a:fillRect/>
          </a:stretch>
        </p:blipFill>
        <p:spPr bwMode="auto">
          <a:xfrm>
            <a:off x="7999413" y="377825"/>
            <a:ext cx="4635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395288" y="6642100"/>
            <a:ext cx="8301037" cy="144463"/>
          </a:xfrm>
          <a:prstGeom prst="rect">
            <a:avLst/>
          </a:prstGeom>
          <a:solidFill>
            <a:srgbClr val="173C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2" name="Picture 55" descr="Blase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14863" y="755650"/>
            <a:ext cx="3063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6" descr="Blase"/>
          <p:cNvPicPr preferRelativeResize="0">
            <a:picLocks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03800" y="758825"/>
            <a:ext cx="377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7" descr="Blase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54950" y="760413"/>
            <a:ext cx="3063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8" descr="Blase"/>
          <p:cNvPicPr preferRelativeResize="0">
            <a:picLocks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43888" y="755650"/>
            <a:ext cx="377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9" descr="Blase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32588" y="758825"/>
            <a:ext cx="3063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0" descr="Blase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71788" y="755650"/>
            <a:ext cx="3063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39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18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57C64-30F7-42FB-8CF6-E5D75DE511EA}" type="datetime4">
              <a:rPr lang="en-US" smtClean="0"/>
              <a:pPr>
                <a:defRPr/>
              </a:pPr>
              <a:t>November 17, 2014</a:t>
            </a:fld>
            <a:endParaRPr lang="de-DE"/>
          </a:p>
        </p:txBody>
      </p:sp>
      <p:sp>
        <p:nvSpPr>
          <p:cNvPr id="19" name="Rectangle 5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ITK Engineering</a:t>
            </a:r>
            <a:endParaRPr lang="en-GB"/>
          </a:p>
        </p:txBody>
      </p:sp>
      <p:sp>
        <p:nvSpPr>
          <p:cNvPr id="20" name="Rectangle 5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32243-7049-4D39-B204-B3D52CA65DE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622020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1A801-C323-46C5-928F-78980C82E2A5}" type="datetime4">
              <a:rPr lang="en-US" smtClean="0"/>
              <a:pPr>
                <a:defRPr/>
              </a:pPr>
              <a:t>November 17, 2014</a:t>
            </a:fld>
            <a:endParaRPr lang="de-DE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ITK Engineering</a:t>
            </a:r>
            <a:endParaRPr lang="en-GB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07289-A014-460A-8952-90124891339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36913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1146175"/>
            <a:ext cx="8229600" cy="7064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2600" y="1960563"/>
            <a:ext cx="4038600" cy="2170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82600" y="4283075"/>
            <a:ext cx="4038600" cy="21701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73600" y="1960563"/>
            <a:ext cx="4038600" cy="4492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2B1F-F92B-4040-8F06-B5352DBA37B3}" type="datetime4">
              <a:rPr lang="en-US" smtClean="0"/>
              <a:pPr>
                <a:defRPr/>
              </a:pPr>
              <a:t>November 17, 2014</a:t>
            </a:fld>
            <a:endParaRPr lang="de-DE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ITK Engineering</a:t>
            </a:r>
            <a:endParaRPr lang="en-GB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2C7C-A00D-4046-BF04-B2CB611D1D6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2318128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1146175"/>
            <a:ext cx="8229600" cy="7064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82600" y="1960563"/>
            <a:ext cx="4038600" cy="4492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73600" y="1960563"/>
            <a:ext cx="4038600" cy="2170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73600" y="4283075"/>
            <a:ext cx="4038600" cy="21701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56DB3-5CDE-411F-8E35-5939A7A068A6}" type="datetime4">
              <a:rPr lang="en-US" smtClean="0"/>
              <a:pPr>
                <a:defRPr/>
              </a:pPr>
              <a:t>November 17, 2014</a:t>
            </a:fld>
            <a:endParaRPr lang="de-DE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ITK Engineering</a:t>
            </a:r>
            <a:endParaRPr lang="en-GB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0E0ED-2108-4060-A6D4-B6BA8FDE454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65796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39819-EA2B-40E2-A3AF-D7B525D57A17}" type="datetime4">
              <a:rPr lang="en-US" smtClean="0"/>
              <a:pPr>
                <a:defRPr/>
              </a:pPr>
              <a:t>November 17, 2014</a:t>
            </a:fld>
            <a:endParaRPr lang="de-DE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ITK Engineering</a:t>
            </a:r>
            <a:endParaRPr lang="en-GB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F5E60-50F5-477B-85BF-0151C3F554E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848748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:\090_Bilder\Fotolia_Bilder\Rail\Fotolia_44067431_M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160" b="51066"/>
          <a:stretch/>
        </p:blipFill>
        <p:spPr bwMode="auto">
          <a:xfrm>
            <a:off x="-8089" y="3717031"/>
            <a:ext cx="9164977" cy="32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7544" y="418908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1" y="1916830"/>
            <a:ext cx="7342189" cy="1800201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801812" y="3644070"/>
            <a:ext cx="7355078" cy="21697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139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200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10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1840" y="1124744"/>
            <a:ext cx="8435280" cy="5184576"/>
          </a:xfrm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18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16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16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5288" y="197413"/>
            <a:ext cx="792087" cy="686923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2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F200AD40-679D-4B7D-8732-4E7F619583B5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12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2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14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2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2031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D929-E5F6-4793-9F1F-9C1080588AFB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005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1D0F-06A3-4C50-825D-128B07186F15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9309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8213-DBCD-4C07-99ED-56DD5C19A970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292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>
            <a:lvl1pPr>
              <a:defRPr sz="11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B67DBC66-898F-42DA-8B8E-071588282CBB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 sz="11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smtClean="0"/>
              <a:t>© ITK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>
            <a:lvl1pPr>
              <a:defRPr sz="11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7545" y="404664"/>
            <a:ext cx="792087" cy="686923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467545" y="6453336"/>
            <a:ext cx="8208911" cy="0"/>
          </a:xfrm>
          <a:prstGeom prst="line">
            <a:avLst/>
          </a:prstGeom>
          <a:ln>
            <a:solidFill>
              <a:srgbClr val="5D6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691680" y="419100"/>
            <a:ext cx="6984008" cy="6724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81916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BF4-0350-4395-80C5-FE0FC0F0EED9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95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6A7C-8D10-4D93-8505-4FA4EBF8D2BE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510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D3A9-E310-4B8E-97D5-05245CE5BC45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476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D1A7-140B-4F6E-9F85-59FA38012658}" type="datetime4">
              <a:rPr lang="en-US" smtClean="0"/>
              <a:pPr/>
              <a:t>November 17, 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ITK Engineering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233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73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4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image" Target="../media/image21.png"/><Relationship Id="rId4" Type="http://schemas.openxmlformats.org/officeDocument/2006/relationships/tags" Target="../tags/tag4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51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.xml"/><Relationship Id="rId9" Type="http://schemas.openxmlformats.org/officeDocument/2006/relationships/hyperlink" Target="SCons_auto_release_integration.doc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tags" Target="../tags/tag21.xml"/><Relationship Id="rId11" Type="http://schemas.openxmlformats.org/officeDocument/2006/relationships/hyperlink" Target="SCons_auto_release_integration.docx" TargetMode="External"/><Relationship Id="rId5" Type="http://schemas.openxmlformats.org/officeDocument/2006/relationships/tags" Target="../tags/tag2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image" Target="../media/image16.png"/><Relationship Id="rId4" Type="http://schemas.openxmlformats.org/officeDocument/2006/relationships/tags" Target="../tags/tag25.xml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7.png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ITK Engineering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AutoRelease</a:t>
            </a:r>
          </a:p>
          <a:p>
            <a:r>
              <a:rPr lang="en-US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Rollout, Getting Started &amp; Quick Reference</a:t>
            </a:r>
            <a:endParaRPr lang="en-US" dirty="0">
              <a:solidFill>
                <a:srgbClr val="003A7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8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1730" name="think-cell Slide" r:id="rId8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Code Handover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9635" y="1160748"/>
            <a:ext cx="8440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Since the code handover document is a text format file, it is normally not blocked by the editor. Therefore the script is waiting and you have to return to the script’s console window and confirm the modifications.</a:t>
            </a:r>
          </a:p>
          <a:p>
            <a:endParaRPr lang="de-DE" sz="1400" dirty="0">
              <a:solidFill>
                <a:srgbClr val="003A7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1736812"/>
            <a:ext cx="8208403" cy="207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379635" y="3861048"/>
            <a:ext cx="8440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The handover is checked for occurrences of tabs and non-filled places. If such were found an error is printed and the code handover document is re-opened.</a:t>
            </a:r>
          </a:p>
          <a:p>
            <a:endParaRPr lang="de-DE" sz="1400" dirty="0">
              <a:solidFill>
                <a:srgbClr val="003A7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454995"/>
            <a:ext cx="8208403" cy="207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3778" name="think-cell Slide" r:id="rId8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Checkpoint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9635" y="1160748"/>
            <a:ext cx="8440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Finally the checkpoint is generated. Before it starts you have to confirm this step. </a:t>
            </a:r>
            <a:r>
              <a:rPr lang="en-US" sz="14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It is useful to have a look in MKS to make sure everything is as you expect. Finally the script finishes and a status message is printed.</a:t>
            </a:r>
            <a:endParaRPr lang="en-US" sz="1400" dirty="0" smtClean="0">
              <a:solidFill>
                <a:srgbClr val="003A74"/>
              </a:solidFill>
              <a:latin typeface="Arial" pitchFamily="34" charset="0"/>
              <a:cs typeface="Arial" pitchFamily="34" charset="0"/>
            </a:endParaRPr>
          </a:p>
          <a:p>
            <a:endParaRPr lang="de-DE" sz="1400" dirty="0">
              <a:solidFill>
                <a:srgbClr val="003A7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024844"/>
            <a:ext cx="8208403" cy="36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2642" name="think-cell Slide" r:id="rId10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Return Code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en-US" smtClean="0"/>
              <a:t>© ITK Engineering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Rechteck 14"/>
          <p:cNvSpPr/>
          <p:nvPr>
            <p:custDataLst>
              <p:tags r:id="rId6"/>
            </p:custDataLst>
          </p:nvPr>
        </p:nvSpPr>
        <p:spPr bwMode="auto">
          <a:xfrm>
            <a:off x="616360" y="1409080"/>
            <a:ext cx="7911281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eaLnBrk="0" hangingPunct="0"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Status output</a:t>
            </a:r>
            <a:endParaRPr lang="en-US" sz="2400" dirty="0">
              <a:solidFill>
                <a:schemeClr val="bg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1560" y="2060847"/>
            <a:ext cx="7931225" cy="11161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182563" indent="-182563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  <a:defRPr b="0"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203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2pPr>
            <a:lvl3pPr marL="406400" lvl="2" indent="-203200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609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4pPr>
            <a:lvl5pPr marL="8128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5pPr>
            <a:lvl6pPr marL="12700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6pPr>
            <a:lvl7pPr marL="1727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7pPr>
            <a:lvl8pPr marL="21844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8pPr>
            <a:lvl9pPr marL="2641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9pPr>
          </a:lstStyle>
          <a:p>
            <a:r>
              <a:rPr lang="en-US" sz="1400" dirty="0" smtClean="0"/>
              <a:t>The auto release script returns </a:t>
            </a:r>
            <a:r>
              <a:rPr lang="en-US" sz="1400" dirty="0" smtClean="0"/>
              <a:t>a </a:t>
            </a:r>
            <a:r>
              <a:rPr lang="en-US" sz="1400" dirty="0" smtClean="0"/>
              <a:t>numeric code</a:t>
            </a:r>
          </a:p>
          <a:p>
            <a:r>
              <a:rPr lang="en-US" sz="1400" dirty="0" smtClean="0"/>
              <a:t>This code is also returned by SCons an may be used in batch files</a:t>
            </a:r>
          </a:p>
          <a:p>
            <a:r>
              <a:rPr lang="en-US" sz="1400" dirty="0" smtClean="0"/>
              <a:t>There is also clear text output</a:t>
            </a:r>
          </a:p>
          <a:p>
            <a:r>
              <a:rPr lang="en-US" sz="1400" dirty="0" smtClean="0"/>
              <a:t>This gives more information whether the script has been succeeded or failed</a:t>
            </a:r>
          </a:p>
        </p:txBody>
      </p:sp>
      <p:sp>
        <p:nvSpPr>
          <p:cNvPr id="11" name="Rechteck 10"/>
          <p:cNvSpPr/>
          <p:nvPr/>
        </p:nvSpPr>
        <p:spPr>
          <a:xfrm>
            <a:off x="646650" y="3861048"/>
            <a:ext cx="7900935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The auto release script was terminated due to an error.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Error description: 1 inconsistent files found.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scons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*** [D:\sandboxes\CIPP_AutoReleaseTest\04_Engineering\04_Build\algo\cipp\CIPP_AlgorithmCodeHandover_AutoRelease.docx] Error 1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scons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building terminated because of errors.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Build FAILED!!!!</a:t>
            </a:r>
          </a:p>
        </p:txBody>
      </p:sp>
      <p:sp>
        <p:nvSpPr>
          <p:cNvPr id="12" name="Ellipse 11"/>
          <p:cNvSpPr/>
          <p:nvPr/>
        </p:nvSpPr>
        <p:spPr>
          <a:xfrm>
            <a:off x="2123728" y="4617132"/>
            <a:ext cx="252028" cy="25202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861708" y="56566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Error Code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123728" y="4041068"/>
            <a:ext cx="2160240" cy="1800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491880" y="5656602"/>
            <a:ext cx="36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Detailed error description (clear text)</a:t>
            </a:r>
            <a:endParaRPr lang="en-US" dirty="0"/>
          </a:p>
        </p:txBody>
      </p:sp>
      <p:cxnSp>
        <p:nvCxnSpPr>
          <p:cNvPr id="18" name="Gerade Verbindung mit Pfeil 17"/>
          <p:cNvCxnSpPr>
            <a:stCxn id="13" idx="0"/>
            <a:endCxn id="12" idx="4"/>
          </p:cNvCxnSpPr>
          <p:nvPr/>
        </p:nvCxnSpPr>
        <p:spPr>
          <a:xfrm flipH="1" flipV="1">
            <a:off x="2249742" y="4869160"/>
            <a:ext cx="207386" cy="787442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6" idx="0"/>
            <a:endCxn id="14" idx="2"/>
          </p:cNvCxnSpPr>
          <p:nvPr/>
        </p:nvCxnSpPr>
        <p:spPr>
          <a:xfrm flipH="1" flipV="1">
            <a:off x="3203848" y="4221088"/>
            <a:ext cx="2122221" cy="1435514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3666" name="think-cell Slide" r:id="rId9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Return Code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en-US" smtClean="0"/>
              <a:t>© ITK Engineering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Rechteck 14"/>
          <p:cNvSpPr/>
          <p:nvPr>
            <p:custDataLst>
              <p:tags r:id="rId6"/>
            </p:custDataLst>
          </p:nvPr>
        </p:nvSpPr>
        <p:spPr bwMode="auto">
          <a:xfrm>
            <a:off x="616360" y="1157052"/>
            <a:ext cx="7911281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eaLnBrk="0" hangingPunct="0"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Complete list of return codes</a:t>
            </a:r>
            <a:endParaRPr lang="en-US" sz="2400" dirty="0">
              <a:solidFill>
                <a:schemeClr val="bg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1223628" y="1700816"/>
          <a:ext cx="6696744" cy="4752512"/>
        </p:xfrm>
        <a:graphic>
          <a:graphicData uri="http://schemas.openxmlformats.org/drawingml/2006/table">
            <a:tbl>
              <a:tblPr/>
              <a:tblGrid>
                <a:gridCol w="489522"/>
                <a:gridCol w="2321879"/>
                <a:gridCol w="3885343"/>
              </a:tblGrid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/>
                          <a:ea typeface="Times New Roman"/>
                          <a:cs typeface="Times New Roman"/>
                        </a:rPr>
                        <a:t>Value</a:t>
                      </a:r>
                      <a:endParaRPr lang="de-DE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Label in script code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AUTOREL_OK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/>
                          <a:ea typeface="Times New Roman"/>
                          <a:cs typeface="Times New Roman"/>
                        </a:rPr>
                        <a:t>no errors</a:t>
                      </a:r>
                      <a:endParaRPr lang="de-DE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AUTOREL_ERR_CONSCHECK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/>
                          <a:ea typeface="Times New Roman"/>
                          <a:cs typeface="Times New Roman"/>
                        </a:rPr>
                        <a:t>consistency check failed</a:t>
                      </a:r>
                      <a:endParaRPr lang="de-DE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6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strike="dblStrike">
                          <a:solidFill>
                            <a:srgbClr val="D9D9D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strike="dblStrike">
                          <a:solidFill>
                            <a:srgbClr val="D9D9D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AUTOREL_ERR_LISTCHGP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getting change packages failed (not used anymore due to re-scan feature)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AUTOREL_ERR_VERFILE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the version file was not found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AUTOREL_ERR_INVVERFILE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invalid version file format (unexpected content)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AUTOREL_ERR_LOCKMEM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locking single member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AUTOREL_ERR_LOCKDIRS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locking release paths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AUTOREL_ERR_WRITEVERFILE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changing version file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AUTOREL_ERR_LIBSIZE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libsize files were not found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AUTOREL_ERR_REBUILD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rebuilding libs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AUTOREL_ERR_HANDOVER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creating code handover document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AUTOREL_ERR_INSTALL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the installation of the code handover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12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AUTOREL_ERR_CHECKIN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check-in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13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AUTOREL_ERR_CHECKPOINT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creating checkpoint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14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AUTOREL_ERR_PROJCONF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parsing xml project configuration failed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9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AUTOREL_ERR_INV_VERNUM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/>
                          <a:ea typeface="Times New Roman"/>
                          <a:cs typeface="Times New Roman"/>
                        </a:rPr>
                        <a:t>invalid version number (8 bit unsigned it expected) or max number 255.255.255 (not increasable)</a:t>
                      </a:r>
                      <a:endParaRPr lang="de-DE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AUTOREL_ERR_ADD_HANDOVER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/>
                          <a:ea typeface="Times New Roman"/>
                          <a:cs typeface="Times New Roman"/>
                        </a:rPr>
                        <a:t>adding handover to MKS sandbox failed</a:t>
                      </a:r>
                      <a:endParaRPr lang="de-DE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6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17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AUTOREL_ERR_NON_BUILD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shared sub-projects found that are not of type build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6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18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AUTOREL_ERR_UPDT_VER_DELIV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updating delivered version file revision failed.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19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AUTOREL_ERR_FREEZE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Freezing complete sandbox or single member failed. See detailed error message.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AUTOREL_ERR_THAW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Thawing complete sandbox or single member failed. See detailed error message.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21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AUTOREL_ERR_MANUAL_TEST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Manual tests are declared to be not successful.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9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strike="dblStrike">
                          <a:solidFill>
                            <a:srgbClr val="BFBFB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100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strike="dblStrike">
                          <a:solidFill>
                            <a:srgbClr val="BFBFB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AUTOREL_ERR_USERTERM_CP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user terminated the script at change package selection (not used anymore due to re-scan feature)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6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latin typeface="Arial"/>
                          <a:ea typeface="Times New Roman"/>
                          <a:cs typeface="Times New Roman"/>
                        </a:rPr>
                        <a:t>101</a:t>
                      </a:r>
                      <a:endParaRPr lang="de-DE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/>
                          <a:ea typeface="Times New Roman"/>
                          <a:cs typeface="Times New Roman"/>
                        </a:rPr>
                        <a:t>AUTOREL_ERR_USERTERM_CI</a:t>
                      </a:r>
                      <a:endParaRPr lang="de-DE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/>
                          <a:ea typeface="Times New Roman"/>
                          <a:cs typeface="Times New Roman"/>
                        </a:rPr>
                        <a:t>user terminated the script before committing the release</a:t>
                      </a:r>
                      <a:endParaRPr lang="de-DE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9532" y="1196752"/>
            <a:ext cx="7931225" cy="2484276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182563" indent="-182563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  <a:defRPr b="0"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203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2pPr>
            <a:lvl3pPr marL="406400" lvl="2" indent="-203200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609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4pPr>
            <a:lvl5pPr marL="8128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5pPr>
            <a:lvl6pPr marL="12700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6pPr>
            <a:lvl7pPr marL="1727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7pPr>
            <a:lvl8pPr marL="21844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8pPr>
            <a:lvl9pPr marL="2641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9pPr>
          </a:lstStyle>
          <a:p>
            <a:r>
              <a:rPr lang="en-US" sz="1200" dirty="0" smtClean="0"/>
              <a:t>Create the folder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\04_Engineering\03_Workspace\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component_name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100" b="1" u="sng" dirty="0" err="1" smtClean="0">
                <a:latin typeface="Courier New" pitchFamily="49" charset="0"/>
                <a:cs typeface="Courier New" pitchFamily="49" charset="0"/>
              </a:rPr>
              <a:t>autorelease</a:t>
            </a:r>
            <a:endParaRPr lang="en-US" sz="1100" b="1" u="sng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/>
              <a:t>Copy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\02_Development_Tools\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scons_tools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scons_templates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\03_Workspace\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\xxx\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autorelease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autorel_handover_template.scfg</a:t>
            </a:r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u="sng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/>
              <a:t>to the new folder. This is the AutoRelease</a:t>
            </a:r>
            <a:br>
              <a:rPr lang="en-US" sz="1200" dirty="0" smtClean="0"/>
            </a:br>
            <a:r>
              <a:rPr lang="en-US" sz="1200" dirty="0" smtClean="0"/>
              <a:t>configuration file.</a:t>
            </a:r>
          </a:p>
          <a:p>
            <a:r>
              <a:rPr lang="en-US" sz="1200" dirty="0" smtClean="0"/>
              <a:t>Rename it: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autorel_handover.scfg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/>
              <a:t>Edit the configuration file, refer to </a:t>
            </a:r>
            <a:br>
              <a:rPr lang="en-US" sz="1200" dirty="0" smtClean="0"/>
            </a:b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9" action="ppaction://hlinkfile"/>
              </a:rPr>
              <a:t>SCons_auto_release_integration.docx</a:t>
            </a:r>
            <a:r>
              <a:rPr lang="en-US" sz="1200" dirty="0" smtClean="0"/>
              <a:t>, </a:t>
            </a:r>
            <a:br>
              <a:rPr lang="en-US" sz="1200" dirty="0" smtClean="0"/>
            </a:br>
            <a:r>
              <a:rPr lang="en-US" sz="1200" dirty="0" smtClean="0"/>
              <a:t>chapter 3</a:t>
            </a:r>
          </a:p>
          <a:p>
            <a:r>
              <a:rPr lang="en-US" sz="1200" dirty="0" smtClean="0"/>
              <a:t>Add configuration to MKS:</a:t>
            </a:r>
            <a:br>
              <a:rPr lang="en-US" sz="1200" dirty="0" smtClean="0"/>
            </a:br>
            <a:r>
              <a:rPr lang="en-US" sz="1200" dirty="0" smtClean="0"/>
              <a:t>Add Members…/Add Directory/</a:t>
            </a:r>
            <a:br>
              <a:rPr lang="en-US" sz="1200" dirty="0" smtClean="0"/>
            </a:br>
            <a:r>
              <a:rPr lang="en-US" sz="1200" dirty="0" smtClean="0"/>
              <a:t>“</a:t>
            </a:r>
            <a:r>
              <a:rPr lang="en-US" sz="1200" dirty="0" err="1" smtClean="0"/>
              <a:t>autorelease</a:t>
            </a:r>
            <a:r>
              <a:rPr lang="en-US" sz="1200" dirty="0" smtClean="0"/>
              <a:t>”</a:t>
            </a:r>
          </a:p>
        </p:txBody>
      </p:sp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36866" name="think-cell Slide" r:id="rId10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88178" y="116773"/>
            <a:ext cx="7344816" cy="762691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Rollout 1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236050" y="6558766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36722" y="6558766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73686" y="6558766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22975" y="1844824"/>
            <a:ext cx="5133501" cy="46561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6171645" y="2420888"/>
            <a:ext cx="1584177" cy="144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959932" y="5769260"/>
            <a:ext cx="1584177" cy="144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Form 13"/>
          <p:cNvCxnSpPr>
            <a:stCxn id="9" idx="2"/>
            <a:endCxn id="10" idx="3"/>
          </p:cNvCxnSpPr>
          <p:nvPr/>
        </p:nvCxnSpPr>
        <p:spPr>
          <a:xfrm rot="5400000">
            <a:off x="4615736" y="3493262"/>
            <a:ext cx="3276372" cy="1419625"/>
          </a:xfrm>
          <a:prstGeom prst="bentConnector2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6722" y="3681028"/>
            <a:ext cx="1920901" cy="27319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0" name="Form 19"/>
          <p:cNvCxnSpPr>
            <a:endCxn id="17" idx="3"/>
          </p:cNvCxnSpPr>
          <p:nvPr/>
        </p:nvCxnSpPr>
        <p:spPr>
          <a:xfrm rot="5400000">
            <a:off x="1930711" y="3665853"/>
            <a:ext cx="2158062" cy="604237"/>
          </a:xfrm>
          <a:prstGeom prst="bentConnector2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9532" y="1196752"/>
            <a:ext cx="7931225" cy="349238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182563" indent="-182563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  <a:defRPr b="0"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203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2pPr>
            <a:lvl3pPr marL="406400" lvl="2" indent="-203200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609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4pPr>
            <a:lvl5pPr marL="8128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5pPr>
            <a:lvl6pPr marL="12700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6pPr>
            <a:lvl7pPr marL="1727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7pPr>
            <a:lvl8pPr marL="21844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8pPr>
            <a:lvl9pPr marL="2641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9pPr>
          </a:lstStyle>
          <a:p>
            <a:r>
              <a:rPr lang="en-US" sz="1200" dirty="0" smtClean="0"/>
              <a:t>Copy the following text block from 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\02_Development_Tools\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scons_tools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scons_templates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\03_Workspace\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\xxx\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sconscript_setup_config.scfg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200" b="1" u="sng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/>
              <a:t>to the file </a:t>
            </a:r>
            <a:br>
              <a:rPr lang="en-US" sz="1200" dirty="0" smtClean="0"/>
            </a:br>
            <a:r>
              <a:rPr lang="en-US" sz="1100" dirty="0" smtClean="0"/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\03_Workspace\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component_name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sconscript_setup_config.scfg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/>
          </a:p>
          <a:p>
            <a:r>
              <a:rPr lang="en-US" sz="1200" dirty="0" smtClean="0"/>
              <a:t>Check-in changes to MKS</a:t>
            </a:r>
          </a:p>
        </p:txBody>
      </p:sp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5586" name="think-cell Slide" r:id="rId9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88178" y="116773"/>
            <a:ext cx="7344816" cy="762691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Rollout 2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236050" y="6558766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36722" y="6558766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73686" y="6558766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2053469"/>
            <a:ext cx="8928484" cy="12315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6610" name="think-cell Slide" r:id="rId9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88178" y="116773"/>
            <a:ext cx="7344816" cy="762691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Rollout 3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236050" y="6558766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36722" y="6558766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73686" y="6558766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6388" y="1340768"/>
            <a:ext cx="7931225" cy="201622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182563" indent="-182563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  <a:defRPr b="0"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203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2pPr>
            <a:lvl3pPr marL="406400" lvl="2" indent="-203200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609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4pPr>
            <a:lvl5pPr marL="8128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5pPr>
            <a:lvl6pPr marL="12700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6pPr>
            <a:lvl7pPr marL="1727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7pPr>
            <a:lvl8pPr marL="21844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8pPr>
            <a:lvl9pPr marL="2641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9pPr>
          </a:lstStyle>
          <a:p>
            <a:r>
              <a:rPr lang="en-US" sz="1200" dirty="0" smtClean="0"/>
              <a:t>Add the following line to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\03_Workspace\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component_name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sconstruct_config.scfg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support AutoRelease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autorel_support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True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endParaRPr lang="en-US" sz="1200" b="1" dirty="0" smtClean="0"/>
          </a:p>
          <a:p>
            <a:r>
              <a:rPr lang="en-US" sz="1200" dirty="0" smtClean="0"/>
              <a:t>Check-in changes in MKS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Now AutoRelease can be started typing the command “</a:t>
            </a:r>
            <a:r>
              <a:rPr lang="en-US" sz="1200" dirty="0" err="1" smtClean="0"/>
              <a:t>scons</a:t>
            </a:r>
            <a:r>
              <a:rPr lang="en-US" sz="1200" dirty="0" smtClean="0"/>
              <a:t> </a:t>
            </a:r>
            <a:r>
              <a:rPr lang="en-US" sz="1200" dirty="0" err="1" smtClean="0"/>
              <a:t>autorel</a:t>
            </a:r>
            <a:r>
              <a:rPr lang="en-US" sz="1200" dirty="0" smtClean="0"/>
              <a:t>” in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\03_Workspace\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component_name</a:t>
            </a:r>
            <a:endParaRPr lang="en-US" sz="1200" dirty="0" smtClean="0"/>
          </a:p>
        </p:txBody>
      </p:sp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9816" y="3825044"/>
            <a:ext cx="7884368" cy="198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7634" name="think-cell Slide" r:id="rId10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Overview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6360" y="1931629"/>
            <a:ext cx="7931225" cy="36576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182563" indent="-182563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  <a:defRPr b="0"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203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2pPr>
            <a:lvl3pPr marL="406400" lvl="2" indent="-203200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609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4pPr>
            <a:lvl5pPr marL="8128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5pPr>
            <a:lvl6pPr marL="12700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6pPr>
            <a:lvl7pPr marL="1727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7pPr>
            <a:lvl8pPr marL="21844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8pPr>
            <a:lvl9pPr marL="2641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9pPr>
          </a:lstStyle>
          <a:p>
            <a:pPr>
              <a:buNone/>
            </a:pPr>
            <a:r>
              <a:rPr lang="en-US" sz="1600" dirty="0" smtClean="0"/>
              <a:t>Before the script is started ensure the following pre-conditions are met.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Access to the MKS server must be available (ports 7001 &amp; 7002)</a:t>
            </a:r>
          </a:p>
          <a:p>
            <a:r>
              <a:rPr lang="en-US" sz="1600" dirty="0" smtClean="0"/>
              <a:t>At least the configured build targets (</a:t>
            </a:r>
            <a:r>
              <a:rPr lang="en-US" sz="1600" dirty="0" err="1" smtClean="0"/>
              <a:t>autorelease</a:t>
            </a:r>
            <a:r>
              <a:rPr lang="en-US" sz="1600" dirty="0" smtClean="0"/>
              <a:t>/</a:t>
            </a:r>
            <a:r>
              <a:rPr lang="en-US" sz="1600" dirty="0" err="1" smtClean="0"/>
              <a:t>autorel_handover.scfg</a:t>
            </a:r>
            <a:r>
              <a:rPr lang="en-US" sz="1600" dirty="0" smtClean="0"/>
              <a:t>) compile without errors. Otherwise the script will terminate in that particular step which is annoying.</a:t>
            </a:r>
          </a:p>
          <a:p>
            <a:r>
              <a:rPr lang="en-US" sz="1600" dirty="0" smtClean="0"/>
              <a:t>The ECU </a:t>
            </a:r>
            <a:r>
              <a:rPr lang="en-US" sz="1600" dirty="0" err="1" smtClean="0"/>
              <a:t>evmhil</a:t>
            </a:r>
            <a:r>
              <a:rPr lang="en-US" sz="1600" dirty="0" smtClean="0"/>
              <a:t> targets were built before the script is started. This is needed for collecting ram/</a:t>
            </a:r>
            <a:r>
              <a:rPr lang="en-US" sz="1600" dirty="0" err="1" smtClean="0"/>
              <a:t>rom</a:t>
            </a:r>
            <a:r>
              <a:rPr lang="en-US" sz="1600" dirty="0" smtClean="0"/>
              <a:t> usages.</a:t>
            </a:r>
          </a:p>
          <a:p>
            <a:r>
              <a:rPr lang="en-US" sz="1600" dirty="0" smtClean="0"/>
              <a:t>Configuration of the dynamic </a:t>
            </a:r>
            <a:r>
              <a:rPr lang="en-US" sz="1600" dirty="0" smtClean="0"/>
              <a:t>part in “</a:t>
            </a:r>
            <a:r>
              <a:rPr lang="en-US" sz="1600" dirty="0" err="1" smtClean="0"/>
              <a:t>autorelease</a:t>
            </a:r>
            <a:r>
              <a:rPr lang="en-US" sz="1600" dirty="0" smtClean="0"/>
              <a:t>/</a:t>
            </a:r>
            <a:r>
              <a:rPr lang="en-US" sz="1600" dirty="0" err="1" smtClean="0"/>
              <a:t>autorel_handover.scfg</a:t>
            </a:r>
            <a:r>
              <a:rPr lang="en-US" sz="1600" dirty="0" smtClean="0"/>
              <a:t>” </a:t>
            </a:r>
            <a:r>
              <a:rPr lang="en-US" sz="1600" dirty="0" smtClean="0"/>
              <a:t>is set and </a:t>
            </a:r>
            <a:r>
              <a:rPr lang="en-US" sz="1600" dirty="0" smtClean="0"/>
              <a:t>checked in. The AutoRelease configuration must be part of the generated checkpoint. The consistency check will fail if the configuration is not checked in! See also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11" action="ppaction://hlinkfile"/>
              </a:rPr>
              <a:t>SCons_auto_release_integration.docx</a:t>
            </a:r>
            <a:r>
              <a:rPr lang="en-US" sz="1600" dirty="0" smtClean="0"/>
              <a:t> (chapter 3) and the brief documentation in the configuration file for further information.</a:t>
            </a:r>
          </a:p>
        </p:txBody>
      </p:sp>
      <p:sp>
        <p:nvSpPr>
          <p:cNvPr id="13" name="Rechteck 12"/>
          <p:cNvSpPr/>
          <p:nvPr>
            <p:custDataLst>
              <p:tags r:id="rId7"/>
            </p:custDataLst>
          </p:nvPr>
        </p:nvSpPr>
        <p:spPr bwMode="auto">
          <a:xfrm>
            <a:off x="616360" y="1409080"/>
            <a:ext cx="7911281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eaLnBrk="0" hangingPunct="0">
              <a:spcAft>
                <a:spcPct val="0"/>
              </a:spcAft>
            </a:pPr>
            <a:r>
              <a:rPr lang="de-DE" sz="24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Minimum </a:t>
            </a:r>
            <a:r>
              <a:rPr lang="de-DE" sz="2400" dirty="0" err="1" smtClean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Pre-Conditions</a:t>
            </a:r>
            <a:endParaRPr lang="en-AU" sz="2400" dirty="0">
              <a:solidFill>
                <a:schemeClr val="bg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8658" name="think-cell Slide" r:id="rId9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75656" y="3175"/>
            <a:ext cx="7344816" cy="762691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Execution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6360" y="1196753"/>
            <a:ext cx="7931225" cy="504056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182563" indent="-182563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  <a:defRPr b="0"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203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2pPr>
            <a:lvl3pPr marL="406400" lvl="2" indent="-203200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609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4pPr>
            <a:lvl5pPr marL="8128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5pPr>
            <a:lvl6pPr marL="12700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6pPr>
            <a:lvl7pPr marL="1727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7pPr>
            <a:lvl8pPr marL="21844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8pPr>
            <a:lvl9pPr marL="2641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9pPr>
          </a:lstStyle>
          <a:p>
            <a:pPr>
              <a:buNone/>
            </a:pPr>
            <a:r>
              <a:rPr lang="en-US" sz="1600" dirty="0" smtClean="0"/>
              <a:t>Start the script (“</a:t>
            </a:r>
            <a:r>
              <a:rPr lang="en-US" sz="1600" dirty="0" err="1" smtClean="0"/>
              <a:t>scons</a:t>
            </a:r>
            <a:r>
              <a:rPr lang="en-US" sz="1600" dirty="0" smtClean="0"/>
              <a:t> </a:t>
            </a:r>
            <a:r>
              <a:rPr lang="en-US" sz="1600" dirty="0" err="1" smtClean="0"/>
              <a:t>autorel</a:t>
            </a:r>
            <a:r>
              <a:rPr lang="en-US" sz="1600" dirty="0" smtClean="0"/>
              <a:t>”) and follow the instructions…</a:t>
            </a:r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5319" y="2024844"/>
            <a:ext cx="826314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9682" name="think-cell Slide" r:id="rId9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</a:t>
            </a:r>
            <a:r>
              <a:rPr lang="en-US" dirty="0">
                <a:latin typeface="Arial" pitchFamily="34" charset="0"/>
                <a:cs typeface="Arial" pitchFamily="34" charset="0"/>
              </a:rPr>
              <a:t>Execution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6064" y="3041875"/>
            <a:ext cx="7992380" cy="341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6360" y="1088740"/>
            <a:ext cx="7931225" cy="182140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182563" indent="-182563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  <a:defRPr b="0"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203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2pPr>
            <a:lvl3pPr marL="406400" lvl="2" indent="-203200" fontAlgn="base">
              <a:spcBef>
                <a:spcPts val="300"/>
              </a:spcBef>
              <a:spcAft>
                <a:spcPts val="0"/>
              </a:spcAft>
              <a:buClr>
                <a:srgbClr val="BFCA00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>
                <a:solidFill>
                  <a:srgbClr val="003A74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609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4pPr>
            <a:lvl5pPr marL="8128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5pPr>
            <a:lvl6pPr marL="12700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6pPr>
            <a:lvl7pPr marL="17272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7pPr>
            <a:lvl8pPr marL="21844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8pPr>
            <a:lvl9pPr marL="2641600" indent="-203200" fontAlgn="base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/>
            </a:lvl9pPr>
          </a:lstStyle>
          <a:p>
            <a:pPr>
              <a:buNone/>
            </a:pPr>
            <a:r>
              <a:rPr lang="en-US" sz="1600" dirty="0" smtClean="0"/>
              <a:t>There is a point (after compilation), when the script execution is interrupted for tests. </a:t>
            </a:r>
          </a:p>
          <a:p>
            <a:pPr>
              <a:buNone/>
            </a:pPr>
            <a:r>
              <a:rPr lang="en-US" sz="1600" dirty="0" smtClean="0"/>
              <a:t>This is intended to be used for…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EVM tests</a:t>
            </a:r>
          </a:p>
          <a:p>
            <a:r>
              <a:rPr lang="en-US" sz="1600" dirty="0" smtClean="0"/>
              <a:t>determine runtime/stack usage information</a:t>
            </a:r>
          </a:p>
          <a:p>
            <a:r>
              <a:rPr lang="en-US" sz="1600" dirty="0" smtClean="0"/>
              <a:t>etc.</a:t>
            </a:r>
          </a:p>
        </p:txBody>
      </p:sp>
    </p:spTree>
    <p:extLst>
      <p:ext uri="{BB962C8B-B14F-4D97-AF65-F5344CB8AC3E}">
        <p14:creationId xmlns="" xmlns:p14="http://schemas.microsoft.com/office/powerpoint/2010/main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0706" name="think-cell Slide" r:id="rId8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Code Handover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9914" y="1160748"/>
            <a:ext cx="77705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The code handover document is a text format file and opens in the operating systems default text editor.</a:t>
            </a:r>
          </a:p>
          <a:p>
            <a:endParaRPr lang="en-US" sz="1400" dirty="0" smtClean="0">
              <a:solidFill>
                <a:srgbClr val="003A7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All the information collected by the script are included. However, there are some places in the document that couldn’t filled by the script. These places are marked by “&lt;…&gt;” and </a:t>
            </a:r>
            <a:r>
              <a:rPr lang="en-US" sz="1400" b="1" u="sng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all of them</a:t>
            </a:r>
            <a:r>
              <a:rPr lang="en-US" sz="14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 have to be filled, otherwise the script will not accept the code handover document for creating a checkpoint.</a:t>
            </a:r>
          </a:p>
        </p:txBody>
      </p:sp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510" y="2888940"/>
            <a:ext cx="7959934" cy="35809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Ellipse 11"/>
          <p:cNvSpPr/>
          <p:nvPr/>
        </p:nvSpPr>
        <p:spPr>
          <a:xfrm>
            <a:off x="2555776" y="3913567"/>
            <a:ext cx="568424" cy="1800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599420" y="4057583"/>
            <a:ext cx="568424" cy="1800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419872" y="5137703"/>
            <a:ext cx="568424" cy="1800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07232" y="6073807"/>
            <a:ext cx="568424" cy="1800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53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2754" name="think-cell Slide" r:id="rId8" imgW="360" imgH="360" progId="">
              <p:embed/>
            </p:oleObj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AutoRelease Code Handover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3528" y="6557542"/>
            <a:ext cx="2133600" cy="365125"/>
          </a:xfrm>
        </p:spPr>
        <p:txBody>
          <a:bodyPr/>
          <a:lstStyle/>
          <a:p>
            <a:fld id="{378DC074-9FE9-4799-9D02-6C3E142DD049}" type="datetime4">
              <a:rPr lang="en-US" smtClean="0"/>
              <a:pPr/>
              <a:t>November 17, 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557542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61164" y="6557542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1160748"/>
            <a:ext cx="84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A74"/>
                </a:solidFill>
                <a:latin typeface="Arial" pitchFamily="34" charset="0"/>
                <a:cs typeface="Arial" pitchFamily="34" charset="0"/>
              </a:rPr>
              <a:t>Please respect the editing conventions (rules) at the top of the code handover document!</a:t>
            </a:r>
          </a:p>
        </p:txBody>
      </p:sp>
      <p:pic>
        <p:nvPicPr>
          <p:cNvPr id="20275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0038" y="1824038"/>
            <a:ext cx="8542337" cy="3209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50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THINKCELLSHAPEDONOTDELETE" val="pzx5x.uzdIkaebLSkb.uJ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THINKCELLSHAPEDONOTDELETE" val="pzx5x.uzdIkaebLSkb.uJH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THINKCELLSHAPEDONOTDELETE" val="pzx5x.uzdIkaebLSkb.uJH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0Jg7lcGDyEWNMLtv09qUC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THINKCELLSHAPEDONOTDELETE" val="pzx5x.uzdIkaebLSkb.uJ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THINKCELLSHAPEDONOTDELETE" val="pzx5x.uzdIkaebLSkb.uJH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0Jg7lcGDyEWNMLtv09qUC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THINKCELLSHAPEDONOTDELETE" val="pzx5x.uzdIkaebLSkb.uJH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NtN7iU10uyvh2eTj383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0Jg7lcGDyEWNMLtv09qUC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azHRFf.k2Twh6mEaqn_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THINKCELLSHAPEDONOTDELETE" val="pzx5x.uzdIkaebLSkb.uJ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Zs4yAH1k.mMt44PUVMJ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Z8yjgFW02a59BzPAceFA"/>
</p:tagLst>
</file>

<file path=ppt/theme/theme1.xml><?xml version="1.0" encoding="utf-8"?>
<a:theme xmlns:a="http://schemas.openxmlformats.org/drawingml/2006/main" name="ITK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0</TotalTime>
  <Words>842</Words>
  <Application>Microsoft Office PowerPoint</Application>
  <PresentationFormat>Bildschirmpräsentation (4:3)</PresentationFormat>
  <Paragraphs>185</Paragraphs>
  <Slides>13</Slides>
  <Notes>12</Notes>
  <HiddenSlides>0</HiddenSlides>
  <MMClips>0</MMClips>
  <ScaleCrop>false</ScaleCrop>
  <HeadingPairs>
    <vt:vector size="8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  <vt:variant>
        <vt:lpstr>Zielgruppenorientierte Präsentationen</vt:lpstr>
      </vt:variant>
      <vt:variant>
        <vt:i4>1</vt:i4>
      </vt:variant>
    </vt:vector>
  </HeadingPairs>
  <TitlesOfParts>
    <vt:vector size="16" baseType="lpstr">
      <vt:lpstr>ITK</vt:lpstr>
      <vt:lpstr>think-cell Slide</vt:lpstr>
      <vt:lpstr>ITK Engineering</vt:lpstr>
      <vt:lpstr>AutoRelease Rollout 1</vt:lpstr>
      <vt:lpstr>AutoRelease Rollout 2</vt:lpstr>
      <vt:lpstr>AutoRelease Rollout 3</vt:lpstr>
      <vt:lpstr>AutoRelease Overview</vt:lpstr>
      <vt:lpstr>AutoRelease Execution</vt:lpstr>
      <vt:lpstr>AutoRelease Execution</vt:lpstr>
      <vt:lpstr>AutoRelease Code Handover</vt:lpstr>
      <vt:lpstr>AutoRelease Code Handover</vt:lpstr>
      <vt:lpstr>AutoRelease Code Handover</vt:lpstr>
      <vt:lpstr>AutoRelease Checkpoint</vt:lpstr>
      <vt:lpstr>AutoRelease Return Code</vt:lpstr>
      <vt:lpstr>AutoRelease Return Code</vt:lpstr>
      <vt:lpstr>ITK_Kurzpräsentation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Bianca Kuhn</dc:creator>
  <cp:lastModifiedBy>uidw1169</cp:lastModifiedBy>
  <cp:revision>515</cp:revision>
  <cp:lastPrinted>2012-10-31T14:55:07Z</cp:lastPrinted>
  <dcterms:created xsi:type="dcterms:W3CDTF">2012-08-17T07:37:34Z</dcterms:created>
  <dcterms:modified xsi:type="dcterms:W3CDTF">2014-11-17T13:06:13Z</dcterms:modified>
</cp:coreProperties>
</file>