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4"/>
  </p:notesMasterIdLst>
  <p:sldIdLst>
    <p:sldId id="387" r:id="rId5"/>
    <p:sldId id="388" r:id="rId6"/>
    <p:sldId id="393" r:id="rId7"/>
    <p:sldId id="394" r:id="rId8"/>
    <p:sldId id="395" r:id="rId9"/>
    <p:sldId id="396" r:id="rId10"/>
    <p:sldId id="397" r:id="rId11"/>
    <p:sldId id="398" r:id="rId12"/>
    <p:sldId id="392" r:id="rId13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5F5F5F"/>
    <a:srgbClr val="747474"/>
    <a:srgbClr val="B2B2B2"/>
    <a:srgbClr val="EAEAEA"/>
    <a:srgbClr val="FFFEFD"/>
    <a:srgbClr val="FFFEFE"/>
    <a:srgbClr val="FFFFFE"/>
    <a:srgbClr val="FFFEFF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1944" y="-648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311A-A072-4888-A36D-FF764C931454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47015-21E3-4C6E-8146-E64850843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893A49-0A27-4C16-8E4D-A4038517AE9B}" type="datetime1">
              <a:rPr lang="de-DE" smtClean="0"/>
              <a:pPr/>
              <a:t>30.11.2016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Author,   © Continental AG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B379-8815-49A6-A34E-6376F35D1DE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893A49-0A27-4C16-8E4D-A4038517AE9B}" type="datetime1">
              <a:rPr lang="de-DE" smtClean="0"/>
              <a:pPr/>
              <a:t>30.11.2016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Author,   © Continental AG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B379-8815-49A6-A34E-6376F35D1DE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893A49-0A27-4C16-8E4D-A4038517AE9B}" type="datetime1">
              <a:rPr lang="de-DE" smtClean="0"/>
              <a:pPr/>
              <a:t>30.11.2016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Author,   © Continental AG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B379-8815-49A6-A34E-6376F35D1DE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 and End Page &quot;Safe and Dynamic Driving towards Vision Zero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idw0282\Pictures\SensePlanAc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182563"/>
            <a:ext cx="8802687" cy="6492875"/>
          </a:xfrm>
          <a:prstGeom prst="rect">
            <a:avLst/>
          </a:prstGeom>
          <a:noFill/>
        </p:spPr>
      </p:pic>
      <p:pic>
        <p:nvPicPr>
          <p:cNvPr id="7" name="Picture 3" descr="D:\Continental\MBM-Jourdan\Executive-Convention\2014\Handy-Cleaner\Grafiken-Einzeln\Pad-mit-C&amp;S\Continental_Visual_Handy_cleaner_C&amp;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3117936" cy="21127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75040" y="332656"/>
            <a:ext cx="3773424" cy="3182112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3" cstate="print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sp>
        <p:nvSpPr>
          <p:cNvPr id="19" name="Titel 1"/>
          <p:cNvSpPr txBox="1">
            <a:spLocks/>
          </p:cNvSpPr>
          <p:nvPr userDrawn="1"/>
        </p:nvSpPr>
        <p:spPr>
          <a:xfrm>
            <a:off x="504315" y="2132856"/>
            <a:ext cx="8172141" cy="417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Senses for Safety.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316" y="2420888"/>
            <a:ext cx="8172140" cy="3600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Driver assistance systems help save lives.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25 March 2016</a:t>
            </a:r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3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Generic SCons – Polyspace integration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4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ms-adas:7001/si/viewproject?projectName=/nfs/projekte1/REPOSITORY/Base_Development/05_Algorithm/ETK_EngineeringToolKit/04_Engineering/SCT_Sconstools/project.p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741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Generic</a:t>
            </a:r>
            <a:r>
              <a:rPr lang="de-DE" dirty="0" smtClean="0"/>
              <a:t> SCons – </a:t>
            </a:r>
            <a:r>
              <a:rPr lang="de-DE" dirty="0" err="1" smtClean="0"/>
              <a:t>Polyspace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- detailed description for usage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www.continental-corporation.com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Chassis &amp; Safety Division</a:t>
            </a:r>
          </a:p>
          <a:p>
            <a:r>
              <a:rPr lang="en-US" dirty="0" smtClean="0"/>
              <a:t>Advanced Driver Assistance Systems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799975"/>
            <a:ext cx="8353425" cy="5221313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  <a:ea typeface="+mj-ea"/>
              </a:rPr>
              <a:t>Introduction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Generic SCons supports the generation of </a:t>
            </a:r>
            <a:r>
              <a:rPr lang="en-US" sz="1400" dirty="0" err="1" smtClean="0"/>
              <a:t>Polyspace</a:t>
            </a:r>
            <a:r>
              <a:rPr lang="en-US" sz="1400" dirty="0" smtClean="0"/>
              <a:t> projects for all C and CPP source. This manual describes the necessary configuration settings for enabling and usage of this feature.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endParaRPr lang="en-US" sz="1400" dirty="0" smtClean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  <a:ea typeface="+mj-ea"/>
              </a:rPr>
              <a:t>Scope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Applicable from Generic Scons Release AL_ETK_SCT_01.21.00 (CP 1.71) for generating Polyspace projects in 2012b (.</a:t>
            </a:r>
            <a:r>
              <a:rPr lang="en-US" sz="1400" dirty="0" err="1" smtClean="0"/>
              <a:t>cfg</a:t>
            </a:r>
            <a:r>
              <a:rPr lang="en-US" sz="1400" dirty="0" smtClean="0"/>
              <a:t>) or 2014b (.</a:t>
            </a:r>
            <a:r>
              <a:rPr lang="en-US" sz="1400" dirty="0" err="1" smtClean="0"/>
              <a:t>psprj</a:t>
            </a:r>
            <a:r>
              <a:rPr lang="en-US" sz="1400" dirty="0" smtClean="0"/>
              <a:t>) formats only.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Applicable from Generic Scons Release AL_ETK_SCT_01.23.00 (CP 1.73) onwards for generating Polyspace project in 2016a (.</a:t>
            </a:r>
            <a:r>
              <a:rPr lang="en-US" sz="1400" dirty="0" err="1" smtClean="0"/>
              <a:t>psprj</a:t>
            </a:r>
            <a:r>
              <a:rPr lang="en-US" sz="1400" dirty="0" smtClean="0"/>
              <a:t>) format only.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Current only DSP is support </a:t>
            </a:r>
            <a:r>
              <a:rPr lang="en-US" sz="1400" smtClean="0"/>
              <a:t>is enable </a:t>
            </a:r>
            <a:r>
              <a:rPr lang="en-US" sz="1400" dirty="0" smtClean="0"/>
              <a:t>in Release AL_ETK_SCT_01.23.00 (CP 1.73), future release will have DSP and ARM both.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Generic Scons will not generate the compliance report either by Command line or using IDE. 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endParaRPr lang="en-US" sz="1400" dirty="0" smtClean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1"/>
                </a:solidFill>
                <a:latin typeface="+mj-lt"/>
                <a:ea typeface="+mj-ea"/>
              </a:rPr>
              <a:t>Goal</a:t>
            </a:r>
            <a:endParaRPr lang="en-US" sz="1400" dirty="0" smtClean="0"/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Generation of </a:t>
            </a:r>
            <a:r>
              <a:rPr lang="en-US" sz="1400" dirty="0" err="1" smtClean="0"/>
              <a:t>Polyspace</a:t>
            </a:r>
            <a:r>
              <a:rPr lang="en-US" sz="1400" dirty="0" smtClean="0"/>
              <a:t> project(s) for the code for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DSP with C674x-compiler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DSP with C66xx-compiler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EVE with ARP32-compiler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ARM Cortex A8 with TI-compiler/GCC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ARM Cortex A15 with GCC</a:t>
            </a:r>
          </a:p>
          <a:p>
            <a:pPr lvl="2"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 smtClean="0"/>
              <a:t> Cortex M3 and M4</a:t>
            </a:r>
          </a:p>
          <a:p>
            <a:pPr marL="706438" lvl="1" indent="-34290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 smtClean="0"/>
              <a:t>Polyspace</a:t>
            </a:r>
            <a:r>
              <a:rPr lang="de-DE" dirty="0" smtClean="0"/>
              <a:t> Integration - </a:t>
            </a:r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7603-4E72-40A8-ACBE-6C65BC9AAE4F}" type="datetime3">
              <a:rPr lang="en-US" noProof="0" smtClean="0"/>
              <a:pPr/>
              <a:t>30 November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836712"/>
            <a:ext cx="8353425" cy="511256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</a:rPr>
              <a:t>Shares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 The following shares need to be provided in the project:</a:t>
            </a:r>
          </a:p>
          <a:p>
            <a:pPr lvl="2" indent="0">
              <a:spcAft>
                <a:spcPts val="0"/>
              </a:spcAft>
              <a:buNone/>
            </a:pPr>
            <a:r>
              <a:rPr lang="en-US" dirty="0" smtClean="0">
                <a:hlinkClick r:id="rId2"/>
              </a:rPr>
              <a:t>http://ims-adas:7001/si/viewproject?projectName=/nfs/projekte1/REPOSITORY/Base%5fDevelopment/05%5fAlgorithm/ETK%5fEngineeringToolKit/04%5fEngineering/SCT%5fSconstools/project.pj</a:t>
            </a:r>
            <a:endParaRPr lang="en-US" dirty="0" smtClean="0"/>
          </a:p>
          <a:p>
            <a:pPr lvl="2" indent="0">
              <a:spcAft>
                <a:spcPts val="0"/>
              </a:spcAft>
              <a:buNone/>
            </a:pPr>
            <a:r>
              <a:rPr lang="en-US" dirty="0" smtClean="0"/>
              <a:t>CP 1.71 for </a:t>
            </a:r>
            <a:r>
              <a:rPr lang="en-US" dirty="0" err="1" smtClean="0"/>
              <a:t>polyspace</a:t>
            </a:r>
            <a:r>
              <a:rPr lang="en-US" dirty="0" smtClean="0"/>
              <a:t> 2012b and 2014b or CP 1.73 onwards for </a:t>
            </a:r>
            <a:r>
              <a:rPr lang="en-US" dirty="0" err="1" smtClean="0"/>
              <a:t>polyspace</a:t>
            </a:r>
            <a:r>
              <a:rPr lang="en-US" dirty="0" smtClean="0"/>
              <a:t> 2016a</a:t>
            </a:r>
          </a:p>
          <a:p>
            <a:pPr lvl="2" indent="0">
              <a:spcAft>
                <a:spcPts val="0"/>
              </a:spcAft>
              <a:buNone/>
            </a:pPr>
            <a:r>
              <a:rPr lang="en-US" dirty="0" smtClean="0"/>
              <a:t>as 02_Development_Tools\</a:t>
            </a:r>
            <a:r>
              <a:rPr lang="en-US" dirty="0" err="1" smtClean="0"/>
              <a:t>scons_tools</a:t>
            </a:r>
            <a:r>
              <a:rPr lang="en-US" dirty="0" smtClean="0"/>
              <a:t>.</a:t>
            </a:r>
          </a:p>
          <a:p>
            <a:pPr lvl="2" indent="0">
              <a:spcAft>
                <a:spcPts val="0"/>
              </a:spcAft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</a:rPr>
              <a:t>Activation of </a:t>
            </a:r>
            <a:r>
              <a:rPr lang="en-US" sz="1800" b="1" dirty="0" err="1" smtClean="0">
                <a:solidFill>
                  <a:schemeClr val="accent1"/>
                </a:solidFill>
                <a:latin typeface="+mj-lt"/>
                <a:ea typeface="+mj-ea"/>
              </a:rPr>
              <a:t>Polyspace</a:t>
            </a:r>
            <a:endParaRPr lang="en-US" sz="1800" b="1" dirty="0" smtClean="0">
              <a:solidFill>
                <a:schemeClr val="accent1"/>
              </a:solidFill>
              <a:latin typeface="+mj-lt"/>
              <a:ea typeface="+mj-ea"/>
            </a:endParaRP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 In order to activate the </a:t>
            </a:r>
            <a:r>
              <a:rPr lang="en-US" dirty="0" err="1" smtClean="0"/>
              <a:t>Polyspace</a:t>
            </a:r>
            <a:r>
              <a:rPr lang="en-US" dirty="0" smtClean="0"/>
              <a:t> project generation feature within Generic </a:t>
            </a:r>
            <a:r>
              <a:rPr lang="en-US" dirty="0" err="1" smtClean="0"/>
              <a:t>Scons</a:t>
            </a:r>
            <a:r>
              <a:rPr lang="en-US" dirty="0" smtClean="0"/>
              <a:t>, add the following line to 04_Engineering\03_Workspace\</a:t>
            </a:r>
            <a:r>
              <a:rPr lang="en-US" dirty="0" err="1" smtClean="0"/>
              <a:t>algo</a:t>
            </a:r>
            <a:r>
              <a:rPr lang="en-US" dirty="0" smtClean="0"/>
              <a:t>\&lt;component&gt;\</a:t>
            </a:r>
            <a:r>
              <a:rPr lang="en-US" dirty="0" err="1" smtClean="0"/>
              <a:t>sconstruct_config.scfg</a:t>
            </a:r>
            <a:r>
              <a:rPr lang="en-US" dirty="0" smtClean="0"/>
              <a:t>: </a:t>
            </a:r>
          </a:p>
          <a:p>
            <a:pPr lvl="2">
              <a:spcAft>
                <a:spcPts val="0"/>
              </a:spcAft>
              <a:buNone/>
            </a:pPr>
            <a:r>
              <a:rPr lang="en-US" b="1" dirty="0" err="1" smtClean="0"/>
              <a:t>generate_ps</a:t>
            </a:r>
            <a:r>
              <a:rPr lang="en-US" b="1" dirty="0" smtClean="0"/>
              <a:t> = True</a:t>
            </a:r>
          </a:p>
          <a:p>
            <a:pPr lvl="2">
              <a:spcAft>
                <a:spcPts val="0"/>
              </a:spcAft>
              <a:buNone/>
            </a:pPr>
            <a:endParaRPr lang="en-US" b="1" dirty="0" smtClean="0"/>
          </a:p>
          <a:p>
            <a:pPr lvl="2">
              <a:spcAft>
                <a:spcPts val="0"/>
              </a:spcAft>
              <a:buNone/>
            </a:pPr>
            <a:r>
              <a:rPr lang="en-US" dirty="0" smtClean="0"/>
              <a:t> </a:t>
            </a:r>
            <a:r>
              <a:rPr lang="en-US" u="sng" dirty="0" smtClean="0"/>
              <a:t>Note</a:t>
            </a:r>
            <a:r>
              <a:rPr lang="en-US" dirty="0" smtClean="0"/>
              <a:t>: By default </a:t>
            </a:r>
            <a:r>
              <a:rPr lang="en-US" i="1" dirty="0" err="1" smtClean="0"/>
              <a:t>generate_ps</a:t>
            </a:r>
            <a:r>
              <a:rPr lang="en-US" dirty="0" smtClean="0"/>
              <a:t> is </a:t>
            </a:r>
            <a:r>
              <a:rPr lang="en-US" i="1" dirty="0" smtClean="0"/>
              <a:t>False</a:t>
            </a:r>
            <a:r>
              <a:rPr lang="en-US" dirty="0" smtClean="0"/>
              <a:t>. This is needed at this moment to enable or disable the feature, so that users will not get unwanted warnings or errors during to </a:t>
            </a:r>
            <a:r>
              <a:rPr lang="en-US" dirty="0" err="1" smtClean="0"/>
              <a:t>polyspace</a:t>
            </a:r>
            <a:r>
              <a:rPr lang="en-US" dirty="0" smtClean="0"/>
              <a:t> project generation.</a:t>
            </a:r>
          </a:p>
          <a:p>
            <a:pPr lvl="2">
              <a:spcAft>
                <a:spcPts val="0"/>
              </a:spcAft>
              <a:buNone/>
            </a:pPr>
            <a:endParaRPr lang="en-US" dirty="0" smtClean="0"/>
          </a:p>
          <a:p>
            <a:pPr marL="706438" lvl="1" indent="-34290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 smtClean="0"/>
              <a:t>Polyspace</a:t>
            </a:r>
            <a:r>
              <a:rPr lang="de-DE" dirty="0" smtClean="0"/>
              <a:t> Integration - </a:t>
            </a:r>
            <a:r>
              <a:rPr lang="de-DE" dirty="0" err="1" smtClean="0"/>
              <a:t>Configuration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7603-4E72-40A8-ACBE-6C65BC9AAE4F}" type="datetime3">
              <a:rPr lang="en-US" noProof="0" smtClean="0"/>
              <a:pPr/>
              <a:t>30 November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692696"/>
            <a:ext cx="8353425" cy="532859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</a:rPr>
              <a:t>Source configuration</a:t>
            </a:r>
          </a:p>
          <a:p>
            <a:pPr marL="706438" lvl="1" indent="-342900">
              <a:buNone/>
            </a:pPr>
            <a:r>
              <a:rPr lang="en-US" sz="1200" dirty="0" smtClean="0"/>
              <a:t>Also, the following configuration items need to be updated in configuration files </a:t>
            </a:r>
            <a:r>
              <a:rPr lang="en-US" sz="1200" b="1" dirty="0" err="1" smtClean="0"/>
              <a:t>algo_config.scfg</a:t>
            </a:r>
            <a:r>
              <a:rPr lang="en-US" sz="1200" b="1" dirty="0" smtClean="0"/>
              <a:t> and </a:t>
            </a:r>
            <a:r>
              <a:rPr lang="en-US" sz="1200" b="1" dirty="0" err="1" smtClean="0"/>
              <a:t>algo_lib_file_list.scfg</a:t>
            </a:r>
            <a:r>
              <a:rPr lang="en-US" sz="1200" b="1" dirty="0" smtClean="0"/>
              <a:t>: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smtClean="0"/>
              <a:t># </a:t>
            </a:r>
            <a:r>
              <a:rPr lang="en-US" sz="1200" dirty="0" err="1" smtClean="0"/>
              <a:t>polyspace</a:t>
            </a:r>
            <a:r>
              <a:rPr lang="en-US" sz="1200" dirty="0" smtClean="0"/>
              <a:t> target options and language settings **** can be used for </a:t>
            </a:r>
            <a:r>
              <a:rPr lang="en-US" sz="1200" dirty="0" err="1" smtClean="0"/>
              <a:t>polyspace</a:t>
            </a:r>
            <a:r>
              <a:rPr lang="en-US" sz="1200" dirty="0" smtClean="0"/>
              <a:t> 2012b or 2014b or 2016a if required *****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err="1" smtClean="0"/>
              <a:t>ps_target_option</a:t>
            </a:r>
            <a:r>
              <a:rPr lang="en-US" sz="1200" dirty="0" smtClean="0"/>
              <a:t> = {"-O": "0", "-OS-target": "Linux", "-batch": "true", "-dialect": "gnu3.4", "-post-analysis-command": "", "-to": "Software Safety Analysis level 0"} 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smtClean="0"/>
              <a:t>**** can be used only for </a:t>
            </a:r>
            <a:r>
              <a:rPr lang="en-US" sz="1200" dirty="0" err="1" smtClean="0"/>
              <a:t>polyspace</a:t>
            </a:r>
            <a:r>
              <a:rPr lang="en-US" sz="1200" dirty="0" smtClean="0"/>
              <a:t> 2012b or 2014b if required *****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err="1" smtClean="0"/>
              <a:t>ps_lan_settings</a:t>
            </a:r>
            <a:r>
              <a:rPr lang="en-US" sz="1200" dirty="0" smtClean="0"/>
              <a:t> = {"-align": "32", "-default-sign-of-char": "signed", "-double-is-64bits": "", "-int-is-32bits": "", "-little-endian": "Little", "-long-long-is-64bits": "", "-pointer-is-32bits": ""}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smtClean="0"/>
              <a:t>**** can be used for </a:t>
            </a:r>
            <a:r>
              <a:rPr lang="en-US" sz="1200" dirty="0" err="1" smtClean="0"/>
              <a:t>polyspace</a:t>
            </a:r>
            <a:r>
              <a:rPr lang="en-US" sz="1200" dirty="0" smtClean="0"/>
              <a:t> 2012b or 2014b or 2016a if needed to specify additional defines *****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i="1" dirty="0" smtClean="0"/>
              <a:t># </a:t>
            </a:r>
            <a:r>
              <a:rPr lang="en-US" sz="1200" i="1" dirty="0" err="1" smtClean="0"/>
              <a:t>polyspace</a:t>
            </a:r>
            <a:r>
              <a:rPr lang="en-US" sz="1200" i="1" dirty="0" smtClean="0"/>
              <a:t> macros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i="1" dirty="0" err="1" smtClean="0"/>
              <a:t>ps_macros</a:t>
            </a:r>
            <a:r>
              <a:rPr lang="en-US" sz="1200" i="1" dirty="0" smtClean="0"/>
              <a:t> = ["NDEBUG", "__TI_COMPILER_VERSION__=5000000", "_LITTLE_ENDIAN", "__TI_EABI__=1", "_TMS320C6740", "__TMS320C6X__", "__STDC__", "__STDC_VERSION__=1", "__TI_32BIT_LONG__", "__SIZE_T_TYPE__=unsigned </a:t>
            </a:r>
            <a:r>
              <a:rPr lang="en-US" sz="1200" i="1" dirty="0" err="1" smtClean="0"/>
              <a:t>int</a:t>
            </a:r>
            <a:r>
              <a:rPr lang="en-US" sz="1200" i="1" dirty="0" smtClean="0"/>
              <a:t>", "__PTRDIFF_T_TYPE__=</a:t>
            </a:r>
            <a:r>
              <a:rPr lang="en-US" sz="1200" i="1" dirty="0" err="1" smtClean="0"/>
              <a:t>int</a:t>
            </a:r>
            <a:r>
              <a:rPr lang="en-US" sz="1200" i="1" dirty="0" smtClean="0"/>
              <a:t>", "_TMS320C6X", "restrict", "assert(X)="]</a:t>
            </a:r>
          </a:p>
          <a:p>
            <a:pPr lvl="1">
              <a:spcAft>
                <a:spcPts val="0"/>
              </a:spcAft>
              <a:buNone/>
            </a:pPr>
            <a:endParaRPr lang="en-US" sz="1200" i="1" dirty="0" smtClean="0"/>
          </a:p>
          <a:p>
            <a:pPr lvl="1">
              <a:spcAft>
                <a:spcPts val="0"/>
              </a:spcAft>
              <a:buNone/>
            </a:pPr>
            <a:r>
              <a:rPr lang="en-US" sz="1200" i="1" dirty="0" smtClean="0"/>
              <a:t># </a:t>
            </a:r>
            <a:r>
              <a:rPr lang="en-US" sz="1200" i="1" dirty="0" err="1" smtClean="0"/>
              <a:t>polyspace</a:t>
            </a:r>
            <a:r>
              <a:rPr lang="en-US" sz="1200" i="1" dirty="0" smtClean="0"/>
              <a:t> version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i="1" dirty="0" err="1" smtClean="0"/>
              <a:t>ps_version</a:t>
            </a:r>
            <a:r>
              <a:rPr lang="en-US" sz="1200" i="1" dirty="0" smtClean="0"/>
              <a:t> = "2014"</a:t>
            </a:r>
          </a:p>
          <a:p>
            <a:pPr lvl="2">
              <a:spcAft>
                <a:spcPts val="0"/>
              </a:spcAft>
              <a:buNone/>
            </a:pPr>
            <a:r>
              <a:rPr lang="en-US" sz="1200" i="1" u="sng" dirty="0" smtClean="0"/>
              <a:t>Note</a:t>
            </a:r>
            <a:r>
              <a:rPr lang="en-US" sz="1200" i="1" dirty="0" smtClean="0"/>
              <a:t>: "2012" or "2014“ (CP 1.71) or "2016a“, by default "2016a“ in CP 1.73 onwards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i="1" dirty="0" smtClean="0"/>
              <a:t># </a:t>
            </a:r>
            <a:r>
              <a:rPr lang="en-US" sz="1200" i="1" dirty="0" err="1" smtClean="0"/>
              <a:t>polyspace</a:t>
            </a:r>
            <a:r>
              <a:rPr lang="en-US" sz="1200" i="1" dirty="0" smtClean="0"/>
              <a:t> additional includes </a:t>
            </a:r>
            <a:r>
              <a:rPr lang="en-US" sz="1200" dirty="0" smtClean="0"/>
              <a:t>**** can be used for </a:t>
            </a:r>
            <a:r>
              <a:rPr lang="en-US" sz="1200" dirty="0" err="1" smtClean="0"/>
              <a:t>polyspace</a:t>
            </a:r>
            <a:r>
              <a:rPr lang="en-US" sz="1200" dirty="0" smtClean="0"/>
              <a:t> 2012b or 2014b or 2016a if required *****</a:t>
            </a:r>
            <a:endParaRPr lang="en-US" sz="1200" i="1" dirty="0" smtClean="0"/>
          </a:p>
          <a:p>
            <a:pPr lvl="1">
              <a:spcAft>
                <a:spcPts val="0"/>
              </a:spcAft>
              <a:buNone/>
            </a:pPr>
            <a:r>
              <a:rPr lang="en-US" sz="1200" i="1" dirty="0" err="1" smtClean="0"/>
              <a:t>ps_additional_includes</a:t>
            </a:r>
            <a:r>
              <a:rPr lang="en-US" sz="1200" i="1" dirty="0" smtClean="0"/>
              <a:t> = Split(</a:t>
            </a:r>
            <a:r>
              <a:rPr lang="en-US" sz="1200" i="1" dirty="0" err="1" smtClean="0"/>
              <a:t>xxx_algo_ps_additional_include_paths</a:t>
            </a:r>
            <a:r>
              <a:rPr lang="en-US" sz="1200" i="1" dirty="0" smtClean="0"/>
              <a:t>)</a:t>
            </a:r>
          </a:p>
          <a:p>
            <a:pPr lvl="1">
              <a:spcAft>
                <a:spcPts val="0"/>
              </a:spcAft>
              <a:buNone/>
            </a:pPr>
            <a:endParaRPr lang="en-US" sz="1200" i="1" dirty="0" smtClean="0"/>
          </a:p>
          <a:p>
            <a:pPr lvl="1">
              <a:spcAft>
                <a:spcPts val="0"/>
              </a:spcAft>
              <a:buNone/>
            </a:pPr>
            <a:r>
              <a:rPr lang="en-US" sz="1200" i="1" dirty="0" smtClean="0"/>
              <a:t># </a:t>
            </a:r>
            <a:r>
              <a:rPr lang="en-US" sz="1200" i="1" dirty="0" err="1" smtClean="0"/>
              <a:t>polyspace</a:t>
            </a:r>
            <a:r>
              <a:rPr lang="en-US" sz="1200" i="1" dirty="0" smtClean="0"/>
              <a:t> additional sources </a:t>
            </a:r>
            <a:r>
              <a:rPr lang="en-US" sz="1200" dirty="0" smtClean="0"/>
              <a:t>**** can be used for </a:t>
            </a:r>
            <a:r>
              <a:rPr lang="en-US" sz="1200" dirty="0" err="1" smtClean="0"/>
              <a:t>polyspace</a:t>
            </a:r>
            <a:r>
              <a:rPr lang="en-US" sz="1200" dirty="0" smtClean="0"/>
              <a:t> 2012b or 2014b or 2016a if required *****</a:t>
            </a:r>
            <a:endParaRPr lang="en-US" sz="1200" i="1" dirty="0" smtClean="0"/>
          </a:p>
          <a:p>
            <a:pPr lvl="1">
              <a:spcAft>
                <a:spcPts val="0"/>
              </a:spcAft>
              <a:buNone/>
            </a:pPr>
            <a:r>
              <a:rPr lang="en-US" sz="1200" i="1" dirty="0" err="1" smtClean="0"/>
              <a:t>ps_additional_sources</a:t>
            </a:r>
            <a:r>
              <a:rPr lang="en-US" sz="1200" i="1" dirty="0" smtClean="0"/>
              <a:t> = Split(</a:t>
            </a:r>
            <a:r>
              <a:rPr lang="en-US" sz="1200" i="1" dirty="0" err="1" smtClean="0"/>
              <a:t>xxx_algo_ps_additional_sources</a:t>
            </a:r>
            <a:r>
              <a:rPr lang="en-US" sz="1200" i="1" dirty="0" smtClean="0"/>
              <a:t>)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b="1" u="sng" dirty="0" smtClean="0"/>
              <a:t>Notes: 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smtClean="0"/>
              <a:t>1) Where "xxx" is a component name </a:t>
            </a:r>
          </a:p>
          <a:p>
            <a:pPr lvl="1">
              <a:spcAft>
                <a:spcPts val="0"/>
              </a:spcAft>
              <a:buNone/>
            </a:pPr>
            <a:r>
              <a:rPr lang="en-US" sz="1200" dirty="0" smtClean="0"/>
              <a:t>2) Refer </a:t>
            </a:r>
            <a:r>
              <a:rPr lang="en-US" sz="1200" dirty="0" err="1" smtClean="0"/>
              <a:t>scons_templates</a:t>
            </a:r>
            <a:r>
              <a:rPr lang="en-US" sz="1200" dirty="0" smtClean="0"/>
              <a:t>\01_Source_Code\</a:t>
            </a:r>
            <a:r>
              <a:rPr lang="en-US" sz="1200" dirty="0" err="1" smtClean="0"/>
              <a:t>algo</a:t>
            </a:r>
            <a:r>
              <a:rPr lang="en-US" sz="1200" dirty="0" smtClean="0"/>
              <a:t>\xxx\</a:t>
            </a:r>
            <a:r>
              <a:rPr lang="en-US" sz="1200" b="1" dirty="0" err="1" smtClean="0"/>
              <a:t>algo_config.scfg</a:t>
            </a:r>
            <a:r>
              <a:rPr lang="en-US" sz="1200" b="1" dirty="0" smtClean="0"/>
              <a:t> and </a:t>
            </a:r>
            <a:r>
              <a:rPr lang="en-US" sz="1200" b="1" dirty="0" err="1" smtClean="0"/>
              <a:t>algo_lib_file_list.scfg</a:t>
            </a:r>
            <a:r>
              <a:rPr lang="en-US" sz="1200" b="1" dirty="0" smtClean="0"/>
              <a:t>.</a:t>
            </a:r>
            <a:endParaRPr lang="en-US" sz="1200" dirty="0" smtClean="0"/>
          </a:p>
          <a:p>
            <a:pPr lvl="2">
              <a:spcAft>
                <a:spcPts val="0"/>
              </a:spcAft>
              <a:buNone/>
            </a:pPr>
            <a:endParaRPr lang="en-US" dirty="0" smtClean="0"/>
          </a:p>
          <a:p>
            <a:pPr marL="706438" lvl="1" indent="-34290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 smtClean="0"/>
              <a:t>Polyspace</a:t>
            </a:r>
            <a:r>
              <a:rPr lang="de-DE" dirty="0" smtClean="0"/>
              <a:t> Integration - </a:t>
            </a:r>
            <a:r>
              <a:rPr lang="de-DE" dirty="0" err="1" smtClean="0"/>
              <a:t>Configuration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7603-4E72-40A8-ACBE-6C65BC9AAE4F}" type="datetime3">
              <a:rPr lang="en-US" noProof="0" smtClean="0"/>
              <a:pPr/>
              <a:t>30 November 2016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</a:rPr>
              <a:t>Polyspace Aliases for 2012 or 2014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u="sng" dirty="0" smtClean="0"/>
              <a:t>Aliases in Generic SCons</a:t>
            </a:r>
            <a:r>
              <a:rPr lang="en-US" dirty="0" smtClean="0"/>
              <a:t>: The following aliases would be supported: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dirty="0" err="1" smtClean="0"/>
              <a:t>xxx_ps</a:t>
            </a:r>
            <a:r>
              <a:rPr lang="en-US" dirty="0" smtClean="0"/>
              <a:t> : </a:t>
            </a:r>
            <a:r>
              <a:rPr lang="en-US" dirty="0" err="1" smtClean="0"/>
              <a:t>Proceduces</a:t>
            </a:r>
            <a:r>
              <a:rPr lang="en-US" dirty="0" smtClean="0"/>
              <a:t> all </a:t>
            </a:r>
            <a:r>
              <a:rPr lang="en-US" dirty="0" err="1" smtClean="0"/>
              <a:t>Polyspace</a:t>
            </a:r>
            <a:r>
              <a:rPr lang="en-US" dirty="0" smtClean="0"/>
              <a:t> projects ONLY for all &lt;arch&gt;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xxx_ps</a:t>
            </a:r>
            <a:r>
              <a:rPr lang="en-US" b="1" dirty="0" smtClean="0"/>
              <a:t>_&lt;arch&gt;_</a:t>
            </a:r>
            <a:r>
              <a:rPr lang="en-US" b="1" dirty="0" err="1" smtClean="0"/>
              <a:t>proj</a:t>
            </a:r>
            <a:r>
              <a:rPr lang="en-US" dirty="0" smtClean="0"/>
              <a:t>: Generate </a:t>
            </a:r>
            <a:r>
              <a:rPr lang="en-US" dirty="0" err="1" smtClean="0"/>
              <a:t>Polyspace</a:t>
            </a:r>
            <a:r>
              <a:rPr lang="en-US" dirty="0" smtClean="0"/>
              <a:t> project ONLY for the &lt;arch&gt;</a:t>
            </a:r>
          </a:p>
          <a:p>
            <a:pPr lvl="2">
              <a:spcAft>
                <a:spcPts val="600"/>
              </a:spcAft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</a:rPr>
              <a:t>Polyspace Aliases for 2016a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u="sng" dirty="0" smtClean="0"/>
              <a:t>Aliases in Generic SCons</a:t>
            </a:r>
            <a:r>
              <a:rPr lang="en-US" dirty="0" smtClean="0"/>
              <a:t>: The following aliases would be supported: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dirty="0" err="1" smtClean="0"/>
              <a:t>xxx_ps</a:t>
            </a:r>
            <a:r>
              <a:rPr lang="en-US" dirty="0" smtClean="0"/>
              <a:t> : </a:t>
            </a:r>
            <a:r>
              <a:rPr lang="en-US" dirty="0" err="1" smtClean="0"/>
              <a:t>Proceduces</a:t>
            </a:r>
            <a:r>
              <a:rPr lang="en-US" dirty="0" smtClean="0"/>
              <a:t> all Polyspace projects </a:t>
            </a:r>
          </a:p>
          <a:p>
            <a:pPr lvl="3"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dirty="0" smtClean="0"/>
              <a:t> xxx_ps_2016a_proj</a:t>
            </a:r>
            <a:r>
              <a:rPr lang="en-US" dirty="0" smtClean="0"/>
              <a:t>: Generate Polyspace project ONLY for the 2016a</a:t>
            </a:r>
          </a:p>
          <a:p>
            <a:pPr lvl="2">
              <a:spcAft>
                <a:spcPts val="600"/>
              </a:spcAft>
              <a:buNone/>
            </a:pPr>
            <a:endParaRPr lang="en-US" dirty="0" smtClean="0"/>
          </a:p>
          <a:p>
            <a:pPr lvl="2">
              <a:spcAft>
                <a:spcPts val="600"/>
              </a:spcAft>
              <a:buNone/>
            </a:pPr>
            <a:r>
              <a:rPr lang="en-US" dirty="0" smtClean="0"/>
              <a:t>where </a:t>
            </a:r>
            <a:r>
              <a:rPr lang="en-US" b="1" dirty="0" smtClean="0"/>
              <a:t>xxx</a:t>
            </a:r>
            <a:r>
              <a:rPr lang="en-US" dirty="0" smtClean="0"/>
              <a:t> stands for the component resp. </a:t>
            </a:r>
            <a:r>
              <a:rPr lang="en-US" dirty="0" err="1" smtClean="0"/>
              <a:t>algo</a:t>
            </a:r>
            <a:r>
              <a:rPr lang="en-US" dirty="0" smtClean="0"/>
              <a:t> and &lt;arch&gt; = </a:t>
            </a:r>
            <a:r>
              <a:rPr lang="it-IT" dirty="0" smtClean="0"/>
              <a:t>“ti_c674x“, “ti_c66xx“, “ti_arp32“, “ti_cortex_a8“, “ti_cortex_a15“, “ti_cortex_m3“ and “ti_cortex_m4“</a:t>
            </a:r>
          </a:p>
          <a:p>
            <a:pPr lvl="2">
              <a:spcAft>
                <a:spcPts val="600"/>
              </a:spcAft>
              <a:buNone/>
            </a:pPr>
            <a:r>
              <a:rPr lang="it-IT" u="sng" dirty="0" smtClean="0"/>
              <a:t>Note</a:t>
            </a:r>
            <a:r>
              <a:rPr lang="it-IT" dirty="0" smtClean="0"/>
              <a:t>: N</a:t>
            </a:r>
            <a:r>
              <a:rPr lang="en-US" dirty="0" smtClean="0"/>
              <a:t>o analysis takes place and no reports are generated.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</a:t>
            </a:r>
            <a:r>
              <a:rPr lang="de-DE" dirty="0" err="1" smtClean="0"/>
              <a:t>Polyspace</a:t>
            </a:r>
            <a:r>
              <a:rPr lang="de-DE" dirty="0" smtClean="0"/>
              <a:t> Integration – via </a:t>
            </a:r>
            <a:r>
              <a:rPr lang="de-DE" dirty="0" err="1" smtClean="0"/>
              <a:t>Commandline</a:t>
            </a:r>
            <a:endParaRPr lang="de-DE" b="0" dirty="0">
              <a:solidFill>
                <a:schemeClr val="dk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25 March 2016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2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 Should use the GSCons checkpoint 1.71.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via Command line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"scons.bat </a:t>
            </a:r>
            <a:r>
              <a:rPr lang="en-US" dirty="0" err="1" smtClean="0"/>
              <a:t>xxx_ps</a:t>
            </a:r>
            <a:r>
              <a:rPr lang="en-US" dirty="0" smtClean="0"/>
              <a:t>_&lt;arch&gt;“ from 03_Workspace\</a:t>
            </a:r>
            <a:r>
              <a:rPr lang="en-US" dirty="0" err="1" smtClean="0"/>
              <a:t>algo</a:t>
            </a:r>
            <a:r>
              <a:rPr lang="en-US" dirty="0" smtClean="0"/>
              <a:t>\xxx: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Generates the </a:t>
            </a:r>
            <a:r>
              <a:rPr lang="en-US" dirty="0" err="1" smtClean="0"/>
              <a:t>Polyspace</a:t>
            </a:r>
            <a:r>
              <a:rPr lang="en-US" dirty="0" smtClean="0"/>
              <a:t> project file in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ps_tests</a:t>
            </a:r>
            <a:r>
              <a:rPr lang="en-US" dirty="0" smtClean="0"/>
              <a:t>\xxx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Source code analysis for &lt;arch&gt; with corresponding configuration settings; analysis results will be stored in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ps_tests</a:t>
            </a:r>
            <a:r>
              <a:rPr lang="en-US" dirty="0" smtClean="0"/>
              <a:t>\xxx\xxx_&lt;C/CPP&gt;_&lt;arch&gt;_precise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During generation of </a:t>
            </a:r>
            <a:r>
              <a:rPr lang="en-US" dirty="0" err="1" smtClean="0"/>
              <a:t>polyspace</a:t>
            </a:r>
            <a:r>
              <a:rPr lang="en-US" dirty="0" smtClean="0"/>
              <a:t> projects all configuration warnings and errors are displayed on command line if any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via </a:t>
            </a:r>
            <a:r>
              <a:rPr lang="en-US" dirty="0" err="1" smtClean="0"/>
              <a:t>Polyspace</a:t>
            </a:r>
            <a:r>
              <a:rPr lang="en-US" dirty="0" smtClean="0"/>
              <a:t> IDE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At this moment, the generated Polyspace projects will be run in Polyspace IDE due to license issue.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Scons: Polyspace 2012 </a:t>
            </a:r>
            <a:r>
              <a:rPr lang="de-DE" dirty="0" err="1" smtClean="0"/>
              <a:t>or</a:t>
            </a:r>
            <a:r>
              <a:rPr lang="de-DE" dirty="0" smtClean="0"/>
              <a:t> 2014 Integration – via </a:t>
            </a:r>
            <a:r>
              <a:rPr lang="de-DE" dirty="0" err="1" smtClean="0"/>
              <a:t>Commandline</a:t>
            </a:r>
            <a:endParaRPr lang="de-DE" b="0" dirty="0">
              <a:solidFill>
                <a:schemeClr val="dk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25 March 2016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  Should use the GSCons checkpoint </a:t>
            </a:r>
            <a:r>
              <a:rPr lang="en-US" dirty="0" smtClean="0"/>
              <a:t>1.73 </a:t>
            </a:r>
            <a:r>
              <a:rPr lang="en-US" dirty="0" smtClean="0"/>
              <a:t>onwards.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via Command line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"scons.bat </a:t>
            </a:r>
            <a:r>
              <a:rPr lang="en-US" dirty="0" err="1" smtClean="0"/>
              <a:t>xxx_ps</a:t>
            </a:r>
            <a:r>
              <a:rPr lang="en-US" dirty="0" smtClean="0"/>
              <a:t> or xxx_ps_2016a_proj “ from 03_Workspace\</a:t>
            </a:r>
            <a:r>
              <a:rPr lang="en-US" dirty="0" err="1" smtClean="0"/>
              <a:t>algo</a:t>
            </a:r>
            <a:r>
              <a:rPr lang="en-US" dirty="0" smtClean="0"/>
              <a:t>\xxx: 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Generates the Polyspace project file in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polyspace</a:t>
            </a:r>
            <a:r>
              <a:rPr lang="en-US" dirty="0" smtClean="0"/>
              <a:t>\xxx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 Source code analysis for all &lt;arch&gt; with corresponding configuration settings; analysis results will be stored in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polyspace</a:t>
            </a:r>
            <a:r>
              <a:rPr lang="en-US" dirty="0" smtClean="0"/>
              <a:t>\xxx\</a:t>
            </a:r>
            <a:r>
              <a:rPr lang="en-US" dirty="0" err="1" smtClean="0"/>
              <a:t>AllFiles</a:t>
            </a:r>
            <a:r>
              <a:rPr lang="en-US" dirty="0" smtClean="0"/>
              <a:t>\Result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via Polyspace IDE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At this moment, the generated Polyspace projects will be updated manually by </a:t>
            </a:r>
            <a:r>
              <a:rPr lang="en-US" dirty="0" err="1" smtClean="0"/>
              <a:t>polyspace</a:t>
            </a:r>
            <a:r>
              <a:rPr lang="en-US" dirty="0" smtClean="0"/>
              <a:t> experts and run in Polyspace IDE due to license issue.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Scons: Polyspace 2016a Integration – via </a:t>
            </a:r>
            <a:r>
              <a:rPr lang="de-DE" dirty="0" err="1" smtClean="0"/>
              <a:t>Commandline</a:t>
            </a:r>
            <a:endParaRPr lang="de-DE" b="0" dirty="0">
              <a:solidFill>
                <a:schemeClr val="dk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25 March 2016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B33-CD34-47C0-A0A7-4ACA7691B692}" type="datetime3">
              <a:rPr lang="en-US" smtClean="0"/>
              <a:pPr/>
              <a:t>30 November 2016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Author: Lenin Palanisamy, © Continental AG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2148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7F855593ECB944A84A461B34615E0F" ma:contentTypeVersion="0" ma:contentTypeDescription="Create a new document." ma:contentTypeScope="" ma:versionID="83b30bdcffa600dd5e644fc864122d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B1667-DC5F-4734-98F6-9FC186C08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72E098-F51E-464D-AD58-4027F45EAB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2A72EB-F133-4A7E-A393-E5250E212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On-screen Show (4:3)</PresentationFormat>
  <Paragraphs>123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Continental AG, 4x3</vt:lpstr>
      <vt:lpstr>Slide 1</vt:lpstr>
      <vt:lpstr>Generic SCons – Polyspace integration</vt:lpstr>
      <vt:lpstr>Generic Scons: Polyspace Integration - Overview</vt:lpstr>
      <vt:lpstr>Generic Scons: Polyspace Integration - Configuration</vt:lpstr>
      <vt:lpstr>Generic Scons: Polyspace Integration - Configuration</vt:lpstr>
      <vt:lpstr>Generic Scons: Polyspace Integration – via Commandline</vt:lpstr>
      <vt:lpstr>Generic Scons: Polyspace 2012 or 2014 Integration – via Commandline</vt:lpstr>
      <vt:lpstr>Generic Scons: Polyspace 2016a Integration – via Commandline</vt:lpstr>
      <vt:lpstr>Thank you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Randler</dc:creator>
  <cp:lastModifiedBy>uidj9083</cp:lastModifiedBy>
  <cp:revision>443</cp:revision>
  <dcterms:created xsi:type="dcterms:W3CDTF">2014-01-31T10:36:50Z</dcterms:created>
  <dcterms:modified xsi:type="dcterms:W3CDTF">2016-11-30T07:06:37Z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0x0101005F7F855593ECB944A84A461B34615E0F</vt:lpwstr>
  </property>
</Properties>
</file>