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1" r:id="rId3"/>
    <p:sldId id="259" r:id="rId4"/>
    <p:sldId id="260" r:id="rId5"/>
    <p:sldId id="262" r:id="rId6"/>
    <p:sldId id="263" r:id="rId7"/>
    <p:sldId id="265" r:id="rId8"/>
    <p:sldId id="268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CA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D2A9A-B911-48BF-B168-DCC2EE385438}" type="datetimeFigureOut">
              <a:rPr lang="de-DE" smtClean="0"/>
              <a:pPr/>
              <a:t>24.09.2014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D6E42-806F-45CA-9927-9F201DE1263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979831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22388" y="877888"/>
            <a:ext cx="4217987" cy="31638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de-DE" sz="1050" smtClean="0">
                <a:solidFill>
                  <a:schemeClr val="bg1">
                    <a:lumMod val="65000"/>
                  </a:schemeClr>
                </a:solidFill>
              </a:rPr>
              <a:t>© ITK Engineering AG</a:t>
            </a:r>
            <a:endParaRPr lang="de-DE" sz="105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941332-4ADE-4B93-9964-924F255D84EC}" type="slidenum">
              <a:rPr lang="de-DE" sz="1050" smtClean="0">
                <a:solidFill>
                  <a:schemeClr val="bg1">
                    <a:lumMod val="65000"/>
                  </a:schemeClr>
                </a:solidFill>
              </a:rPr>
              <a:pPr/>
              <a:t>1</a:t>
            </a:fld>
            <a:endParaRPr lang="de-DE" sz="105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Datumsplatzhalter 5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fld id="{21B072B3-C814-49B0-9EFE-9DF3FAB0E983}" type="datetime1">
              <a:rPr lang="de-DE" smtClean="0"/>
              <a:pPr/>
              <a:t>24.09.2014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891055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9CF4-0C36-4742-AEAB-531E9005EEE9}" type="datetimeFigureOut">
              <a:rPr lang="de-DE" smtClean="0"/>
              <a:pPr/>
              <a:t>24.09.2014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1351-4E1A-4242-BD96-BC14B6D1022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04037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9CF4-0C36-4742-AEAB-531E9005EEE9}" type="datetimeFigureOut">
              <a:rPr lang="de-DE" smtClean="0"/>
              <a:pPr/>
              <a:t>24.09.2014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1351-4E1A-4242-BD96-BC14B6D1022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100949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9CF4-0C36-4742-AEAB-531E9005EEE9}" type="datetimeFigureOut">
              <a:rPr lang="de-DE" smtClean="0"/>
              <a:pPr/>
              <a:t>24.09.2014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1351-4E1A-4242-BD96-BC14B6D1022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581617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elfolie_Bildplatzh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3716339"/>
            <a:ext cx="9144000" cy="31416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de-DE"/>
          </a:p>
        </p:txBody>
      </p:sp>
      <p:sp>
        <p:nvSpPr>
          <p:cNvPr id="10" name="Rechteck 9"/>
          <p:cNvSpPr/>
          <p:nvPr userDrawn="1"/>
        </p:nvSpPr>
        <p:spPr>
          <a:xfrm>
            <a:off x="1796092" y="3717035"/>
            <a:ext cx="7342189" cy="1152127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7544" y="418911"/>
            <a:ext cx="1334267" cy="1157119"/>
          </a:xfrm>
          <a:prstGeom prst="rect">
            <a:avLst/>
          </a:prstGeom>
        </p:spPr>
      </p:pic>
      <p:sp>
        <p:nvSpPr>
          <p:cNvPr id="15" name="Rechteck 14"/>
          <p:cNvSpPr/>
          <p:nvPr userDrawn="1"/>
        </p:nvSpPr>
        <p:spPr>
          <a:xfrm>
            <a:off x="1801812" y="1916832"/>
            <a:ext cx="7342189" cy="1800200"/>
          </a:xfrm>
          <a:prstGeom prst="rect">
            <a:avLst/>
          </a:prstGeom>
          <a:solidFill>
            <a:srgbClr val="6976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itel 24"/>
          <p:cNvSpPr>
            <a:spLocks noGrp="1"/>
          </p:cNvSpPr>
          <p:nvPr>
            <p:ph type="title"/>
          </p:nvPr>
        </p:nvSpPr>
        <p:spPr>
          <a:xfrm>
            <a:off x="2051720" y="2201092"/>
            <a:ext cx="6696744" cy="1143000"/>
          </a:xfrm>
        </p:spPr>
        <p:txBody>
          <a:bodyPr>
            <a:normAutofit/>
          </a:bodyPr>
          <a:lstStyle>
            <a:lvl1pPr marL="0" indent="0" algn="l">
              <a:buFont typeface="Arial" pitchFamily="34" charset="0"/>
              <a:buNone/>
              <a:defRPr lang="de-DE" sz="4400" kern="1200" dirty="0" smtClean="0">
                <a:solidFill>
                  <a:schemeClr val="bg1"/>
                </a:solidFill>
                <a:latin typeface="Georgia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1"/>
          </p:nvPr>
        </p:nvSpPr>
        <p:spPr>
          <a:xfrm>
            <a:off x="1790447" y="3717035"/>
            <a:ext cx="7348537" cy="1225551"/>
          </a:xfrm>
          <a:solidFill>
            <a:srgbClr val="FFFFFF">
              <a:alpha val="78824"/>
            </a:srgbClr>
          </a:solidFill>
          <a:ln>
            <a:noFill/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342900" marR="0" indent="-793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e-DE" sz="320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xmlns="" val="705751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, Überschrift und Inhalt_IT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-17508"/>
            <a:ext cx="9144000" cy="9982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62000">
                <a:schemeClr val="bg1">
                  <a:lumMod val="95000"/>
                </a:schemeClr>
              </a:gs>
              <a:gs pos="80000">
                <a:schemeClr val="bg1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1354" y="1628800"/>
            <a:ext cx="8539118" cy="4680520"/>
          </a:xfr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rgbClr val="BFCA00">
                <a:alpha val="40000"/>
              </a:srgbClr>
            </a:outerShdw>
          </a:effectLst>
        </p:spPr>
        <p:txBody>
          <a:bodyPr>
            <a:normAutofit/>
          </a:bodyPr>
          <a:lstStyle>
            <a:lvl1pPr marL="342900" indent="-342900">
              <a:buClr>
                <a:srgbClr val="BFCA00"/>
              </a:buClr>
              <a:buFont typeface="Wingdings" pitchFamily="2" charset="2"/>
              <a:buChar char="§"/>
              <a:defRPr sz="24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1pPr>
            <a:lvl2pPr marL="742950" indent="-285750">
              <a:buClr>
                <a:srgbClr val="BFCA00"/>
              </a:buClr>
              <a:buFont typeface="Wingdings" pitchFamily="2" charset="2"/>
              <a:buChar char="§"/>
              <a:defRPr sz="20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2pPr>
            <a:lvl3pPr marL="1143000" indent="-228600">
              <a:buClr>
                <a:srgbClr val="BFCA00"/>
              </a:buClr>
              <a:buFont typeface="Wingdings" pitchFamily="2" charset="2"/>
              <a:buChar char="§"/>
              <a:defRPr sz="20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3pPr>
            <a:lvl4pPr marL="1600200" indent="-228600">
              <a:buClr>
                <a:srgbClr val="BFCA00"/>
              </a:buClr>
              <a:buFont typeface="Wingdings" pitchFamily="2" charset="2"/>
              <a:buChar char="§"/>
              <a:defRPr sz="20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4pPr>
            <a:lvl5pPr marL="2057400" indent="-228600">
              <a:buClr>
                <a:srgbClr val="BFCA00"/>
              </a:buClr>
              <a:buFont typeface="Wingdings" pitchFamily="2" charset="2"/>
              <a:buChar char="§"/>
              <a:defRPr sz="20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475656" y="115549"/>
            <a:ext cx="7344816" cy="762691"/>
          </a:xfrm>
        </p:spPr>
        <p:txBody>
          <a:bodyPr>
            <a:noAutofit/>
          </a:bodyPr>
          <a:lstStyle>
            <a:lvl1pPr algn="l">
              <a:defRPr lang="de-DE" sz="3200" kern="1200" dirty="0" smtClean="0">
                <a:solidFill>
                  <a:srgbClr val="003A74"/>
                </a:solidFill>
                <a:latin typeface="Georgia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5289" y="197413"/>
            <a:ext cx="792087" cy="686923"/>
          </a:xfrm>
          <a:prstGeom prst="rect">
            <a:avLst/>
          </a:prstGeom>
        </p:spPr>
      </p:pic>
      <p:cxnSp>
        <p:nvCxnSpPr>
          <p:cNvPr id="13" name="Gerade Verbindung 12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atumsplatzhalter 5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>
            <a:lvl1pPr>
              <a:defRPr sz="1100">
                <a:latin typeface="Arial" pitchFamily="34" charset="0"/>
                <a:ea typeface="Arial Unicode MS" pitchFamily="34" charset="-128"/>
                <a:cs typeface="Arial" pitchFamily="34" charset="0"/>
              </a:defRPr>
            </a:lvl1pPr>
          </a:lstStyle>
          <a:p>
            <a:fld id="{496835FE-C089-4B92-B9D3-72955A938BB8}" type="datetime1">
              <a:rPr lang="de-DE" smtClean="0"/>
              <a:pPr/>
              <a:t>24.09.2014</a:t>
            </a:fld>
            <a:endParaRPr lang="de-DE"/>
          </a:p>
        </p:txBody>
      </p:sp>
      <p:sp>
        <p:nvSpPr>
          <p:cNvPr id="25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>
            <a:lvl1pPr>
              <a:defRPr sz="1100">
                <a:latin typeface="Arial" pitchFamily="34" charset="0"/>
                <a:ea typeface="Arial Unicode MS" pitchFamily="34" charset="-128"/>
                <a:cs typeface="Arial" pitchFamily="34" charset="0"/>
              </a:defRPr>
            </a:lvl1pPr>
          </a:lstStyle>
          <a:p>
            <a:r>
              <a:rPr lang="de-DE" smtClean="0"/>
              <a:t>© ITK Engineering AG</a:t>
            </a:r>
            <a:endParaRPr lang="de-DE"/>
          </a:p>
        </p:txBody>
      </p:sp>
      <p:sp>
        <p:nvSpPr>
          <p:cNvPr id="26" name="Foliennummernplatzhalter 7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>
            <a:lvl1pPr>
              <a:defRPr sz="1100">
                <a:latin typeface="Arial" pitchFamily="34" charset="0"/>
                <a:ea typeface="Arial Unicode MS" pitchFamily="34" charset="-128"/>
                <a:cs typeface="Arial" pitchFamily="34" charset="0"/>
              </a:defRPr>
            </a:lvl1pPr>
          </a:lstStyle>
          <a:p>
            <a:fld id="{54C49D4F-05A1-43D6-BA1B-62865A4310A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>
          <a:xfrm>
            <a:off x="395288" y="1125541"/>
            <a:ext cx="8424862" cy="358775"/>
          </a:xfrm>
          <a:solidFill>
            <a:srgbClr val="69768D"/>
          </a:solidFill>
          <a:ln w="190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90000" tIns="46800" rIns="90000" bIns="46800" anchor="ctr">
            <a:noAutofit/>
          </a:bodyPr>
          <a:lstStyle>
            <a:lvl1pPr marL="0" indent="0">
              <a:buNone/>
              <a:defRPr lang="de-DE" sz="2400" kern="1200" dirty="0" smtClean="0">
                <a:solidFill>
                  <a:schemeClr val="bg1"/>
                </a:solidFill>
                <a:latin typeface="+mn-lt"/>
                <a:ea typeface="Arial Unicode MS" pitchFamily="34" charset="-128"/>
                <a:cs typeface="Arial" pitchFamily="34" charset="0"/>
              </a:defRPr>
            </a:lvl1pPr>
            <a:lvl2pPr>
              <a:defRPr lang="de-DE" sz="1800" smtClean="0"/>
            </a:lvl2pPr>
            <a:lvl3pPr>
              <a:defRPr lang="de-DE" sz="1800" smtClean="0"/>
            </a:lvl3pPr>
            <a:lvl4pPr>
              <a:defRPr lang="de-DE" sz="1800" smtClean="0"/>
            </a:lvl4pPr>
            <a:lvl5pPr>
              <a:defRPr lang="de-DE" sz="1800"/>
            </a:lvl5pPr>
          </a:lstStyle>
          <a:p>
            <a:pPr marL="0" lvl="0" eaLnBrk="0" hangingPunct="0">
              <a:spcAft>
                <a:spcPct val="0"/>
              </a:spcAft>
            </a:pPr>
            <a:r>
              <a:rPr lang="de-DE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xmlns="" val="4294503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9CF4-0C36-4742-AEAB-531E9005EEE9}" type="datetimeFigureOut">
              <a:rPr lang="de-DE" smtClean="0"/>
              <a:pPr/>
              <a:t>24.09.2014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1351-4E1A-4242-BD96-BC14B6D1022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370025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9CF4-0C36-4742-AEAB-531E9005EEE9}" type="datetimeFigureOut">
              <a:rPr lang="de-DE" smtClean="0"/>
              <a:pPr/>
              <a:t>24.09.2014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1351-4E1A-4242-BD96-BC14B6D1022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550087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9CF4-0C36-4742-AEAB-531E9005EEE9}" type="datetimeFigureOut">
              <a:rPr lang="de-DE" smtClean="0"/>
              <a:pPr/>
              <a:t>24.09.2014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1351-4E1A-4242-BD96-BC14B6D1022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174279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9CF4-0C36-4742-AEAB-531E9005EEE9}" type="datetimeFigureOut">
              <a:rPr lang="de-DE" smtClean="0"/>
              <a:pPr/>
              <a:t>24.09.2014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1351-4E1A-4242-BD96-BC14B6D1022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039431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9CF4-0C36-4742-AEAB-531E9005EEE9}" type="datetimeFigureOut">
              <a:rPr lang="de-DE" smtClean="0"/>
              <a:pPr/>
              <a:t>24.09.2014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1351-4E1A-4242-BD96-BC14B6D1022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539832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9CF4-0C36-4742-AEAB-531E9005EEE9}" type="datetimeFigureOut">
              <a:rPr lang="de-DE" smtClean="0"/>
              <a:pPr/>
              <a:t>24.09.2014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1351-4E1A-4242-BD96-BC14B6D1022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278401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9CF4-0C36-4742-AEAB-531E9005EEE9}" type="datetimeFigureOut">
              <a:rPr lang="de-DE" smtClean="0"/>
              <a:pPr/>
              <a:t>24.09.2014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1351-4E1A-4242-BD96-BC14B6D1022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472496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9CF4-0C36-4742-AEAB-531E9005EEE9}" type="datetimeFigureOut">
              <a:rPr lang="de-DE" smtClean="0"/>
              <a:pPr/>
              <a:t>24.09.2014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1351-4E1A-4242-BD96-BC14B6D1022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40652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B9CF4-0C36-4742-AEAB-531E9005EEE9}" type="datetimeFigureOut">
              <a:rPr lang="de-DE" smtClean="0"/>
              <a:pPr/>
              <a:t>24.09.2014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11351-4E1A-4242-BD96-BC14B6D1022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60113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platzhalter 2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 smtClean="0"/>
              <a:t>Scons</a:t>
            </a:r>
            <a:r>
              <a:rPr lang="de-DE" dirty="0" smtClean="0"/>
              <a:t>:</a:t>
            </a:r>
            <a:br>
              <a:rPr lang="de-DE" dirty="0" smtClean="0"/>
            </a:br>
            <a:r>
              <a:rPr lang="de-DE" dirty="0" smtClean="0"/>
              <a:t>QAC </a:t>
            </a:r>
            <a:r>
              <a:rPr lang="de-DE" dirty="0" smtClean="0"/>
              <a:t>- </a:t>
            </a:r>
            <a:r>
              <a:rPr lang="de-DE" dirty="0" smtClean="0"/>
              <a:t>Integration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rgbClr val="003A74"/>
                </a:solidFill>
              </a:rPr>
              <a:t>Dr. André </a:t>
            </a:r>
            <a:r>
              <a:rPr lang="de-DE" dirty="0" smtClean="0">
                <a:solidFill>
                  <a:srgbClr val="003A74"/>
                </a:solidFill>
              </a:rPr>
              <a:t>Fischer</a:t>
            </a:r>
          </a:p>
          <a:p>
            <a:r>
              <a:rPr lang="de-DE" dirty="0" smtClean="0">
                <a:solidFill>
                  <a:srgbClr val="003A74"/>
                </a:solidFill>
              </a:rPr>
              <a:t>ITK Engineering AG</a:t>
            </a:r>
            <a:endParaRPr lang="de-DE" dirty="0">
              <a:solidFill>
                <a:srgbClr val="003A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499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de-DE" sz="2800" dirty="0" err="1" smtClean="0">
                <a:solidFill>
                  <a:schemeClr val="tx2"/>
                </a:solidFill>
              </a:rPr>
              <a:t>Overview</a:t>
            </a:r>
            <a:endParaRPr lang="de-DE" sz="2800" dirty="0" smtClean="0">
              <a:solidFill>
                <a:schemeClr val="tx2"/>
              </a:solidFill>
            </a:endParaRPr>
          </a:p>
          <a:p>
            <a:pPr marL="571500" indent="-571500">
              <a:buFont typeface="+mj-lt"/>
              <a:buAutoNum type="romanUcPeriod"/>
            </a:pPr>
            <a:endParaRPr lang="de-DE" sz="2800" dirty="0" smtClean="0">
              <a:solidFill>
                <a:schemeClr val="tx2"/>
              </a:solidFill>
            </a:endParaRPr>
          </a:p>
          <a:p>
            <a:pPr marL="571500" indent="-571500">
              <a:buFont typeface="+mj-lt"/>
              <a:buAutoNum type="romanUcPeriod"/>
            </a:pPr>
            <a:r>
              <a:rPr lang="de-DE" sz="2800" dirty="0" err="1" smtClean="0">
                <a:solidFill>
                  <a:schemeClr val="tx2"/>
                </a:solidFill>
              </a:rPr>
              <a:t>Using</a:t>
            </a:r>
            <a:r>
              <a:rPr lang="de-DE" sz="2800" dirty="0" smtClean="0">
                <a:solidFill>
                  <a:schemeClr val="tx2"/>
                </a:solidFill>
              </a:rPr>
              <a:t> QAC </a:t>
            </a:r>
            <a:r>
              <a:rPr lang="de-DE" sz="2800" dirty="0" err="1" smtClean="0">
                <a:solidFill>
                  <a:schemeClr val="tx2"/>
                </a:solidFill>
              </a:rPr>
              <a:t>with</a:t>
            </a:r>
            <a:r>
              <a:rPr lang="de-DE" sz="2800" dirty="0" smtClean="0">
                <a:solidFill>
                  <a:schemeClr val="tx2"/>
                </a:solidFill>
              </a:rPr>
              <a:t> </a:t>
            </a:r>
            <a:r>
              <a:rPr lang="de-DE" sz="2800" dirty="0" err="1" smtClean="0">
                <a:solidFill>
                  <a:schemeClr val="tx2"/>
                </a:solidFill>
              </a:rPr>
              <a:t>GenericScons</a:t>
            </a:r>
            <a:endParaRPr lang="de-DE" sz="2800" dirty="0" smtClean="0"/>
          </a:p>
          <a:p>
            <a:pPr marL="571500" indent="-571500">
              <a:buFont typeface="+mj-lt"/>
              <a:buAutoNum type="romanUcPeriod"/>
            </a:pPr>
            <a:endParaRPr lang="de-DE" sz="2800" dirty="0" smtClean="0">
              <a:solidFill>
                <a:schemeClr val="tx2"/>
              </a:solidFill>
            </a:endParaRPr>
          </a:p>
          <a:p>
            <a:pPr marL="1028700" lvl="1" indent="-571500">
              <a:buFont typeface="Arial" pitchFamily="34" charset="0"/>
              <a:buChar char="•"/>
            </a:pPr>
            <a:r>
              <a:rPr lang="de-DE" sz="2800" dirty="0" smtClean="0">
                <a:solidFill>
                  <a:schemeClr val="tx2"/>
                </a:solidFill>
              </a:rPr>
              <a:t>Via Command </a:t>
            </a:r>
            <a:r>
              <a:rPr lang="de-DE" sz="2800" dirty="0" err="1" smtClean="0">
                <a:solidFill>
                  <a:schemeClr val="tx2"/>
                </a:solidFill>
              </a:rPr>
              <a:t>line</a:t>
            </a:r>
            <a:endParaRPr lang="de-DE" sz="2800" dirty="0" smtClean="0">
              <a:solidFill>
                <a:schemeClr val="tx2"/>
              </a:solidFill>
            </a:endParaRPr>
          </a:p>
          <a:p>
            <a:pPr marL="1028700" lvl="1" indent="-571500">
              <a:buFont typeface="Arial" pitchFamily="34" charset="0"/>
              <a:buChar char="•"/>
            </a:pPr>
            <a:endParaRPr lang="de-DE" sz="2800" dirty="0" smtClean="0">
              <a:solidFill>
                <a:schemeClr val="tx2"/>
              </a:solidFill>
            </a:endParaRPr>
          </a:p>
          <a:p>
            <a:pPr marL="1028700" lvl="1" indent="-571500">
              <a:buFont typeface="Arial" pitchFamily="34" charset="0"/>
              <a:buChar char="•"/>
            </a:pPr>
            <a:r>
              <a:rPr lang="de-DE" sz="2800" dirty="0" smtClean="0">
                <a:solidFill>
                  <a:schemeClr val="tx2"/>
                </a:solidFill>
              </a:rPr>
              <a:t>Via Visual </a:t>
            </a:r>
            <a:r>
              <a:rPr lang="de-DE" sz="2800" dirty="0" smtClean="0">
                <a:solidFill>
                  <a:schemeClr val="tx2"/>
                </a:solidFill>
              </a:rPr>
              <a:t>Studio</a:t>
            </a:r>
          </a:p>
          <a:p>
            <a:pPr marL="1028700" lvl="1" indent="-571500">
              <a:buFont typeface="Arial" pitchFamily="34" charset="0"/>
              <a:buChar char="•"/>
            </a:pPr>
            <a:endParaRPr lang="de-DE" sz="2800" dirty="0" smtClean="0">
              <a:solidFill>
                <a:schemeClr val="tx2"/>
              </a:solidFill>
            </a:endParaRPr>
          </a:p>
          <a:p>
            <a:pPr marL="571500" lvl="0" indent="-571500">
              <a:buFont typeface="+mj-lt"/>
              <a:buAutoNum type="romanUcPeriod"/>
            </a:pPr>
            <a:r>
              <a:rPr lang="de-DE" sz="2800" dirty="0" err="1" smtClean="0">
                <a:solidFill>
                  <a:srgbClr val="1F497D"/>
                </a:solidFill>
              </a:rPr>
              <a:t>Remarks</a:t>
            </a:r>
            <a:endParaRPr lang="de-DE" sz="2800" dirty="0" smtClean="0"/>
          </a:p>
          <a:p>
            <a:pPr marL="1028700" lvl="1" indent="-571500"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25.09.2014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dirty="0" smtClean="0"/>
              <a:t>© ITK Engineering AG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Valid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GenericScons</a:t>
            </a:r>
            <a:r>
              <a:rPr lang="de-DE" dirty="0" smtClean="0"/>
              <a:t> Release ≥ AL_ETK_SCT_01.05.00</a:t>
            </a:r>
          </a:p>
          <a:p>
            <a:r>
              <a:rPr lang="de-DE" b="1" dirty="0" smtClean="0"/>
              <a:t>Goal: </a:t>
            </a:r>
            <a:r>
              <a:rPr lang="de-DE" dirty="0" smtClean="0"/>
              <a:t>Generation </a:t>
            </a:r>
            <a:r>
              <a:rPr lang="de-DE" dirty="0" err="1" smtClean="0"/>
              <a:t>of</a:t>
            </a:r>
            <a:r>
              <a:rPr lang="de-DE" dirty="0" smtClean="0"/>
              <a:t> QAC-</a:t>
            </a:r>
            <a:r>
              <a:rPr lang="de-DE" dirty="0" err="1" smtClean="0"/>
              <a:t>compliance</a:t>
            </a:r>
            <a:r>
              <a:rPr lang="de-DE" dirty="0" smtClean="0"/>
              <a:t> </a:t>
            </a:r>
            <a:r>
              <a:rPr lang="de-DE" dirty="0" err="1" smtClean="0"/>
              <a:t>reports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endParaRPr lang="de-DE" dirty="0" smtClean="0"/>
          </a:p>
          <a:p>
            <a:pPr lvl="3"/>
            <a:r>
              <a:rPr lang="de-DE" dirty="0" smtClean="0"/>
              <a:t>DSP </a:t>
            </a:r>
            <a:r>
              <a:rPr lang="de-DE" dirty="0" err="1" smtClean="0"/>
              <a:t>with</a:t>
            </a:r>
            <a:r>
              <a:rPr lang="de-DE" dirty="0" smtClean="0"/>
              <a:t> C674x-compiler</a:t>
            </a:r>
          </a:p>
          <a:p>
            <a:pPr lvl="3"/>
            <a:r>
              <a:rPr lang="de-DE" dirty="0" smtClean="0"/>
              <a:t>DSP </a:t>
            </a:r>
            <a:r>
              <a:rPr lang="de-DE" dirty="0" err="1" smtClean="0"/>
              <a:t>with</a:t>
            </a:r>
            <a:r>
              <a:rPr lang="de-DE" dirty="0" smtClean="0"/>
              <a:t> C66xx-compiler</a:t>
            </a:r>
          </a:p>
          <a:p>
            <a:pPr lvl="3"/>
            <a:r>
              <a:rPr lang="de-DE" dirty="0" smtClean="0"/>
              <a:t>EVE </a:t>
            </a:r>
            <a:r>
              <a:rPr lang="de-DE" dirty="0" err="1" smtClean="0"/>
              <a:t>with</a:t>
            </a:r>
            <a:r>
              <a:rPr lang="de-DE" dirty="0" smtClean="0"/>
              <a:t> ARP32-compiler</a:t>
            </a:r>
          </a:p>
          <a:p>
            <a:pPr lvl="3"/>
            <a:r>
              <a:rPr lang="de-DE" dirty="0" smtClean="0"/>
              <a:t>ARM Cortex A8 </a:t>
            </a:r>
            <a:r>
              <a:rPr lang="de-DE" dirty="0" err="1" smtClean="0"/>
              <a:t>with</a:t>
            </a:r>
            <a:r>
              <a:rPr lang="de-DE" dirty="0" smtClean="0"/>
              <a:t> TI-</a:t>
            </a:r>
            <a:r>
              <a:rPr lang="de-DE" dirty="0" err="1" smtClean="0"/>
              <a:t>compiler</a:t>
            </a:r>
            <a:r>
              <a:rPr lang="de-DE" dirty="0" smtClean="0"/>
              <a:t>/GCC</a:t>
            </a:r>
          </a:p>
          <a:p>
            <a:pPr lvl="3"/>
            <a:r>
              <a:rPr lang="de-DE" dirty="0" smtClean="0"/>
              <a:t>ARM Cortex A15 </a:t>
            </a:r>
            <a:r>
              <a:rPr lang="de-DE" dirty="0" err="1" smtClean="0"/>
              <a:t>with</a:t>
            </a:r>
            <a:r>
              <a:rPr lang="de-DE" dirty="0" smtClean="0"/>
              <a:t> GCC</a:t>
            </a:r>
          </a:p>
          <a:p>
            <a:pPr lvl="0"/>
            <a:r>
              <a:rPr lang="de-DE" dirty="0" err="1" smtClean="0"/>
              <a:t>Aliases</a:t>
            </a:r>
            <a:r>
              <a:rPr lang="de-DE" dirty="0" smtClean="0"/>
              <a:t> in </a:t>
            </a:r>
            <a:r>
              <a:rPr lang="de-DE" dirty="0" err="1" smtClean="0"/>
              <a:t>GenericScons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xxx_qac</a:t>
            </a:r>
            <a:r>
              <a:rPr lang="de-DE" dirty="0" smtClean="0"/>
              <a:t>				-&gt; </a:t>
            </a:r>
            <a:r>
              <a:rPr lang="de-DE" dirty="0" err="1" smtClean="0"/>
              <a:t>generate</a:t>
            </a:r>
            <a:r>
              <a:rPr lang="de-DE" dirty="0" smtClean="0"/>
              <a:t> all </a:t>
            </a:r>
            <a:r>
              <a:rPr lang="de-DE" dirty="0" err="1" smtClean="0"/>
              <a:t>compliance</a:t>
            </a:r>
            <a:r>
              <a:rPr lang="de-DE" dirty="0" smtClean="0"/>
              <a:t> </a:t>
            </a:r>
            <a:r>
              <a:rPr lang="de-DE" dirty="0" err="1" smtClean="0"/>
              <a:t>reports</a:t>
            </a:r>
            <a:endParaRPr lang="de-DE" dirty="0" smtClean="0"/>
          </a:p>
          <a:p>
            <a:pPr lvl="2"/>
            <a:r>
              <a:rPr lang="de-DE" dirty="0" err="1" smtClean="0"/>
              <a:t>xxx_qac</a:t>
            </a:r>
            <a:r>
              <a:rPr lang="de-DE" dirty="0" smtClean="0"/>
              <a:t>_&lt;</a:t>
            </a:r>
            <a:r>
              <a:rPr lang="de-DE" dirty="0" err="1" smtClean="0"/>
              <a:t>arch</a:t>
            </a:r>
            <a:r>
              <a:rPr lang="de-DE" dirty="0" smtClean="0"/>
              <a:t>&gt;			-&gt; </a:t>
            </a:r>
            <a:r>
              <a:rPr lang="de-DE" dirty="0" err="1" smtClean="0"/>
              <a:t>generate</a:t>
            </a:r>
            <a:r>
              <a:rPr lang="de-DE" dirty="0" smtClean="0"/>
              <a:t> </a:t>
            </a:r>
            <a:r>
              <a:rPr lang="de-DE" dirty="0" err="1" smtClean="0"/>
              <a:t>compl</a:t>
            </a:r>
            <a:r>
              <a:rPr lang="de-DE" dirty="0" smtClean="0"/>
              <a:t>. </a:t>
            </a:r>
            <a:r>
              <a:rPr lang="de-DE" dirty="0" err="1" smtClean="0"/>
              <a:t>report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&lt;</a:t>
            </a:r>
            <a:r>
              <a:rPr lang="de-DE" dirty="0" err="1" smtClean="0"/>
              <a:t>arch</a:t>
            </a:r>
            <a:r>
              <a:rPr lang="de-DE" dirty="0" smtClean="0"/>
              <a:t>&gt;</a:t>
            </a:r>
          </a:p>
          <a:p>
            <a:pPr lvl="3"/>
            <a:r>
              <a:rPr lang="de-DE" dirty="0" err="1" smtClean="0"/>
              <a:t>xxx_qac</a:t>
            </a:r>
            <a:r>
              <a:rPr lang="de-DE" dirty="0" smtClean="0"/>
              <a:t>_&lt;</a:t>
            </a:r>
            <a:r>
              <a:rPr lang="de-DE" dirty="0" err="1" smtClean="0"/>
              <a:t>arch</a:t>
            </a:r>
            <a:r>
              <a:rPr lang="de-DE" dirty="0" smtClean="0"/>
              <a:t>&gt;_</a:t>
            </a:r>
            <a:r>
              <a:rPr lang="de-DE" dirty="0" err="1" smtClean="0"/>
              <a:t>proj</a:t>
            </a:r>
            <a:r>
              <a:rPr lang="de-DE" dirty="0" smtClean="0"/>
              <a:t>	-&gt; </a:t>
            </a:r>
            <a:r>
              <a:rPr lang="de-DE" dirty="0" err="1" smtClean="0"/>
              <a:t>generate</a:t>
            </a:r>
            <a:r>
              <a:rPr lang="de-DE" dirty="0" smtClean="0"/>
              <a:t> QAC </a:t>
            </a:r>
            <a:r>
              <a:rPr lang="de-DE" dirty="0" err="1" smtClean="0"/>
              <a:t>project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&lt;</a:t>
            </a:r>
            <a:r>
              <a:rPr lang="de-DE" dirty="0" err="1" smtClean="0"/>
              <a:t>arch</a:t>
            </a:r>
            <a:r>
              <a:rPr lang="de-DE" dirty="0" smtClean="0"/>
              <a:t>&gt;</a:t>
            </a:r>
          </a:p>
          <a:p>
            <a:pPr lvl="1">
              <a:buNone/>
            </a:pPr>
            <a:r>
              <a:rPr lang="de-DE" dirty="0" smtClean="0"/>
              <a:t>	</a:t>
            </a:r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xxx</a:t>
            </a:r>
            <a:r>
              <a:rPr lang="de-DE" dirty="0" smtClean="0"/>
              <a:t> </a:t>
            </a:r>
            <a:r>
              <a:rPr lang="de-DE" dirty="0" err="1" smtClean="0"/>
              <a:t>stands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component</a:t>
            </a:r>
            <a:r>
              <a:rPr lang="de-DE" dirty="0" smtClean="0"/>
              <a:t> resp. </a:t>
            </a:r>
            <a:r>
              <a:rPr lang="de-DE" dirty="0" err="1" smtClean="0"/>
              <a:t>algo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&lt;</a:t>
            </a:r>
            <a:r>
              <a:rPr lang="de-DE" dirty="0" err="1" smtClean="0"/>
              <a:t>arch</a:t>
            </a:r>
            <a:r>
              <a:rPr lang="de-DE" dirty="0" smtClean="0"/>
              <a:t>&gt; = „ti_c674x“, „ti_c66xx“, „ti_arp32“, „ti_cortex_a8“, „ti_cortex_a15“</a:t>
            </a:r>
          </a:p>
          <a:p>
            <a:pPr lvl="0">
              <a:buNone/>
            </a:pPr>
            <a:r>
              <a:rPr lang="de-DE" dirty="0" smtClean="0"/>
              <a:t>	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 smtClean="0"/>
              <a:t>Scons</a:t>
            </a:r>
            <a:r>
              <a:rPr lang="de-DE" dirty="0" smtClean="0"/>
              <a:t>: QAC </a:t>
            </a:r>
            <a:r>
              <a:rPr lang="de-DE" dirty="0"/>
              <a:t>- Integration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25.09.2014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dirty="0" smtClean="0"/>
              <a:t>© ITK Engineering AG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b="1" dirty="0" err="1" smtClean="0"/>
              <a:t>Important</a:t>
            </a:r>
            <a:r>
              <a:rPr lang="de-DE" b="1" dirty="0" smtClean="0"/>
              <a:t>: </a:t>
            </a:r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sure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all </a:t>
            </a:r>
            <a:r>
              <a:rPr lang="de-DE" dirty="0" err="1" smtClean="0"/>
              <a:t>prerequisites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QAC in </a:t>
            </a:r>
            <a:r>
              <a:rPr lang="de-DE" dirty="0" err="1" smtClean="0"/>
              <a:t>GenericScons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met</a:t>
            </a:r>
            <a:r>
              <a:rPr lang="de-DE" dirty="0" smtClean="0"/>
              <a:t>, </a:t>
            </a:r>
            <a:r>
              <a:rPr lang="de-DE" dirty="0" err="1" smtClean="0"/>
              <a:t>see</a:t>
            </a:r>
            <a:r>
              <a:rPr lang="de-DE" dirty="0" smtClean="0"/>
              <a:t> </a:t>
            </a:r>
            <a:r>
              <a:rPr lang="de-DE" i="1" u="sng" dirty="0" smtClean="0">
                <a:solidFill>
                  <a:schemeClr val="tx2"/>
                </a:solidFill>
              </a:rPr>
              <a:t>02_Development_Tools\</a:t>
            </a:r>
            <a:r>
              <a:rPr lang="de-DE" i="1" u="sng" dirty="0" err="1" smtClean="0">
                <a:solidFill>
                  <a:schemeClr val="tx2"/>
                </a:solidFill>
              </a:rPr>
              <a:t>scons_tools</a:t>
            </a:r>
            <a:r>
              <a:rPr lang="de-DE" i="1" u="sng" dirty="0" smtClean="0">
                <a:solidFill>
                  <a:schemeClr val="tx2"/>
                </a:solidFill>
              </a:rPr>
              <a:t>\</a:t>
            </a:r>
            <a:r>
              <a:rPr lang="de-DE" i="1" u="sng" dirty="0" err="1" smtClean="0">
                <a:solidFill>
                  <a:schemeClr val="tx2"/>
                </a:solidFill>
              </a:rPr>
              <a:t>docs</a:t>
            </a:r>
            <a:r>
              <a:rPr lang="de-DE" i="1" u="sng" dirty="0" smtClean="0">
                <a:solidFill>
                  <a:schemeClr val="tx2"/>
                </a:solidFill>
              </a:rPr>
              <a:t>\QAC_manual.docx</a:t>
            </a:r>
          </a:p>
          <a:p>
            <a:r>
              <a:rPr lang="de-DE" dirty="0" smtClean="0"/>
              <a:t>„scons.bat </a:t>
            </a:r>
            <a:r>
              <a:rPr lang="de-DE" dirty="0" err="1" smtClean="0"/>
              <a:t>xxx_qac</a:t>
            </a:r>
            <a:r>
              <a:rPr lang="de-DE" dirty="0" smtClean="0"/>
              <a:t>_&lt;</a:t>
            </a:r>
            <a:r>
              <a:rPr lang="de-DE" dirty="0" err="1" smtClean="0"/>
              <a:t>arch</a:t>
            </a:r>
            <a:r>
              <a:rPr lang="de-DE" dirty="0" smtClean="0"/>
              <a:t>&gt;“ </a:t>
            </a:r>
            <a:r>
              <a:rPr lang="de-DE" dirty="0" err="1" smtClean="0"/>
              <a:t>from</a:t>
            </a:r>
            <a:r>
              <a:rPr lang="de-DE" dirty="0" smtClean="0"/>
              <a:t> 03_Workspace\</a:t>
            </a:r>
            <a:r>
              <a:rPr lang="de-DE" dirty="0" err="1" smtClean="0"/>
              <a:t>algo</a:t>
            </a:r>
            <a:r>
              <a:rPr lang="de-DE" dirty="0" smtClean="0"/>
              <a:t>\</a:t>
            </a:r>
            <a:r>
              <a:rPr lang="de-DE" dirty="0" err="1" smtClean="0"/>
              <a:t>xxx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Generates </a:t>
            </a:r>
            <a:r>
              <a:rPr lang="de-DE" dirty="0" err="1" smtClean="0"/>
              <a:t>the</a:t>
            </a:r>
            <a:r>
              <a:rPr lang="de-DE" dirty="0" smtClean="0"/>
              <a:t> QAC </a:t>
            </a:r>
            <a:r>
              <a:rPr lang="de-DE" dirty="0" err="1" smtClean="0"/>
              <a:t>project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in 05_Testing\05_Test_Environment\</a:t>
            </a:r>
            <a:r>
              <a:rPr lang="de-DE" dirty="0" err="1" smtClean="0"/>
              <a:t>algo</a:t>
            </a:r>
            <a:r>
              <a:rPr lang="de-DE" dirty="0" smtClean="0"/>
              <a:t>\</a:t>
            </a:r>
            <a:r>
              <a:rPr lang="de-DE" dirty="0" err="1" smtClean="0"/>
              <a:t>modtests</a:t>
            </a:r>
            <a:r>
              <a:rPr lang="de-DE" dirty="0" smtClean="0"/>
              <a:t>\</a:t>
            </a:r>
            <a:r>
              <a:rPr lang="de-DE" dirty="0" err="1" smtClean="0"/>
              <a:t>qac</a:t>
            </a:r>
            <a:r>
              <a:rPr lang="de-DE" dirty="0" smtClean="0"/>
              <a:t>(pp)_</a:t>
            </a:r>
            <a:r>
              <a:rPr lang="de-DE" dirty="0" err="1" smtClean="0"/>
              <a:t>tests</a:t>
            </a:r>
            <a:r>
              <a:rPr lang="de-DE" dirty="0" smtClean="0"/>
              <a:t>\</a:t>
            </a:r>
            <a:r>
              <a:rPr lang="de-DE" dirty="0" err="1" smtClean="0"/>
              <a:t>xxx</a:t>
            </a:r>
            <a:endParaRPr lang="de-DE" dirty="0" smtClean="0"/>
          </a:p>
          <a:p>
            <a:pPr lvl="1"/>
            <a:r>
              <a:rPr lang="de-DE" dirty="0" smtClean="0"/>
              <a:t>Source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analysis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&lt;</a:t>
            </a:r>
            <a:r>
              <a:rPr lang="de-DE" dirty="0" err="1" smtClean="0"/>
              <a:t>arch</a:t>
            </a:r>
            <a:r>
              <a:rPr lang="de-DE" dirty="0" smtClean="0"/>
              <a:t>&gt;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corresponding</a:t>
            </a:r>
            <a:r>
              <a:rPr lang="de-DE" dirty="0" smtClean="0"/>
              <a:t> </a:t>
            </a:r>
            <a:r>
              <a:rPr lang="de-DE" dirty="0" err="1" smtClean="0"/>
              <a:t>compiler</a:t>
            </a:r>
            <a:r>
              <a:rPr lang="de-DE" dirty="0" smtClean="0"/>
              <a:t> </a:t>
            </a:r>
            <a:r>
              <a:rPr lang="de-DE" dirty="0" err="1" smtClean="0"/>
              <a:t>settings</a:t>
            </a:r>
            <a:r>
              <a:rPr lang="de-DE" dirty="0" smtClean="0"/>
              <a:t>; </a:t>
            </a:r>
            <a:r>
              <a:rPr lang="de-DE" dirty="0" err="1" smtClean="0"/>
              <a:t>analysis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dirty="0" smtClean="0"/>
              <a:t> </a:t>
            </a:r>
            <a:r>
              <a:rPr lang="de-DE" dirty="0" err="1" smtClean="0"/>
              <a:t>stored</a:t>
            </a:r>
            <a:r>
              <a:rPr lang="de-DE" dirty="0" smtClean="0"/>
              <a:t> in 05_Testing\05_Test_Environment\</a:t>
            </a:r>
            <a:r>
              <a:rPr lang="de-DE" dirty="0" err="1" smtClean="0"/>
              <a:t>algo</a:t>
            </a:r>
            <a:r>
              <a:rPr lang="de-DE" dirty="0" smtClean="0"/>
              <a:t>\</a:t>
            </a:r>
            <a:r>
              <a:rPr lang="de-DE" dirty="0" err="1" smtClean="0"/>
              <a:t>modtests</a:t>
            </a:r>
            <a:r>
              <a:rPr lang="de-DE" dirty="0" smtClean="0"/>
              <a:t>\</a:t>
            </a:r>
            <a:r>
              <a:rPr lang="de-DE" dirty="0" err="1" smtClean="0"/>
              <a:t>qac</a:t>
            </a:r>
            <a:r>
              <a:rPr lang="de-DE" dirty="0" smtClean="0"/>
              <a:t>(pp)_</a:t>
            </a:r>
            <a:r>
              <a:rPr lang="de-DE" dirty="0" err="1" smtClean="0"/>
              <a:t>tests</a:t>
            </a:r>
            <a:r>
              <a:rPr lang="de-DE" dirty="0" smtClean="0"/>
              <a:t>\</a:t>
            </a:r>
            <a:r>
              <a:rPr lang="de-DE" dirty="0" err="1" smtClean="0"/>
              <a:t>xxx</a:t>
            </a:r>
            <a:r>
              <a:rPr lang="de-DE" dirty="0" smtClean="0"/>
              <a:t>\</a:t>
            </a:r>
            <a:r>
              <a:rPr lang="de-DE" dirty="0" err="1" smtClean="0"/>
              <a:t>output</a:t>
            </a:r>
            <a:endParaRPr lang="de-DE" dirty="0" smtClean="0"/>
          </a:p>
          <a:p>
            <a:pPr lvl="1"/>
            <a:r>
              <a:rPr lang="de-DE" dirty="0" smtClean="0"/>
              <a:t>Generates </a:t>
            </a:r>
            <a:r>
              <a:rPr lang="de-DE" dirty="0" err="1" smtClean="0"/>
              <a:t>the</a:t>
            </a:r>
            <a:r>
              <a:rPr lang="de-DE" dirty="0" smtClean="0"/>
              <a:t> Compliance Report </a:t>
            </a: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analysis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dirty="0" smtClean="0"/>
              <a:t>; </a:t>
            </a:r>
            <a:r>
              <a:rPr lang="de-DE" dirty="0" err="1" smtClean="0"/>
              <a:t>stored</a:t>
            </a:r>
            <a:r>
              <a:rPr lang="de-DE" dirty="0" smtClean="0"/>
              <a:t> in 05_Testing\02_Reports\</a:t>
            </a:r>
            <a:r>
              <a:rPr lang="de-DE" dirty="0" err="1" smtClean="0"/>
              <a:t>algo</a:t>
            </a:r>
            <a:r>
              <a:rPr lang="de-DE" dirty="0" smtClean="0"/>
              <a:t>\</a:t>
            </a:r>
            <a:r>
              <a:rPr lang="de-DE" dirty="0" err="1" smtClean="0"/>
              <a:t>modtests</a:t>
            </a:r>
            <a:r>
              <a:rPr lang="de-DE" dirty="0" smtClean="0"/>
              <a:t>\</a:t>
            </a:r>
            <a:r>
              <a:rPr lang="de-DE" dirty="0" err="1" smtClean="0"/>
              <a:t>qac</a:t>
            </a:r>
            <a:r>
              <a:rPr lang="de-DE" dirty="0" smtClean="0"/>
              <a:t>(pp)_</a:t>
            </a:r>
            <a:r>
              <a:rPr lang="de-DE" dirty="0" err="1" smtClean="0"/>
              <a:t>tests</a:t>
            </a:r>
            <a:r>
              <a:rPr lang="de-DE" dirty="0" smtClean="0"/>
              <a:t>\</a:t>
            </a:r>
          </a:p>
          <a:p>
            <a:pPr lvl="0"/>
            <a:r>
              <a:rPr lang="de-DE" dirty="0" err="1" smtClean="0"/>
              <a:t>During</a:t>
            </a:r>
            <a:r>
              <a:rPr lang="de-DE" dirty="0" smtClean="0"/>
              <a:t> </a:t>
            </a:r>
            <a:r>
              <a:rPr lang="de-DE" dirty="0" err="1" smtClean="0"/>
              <a:t>analysis</a:t>
            </a:r>
            <a:r>
              <a:rPr lang="de-DE" dirty="0" smtClean="0"/>
              <a:t> all QAC </a:t>
            </a:r>
            <a:r>
              <a:rPr lang="de-DE" dirty="0" err="1" smtClean="0"/>
              <a:t>warnings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displayed</a:t>
            </a:r>
            <a:r>
              <a:rPr lang="de-DE" dirty="0" smtClean="0"/>
              <a:t> on </a:t>
            </a:r>
            <a:r>
              <a:rPr lang="de-DE" dirty="0" err="1" smtClean="0"/>
              <a:t>command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endParaRPr lang="de-DE" dirty="0" smtClean="0"/>
          </a:p>
          <a:p>
            <a:pPr lvl="0"/>
            <a:r>
              <a:rPr lang="de-DE" dirty="0" smtClean="0"/>
              <a:t>Compliance </a:t>
            </a:r>
            <a:r>
              <a:rPr lang="de-DE" dirty="0" err="1" smtClean="0"/>
              <a:t>report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opened</a:t>
            </a:r>
            <a:r>
              <a:rPr lang="de-DE" dirty="0" smtClean="0"/>
              <a:t> </a:t>
            </a:r>
            <a:r>
              <a:rPr lang="de-DE" dirty="0" err="1" smtClean="0"/>
              <a:t>automatically</a:t>
            </a:r>
            <a:r>
              <a:rPr lang="de-DE" dirty="0" smtClean="0"/>
              <a:t> after </a:t>
            </a:r>
            <a:r>
              <a:rPr lang="de-DE" dirty="0" err="1" smtClean="0"/>
              <a:t>generation</a:t>
            </a:r>
            <a:endParaRPr lang="de-DE" dirty="0" smtClean="0"/>
          </a:p>
          <a:p>
            <a:pPr lvl="1"/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r>
              <a:rPr lang="de-DE" dirty="0"/>
              <a:t>: QAC - Integration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 smtClean="0"/>
              <a:t>Using</a:t>
            </a:r>
            <a:r>
              <a:rPr lang="de-DE" dirty="0" smtClean="0"/>
              <a:t> QAC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GenericScons</a:t>
            </a:r>
            <a:r>
              <a:rPr lang="de-DE" dirty="0" smtClean="0"/>
              <a:t> – Via </a:t>
            </a:r>
            <a:r>
              <a:rPr lang="de-DE" dirty="0" err="1" smtClean="0"/>
              <a:t>command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endParaRPr lang="de-DE" dirty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25.09.2014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dirty="0" smtClean="0"/>
              <a:t>© ITK Engineering AG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err="1" smtClean="0"/>
              <a:t>Idea</a:t>
            </a:r>
            <a:r>
              <a:rPr lang="de-DE" b="1" dirty="0" smtClean="0"/>
              <a:t>:</a:t>
            </a:r>
            <a:r>
              <a:rPr lang="de-DE" dirty="0" smtClean="0"/>
              <a:t> Deal </a:t>
            </a:r>
            <a:r>
              <a:rPr lang="de-DE" dirty="0" err="1" smtClean="0"/>
              <a:t>with</a:t>
            </a:r>
            <a:r>
              <a:rPr lang="de-DE" dirty="0" smtClean="0"/>
              <a:t> QAC </a:t>
            </a:r>
            <a:r>
              <a:rPr lang="de-DE" dirty="0" err="1" smtClean="0"/>
              <a:t>warnings</a:t>
            </a:r>
            <a:r>
              <a:rPr lang="de-DE" dirty="0" smtClean="0"/>
              <a:t> in a </a:t>
            </a:r>
            <a:r>
              <a:rPr lang="de-DE" dirty="0" err="1" smtClean="0"/>
              <a:t>comfortable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 in IDE</a:t>
            </a:r>
          </a:p>
          <a:p>
            <a:r>
              <a:rPr lang="de-DE" b="1" dirty="0" err="1" smtClean="0"/>
              <a:t>Requirements</a:t>
            </a:r>
            <a:r>
              <a:rPr lang="de-DE" b="1" dirty="0" smtClean="0"/>
              <a:t>: </a:t>
            </a:r>
            <a:endParaRPr lang="de-DE" b="1" dirty="0" smtClean="0"/>
          </a:p>
          <a:p>
            <a:pPr lvl="1"/>
            <a:r>
              <a:rPr lang="de-DE" dirty="0" smtClean="0"/>
              <a:t>Generation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compliance</a:t>
            </a:r>
            <a:r>
              <a:rPr lang="de-DE" dirty="0" smtClean="0"/>
              <a:t> </a:t>
            </a:r>
            <a:r>
              <a:rPr lang="de-DE" dirty="0" err="1" smtClean="0"/>
              <a:t>report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without</a:t>
            </a:r>
            <a:r>
              <a:rPr lang="de-DE" dirty="0" smtClean="0"/>
              <a:t> QAC </a:t>
            </a:r>
            <a:r>
              <a:rPr lang="de-DE" dirty="0" err="1" smtClean="0"/>
              <a:t>errors</a:t>
            </a:r>
            <a:endParaRPr lang="de-DE" dirty="0" smtClean="0"/>
          </a:p>
          <a:p>
            <a:pPr lvl="1"/>
            <a:r>
              <a:rPr lang="de-DE" dirty="0" smtClean="0"/>
              <a:t>Generation </a:t>
            </a:r>
            <a:r>
              <a:rPr lang="de-DE" dirty="0" err="1" smtClean="0"/>
              <a:t>of</a:t>
            </a:r>
            <a:r>
              <a:rPr lang="de-DE" dirty="0" smtClean="0"/>
              <a:t> Visual Studio </a:t>
            </a:r>
            <a:r>
              <a:rPr lang="de-DE" dirty="0" err="1" smtClean="0"/>
              <a:t>solution</a:t>
            </a:r>
            <a:r>
              <a:rPr lang="de-DE" dirty="0" smtClean="0"/>
              <a:t> xxx.sln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introduced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AL_ETK_SCT_01.03.01 (</a:t>
            </a:r>
            <a:r>
              <a:rPr lang="de-DE" dirty="0" err="1" smtClean="0"/>
              <a:t>see</a:t>
            </a:r>
            <a:r>
              <a:rPr lang="de-DE" dirty="0" smtClean="0"/>
              <a:t> 02_Development_Tools\</a:t>
            </a:r>
            <a:r>
              <a:rPr lang="de-DE" dirty="0" err="1" smtClean="0"/>
              <a:t>scons_tools</a:t>
            </a:r>
            <a:r>
              <a:rPr lang="de-DE" dirty="0" smtClean="0"/>
              <a:t>\</a:t>
            </a:r>
            <a:r>
              <a:rPr lang="de-DE" dirty="0" err="1" smtClean="0"/>
              <a:t>docs</a:t>
            </a:r>
            <a:r>
              <a:rPr lang="de-DE" dirty="0" smtClean="0"/>
              <a:t>\</a:t>
            </a:r>
            <a:r>
              <a:rPr lang="de-DE" dirty="0" err="1" smtClean="0"/>
              <a:t>release_notes</a:t>
            </a:r>
            <a:r>
              <a:rPr lang="de-DE" dirty="0" smtClean="0"/>
              <a:t>\)</a:t>
            </a:r>
          </a:p>
          <a:p>
            <a:pPr lvl="1"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r>
              <a:rPr lang="de-DE" dirty="0"/>
              <a:t>: QAC - Integration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QAC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GenericScons</a:t>
            </a:r>
            <a:r>
              <a:rPr lang="de-DE" dirty="0"/>
              <a:t> – Via </a:t>
            </a:r>
            <a:r>
              <a:rPr lang="de-DE" dirty="0" smtClean="0"/>
              <a:t>Visual Studio</a:t>
            </a:r>
            <a:endParaRPr lang="de-DE" dirty="0"/>
          </a:p>
        </p:txBody>
      </p:sp>
      <p:pic>
        <p:nvPicPr>
          <p:cNvPr id="8" name="Grafik 7" descr="vs_solu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96426" y="3933056"/>
            <a:ext cx="3703766" cy="2367356"/>
          </a:xfrm>
          <a:prstGeom prst="rect">
            <a:avLst/>
          </a:prstGeom>
        </p:spPr>
      </p:pic>
      <p:sp>
        <p:nvSpPr>
          <p:cNvPr id="26628" name="Oval 4"/>
          <p:cNvSpPr>
            <a:spLocks noChangeArrowheads="1"/>
          </p:cNvSpPr>
          <p:nvPr/>
        </p:nvSpPr>
        <p:spPr bwMode="auto">
          <a:xfrm>
            <a:off x="4939297" y="4587823"/>
            <a:ext cx="432048" cy="216024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6629" name="Oval 5"/>
          <p:cNvSpPr>
            <a:spLocks noChangeArrowheads="1"/>
          </p:cNvSpPr>
          <p:nvPr/>
        </p:nvSpPr>
        <p:spPr bwMode="auto">
          <a:xfrm>
            <a:off x="5045031" y="4120052"/>
            <a:ext cx="375989" cy="216024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6300192" y="4654877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de-DE" dirty="0" err="1" smtClean="0">
                <a:solidFill>
                  <a:srgbClr val="FF0000"/>
                </a:solidFill>
              </a:rPr>
              <a:t>One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project</a:t>
            </a:r>
            <a:r>
              <a:rPr lang="de-DE" dirty="0" smtClean="0">
                <a:solidFill>
                  <a:srgbClr val="FF0000"/>
                </a:solidFill>
              </a:rPr>
              <a:t> per </a:t>
            </a:r>
            <a:r>
              <a:rPr lang="de-DE" dirty="0" err="1" smtClean="0">
                <a:solidFill>
                  <a:srgbClr val="FF0000"/>
                </a:solidFill>
              </a:rPr>
              <a:t>component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6300192" y="4078813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de-DE" dirty="0" smtClean="0">
                <a:solidFill>
                  <a:srgbClr val="FF0000"/>
                </a:solidFill>
              </a:rPr>
              <a:t>Alias </a:t>
            </a:r>
            <a:r>
              <a:rPr lang="de-DE" dirty="0" err="1" smtClean="0">
                <a:solidFill>
                  <a:srgbClr val="FF0000"/>
                </a:solidFill>
              </a:rPr>
              <a:t>to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choose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from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configuration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manager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25.09.2014</a:t>
            </a:fld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dirty="0" smtClean="0"/>
              <a:t>© ITK Engineering AG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81354" y="1628800"/>
            <a:ext cx="3930606" cy="4680520"/>
          </a:xfrm>
        </p:spPr>
        <p:txBody>
          <a:bodyPr>
            <a:normAutofit fontScale="92500" lnSpcReduction="10000"/>
          </a:bodyPr>
          <a:lstStyle/>
          <a:p>
            <a:r>
              <a:rPr lang="de-DE" dirty="0" err="1" smtClean="0"/>
              <a:t>Choose</a:t>
            </a:r>
            <a:r>
              <a:rPr lang="de-DE" dirty="0" smtClean="0"/>
              <a:t> </a:t>
            </a:r>
            <a:r>
              <a:rPr lang="de-DE" dirty="0" err="1" smtClean="0"/>
              <a:t>desired</a:t>
            </a:r>
            <a:r>
              <a:rPr lang="de-DE" dirty="0" smtClean="0"/>
              <a:t> QAC-Alias</a:t>
            </a:r>
          </a:p>
          <a:p>
            <a:endParaRPr lang="de-DE" dirty="0" smtClean="0"/>
          </a:p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r>
              <a:rPr lang="de-DE" dirty="0" err="1" smtClean="0"/>
              <a:t>Build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solution</a:t>
            </a:r>
            <a:endParaRPr lang="de-DE" dirty="0" smtClean="0"/>
          </a:p>
          <a:p>
            <a:pPr>
              <a:buNone/>
            </a:pPr>
            <a:r>
              <a:rPr lang="de-DE" dirty="0" smtClean="0"/>
              <a:t>	-&gt; „scons.bat &lt;</a:t>
            </a:r>
            <a:r>
              <a:rPr lang="de-DE" dirty="0" err="1" smtClean="0"/>
              <a:t>qac-target</a:t>
            </a:r>
            <a:r>
              <a:rPr lang="de-DE" dirty="0" smtClean="0"/>
              <a:t>&gt;“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executed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Double-Click on </a:t>
            </a:r>
            <a:r>
              <a:rPr lang="de-DE" dirty="0" err="1" smtClean="0"/>
              <a:t>warning</a:t>
            </a:r>
            <a:r>
              <a:rPr lang="de-DE" dirty="0" smtClean="0"/>
              <a:t> </a:t>
            </a:r>
            <a:r>
              <a:rPr lang="de-DE" dirty="0" err="1" smtClean="0"/>
              <a:t>messages</a:t>
            </a:r>
            <a:r>
              <a:rPr lang="de-DE" dirty="0" smtClean="0"/>
              <a:t> </a:t>
            </a:r>
            <a:r>
              <a:rPr lang="de-DE" dirty="0" err="1" smtClean="0"/>
              <a:t>opens</a:t>
            </a:r>
            <a:r>
              <a:rPr lang="de-DE" dirty="0" smtClean="0"/>
              <a:t> </a:t>
            </a:r>
            <a:r>
              <a:rPr lang="de-DE" dirty="0" err="1" smtClean="0"/>
              <a:t>source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r>
              <a:rPr lang="de-DE" dirty="0"/>
              <a:t>: QAC - Integration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QAC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GenericScons</a:t>
            </a:r>
            <a:r>
              <a:rPr lang="de-DE" dirty="0"/>
              <a:t> – Via Visual </a:t>
            </a:r>
            <a:r>
              <a:rPr lang="de-DE" dirty="0" smtClean="0"/>
              <a:t>Studio</a:t>
            </a:r>
            <a:endParaRPr lang="de-DE" dirty="0"/>
          </a:p>
        </p:txBody>
      </p:sp>
      <p:pic>
        <p:nvPicPr>
          <p:cNvPr id="6" name="Grafik 5" descr="config_manag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4008" y="1772816"/>
            <a:ext cx="4070116" cy="1486278"/>
          </a:xfrm>
          <a:prstGeom prst="rect">
            <a:avLst/>
          </a:prstGeom>
        </p:spPr>
      </p:pic>
      <p:pic>
        <p:nvPicPr>
          <p:cNvPr id="7" name="Grafik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3789040"/>
            <a:ext cx="4104456" cy="2171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25.09.2014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dirty="0" smtClean="0"/>
              <a:t>© ITK Engineering AG</a:t>
            </a:r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81354" y="1628800"/>
            <a:ext cx="8539118" cy="4896544"/>
          </a:xfrm>
        </p:spPr>
        <p:txBody>
          <a:bodyPr>
            <a:normAutofit fontScale="70000" lnSpcReduction="20000"/>
          </a:bodyPr>
          <a:lstStyle/>
          <a:p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compliance</a:t>
            </a:r>
            <a:r>
              <a:rPr lang="de-DE" dirty="0" smtClean="0"/>
              <a:t> </a:t>
            </a:r>
            <a:r>
              <a:rPr lang="de-DE" dirty="0" err="1" smtClean="0"/>
              <a:t>report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DSP-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C674x-compiler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reliable</a:t>
            </a:r>
            <a:r>
              <a:rPr lang="de-DE" dirty="0" smtClean="0"/>
              <a:t> </a:t>
            </a:r>
            <a:r>
              <a:rPr lang="de-DE" dirty="0" err="1" smtClean="0"/>
              <a:t>at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moment</a:t>
            </a:r>
            <a:r>
              <a:rPr lang="de-DE" dirty="0" smtClean="0"/>
              <a:t>.</a:t>
            </a:r>
          </a:p>
          <a:p>
            <a:pPr>
              <a:buNone/>
            </a:pPr>
            <a:r>
              <a:rPr lang="de-DE" dirty="0" smtClean="0"/>
              <a:t>	</a:t>
            </a:r>
            <a:r>
              <a:rPr lang="de-DE" b="1" dirty="0" err="1" smtClean="0"/>
              <a:t>Reason</a:t>
            </a:r>
            <a:r>
              <a:rPr lang="de-DE" b="1" dirty="0" smtClean="0"/>
              <a:t>: </a:t>
            </a:r>
            <a:r>
              <a:rPr lang="de-DE" dirty="0" smtClean="0"/>
              <a:t>QAC-Environment </a:t>
            </a:r>
            <a:r>
              <a:rPr lang="de-DE" dirty="0" err="1" smtClean="0"/>
              <a:t>is</a:t>
            </a:r>
            <a:r>
              <a:rPr lang="de-DE" dirty="0" smtClean="0"/>
              <a:t> not </a:t>
            </a:r>
            <a:r>
              <a:rPr lang="de-DE" dirty="0" err="1" smtClean="0"/>
              <a:t>completely</a:t>
            </a:r>
            <a:r>
              <a:rPr lang="de-DE" dirty="0" smtClean="0"/>
              <a:t> 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yet</a:t>
            </a:r>
            <a:r>
              <a:rPr lang="de-DE" dirty="0" smtClean="0"/>
              <a:t>.</a:t>
            </a:r>
            <a:endParaRPr lang="de-DE" dirty="0" smtClean="0"/>
          </a:p>
          <a:p>
            <a:r>
              <a:rPr lang="de-DE" dirty="0" smtClean="0"/>
              <a:t>C-Code</a:t>
            </a:r>
            <a:r>
              <a:rPr lang="de-DE" dirty="0" smtClean="0"/>
              <a:t>: Generating </a:t>
            </a:r>
            <a:r>
              <a:rPr lang="de-DE" dirty="0" err="1" smtClean="0"/>
              <a:t>compliance</a:t>
            </a:r>
            <a:r>
              <a:rPr lang="de-DE" dirty="0" smtClean="0"/>
              <a:t> </a:t>
            </a:r>
            <a:r>
              <a:rPr lang="de-DE" dirty="0" err="1" smtClean="0"/>
              <a:t>reports</a:t>
            </a:r>
            <a:r>
              <a:rPr lang="de-DE" dirty="0" smtClean="0"/>
              <a:t> </a:t>
            </a:r>
            <a:r>
              <a:rPr lang="de-DE" dirty="0" err="1" smtClean="0"/>
              <a:t>generally</a:t>
            </a:r>
            <a:r>
              <a:rPr lang="de-DE" dirty="0" smtClean="0"/>
              <a:t> </a:t>
            </a:r>
            <a:r>
              <a:rPr lang="de-DE" dirty="0" err="1" smtClean="0"/>
              <a:t>works</a:t>
            </a:r>
            <a:r>
              <a:rPr lang="de-DE" dirty="0" smtClean="0"/>
              <a:t> </a:t>
            </a:r>
            <a:r>
              <a:rPr lang="de-DE" dirty="0" smtClean="0"/>
              <a:t>well.</a:t>
            </a:r>
            <a:endParaRPr lang="de-DE" dirty="0" smtClean="0"/>
          </a:p>
          <a:p>
            <a:r>
              <a:rPr lang="de-DE" dirty="0" smtClean="0"/>
              <a:t>C++-Code</a:t>
            </a:r>
            <a:r>
              <a:rPr lang="de-DE" dirty="0" smtClean="0"/>
              <a:t>: Generally </a:t>
            </a:r>
            <a:r>
              <a:rPr lang="de-DE" dirty="0" err="1" smtClean="0"/>
              <a:t>causes</a:t>
            </a:r>
            <a:r>
              <a:rPr lang="de-DE" dirty="0" smtClean="0"/>
              <a:t> </a:t>
            </a:r>
            <a:r>
              <a:rPr lang="de-DE" dirty="0" err="1" smtClean="0"/>
              <a:t>trouble</a:t>
            </a:r>
            <a:r>
              <a:rPr lang="de-DE" dirty="0" smtClean="0"/>
              <a:t> </a:t>
            </a:r>
            <a:r>
              <a:rPr lang="de-DE" dirty="0" err="1" smtClean="0"/>
              <a:t>because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parsing</a:t>
            </a:r>
            <a:r>
              <a:rPr lang="de-DE" dirty="0" smtClean="0"/>
              <a:t> </a:t>
            </a:r>
            <a:r>
              <a:rPr lang="de-DE" dirty="0" err="1" smtClean="0"/>
              <a:t>errors</a:t>
            </a:r>
            <a:r>
              <a:rPr lang="de-DE" dirty="0" smtClean="0"/>
              <a:t> </a:t>
            </a:r>
            <a:r>
              <a:rPr lang="de-DE" dirty="0" err="1" smtClean="0"/>
              <a:t>during</a:t>
            </a:r>
            <a:r>
              <a:rPr lang="de-DE" dirty="0" smtClean="0"/>
              <a:t> </a:t>
            </a:r>
            <a:r>
              <a:rPr lang="de-DE" dirty="0" err="1" smtClean="0"/>
              <a:t>analysis</a:t>
            </a:r>
            <a:r>
              <a:rPr lang="de-DE" dirty="0" smtClean="0"/>
              <a:t>.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 lvl="1">
              <a:buNone/>
            </a:pPr>
            <a:r>
              <a:rPr lang="de-DE" dirty="0" err="1" smtClean="0">
                <a:sym typeface="Wingdings" pitchFamily="2" charset="2"/>
              </a:rPr>
              <a:t>Possible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resolution</a:t>
            </a:r>
            <a:r>
              <a:rPr lang="de-DE" dirty="0" smtClean="0">
                <a:sym typeface="Wingdings" pitchFamily="2" charset="2"/>
              </a:rPr>
              <a:t>: </a:t>
            </a:r>
            <a:r>
              <a:rPr lang="de-DE" dirty="0" err="1" smtClean="0">
                <a:sym typeface="Wingdings" pitchFamily="2" charset="2"/>
              </a:rPr>
              <a:t>Analyze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source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code</a:t>
            </a:r>
            <a:r>
              <a:rPr lang="de-DE" dirty="0" smtClean="0">
                <a:sym typeface="Wingdings" pitchFamily="2" charset="2"/>
              </a:rPr>
              <a:t> „</a:t>
            </a:r>
            <a:r>
              <a:rPr lang="de-DE" dirty="0" err="1" smtClean="0">
                <a:sym typeface="Wingdings" pitchFamily="2" charset="2"/>
              </a:rPr>
              <a:t>by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hand</a:t>
            </a:r>
            <a:r>
              <a:rPr lang="de-DE" dirty="0" smtClean="0">
                <a:sym typeface="Wingdings" pitchFamily="2" charset="2"/>
              </a:rPr>
              <a:t>“ in QACPP GUI, open </a:t>
            </a:r>
            <a:r>
              <a:rPr lang="de-DE" dirty="0" err="1" smtClean="0">
                <a:sym typeface="Wingdings" pitchFamily="2" charset="2"/>
              </a:rPr>
              <a:t>message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explorer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and</a:t>
            </a:r>
            <a:endParaRPr lang="de-DE" dirty="0" smtClean="0">
              <a:sym typeface="Wingdings" pitchFamily="2" charset="2"/>
            </a:endParaRPr>
          </a:p>
          <a:p>
            <a:pPr lvl="1"/>
            <a:r>
              <a:rPr lang="de-DE" dirty="0" smtClean="0">
                <a:sym typeface="Wingdings" pitchFamily="2" charset="2"/>
              </a:rPr>
              <a:t>Create a </a:t>
            </a:r>
            <a:r>
              <a:rPr lang="de-DE" dirty="0" err="1" smtClean="0">
                <a:sym typeface="Wingdings" pitchFamily="2" charset="2"/>
              </a:rPr>
              <a:t>component-specific</a:t>
            </a:r>
            <a:r>
              <a:rPr lang="de-DE" dirty="0" smtClean="0">
                <a:sym typeface="Wingdings" pitchFamily="2" charset="2"/>
              </a:rPr>
              <a:t> .</a:t>
            </a:r>
            <a:r>
              <a:rPr lang="de-DE" dirty="0" err="1" smtClean="0">
                <a:sym typeface="Wingdings" pitchFamily="2" charset="2"/>
              </a:rPr>
              <a:t>p_a-template</a:t>
            </a:r>
            <a:r>
              <a:rPr lang="de-DE" dirty="0" smtClean="0">
                <a:sym typeface="Wingdings" pitchFamily="2" charset="2"/>
              </a:rPr>
              <a:t> QACPP_p_a_template.txt in</a:t>
            </a:r>
          </a:p>
          <a:p>
            <a:pPr lvl="1">
              <a:buNone/>
            </a:pPr>
            <a:r>
              <a:rPr lang="de-DE" dirty="0" smtClean="0">
                <a:sym typeface="Wingdings" pitchFamily="2" charset="2"/>
              </a:rPr>
              <a:t>	05_Testing\05_Test_Environment\</a:t>
            </a:r>
            <a:r>
              <a:rPr lang="de-DE" dirty="0" err="1" smtClean="0">
                <a:sym typeface="Wingdings" pitchFamily="2" charset="2"/>
              </a:rPr>
              <a:t>algo</a:t>
            </a:r>
            <a:r>
              <a:rPr lang="de-DE" dirty="0" smtClean="0">
                <a:sym typeface="Wingdings" pitchFamily="2" charset="2"/>
              </a:rPr>
              <a:t>\</a:t>
            </a:r>
            <a:r>
              <a:rPr lang="de-DE" dirty="0" err="1" smtClean="0">
                <a:sym typeface="Wingdings" pitchFamily="2" charset="2"/>
              </a:rPr>
              <a:t>modtests</a:t>
            </a:r>
            <a:r>
              <a:rPr lang="de-DE" dirty="0" smtClean="0">
                <a:sym typeface="Wingdings" pitchFamily="2" charset="2"/>
              </a:rPr>
              <a:t>\</a:t>
            </a:r>
            <a:r>
              <a:rPr lang="de-DE" dirty="0" err="1" smtClean="0">
                <a:sym typeface="Wingdings" pitchFamily="2" charset="2"/>
              </a:rPr>
              <a:t>qacpp_tests</a:t>
            </a:r>
            <a:r>
              <a:rPr lang="de-DE" dirty="0" smtClean="0">
                <a:sym typeface="Wingdings" pitchFamily="2" charset="2"/>
              </a:rPr>
              <a:t>\</a:t>
            </a:r>
            <a:r>
              <a:rPr lang="de-DE" dirty="0" err="1" smtClean="0">
                <a:sym typeface="Wingdings" pitchFamily="2" charset="2"/>
              </a:rPr>
              <a:t>xxx</a:t>
            </a:r>
            <a:r>
              <a:rPr lang="de-DE" dirty="0" smtClean="0">
                <a:sym typeface="Wingdings" pitchFamily="2" charset="2"/>
              </a:rPr>
              <a:t>\</a:t>
            </a:r>
          </a:p>
          <a:p>
            <a:pPr lvl="1">
              <a:buNone/>
            </a:pPr>
            <a:r>
              <a:rPr lang="de-DE" dirty="0" smtClean="0">
                <a:sym typeface="Wingdings" pitchFamily="2" charset="2"/>
              </a:rPr>
              <a:t>	</a:t>
            </a:r>
            <a:r>
              <a:rPr lang="de-DE" dirty="0" err="1" smtClean="0">
                <a:sym typeface="Wingdings" pitchFamily="2" charset="2"/>
              </a:rPr>
              <a:t>modifying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set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of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makros</a:t>
            </a:r>
            <a:r>
              <a:rPr lang="de-DE" dirty="0" smtClean="0">
                <a:sym typeface="Wingdings" pitchFamily="2" charset="2"/>
              </a:rPr>
              <a:t>/</a:t>
            </a:r>
            <a:r>
              <a:rPr lang="de-DE" dirty="0" err="1" smtClean="0">
                <a:sym typeface="Wingdings" pitchFamily="2" charset="2"/>
              </a:rPr>
              <a:t>rules</a:t>
            </a:r>
            <a:r>
              <a:rPr lang="de-DE" dirty="0" smtClean="0">
                <a:sym typeface="Wingdings" pitchFamily="2" charset="2"/>
              </a:rPr>
              <a:t>, etc</a:t>
            </a:r>
            <a:r>
              <a:rPr lang="de-DE" dirty="0" smtClean="0">
                <a:sym typeface="Wingdings" pitchFamily="2" charset="2"/>
              </a:rPr>
              <a:t>. </a:t>
            </a:r>
            <a:r>
              <a:rPr lang="de-DE" dirty="0" err="1" smtClean="0">
                <a:sym typeface="Wingdings" pitchFamily="2" charset="2"/>
              </a:rPr>
              <a:t>and</a:t>
            </a:r>
            <a:r>
              <a:rPr lang="de-DE" dirty="0" smtClean="0">
                <a:sym typeface="Wingdings" pitchFamily="2" charset="2"/>
              </a:rPr>
              <a:t>/</a:t>
            </a:r>
            <a:r>
              <a:rPr lang="de-DE" dirty="0" err="1" smtClean="0">
                <a:sym typeface="Wingdings" pitchFamily="2" charset="2"/>
              </a:rPr>
              <a:t>or</a:t>
            </a:r>
            <a:endParaRPr lang="de-DE" dirty="0" smtClean="0">
              <a:sym typeface="Wingdings" pitchFamily="2" charset="2"/>
            </a:endParaRPr>
          </a:p>
          <a:p>
            <a:pPr lvl="1"/>
            <a:r>
              <a:rPr lang="de-DE" dirty="0" smtClean="0">
                <a:sym typeface="Wingdings" pitchFamily="2" charset="2"/>
              </a:rPr>
              <a:t>Modify/</a:t>
            </a:r>
            <a:r>
              <a:rPr lang="de-DE" dirty="0" err="1" smtClean="0">
                <a:sym typeface="Wingdings" pitchFamily="2" charset="2"/>
              </a:rPr>
              <a:t>Correct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compiler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includes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being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read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by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smtClean="0">
                <a:sym typeface="Wingdings" pitchFamily="2" charset="2"/>
              </a:rPr>
              <a:t>QACPP </a:t>
            </a:r>
            <a:r>
              <a:rPr lang="de-DE" dirty="0" smtClean="0">
                <a:sym typeface="Wingdings" pitchFamily="2" charset="2"/>
              </a:rPr>
              <a:t>in 05_Testing\05_Test_Environment\</a:t>
            </a:r>
            <a:r>
              <a:rPr lang="de-DE" dirty="0" err="1" smtClean="0">
                <a:sym typeface="Wingdings" pitchFamily="2" charset="2"/>
              </a:rPr>
              <a:t>algo</a:t>
            </a:r>
            <a:r>
              <a:rPr lang="de-DE" dirty="0" smtClean="0">
                <a:sym typeface="Wingdings" pitchFamily="2" charset="2"/>
              </a:rPr>
              <a:t>\</a:t>
            </a:r>
            <a:r>
              <a:rPr lang="de-DE" dirty="0" err="1" smtClean="0">
                <a:sym typeface="Wingdings" pitchFamily="2" charset="2"/>
              </a:rPr>
              <a:t>modtests</a:t>
            </a:r>
            <a:r>
              <a:rPr lang="de-DE" dirty="0" smtClean="0">
                <a:sym typeface="Wingdings" pitchFamily="2" charset="2"/>
              </a:rPr>
              <a:t>\</a:t>
            </a:r>
            <a:r>
              <a:rPr lang="de-DE" dirty="0" err="1" smtClean="0">
                <a:sym typeface="Wingdings" pitchFamily="2" charset="2"/>
              </a:rPr>
              <a:t>qacpp_tests</a:t>
            </a:r>
            <a:r>
              <a:rPr lang="de-DE" dirty="0" smtClean="0">
                <a:sym typeface="Wingdings" pitchFamily="2" charset="2"/>
              </a:rPr>
              <a:t>\</a:t>
            </a:r>
            <a:r>
              <a:rPr lang="de-DE" dirty="0" err="1" smtClean="0">
                <a:sym typeface="Wingdings" pitchFamily="2" charset="2"/>
              </a:rPr>
              <a:t>common</a:t>
            </a:r>
            <a:r>
              <a:rPr lang="de-DE" dirty="0" smtClean="0">
                <a:sym typeface="Wingdings" pitchFamily="2" charset="2"/>
              </a:rPr>
              <a:t>\</a:t>
            </a:r>
            <a:r>
              <a:rPr lang="de-DE" dirty="0" err="1" smtClean="0">
                <a:sym typeface="Wingdings" pitchFamily="2" charset="2"/>
              </a:rPr>
              <a:t>CompilerInclude</a:t>
            </a:r>
            <a:endParaRPr lang="de-DE" dirty="0" smtClean="0">
              <a:sym typeface="Wingdings" pitchFamily="2" charset="2"/>
            </a:endParaRPr>
          </a:p>
          <a:p>
            <a:pPr lvl="0"/>
            <a:endParaRPr lang="de-DE" dirty="0" smtClean="0">
              <a:sym typeface="Wingdings" pitchFamily="2" charset="2"/>
            </a:endParaRPr>
          </a:p>
          <a:p>
            <a:pPr lvl="0"/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details</a:t>
            </a:r>
            <a:r>
              <a:rPr lang="de-DE" dirty="0" smtClean="0"/>
              <a:t> </a:t>
            </a:r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refer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i="1" u="sng" dirty="0" smtClean="0">
                <a:solidFill>
                  <a:schemeClr val="tx2"/>
                </a:solidFill>
              </a:rPr>
              <a:t>02_Development_Tools\</a:t>
            </a:r>
            <a:r>
              <a:rPr lang="de-DE" i="1" u="sng" dirty="0" err="1" smtClean="0">
                <a:solidFill>
                  <a:schemeClr val="tx2"/>
                </a:solidFill>
              </a:rPr>
              <a:t>scons_tools</a:t>
            </a:r>
            <a:r>
              <a:rPr lang="de-DE" i="1" u="sng" dirty="0" smtClean="0">
                <a:solidFill>
                  <a:schemeClr val="tx2"/>
                </a:solidFill>
              </a:rPr>
              <a:t>\</a:t>
            </a:r>
            <a:r>
              <a:rPr lang="de-DE" i="1" u="sng" dirty="0" err="1" smtClean="0">
                <a:solidFill>
                  <a:schemeClr val="tx2"/>
                </a:solidFill>
              </a:rPr>
              <a:t>docs</a:t>
            </a:r>
            <a:r>
              <a:rPr lang="de-DE" i="1" u="sng" dirty="0" smtClean="0">
                <a:solidFill>
                  <a:schemeClr val="tx2"/>
                </a:solidFill>
              </a:rPr>
              <a:t>\QAC_manual.docx</a:t>
            </a:r>
          </a:p>
          <a:p>
            <a:pPr lvl="0">
              <a:buNone/>
            </a:pPr>
            <a:endParaRPr lang="de-DE" i="1" u="sng" dirty="0" smtClean="0">
              <a:solidFill>
                <a:schemeClr val="tx2"/>
              </a:solidFill>
            </a:endParaRPr>
          </a:p>
          <a:p>
            <a:pPr lvl="0">
              <a:buNone/>
            </a:pPr>
            <a:r>
              <a:rPr lang="de-DE" i="1" u="sng" dirty="0" smtClean="0">
                <a:solidFill>
                  <a:schemeClr val="tx2"/>
                </a:solidFill>
              </a:rPr>
              <a:t> </a:t>
            </a: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r>
              <a:rPr lang="de-DE" dirty="0"/>
              <a:t>: QAC - Integration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 smtClean="0"/>
              <a:t>Remarks</a:t>
            </a:r>
            <a:endParaRPr lang="de-DE" dirty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25.09.2014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dirty="0" smtClean="0"/>
              <a:t>© ITK Engineering AG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686342"/>
            <a:ext cx="7488832" cy="1267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81354" y="1628800"/>
            <a:ext cx="8539118" cy="4896544"/>
          </a:xfrm>
        </p:spPr>
        <p:txBody>
          <a:bodyPr>
            <a:normAutofit fontScale="70000" lnSpcReduction="20000"/>
          </a:bodyPr>
          <a:lstStyle/>
          <a:p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compliance</a:t>
            </a:r>
            <a:r>
              <a:rPr lang="de-DE" dirty="0" smtClean="0"/>
              <a:t> </a:t>
            </a:r>
            <a:r>
              <a:rPr lang="de-DE" dirty="0" err="1" smtClean="0"/>
              <a:t>report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DSP-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C674x-compiler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reliable</a:t>
            </a:r>
            <a:r>
              <a:rPr lang="de-DE" dirty="0" smtClean="0"/>
              <a:t> </a:t>
            </a:r>
            <a:r>
              <a:rPr lang="de-DE" dirty="0" err="1" smtClean="0"/>
              <a:t>at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moment</a:t>
            </a:r>
            <a:r>
              <a:rPr lang="de-DE" dirty="0" smtClean="0"/>
              <a:t>.</a:t>
            </a:r>
          </a:p>
          <a:p>
            <a:pPr>
              <a:buNone/>
            </a:pPr>
            <a:r>
              <a:rPr lang="de-DE" dirty="0" smtClean="0"/>
              <a:t>	</a:t>
            </a:r>
            <a:r>
              <a:rPr lang="de-DE" b="1" dirty="0" err="1" smtClean="0"/>
              <a:t>Reason</a:t>
            </a:r>
            <a:r>
              <a:rPr lang="de-DE" b="1" dirty="0" smtClean="0"/>
              <a:t>: </a:t>
            </a:r>
            <a:r>
              <a:rPr lang="de-DE" dirty="0" smtClean="0"/>
              <a:t>QAC-Environment </a:t>
            </a:r>
            <a:r>
              <a:rPr lang="de-DE" dirty="0" err="1" smtClean="0"/>
              <a:t>is</a:t>
            </a:r>
            <a:r>
              <a:rPr lang="de-DE" dirty="0" smtClean="0"/>
              <a:t> not </a:t>
            </a:r>
            <a:r>
              <a:rPr lang="de-DE" dirty="0" err="1" smtClean="0"/>
              <a:t>completely</a:t>
            </a:r>
            <a:r>
              <a:rPr lang="de-DE" dirty="0" smtClean="0"/>
              <a:t> 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yet</a:t>
            </a:r>
            <a:r>
              <a:rPr lang="de-DE" dirty="0" smtClean="0"/>
              <a:t>.</a:t>
            </a:r>
            <a:endParaRPr lang="de-DE" dirty="0" smtClean="0"/>
          </a:p>
          <a:p>
            <a:r>
              <a:rPr lang="de-DE" dirty="0" smtClean="0"/>
              <a:t>C-Code</a:t>
            </a:r>
            <a:r>
              <a:rPr lang="de-DE" dirty="0" smtClean="0"/>
              <a:t>: Generating </a:t>
            </a:r>
            <a:r>
              <a:rPr lang="de-DE" dirty="0" err="1" smtClean="0"/>
              <a:t>compliance</a:t>
            </a:r>
            <a:r>
              <a:rPr lang="de-DE" dirty="0" smtClean="0"/>
              <a:t> </a:t>
            </a:r>
            <a:r>
              <a:rPr lang="de-DE" dirty="0" err="1" smtClean="0"/>
              <a:t>reports</a:t>
            </a:r>
            <a:r>
              <a:rPr lang="de-DE" dirty="0" smtClean="0"/>
              <a:t> </a:t>
            </a:r>
            <a:r>
              <a:rPr lang="de-DE" dirty="0" err="1" smtClean="0"/>
              <a:t>generally</a:t>
            </a:r>
            <a:r>
              <a:rPr lang="de-DE" dirty="0" smtClean="0"/>
              <a:t> </a:t>
            </a:r>
            <a:r>
              <a:rPr lang="de-DE" dirty="0" err="1" smtClean="0"/>
              <a:t>works</a:t>
            </a:r>
            <a:r>
              <a:rPr lang="de-DE" dirty="0" smtClean="0"/>
              <a:t> </a:t>
            </a:r>
            <a:r>
              <a:rPr lang="de-DE" dirty="0" smtClean="0"/>
              <a:t>well.</a:t>
            </a:r>
            <a:endParaRPr lang="de-DE" dirty="0" smtClean="0"/>
          </a:p>
          <a:p>
            <a:r>
              <a:rPr lang="de-DE" dirty="0" smtClean="0"/>
              <a:t>C++-Code</a:t>
            </a:r>
            <a:r>
              <a:rPr lang="de-DE" dirty="0" smtClean="0"/>
              <a:t>: Generally </a:t>
            </a:r>
            <a:r>
              <a:rPr lang="de-DE" dirty="0" err="1" smtClean="0"/>
              <a:t>causes</a:t>
            </a:r>
            <a:r>
              <a:rPr lang="de-DE" dirty="0" smtClean="0"/>
              <a:t> </a:t>
            </a:r>
            <a:r>
              <a:rPr lang="de-DE" dirty="0" err="1" smtClean="0"/>
              <a:t>trouble</a:t>
            </a:r>
            <a:r>
              <a:rPr lang="de-DE" dirty="0" smtClean="0"/>
              <a:t> </a:t>
            </a:r>
            <a:r>
              <a:rPr lang="de-DE" dirty="0" err="1" smtClean="0"/>
              <a:t>because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parsing</a:t>
            </a:r>
            <a:r>
              <a:rPr lang="de-DE" dirty="0" smtClean="0"/>
              <a:t> </a:t>
            </a:r>
            <a:r>
              <a:rPr lang="de-DE" dirty="0" err="1" smtClean="0"/>
              <a:t>errors</a:t>
            </a:r>
            <a:r>
              <a:rPr lang="de-DE" dirty="0" smtClean="0"/>
              <a:t> </a:t>
            </a:r>
            <a:r>
              <a:rPr lang="de-DE" dirty="0" err="1" smtClean="0"/>
              <a:t>during</a:t>
            </a:r>
            <a:r>
              <a:rPr lang="de-DE" dirty="0" smtClean="0"/>
              <a:t> </a:t>
            </a:r>
            <a:r>
              <a:rPr lang="de-DE" dirty="0" err="1" smtClean="0"/>
              <a:t>analysis</a:t>
            </a:r>
            <a:r>
              <a:rPr lang="de-DE" dirty="0" smtClean="0"/>
              <a:t>.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 lvl="1">
              <a:buNone/>
            </a:pPr>
            <a:r>
              <a:rPr lang="de-DE" dirty="0" err="1" smtClean="0">
                <a:sym typeface="Wingdings" pitchFamily="2" charset="2"/>
              </a:rPr>
              <a:t>Possible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resolution</a:t>
            </a:r>
            <a:r>
              <a:rPr lang="de-DE" dirty="0" smtClean="0">
                <a:sym typeface="Wingdings" pitchFamily="2" charset="2"/>
              </a:rPr>
              <a:t>: </a:t>
            </a:r>
            <a:r>
              <a:rPr lang="de-DE" dirty="0" err="1" smtClean="0">
                <a:sym typeface="Wingdings" pitchFamily="2" charset="2"/>
              </a:rPr>
              <a:t>Analyze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source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code</a:t>
            </a:r>
            <a:r>
              <a:rPr lang="de-DE" dirty="0" smtClean="0">
                <a:sym typeface="Wingdings" pitchFamily="2" charset="2"/>
              </a:rPr>
              <a:t> „</a:t>
            </a:r>
            <a:r>
              <a:rPr lang="de-DE" dirty="0" err="1" smtClean="0">
                <a:sym typeface="Wingdings" pitchFamily="2" charset="2"/>
              </a:rPr>
              <a:t>by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hand</a:t>
            </a:r>
            <a:r>
              <a:rPr lang="de-DE" dirty="0" smtClean="0">
                <a:sym typeface="Wingdings" pitchFamily="2" charset="2"/>
              </a:rPr>
              <a:t>“ in QACPP GUI, open </a:t>
            </a:r>
            <a:r>
              <a:rPr lang="de-DE" dirty="0" err="1" smtClean="0">
                <a:sym typeface="Wingdings" pitchFamily="2" charset="2"/>
              </a:rPr>
              <a:t>message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explorer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and</a:t>
            </a:r>
            <a:endParaRPr lang="de-DE" dirty="0" smtClean="0">
              <a:sym typeface="Wingdings" pitchFamily="2" charset="2"/>
            </a:endParaRPr>
          </a:p>
          <a:p>
            <a:pPr lvl="1"/>
            <a:r>
              <a:rPr lang="de-DE" dirty="0" smtClean="0">
                <a:sym typeface="Wingdings" pitchFamily="2" charset="2"/>
              </a:rPr>
              <a:t>Create a </a:t>
            </a:r>
            <a:r>
              <a:rPr lang="de-DE" dirty="0" err="1" smtClean="0">
                <a:sym typeface="Wingdings" pitchFamily="2" charset="2"/>
              </a:rPr>
              <a:t>component-specific</a:t>
            </a:r>
            <a:r>
              <a:rPr lang="de-DE" dirty="0" smtClean="0">
                <a:sym typeface="Wingdings" pitchFamily="2" charset="2"/>
              </a:rPr>
              <a:t> .</a:t>
            </a:r>
            <a:r>
              <a:rPr lang="de-DE" dirty="0" err="1" smtClean="0">
                <a:sym typeface="Wingdings" pitchFamily="2" charset="2"/>
              </a:rPr>
              <a:t>p_a-template</a:t>
            </a:r>
            <a:r>
              <a:rPr lang="de-DE" dirty="0" smtClean="0">
                <a:sym typeface="Wingdings" pitchFamily="2" charset="2"/>
              </a:rPr>
              <a:t> QACPP_p_a_template.txt in</a:t>
            </a:r>
          </a:p>
          <a:p>
            <a:pPr lvl="1">
              <a:buNone/>
            </a:pPr>
            <a:r>
              <a:rPr lang="de-DE" dirty="0" smtClean="0">
                <a:sym typeface="Wingdings" pitchFamily="2" charset="2"/>
              </a:rPr>
              <a:t>	05_Testing\05_Test_Environment\</a:t>
            </a:r>
            <a:r>
              <a:rPr lang="de-DE" dirty="0" err="1" smtClean="0">
                <a:sym typeface="Wingdings" pitchFamily="2" charset="2"/>
              </a:rPr>
              <a:t>algo</a:t>
            </a:r>
            <a:r>
              <a:rPr lang="de-DE" dirty="0" smtClean="0">
                <a:sym typeface="Wingdings" pitchFamily="2" charset="2"/>
              </a:rPr>
              <a:t>\</a:t>
            </a:r>
            <a:r>
              <a:rPr lang="de-DE" dirty="0" err="1" smtClean="0">
                <a:sym typeface="Wingdings" pitchFamily="2" charset="2"/>
              </a:rPr>
              <a:t>modtests</a:t>
            </a:r>
            <a:r>
              <a:rPr lang="de-DE" dirty="0" smtClean="0">
                <a:sym typeface="Wingdings" pitchFamily="2" charset="2"/>
              </a:rPr>
              <a:t>\</a:t>
            </a:r>
            <a:r>
              <a:rPr lang="de-DE" dirty="0" err="1" smtClean="0">
                <a:sym typeface="Wingdings" pitchFamily="2" charset="2"/>
              </a:rPr>
              <a:t>qacpp_tests</a:t>
            </a:r>
            <a:r>
              <a:rPr lang="de-DE" dirty="0" smtClean="0">
                <a:sym typeface="Wingdings" pitchFamily="2" charset="2"/>
              </a:rPr>
              <a:t>\</a:t>
            </a:r>
            <a:r>
              <a:rPr lang="de-DE" dirty="0" err="1" smtClean="0">
                <a:sym typeface="Wingdings" pitchFamily="2" charset="2"/>
              </a:rPr>
              <a:t>xxx</a:t>
            </a:r>
            <a:r>
              <a:rPr lang="de-DE" dirty="0" smtClean="0">
                <a:sym typeface="Wingdings" pitchFamily="2" charset="2"/>
              </a:rPr>
              <a:t>\</a:t>
            </a:r>
          </a:p>
          <a:p>
            <a:pPr lvl="1">
              <a:buNone/>
            </a:pPr>
            <a:r>
              <a:rPr lang="de-DE" dirty="0" smtClean="0">
                <a:sym typeface="Wingdings" pitchFamily="2" charset="2"/>
              </a:rPr>
              <a:t>	</a:t>
            </a:r>
            <a:r>
              <a:rPr lang="de-DE" dirty="0" err="1" smtClean="0">
                <a:sym typeface="Wingdings" pitchFamily="2" charset="2"/>
              </a:rPr>
              <a:t>modifying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set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of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makros</a:t>
            </a:r>
            <a:r>
              <a:rPr lang="de-DE" dirty="0" smtClean="0">
                <a:sym typeface="Wingdings" pitchFamily="2" charset="2"/>
              </a:rPr>
              <a:t>/</a:t>
            </a:r>
            <a:r>
              <a:rPr lang="de-DE" dirty="0" err="1" smtClean="0">
                <a:sym typeface="Wingdings" pitchFamily="2" charset="2"/>
              </a:rPr>
              <a:t>rules</a:t>
            </a:r>
            <a:r>
              <a:rPr lang="de-DE" dirty="0" smtClean="0">
                <a:sym typeface="Wingdings" pitchFamily="2" charset="2"/>
              </a:rPr>
              <a:t>, etc</a:t>
            </a:r>
            <a:r>
              <a:rPr lang="de-DE" dirty="0" smtClean="0">
                <a:sym typeface="Wingdings" pitchFamily="2" charset="2"/>
              </a:rPr>
              <a:t>. </a:t>
            </a:r>
            <a:r>
              <a:rPr lang="de-DE" dirty="0" err="1" smtClean="0">
                <a:sym typeface="Wingdings" pitchFamily="2" charset="2"/>
              </a:rPr>
              <a:t>and</a:t>
            </a:r>
            <a:r>
              <a:rPr lang="de-DE" dirty="0" smtClean="0">
                <a:sym typeface="Wingdings" pitchFamily="2" charset="2"/>
              </a:rPr>
              <a:t>/</a:t>
            </a:r>
            <a:r>
              <a:rPr lang="de-DE" dirty="0" err="1" smtClean="0">
                <a:sym typeface="Wingdings" pitchFamily="2" charset="2"/>
              </a:rPr>
              <a:t>or</a:t>
            </a:r>
            <a:endParaRPr lang="de-DE" dirty="0" smtClean="0">
              <a:sym typeface="Wingdings" pitchFamily="2" charset="2"/>
            </a:endParaRPr>
          </a:p>
          <a:p>
            <a:pPr lvl="1"/>
            <a:r>
              <a:rPr lang="de-DE" dirty="0" smtClean="0">
                <a:sym typeface="Wingdings" pitchFamily="2" charset="2"/>
              </a:rPr>
              <a:t>Modify/</a:t>
            </a:r>
            <a:r>
              <a:rPr lang="de-DE" dirty="0" err="1" smtClean="0">
                <a:sym typeface="Wingdings" pitchFamily="2" charset="2"/>
              </a:rPr>
              <a:t>Correct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compiler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includes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being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read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by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smtClean="0">
                <a:sym typeface="Wingdings" pitchFamily="2" charset="2"/>
              </a:rPr>
              <a:t>QACPP </a:t>
            </a:r>
            <a:r>
              <a:rPr lang="de-DE" dirty="0" smtClean="0">
                <a:sym typeface="Wingdings" pitchFamily="2" charset="2"/>
              </a:rPr>
              <a:t>in 05_Testing\05_Test_Environment\</a:t>
            </a:r>
            <a:r>
              <a:rPr lang="de-DE" dirty="0" err="1" smtClean="0">
                <a:sym typeface="Wingdings" pitchFamily="2" charset="2"/>
              </a:rPr>
              <a:t>algo</a:t>
            </a:r>
            <a:r>
              <a:rPr lang="de-DE" dirty="0" smtClean="0">
                <a:sym typeface="Wingdings" pitchFamily="2" charset="2"/>
              </a:rPr>
              <a:t>\</a:t>
            </a:r>
            <a:r>
              <a:rPr lang="de-DE" dirty="0" err="1" smtClean="0">
                <a:sym typeface="Wingdings" pitchFamily="2" charset="2"/>
              </a:rPr>
              <a:t>modtests</a:t>
            </a:r>
            <a:r>
              <a:rPr lang="de-DE" dirty="0" smtClean="0">
                <a:sym typeface="Wingdings" pitchFamily="2" charset="2"/>
              </a:rPr>
              <a:t>\</a:t>
            </a:r>
            <a:r>
              <a:rPr lang="de-DE" dirty="0" err="1" smtClean="0">
                <a:sym typeface="Wingdings" pitchFamily="2" charset="2"/>
              </a:rPr>
              <a:t>qacpp_tests</a:t>
            </a:r>
            <a:r>
              <a:rPr lang="de-DE" dirty="0" smtClean="0">
                <a:sym typeface="Wingdings" pitchFamily="2" charset="2"/>
              </a:rPr>
              <a:t>\</a:t>
            </a:r>
            <a:r>
              <a:rPr lang="de-DE" dirty="0" err="1" smtClean="0">
                <a:sym typeface="Wingdings" pitchFamily="2" charset="2"/>
              </a:rPr>
              <a:t>common</a:t>
            </a:r>
            <a:r>
              <a:rPr lang="de-DE" dirty="0" smtClean="0">
                <a:sym typeface="Wingdings" pitchFamily="2" charset="2"/>
              </a:rPr>
              <a:t>\</a:t>
            </a:r>
            <a:r>
              <a:rPr lang="de-DE" dirty="0" err="1" smtClean="0">
                <a:sym typeface="Wingdings" pitchFamily="2" charset="2"/>
              </a:rPr>
              <a:t>CompilerInclude</a:t>
            </a:r>
            <a:endParaRPr lang="de-DE" dirty="0" smtClean="0">
              <a:sym typeface="Wingdings" pitchFamily="2" charset="2"/>
            </a:endParaRPr>
          </a:p>
          <a:p>
            <a:pPr lvl="0"/>
            <a:endParaRPr lang="de-DE" dirty="0" smtClean="0">
              <a:sym typeface="Wingdings" pitchFamily="2" charset="2"/>
            </a:endParaRPr>
          </a:p>
          <a:p>
            <a:pPr lvl="0"/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details</a:t>
            </a:r>
            <a:r>
              <a:rPr lang="de-DE" dirty="0" smtClean="0"/>
              <a:t> </a:t>
            </a:r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refer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i="1" u="sng" dirty="0" smtClean="0">
                <a:solidFill>
                  <a:schemeClr val="tx2"/>
                </a:solidFill>
              </a:rPr>
              <a:t>02_Development_Tools\</a:t>
            </a:r>
            <a:r>
              <a:rPr lang="de-DE" i="1" u="sng" dirty="0" err="1" smtClean="0">
                <a:solidFill>
                  <a:schemeClr val="tx2"/>
                </a:solidFill>
              </a:rPr>
              <a:t>scons_tools</a:t>
            </a:r>
            <a:r>
              <a:rPr lang="de-DE" i="1" u="sng" dirty="0" smtClean="0">
                <a:solidFill>
                  <a:schemeClr val="tx2"/>
                </a:solidFill>
              </a:rPr>
              <a:t>\</a:t>
            </a:r>
            <a:r>
              <a:rPr lang="de-DE" i="1" u="sng" dirty="0" err="1" smtClean="0">
                <a:solidFill>
                  <a:schemeClr val="tx2"/>
                </a:solidFill>
              </a:rPr>
              <a:t>docs</a:t>
            </a:r>
            <a:r>
              <a:rPr lang="de-DE" i="1" u="sng" dirty="0" smtClean="0">
                <a:solidFill>
                  <a:schemeClr val="tx2"/>
                </a:solidFill>
              </a:rPr>
              <a:t>\QAC_manual.docx</a:t>
            </a:r>
          </a:p>
          <a:p>
            <a:pPr lvl="0">
              <a:buNone/>
            </a:pPr>
            <a:endParaRPr lang="de-DE" i="1" u="sng" dirty="0" smtClean="0">
              <a:solidFill>
                <a:schemeClr val="tx2"/>
              </a:solidFill>
            </a:endParaRPr>
          </a:p>
          <a:p>
            <a:pPr lvl="0">
              <a:buNone/>
            </a:pPr>
            <a:r>
              <a:rPr lang="de-DE" i="1" u="sng" dirty="0" smtClean="0">
                <a:solidFill>
                  <a:schemeClr val="tx2"/>
                </a:solidFill>
              </a:rPr>
              <a:t> </a:t>
            </a: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r>
              <a:rPr lang="de-DE" dirty="0"/>
              <a:t>: QAC - Integration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 smtClean="0"/>
              <a:t>Remarks</a:t>
            </a:r>
            <a:endParaRPr lang="de-DE" dirty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25.09.2014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dirty="0" smtClean="0"/>
              <a:t>© ITK Engineering AG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686342"/>
            <a:ext cx="7488832" cy="1267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feld 8"/>
          <p:cNvSpPr txBox="1"/>
          <p:nvPr/>
        </p:nvSpPr>
        <p:spPr>
          <a:xfrm>
            <a:off x="3923928" y="5991671"/>
            <a:ext cx="1609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>
                <a:solidFill>
                  <a:schemeClr val="tx2"/>
                </a:solidFill>
              </a:rPr>
              <a:t>Thank</a:t>
            </a:r>
            <a:r>
              <a:rPr lang="de-DE" sz="2400" b="1" dirty="0" smtClean="0">
                <a:solidFill>
                  <a:schemeClr val="tx2"/>
                </a:solidFill>
              </a:rPr>
              <a:t> </a:t>
            </a:r>
            <a:r>
              <a:rPr lang="de-DE" sz="2400" b="1" dirty="0" err="1" smtClean="0">
                <a:solidFill>
                  <a:schemeClr val="tx2"/>
                </a:solidFill>
              </a:rPr>
              <a:t>you</a:t>
            </a:r>
            <a:r>
              <a:rPr lang="de-DE" sz="2400" b="1" dirty="0" smtClean="0">
                <a:solidFill>
                  <a:schemeClr val="tx2"/>
                </a:solidFill>
              </a:rPr>
              <a:t>!</a:t>
            </a:r>
            <a:endParaRPr lang="de-DE" sz="24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345</Words>
  <Application>Microsoft Office PowerPoint</Application>
  <PresentationFormat>Bildschirmpräsentation (4:3)</PresentationFormat>
  <Paragraphs>121</Paragraphs>
  <Slides>8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Larissa</vt:lpstr>
      <vt:lpstr>Generic Scons: QAC - Integration</vt:lpstr>
      <vt:lpstr>Folie 2</vt:lpstr>
      <vt:lpstr>Generic Scons: QAC - Integration</vt:lpstr>
      <vt:lpstr>Generic Scons: QAC - Integration</vt:lpstr>
      <vt:lpstr>Generic Scons: QAC - Integration</vt:lpstr>
      <vt:lpstr>Generic Scons: QAC - Integration</vt:lpstr>
      <vt:lpstr>Generic Scons: QAC - Integration</vt:lpstr>
      <vt:lpstr>Generic Scons: QAC - Integration</vt:lpstr>
    </vt:vector>
  </TitlesOfParts>
  <Company>ITK Engineering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Generic Scons</dc:title>
  <dc:creator>André Fischer</dc:creator>
  <cp:lastModifiedBy>uidg5297</cp:lastModifiedBy>
  <cp:revision>80</cp:revision>
  <dcterms:created xsi:type="dcterms:W3CDTF">2014-05-12T09:14:18Z</dcterms:created>
  <dcterms:modified xsi:type="dcterms:W3CDTF">2014-09-25T06:58:50Z</dcterms:modified>
</cp:coreProperties>
</file>