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351" r:id="rId2"/>
    <p:sldId id="345" r:id="rId3"/>
    <p:sldId id="336" r:id="rId4"/>
    <p:sldId id="337" r:id="rId5"/>
    <p:sldId id="338" r:id="rId6"/>
    <p:sldId id="342" r:id="rId7"/>
    <p:sldId id="343" r:id="rId8"/>
    <p:sldId id="344" r:id="rId9"/>
    <p:sldId id="339" r:id="rId10"/>
    <p:sldId id="346" r:id="rId11"/>
    <p:sldId id="347" r:id="rId12"/>
    <p:sldId id="348" r:id="rId13"/>
    <p:sldId id="350" r:id="rId14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210" y="-72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7E250-8C76-4F8A-81DF-7A452AC3DDAA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ADC3A-D248-4D00-8DD0-3F1E19C08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ADC3A-D248-4D00-8DD0-3F1E19C08D2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11,0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C3EFAA1A-A14A-409E-91F5-9D50A73DB2B1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1FF3B8-3320-49EE-9DFB-BA277FD45C95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52554A3-8210-417D-A5BD-EDE8CD480025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1BE95F4B-4E9F-442F-A12F-28A5DB306430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7D6B1F-BBFA-4152-BEE9-664446B1A67F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F07ACB-31A8-4470-852C-CE7C5741500F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D3FA03-30B0-404F-B8AA-187EB09586E2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BD887-D1B6-453F-ACCA-FF3DAB1A3FF9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5A73DF-28B0-4EF3-BC87-6FAD1DC164AE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9013A1-76FA-4C5B-A19D-E537313327BC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xmlns="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7E1703-EF8D-4224-BE0E-BC2EB9EEB71D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09A1D3-F74D-4181-A6CC-4C72B6CB417E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DC6FA-782D-4568-A829-504BB20BE73E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0D913-D63F-49D6-A1D9-1044EA3B9178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098564-DDC9-41B8-88C5-FD51C0F89706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8A87C769-80B8-4C4D-9A99-A63A9CD185F5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SCT_Sconstools – Python Coding Guidelines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mks-psad:7001/si/viewrevision?projectName=/nfs/projekte1/REPOSITORY/Tools/Validation_Tools/Lib_Libraries/STK_ScriptingToolKit/05_Software/03_Design/01_Supporting_Documents/project.pj&amp;selection=python_scripting_guideline.do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Engineering Tool Kit (ETK) Project - </a:t>
            </a:r>
            <a:r>
              <a:rPr lang="en-US" dirty="0" err="1" smtClean="0">
                <a:cs typeface="Arial" charset="0"/>
              </a:rPr>
              <a:t>SCT_Sconstools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Python Coding Style Guidelines  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8283-1CDA-4C32-B31D-A87E37E232B4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</a:rPr>
              <a:t>Pythons built in Exceptions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Python provides a list of several types of Exceptions. There are the 2 base types “errors” and “warnings”. </a:t>
            </a:r>
            <a:r>
              <a:rPr lang="en-US" sz="1200" b="1" dirty="0" smtClean="0"/>
              <a:t>Errors</a:t>
            </a:r>
            <a:r>
              <a:rPr lang="en-US" sz="1200" dirty="0" smtClean="0"/>
              <a:t> interrupt the program flow and give a trace back and information about the its type and position where it occurred. The script crashes! </a:t>
            </a:r>
            <a:r>
              <a:rPr lang="en-US" sz="1200" b="1" dirty="0" smtClean="0"/>
              <a:t>Warnings</a:t>
            </a:r>
            <a:r>
              <a:rPr lang="en-US" sz="1200" dirty="0" smtClean="0"/>
              <a:t> just give a feedback by console output or a log that there’s something to take care about. The program flow is not interrupted.</a:t>
            </a:r>
          </a:p>
          <a:p>
            <a:pPr marL="342900" lvl="1" indent="20638" algn="just">
              <a:spcAft>
                <a:spcPts val="0"/>
              </a:spcAft>
              <a:buNone/>
            </a:pPr>
            <a:endParaRPr lang="en-US" sz="1200" dirty="0" smtClean="0"/>
          </a:p>
          <a:p>
            <a:pPr lvl="1">
              <a:spcAft>
                <a:spcPts val="0"/>
              </a:spcAft>
            </a:pPr>
            <a:r>
              <a:rPr lang="en-US" b="1" dirty="0" smtClean="0"/>
              <a:t>Rule</a:t>
            </a:r>
            <a:r>
              <a:rPr lang="en-US" dirty="0" smtClean="0"/>
              <a:t>: In general </a:t>
            </a:r>
            <a:r>
              <a:rPr lang="en-US" b="1" dirty="0" smtClean="0"/>
              <a:t>Pythons built in exceptions</a:t>
            </a:r>
            <a:r>
              <a:rPr lang="en-US" dirty="0" smtClean="0"/>
              <a:t> should be used, </a:t>
            </a:r>
            <a:r>
              <a:rPr lang="en-US" b="1" dirty="0" smtClean="0"/>
              <a:t>if</a:t>
            </a:r>
            <a:r>
              <a:rPr lang="en-US" dirty="0" smtClean="0"/>
              <a:t> the </a:t>
            </a:r>
            <a:r>
              <a:rPr lang="en-US" b="1" dirty="0" smtClean="0"/>
              <a:t>regarding action </a:t>
            </a:r>
            <a:r>
              <a:rPr lang="en-US" dirty="0" smtClean="0"/>
              <a:t>is</a:t>
            </a:r>
            <a:r>
              <a:rPr lang="en-US" b="1" dirty="0" smtClean="0"/>
              <a:t> wanted</a:t>
            </a:r>
            <a:r>
              <a:rPr lang="en-US" dirty="0" smtClean="0"/>
              <a:t>.</a:t>
            </a:r>
          </a:p>
          <a:p>
            <a:pPr lvl="2">
              <a:spcAft>
                <a:spcPts val="0"/>
              </a:spcAft>
              <a:buNone/>
            </a:pPr>
            <a:r>
              <a:rPr lang="en-US" sz="1200" dirty="0" smtClean="0"/>
              <a:t>E.g. accessing a non existing file usually leads to a crash. If this interruption is wanted Pythons internal </a:t>
            </a:r>
            <a:r>
              <a:rPr lang="en-US" sz="1200" dirty="0" err="1" smtClean="0"/>
              <a:t>IOError</a:t>
            </a:r>
            <a:r>
              <a:rPr lang="en-US" sz="1200" dirty="0" smtClean="0"/>
              <a:t> should be used. </a:t>
            </a:r>
          </a:p>
          <a:p>
            <a:pPr lvl="2">
              <a:spcAft>
                <a:spcPts val="0"/>
              </a:spcAft>
              <a:buNone/>
            </a:pPr>
            <a:endParaRPr lang="en-US" sz="18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800" b="1" dirty="0" err="1" smtClean="0">
                <a:solidFill>
                  <a:schemeClr val="accent1"/>
                </a:solidFill>
              </a:rPr>
              <a:t>SCT_Sconstools</a:t>
            </a:r>
            <a:r>
              <a:rPr lang="en-US" sz="1800" b="1" dirty="0" smtClean="0">
                <a:solidFill>
                  <a:schemeClr val="accent1"/>
                </a:solidFill>
              </a:rPr>
              <a:t> specific Exceptions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SCT_ specific “errors” and “warnings” would be handled with specific syntax. </a:t>
            </a:r>
          </a:p>
          <a:p>
            <a:pPr lvl="2">
              <a:spcAft>
                <a:spcPts val="0"/>
              </a:spcAft>
            </a:pPr>
            <a:r>
              <a:rPr lang="en-US" b="1" dirty="0" smtClean="0"/>
              <a:t>try/except</a:t>
            </a:r>
            <a:r>
              <a:rPr lang="en-US" dirty="0" smtClean="0"/>
              <a:t>: Catch and recover from exceptions raised by Python, or by tool.</a:t>
            </a:r>
          </a:p>
          <a:p>
            <a:pPr lvl="2">
              <a:spcAft>
                <a:spcPts val="0"/>
              </a:spcAft>
            </a:pPr>
            <a:r>
              <a:rPr lang="en-US" b="1" dirty="0" smtClean="0"/>
              <a:t>try/finally</a:t>
            </a:r>
            <a:r>
              <a:rPr lang="en-US" dirty="0" smtClean="0"/>
              <a:t>: Perform cleanup actions whether exceptions occur or not.</a:t>
            </a:r>
          </a:p>
          <a:p>
            <a:pPr lvl="2">
              <a:spcAft>
                <a:spcPts val="0"/>
              </a:spcAft>
            </a:pPr>
            <a:r>
              <a:rPr lang="en-US" b="1" dirty="0" smtClean="0"/>
              <a:t>raise</a:t>
            </a:r>
            <a:r>
              <a:rPr lang="en-US" dirty="0" smtClean="0"/>
              <a:t>: Trigger an exception manually in your code.</a:t>
            </a:r>
          </a:p>
          <a:p>
            <a:pPr lvl="2">
              <a:spcAft>
                <a:spcPts val="0"/>
              </a:spcAft>
            </a:pPr>
            <a:r>
              <a:rPr lang="en-US" b="1" dirty="0" smtClean="0"/>
              <a:t>assert</a:t>
            </a:r>
            <a:r>
              <a:rPr lang="en-US" dirty="0" smtClean="0"/>
              <a:t> : Conditionally trigger an exception in your code.</a:t>
            </a:r>
          </a:p>
          <a:p>
            <a:pPr lvl="2">
              <a:spcAft>
                <a:spcPts val="0"/>
              </a:spcAft>
              <a:buNone/>
            </a:pPr>
            <a:r>
              <a:rPr lang="en-US" sz="1200" dirty="0" smtClean="0"/>
              <a:t>E.g. error/warning exception messages would be displayed as below:</a:t>
            </a:r>
          </a:p>
          <a:p>
            <a:pPr lvl="3">
              <a:spcAft>
                <a:spcPts val="0"/>
              </a:spcAft>
              <a:buNone/>
            </a:pPr>
            <a:r>
              <a:rPr lang="en-US" sz="1200" dirty="0" smtClean="0"/>
              <a:t>print "::GenericSCons::ERROR/WARNING::&lt;precise message&gt;"</a:t>
            </a:r>
          </a:p>
          <a:p>
            <a:pPr marL="342900" indent="-342900">
              <a:buNone/>
            </a:pPr>
            <a:endParaRPr lang="en-US" sz="1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- TEMPLATE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0225-BF08-4FAA-A6DF-95D414939047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</a:rPr>
              <a:t>Module header with change log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Each python module in </a:t>
            </a:r>
            <a:r>
              <a:rPr lang="en-US" sz="1200" dirty="0" err="1" smtClean="0"/>
              <a:t>SCT_Sconstools</a:t>
            </a:r>
            <a:r>
              <a:rPr lang="en-US" sz="1200" dirty="0" smtClean="0"/>
              <a:t> should have a header which will provide brief description about the module with change log. Below is a module header </a:t>
            </a:r>
            <a:r>
              <a:rPr lang="en-US" sz="1200" dirty="0" smtClean="0"/>
              <a:t>template (Note that the below format is a deviation from guideline given in references):</a:t>
            </a:r>
            <a:endParaRPr lang="en-US" sz="12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endParaRPr lang="en-US" sz="12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#***************************************************************************************************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COMPANY: Continental AG, ADAS, A.D.C. GmbH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PROJECT: ETK/</a:t>
            </a:r>
            <a:r>
              <a:rPr lang="en-US" sz="1000" dirty="0" err="1" smtClean="0"/>
              <a:t>SCT_Sconstools</a:t>
            </a:r>
            <a:endParaRPr lang="en-US" sz="10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COMPONENT: &lt;component name&gt;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MODULE NAME: &lt;xyz.py&gt;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DESCRIPTION: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INITIAL AUTHOR: &lt;Module created by&gt;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CREATION DATE: -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LAST CHANGE:      $Date: $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                                $Author: $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CURRENT VERSION:  $Revision: $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#############################################################################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 CHANGES:                   $Log: &lt;xyz.py&gt;  $</a:t>
            </a:r>
          </a:p>
          <a:p>
            <a:pPr marL="342900" lvl="1" indent="20638" algn="just">
              <a:spcAft>
                <a:spcPts val="0"/>
              </a:spcAft>
              <a:buNone/>
            </a:pPr>
            <a:endParaRPr lang="en-US" sz="10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000" dirty="0" smtClean="0"/>
              <a:t>#***************************************************************************************************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- TEMPLATE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2D58-6801-4DF5-A6E4-591AD2BCE8FD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800" b="1" dirty="0" smtClean="0">
                <a:solidFill>
                  <a:schemeClr val="accent1"/>
                </a:solidFill>
              </a:rPr>
              <a:t>Function header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Below is a function header </a:t>
            </a:r>
            <a:r>
              <a:rPr lang="en-US" sz="1200" dirty="0" smtClean="0"/>
              <a:t>template (Note that the below format is a deviation from guideline given in references):</a:t>
            </a:r>
            <a:endParaRPr lang="en-US" sz="12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endParaRPr lang="en-US" sz="1200" dirty="0" smtClean="0"/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########################################################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 Name        : &lt;Function or Procedure name&gt;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 Description : &lt;Brief description about the function&gt;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 Input(s)      :    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 Returns     :    </a:t>
            </a:r>
          </a:p>
          <a:p>
            <a:pPr marL="342900" lvl="1" indent="20638" algn="just">
              <a:spcAft>
                <a:spcPts val="0"/>
              </a:spcAft>
              <a:buNone/>
            </a:pPr>
            <a:r>
              <a:rPr lang="en-US" sz="1200" dirty="0" smtClean="0"/>
              <a:t>########################################################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for your attention!</a:t>
            </a:r>
            <a:endParaRPr lang="en-US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Thank you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EB33-CD34-47C0-A0A7-4ACA7691B692}" type="datetime3">
              <a:rPr lang="en-US" smtClean="0"/>
              <a:pPr/>
              <a:t>28 August 2015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Author: Lenin Palanisamy, © Continental AG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2148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This document should give the reader a guideline to develop python scripts for </a:t>
            </a:r>
            <a:r>
              <a:rPr lang="en-US" dirty="0" err="1" smtClean="0"/>
              <a:t>SCT_Sconstools</a:t>
            </a:r>
            <a:r>
              <a:rPr lang="en-US" dirty="0" smtClean="0"/>
              <a:t> development. The main goal is that scripts developed for </a:t>
            </a:r>
            <a:r>
              <a:rPr lang="en-US" dirty="0" err="1" smtClean="0"/>
              <a:t>SCT_Sconstools</a:t>
            </a:r>
            <a:r>
              <a:rPr lang="en-US" dirty="0" smtClean="0"/>
              <a:t> considering this guideline will have 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high level of source code documentation 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easy readable and understandable code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high level of reusability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modularity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high flexibility for supporting the initiator needs and requirements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good availability of existing and reusable tools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a good information availability of this tools for the customers (testers, developers)</a:t>
            </a:r>
          </a:p>
          <a:p>
            <a:pPr lvl="2">
              <a:spcAft>
                <a:spcPts val="0"/>
              </a:spcAft>
            </a:pPr>
            <a:r>
              <a:rPr lang="en-US" sz="1400" dirty="0" smtClean="0"/>
              <a:t>high level of acceptance by the customers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The base conventions and PEPs used for this guideline can easily be found in the following references:</a:t>
            </a:r>
          </a:p>
          <a:p>
            <a:pPr lvl="1">
              <a:spcAft>
                <a:spcPts val="0"/>
              </a:spcAft>
            </a:pPr>
            <a:r>
              <a:rPr lang="en-US" sz="1400" dirty="0" smtClean="0">
                <a:hlinkClick r:id="rId2"/>
              </a:rPr>
              <a:t>http://mks-psad:7001/si/viewrevision?projectName=/nfs/projekte1/REPOSITORY/Tools/Validation%5fTools/Lib%5fLibraries/STK%5fScriptingToolKit/05%5fSoftware/03%5fDesign/01%5fSupporting%5fDocuments/project.pj&amp;selection=python%5fscripting%5fguideline.doc</a:t>
            </a:r>
            <a:endParaRPr lang="en-US" sz="1400" dirty="0" smtClean="0"/>
          </a:p>
          <a:p>
            <a:pPr lvl="1">
              <a:spcAft>
                <a:spcPts val="0"/>
              </a:spcAft>
            </a:pPr>
            <a:r>
              <a:rPr lang="en-US" sz="1400" dirty="0" smtClean="0"/>
              <a:t>PEP 8 : “Style Guide for Python Code” </a:t>
            </a:r>
            <a:r>
              <a:rPr lang="en-US" sz="1400" dirty="0" smtClean="0">
                <a:hlinkClick r:id="rId3"/>
              </a:rPr>
              <a:t>http://www.python.org/dev/peps/pep-0008/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7B9F-6BA9-4D01-93C0-4C00F964B5B2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Indentation</a:t>
            </a:r>
          </a:p>
          <a:p>
            <a:pPr lvl="1"/>
            <a:r>
              <a:rPr lang="en-US" b="1" dirty="0" smtClean="0"/>
              <a:t>Rule: </a:t>
            </a:r>
            <a:r>
              <a:rPr lang="en-US" b="1" dirty="0" err="1" smtClean="0"/>
              <a:t>Ident</a:t>
            </a:r>
            <a:r>
              <a:rPr lang="en-US" b="1" dirty="0" smtClean="0"/>
              <a:t> of 4 spaces</a:t>
            </a:r>
            <a:r>
              <a:rPr lang="en-US" dirty="0" smtClean="0"/>
              <a:t> should/must be used. (PEP8)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/>
              <a:t>Rule: </a:t>
            </a:r>
            <a:r>
              <a:rPr lang="en-US" dirty="0" smtClean="0"/>
              <a:t>Maximum line length should be less than 119 characters. Only for structuring similar commands in long lines are allowed to get the code more readable.  (PEP8)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chemeClr val="accent1"/>
                </a:solidFill>
                <a:latin typeface="+mj-lt"/>
                <a:ea typeface="+mj-ea"/>
              </a:rPr>
              <a:t>Naming Conventions</a:t>
            </a:r>
          </a:p>
          <a:p>
            <a:pPr lvl="1"/>
            <a:r>
              <a:rPr lang="en-US" b="1" dirty="0" smtClean="0"/>
              <a:t>Rule: Meaningful</a:t>
            </a:r>
            <a:r>
              <a:rPr lang="en-US" dirty="0" smtClean="0"/>
              <a:t> </a:t>
            </a:r>
            <a:r>
              <a:rPr lang="en-US" b="1" dirty="0" smtClean="0"/>
              <a:t>names</a:t>
            </a:r>
            <a:r>
              <a:rPr lang="en-US" dirty="0" smtClean="0"/>
              <a:t> must be chosen in general to provide a high level of readability.</a:t>
            </a:r>
          </a:p>
          <a:p>
            <a:pPr lvl="2"/>
            <a:r>
              <a:rPr lang="en-US" sz="1200" dirty="0" smtClean="0"/>
              <a:t>In general meaningful names are essential for readable code. So all names should be chosen a bit longer to write but much shorter to understand when read.</a:t>
            </a:r>
          </a:p>
          <a:p>
            <a:pPr marL="698500" lvl="2" indent="-342900">
              <a:buFont typeface="+mj-lt"/>
              <a:buAutoNum type="arabicParenR"/>
            </a:pPr>
            <a:r>
              <a:rPr lang="en-US" b="1" dirty="0" smtClean="0">
                <a:solidFill>
                  <a:schemeClr val="accent1"/>
                </a:solidFill>
                <a:latin typeface="+mj-lt"/>
                <a:ea typeface="+mj-ea"/>
              </a:rPr>
              <a:t>Modules</a:t>
            </a:r>
          </a:p>
          <a:p>
            <a:pPr lvl="2"/>
            <a:r>
              <a:rPr lang="en-US" b="1" dirty="0" smtClean="0"/>
              <a:t>Rule: Modules </a:t>
            </a:r>
            <a:r>
              <a:rPr lang="en-US" dirty="0" smtClean="0"/>
              <a:t>must have </a:t>
            </a:r>
            <a:r>
              <a:rPr lang="en-US" b="1" dirty="0" smtClean="0"/>
              <a:t>short all-lowercase </a:t>
            </a:r>
            <a:r>
              <a:rPr lang="en-US" dirty="0" smtClean="0"/>
              <a:t>names. Underscores can be used to improve readability. (PEP8)</a:t>
            </a:r>
          </a:p>
          <a:p>
            <a:pPr marL="1417637" lvl="4" indent="-3429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Arial (Body)"/>
                <a:ea typeface="+mj-ea"/>
              </a:rPr>
              <a:t>Example(s):  autorel_word_util.py</a:t>
            </a:r>
          </a:p>
          <a:p>
            <a:pPr marL="1417637" lvl="4" indent="-3429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Arial (Body)"/>
                <a:ea typeface="+mj-ea"/>
              </a:rPr>
              <a:t>		   autorel_main.py</a:t>
            </a:r>
          </a:p>
          <a:p>
            <a:pPr marL="1417637" lvl="4" indent="-3429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Arial (Body)"/>
                <a:ea typeface="+mj-ea"/>
              </a:rPr>
              <a:t>		   scons_qac_ti_cortex_a15_analyze_file.bat</a:t>
            </a:r>
          </a:p>
          <a:p>
            <a:pPr marL="706438" lvl="1" indent="-34290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7603-4E72-40A8-ACBE-6C65BC9AAE4F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1D9-A1B7-4402-98C8-74CCD9E5BE32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698500" lvl="2" indent="-342900">
              <a:buFont typeface="+mj-lt"/>
              <a:buAutoNum type="arabicParenR" startAt="2"/>
            </a:pPr>
            <a:r>
              <a:rPr lang="en-US" b="1" dirty="0" smtClean="0">
                <a:solidFill>
                  <a:schemeClr val="accent1"/>
                </a:solidFill>
                <a:latin typeface="+mj-lt"/>
                <a:ea typeface="+mj-ea"/>
              </a:rPr>
              <a:t>Variables and Constants</a:t>
            </a:r>
          </a:p>
          <a:p>
            <a:pPr lvl="2"/>
            <a:r>
              <a:rPr lang="en-US" b="1" dirty="0" smtClean="0"/>
              <a:t>Rule: Variable names</a:t>
            </a:r>
            <a:r>
              <a:rPr lang="en-US" dirty="0" smtClean="0"/>
              <a:t> must be in </a:t>
            </a:r>
            <a:r>
              <a:rPr lang="en-US" b="1" dirty="0" smtClean="0"/>
              <a:t>lowercase</a:t>
            </a:r>
            <a:r>
              <a:rPr lang="en-US" dirty="0" smtClean="0"/>
              <a:t>. Underscores can be used to improve readability. (PEP8)</a:t>
            </a:r>
          </a:p>
          <a:p>
            <a:pPr lvl="3"/>
            <a:r>
              <a:rPr lang="en-US" sz="1200" dirty="0" smtClean="0"/>
              <a:t>To avoid too long variable names sometimes meaningful abbreviations can be used. </a:t>
            </a:r>
          </a:p>
          <a:p>
            <a:pPr lvl="4">
              <a:buNone/>
            </a:pPr>
            <a:r>
              <a:rPr lang="en-US" sz="1200" b="1" dirty="0" smtClean="0"/>
              <a:t>Example(s)</a:t>
            </a:r>
            <a:r>
              <a:rPr lang="en-US" sz="1200" dirty="0" smtClean="0"/>
              <a:t>:	</a:t>
            </a:r>
            <a:r>
              <a:rPr lang="en-US" sz="1200" dirty="0" err="1" smtClean="0"/>
              <a:t>source_file</a:t>
            </a:r>
            <a:r>
              <a:rPr lang="en-US" sz="1200" dirty="0" smtClean="0"/>
              <a:t> = </a:t>
            </a:r>
            <a:r>
              <a:rPr lang="en-US" sz="1200" dirty="0" err="1" smtClean="0"/>
              <a:t>r‘xyz</a:t>
            </a:r>
            <a:r>
              <a:rPr lang="en-US" sz="1200" dirty="0" smtClean="0"/>
              <a:t>’</a:t>
            </a:r>
          </a:p>
          <a:p>
            <a:pPr lvl="4">
              <a:buNone/>
            </a:pPr>
            <a:r>
              <a:rPr lang="en-US" sz="1200" dirty="0" smtClean="0"/>
              <a:t>			</a:t>
            </a:r>
            <a:r>
              <a:rPr lang="en-US" sz="1200" i="1" dirty="0" err="1" smtClean="0"/>
              <a:t>destination_dir</a:t>
            </a:r>
            <a:r>
              <a:rPr lang="en-US" sz="1200" dirty="0" smtClean="0"/>
              <a:t> instead of </a:t>
            </a:r>
            <a:r>
              <a:rPr lang="en-US" sz="1200" i="1" dirty="0" err="1" smtClean="0"/>
              <a:t>destination_directory</a:t>
            </a:r>
            <a:r>
              <a:rPr lang="en-US" sz="1200" dirty="0" smtClean="0"/>
              <a:t> is OK</a:t>
            </a:r>
          </a:p>
          <a:p>
            <a:pPr marL="1062038" lvl="2" indent="-342900"/>
            <a:r>
              <a:rPr lang="en-US" b="1" dirty="0" smtClean="0"/>
              <a:t>Rule: </a:t>
            </a:r>
            <a:r>
              <a:rPr lang="en-US" dirty="0" smtClean="0"/>
              <a:t>Global module </a:t>
            </a:r>
            <a:r>
              <a:rPr lang="en-US" b="1" dirty="0" smtClean="0"/>
              <a:t>constant names </a:t>
            </a:r>
            <a:r>
              <a:rPr lang="en-US" dirty="0" smtClean="0"/>
              <a:t>must be in </a:t>
            </a:r>
            <a:r>
              <a:rPr lang="en-US" b="1" dirty="0" smtClean="0"/>
              <a:t>uppercase</a:t>
            </a:r>
            <a:r>
              <a:rPr lang="en-US" dirty="0" smtClean="0"/>
              <a:t> with underscores. </a:t>
            </a:r>
          </a:p>
          <a:p>
            <a:pPr marL="1781175" lvl="4" indent="-342900">
              <a:buNone/>
            </a:pPr>
            <a:r>
              <a:rPr lang="en-US" sz="1200" b="1" dirty="0" smtClean="0"/>
              <a:t>Example(s)</a:t>
            </a:r>
            <a:r>
              <a:rPr lang="en-US" sz="1200" dirty="0" smtClean="0"/>
              <a:t>: SCONSTRUCT_CONFIG_FILE   =  "#</a:t>
            </a:r>
            <a:r>
              <a:rPr lang="en-US" sz="1200" dirty="0" err="1" smtClean="0"/>
              <a:t>sconstruct_config.scfg</a:t>
            </a:r>
            <a:r>
              <a:rPr lang="en-US" sz="1200" dirty="0" smtClean="0"/>
              <a:t>"</a:t>
            </a:r>
          </a:p>
          <a:p>
            <a:pPr lvl="2"/>
            <a:r>
              <a:rPr lang="en-US" b="1" dirty="0" smtClean="0"/>
              <a:t>Rule: </a:t>
            </a:r>
            <a:r>
              <a:rPr lang="en-US" dirty="0" smtClean="0"/>
              <a:t>NEVER change the value of a constant indicated by its uppercase name.   (PEP8)</a:t>
            </a:r>
          </a:p>
          <a:p>
            <a:pPr lvl="3"/>
            <a:r>
              <a:rPr lang="en-US" sz="1200" dirty="0" smtClean="0"/>
              <a:t>Python doesn’t contain the constant data type itself. So in general a python constant is the same as a variable. Only its name indicates that the programmer must not change it.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04AF-6199-4058-A361-639B074C75DD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698500" lvl="2" indent="-342900">
              <a:buFont typeface="+mj-lt"/>
              <a:buAutoNum type="arabicParenR" startAt="3"/>
            </a:pPr>
            <a:r>
              <a:rPr lang="en-US" b="1" dirty="0" smtClean="0">
                <a:solidFill>
                  <a:schemeClr val="accent1"/>
                </a:solidFill>
              </a:rPr>
              <a:t>Functions and Methods</a:t>
            </a:r>
          </a:p>
          <a:p>
            <a:pPr lvl="2">
              <a:spcAft>
                <a:spcPts val="0"/>
              </a:spcAft>
            </a:pPr>
            <a:r>
              <a:rPr lang="en-US" b="1" dirty="0" smtClean="0"/>
              <a:t>Rule: Function and method names </a:t>
            </a:r>
            <a:r>
              <a:rPr lang="en-US" dirty="0" smtClean="0"/>
              <a:t>must be </a:t>
            </a:r>
            <a:r>
              <a:rPr lang="en-US" b="1" dirty="0" smtClean="0"/>
              <a:t>lowercase</a:t>
            </a:r>
            <a:r>
              <a:rPr lang="en-US" dirty="0" smtClean="0"/>
              <a:t>. Underscores can/should be used to improve readability. (PEP8)</a:t>
            </a:r>
          </a:p>
          <a:p>
            <a:pPr lvl="2">
              <a:spcAft>
                <a:spcPts val="0"/>
              </a:spcAft>
            </a:pPr>
            <a:endParaRPr lang="en-US" dirty="0" smtClean="0"/>
          </a:p>
          <a:p>
            <a:pPr lvl="4">
              <a:spcAft>
                <a:spcPts val="0"/>
              </a:spcAft>
              <a:buNone/>
            </a:pPr>
            <a:r>
              <a:rPr lang="en-US" dirty="0" smtClean="0"/>
              <a:t> </a:t>
            </a:r>
            <a:r>
              <a:rPr lang="en-US" sz="1200" b="1" dirty="0" smtClean="0"/>
              <a:t>Example(s): 	</a:t>
            </a:r>
            <a:r>
              <a:rPr lang="en-US" sz="1200" dirty="0" smtClean="0"/>
              <a:t>def </a:t>
            </a:r>
            <a:r>
              <a:rPr lang="en-US" sz="1200" dirty="0" err="1" smtClean="0"/>
              <a:t>process_data_from_here_and_there</a:t>
            </a:r>
            <a:r>
              <a:rPr lang="en-US" sz="1200" dirty="0" smtClean="0"/>
              <a:t>(…):</a:t>
            </a:r>
          </a:p>
          <a:p>
            <a:pPr lvl="4">
              <a:spcAft>
                <a:spcPts val="0"/>
              </a:spcAft>
              <a:buNone/>
            </a:pPr>
            <a:endParaRPr lang="en-US" sz="1200" dirty="0" smtClean="0"/>
          </a:p>
          <a:p>
            <a:pPr lvl="2">
              <a:spcAft>
                <a:spcPts val="0"/>
              </a:spcAft>
            </a:pPr>
            <a:r>
              <a:rPr lang="en-US" dirty="0" smtClean="0"/>
              <a:t> </a:t>
            </a:r>
            <a:r>
              <a:rPr lang="en-US" b="1" dirty="0" smtClean="0"/>
              <a:t>Rule: </a:t>
            </a:r>
            <a:r>
              <a:rPr lang="en-US" dirty="0" smtClean="0"/>
              <a:t>Function and method names should start with their </a:t>
            </a:r>
            <a:r>
              <a:rPr lang="en-US" b="1" dirty="0" smtClean="0"/>
              <a:t>main actions</a:t>
            </a:r>
            <a:r>
              <a:rPr lang="en-US" dirty="0" smtClean="0"/>
              <a:t> at the beginning.</a:t>
            </a:r>
          </a:p>
          <a:p>
            <a:pPr lvl="2">
              <a:spcAft>
                <a:spcPts val="0"/>
              </a:spcAft>
              <a:buNone/>
            </a:pPr>
            <a:r>
              <a:rPr lang="en-US" dirty="0" smtClean="0"/>
              <a:t> 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b="1" dirty="0" smtClean="0"/>
              <a:t>Example(s)</a:t>
            </a:r>
            <a:r>
              <a:rPr lang="en-US" sz="1200" dirty="0" smtClean="0"/>
              <a:t>: 	def </a:t>
            </a:r>
            <a:r>
              <a:rPr lang="en-US" sz="1200" dirty="0" err="1" smtClean="0"/>
              <a:t>read_input_data</a:t>
            </a:r>
            <a:r>
              <a:rPr lang="en-US" sz="1200" dirty="0" smtClean="0"/>
              <a:t> ():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dirty="0" smtClean="0"/>
              <a:t> 			def </a:t>
            </a:r>
            <a:r>
              <a:rPr lang="en-US" sz="1200" dirty="0" err="1" smtClean="0"/>
              <a:t>write_output_data</a:t>
            </a:r>
            <a:r>
              <a:rPr lang="en-US" sz="1200" dirty="0" smtClean="0"/>
              <a:t> ():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dirty="0" smtClean="0"/>
              <a:t>			def </a:t>
            </a:r>
            <a:r>
              <a:rPr lang="en-US" sz="1200" dirty="0" err="1" smtClean="0"/>
              <a:t>calc_value_xyy</a:t>
            </a:r>
            <a:r>
              <a:rPr lang="en-US" sz="1200" dirty="0" smtClean="0"/>
              <a:t>():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52C3-EEE5-4D13-B9D0-562B3AB8A046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698500" lvl="2" indent="-342900">
              <a:buFont typeface="+mj-lt"/>
              <a:buAutoNum type="arabicParenR" startAt="4"/>
            </a:pPr>
            <a:r>
              <a:rPr lang="en-US" b="1" dirty="0" smtClean="0">
                <a:solidFill>
                  <a:schemeClr val="accent1"/>
                </a:solidFill>
              </a:rPr>
              <a:t>Classes</a:t>
            </a:r>
          </a:p>
          <a:p>
            <a:pPr lvl="1">
              <a:spcAft>
                <a:spcPts val="0"/>
              </a:spcAft>
            </a:pPr>
            <a:r>
              <a:rPr lang="en-US" b="1" dirty="0" smtClean="0"/>
              <a:t>Rule: Class names</a:t>
            </a:r>
            <a:r>
              <a:rPr lang="en-US" dirty="0" smtClean="0"/>
              <a:t> should/must use</a:t>
            </a:r>
            <a:r>
              <a:rPr lang="en-US" b="1" dirty="0" smtClean="0"/>
              <a:t> </a:t>
            </a:r>
            <a:r>
              <a:rPr lang="en-US" b="1" dirty="0" err="1" smtClean="0"/>
              <a:t>CapWords</a:t>
            </a:r>
            <a:r>
              <a:rPr lang="en-US" dirty="0" smtClean="0"/>
              <a:t>. (PEP8)</a:t>
            </a:r>
          </a:p>
          <a:p>
            <a:pPr lvl="3">
              <a:spcAft>
                <a:spcPts val="0"/>
              </a:spcAft>
              <a:buNone/>
            </a:pPr>
            <a:r>
              <a:rPr lang="en-US" dirty="0" smtClean="0"/>
              <a:t>For a better readability abbreviations can be in capitals. 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b="1" dirty="0" smtClean="0"/>
              <a:t>Example(s): </a:t>
            </a:r>
            <a:r>
              <a:rPr lang="en-US" dirty="0" smtClean="0"/>
              <a:t>	</a:t>
            </a:r>
            <a:r>
              <a:rPr lang="en-US" sz="1200" dirty="0" smtClean="0"/>
              <a:t>class </a:t>
            </a:r>
            <a:r>
              <a:rPr lang="en-US" sz="1200" dirty="0" err="1" smtClean="0"/>
              <a:t>MyClass</a:t>
            </a:r>
            <a:r>
              <a:rPr lang="en-US" sz="1200" dirty="0" smtClean="0"/>
              <a:t>: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dirty="0" smtClean="0"/>
              <a:t>			class CSV: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dirty="0" smtClean="0"/>
              <a:t>			class </a:t>
            </a:r>
            <a:r>
              <a:rPr lang="en-US" sz="1200" dirty="0" err="1" smtClean="0"/>
              <a:t>MTSBatchList</a:t>
            </a:r>
            <a:r>
              <a:rPr lang="en-US" sz="1200" dirty="0" smtClean="0"/>
              <a:t>: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dirty="0" smtClean="0"/>
              <a:t>			class Plot:</a:t>
            </a:r>
          </a:p>
          <a:p>
            <a:pPr lvl="1">
              <a:spcAft>
                <a:spcPts val="0"/>
              </a:spcAft>
              <a:buNone/>
            </a:pPr>
            <a:r>
              <a:rPr lang="en-US" dirty="0" smtClean="0"/>
              <a:t> </a:t>
            </a:r>
          </a:p>
          <a:p>
            <a:pPr lvl="1">
              <a:spcAft>
                <a:spcPts val="0"/>
              </a:spcAft>
            </a:pPr>
            <a:r>
              <a:rPr lang="en-US" b="1" dirty="0" smtClean="0"/>
              <a:t>Rule: Class member variable</a:t>
            </a:r>
            <a:r>
              <a:rPr lang="en-US" dirty="0" smtClean="0"/>
              <a:t> names must be in </a:t>
            </a:r>
            <a:r>
              <a:rPr lang="en-US" b="1" dirty="0" smtClean="0"/>
              <a:t>lowercase</a:t>
            </a:r>
            <a:r>
              <a:rPr lang="en-US" dirty="0" smtClean="0"/>
              <a:t>, same as normal variable names. Underscores can/should be used to improve readability. (PEP8)</a:t>
            </a:r>
          </a:p>
          <a:p>
            <a:pPr lvl="1">
              <a:spcAft>
                <a:spcPts val="0"/>
              </a:spcAft>
              <a:buNone/>
            </a:pPr>
            <a:r>
              <a:rPr lang="en-US" dirty="0" smtClean="0"/>
              <a:t> </a:t>
            </a:r>
          </a:p>
          <a:p>
            <a:pPr lvl="1">
              <a:spcAft>
                <a:spcPts val="0"/>
              </a:spcAft>
            </a:pPr>
            <a:r>
              <a:rPr lang="en-US" b="1" dirty="0" smtClean="0"/>
              <a:t>Rule: Classes</a:t>
            </a:r>
            <a:r>
              <a:rPr lang="en-US" dirty="0" smtClean="0"/>
              <a:t> must always contain their </a:t>
            </a:r>
            <a:r>
              <a:rPr lang="en-US" b="1" dirty="0" smtClean="0"/>
              <a:t>constructor</a:t>
            </a:r>
            <a:r>
              <a:rPr lang="en-US" dirty="0" smtClean="0"/>
              <a:t> and </a:t>
            </a:r>
            <a:r>
              <a:rPr lang="en-US" b="1" dirty="0" smtClean="0"/>
              <a:t>destructor</a:t>
            </a:r>
            <a:r>
              <a:rPr lang="en-US" dirty="0" smtClean="0"/>
              <a:t> even if no content is inside (then use “pass” ).  </a:t>
            </a:r>
          </a:p>
          <a:p>
            <a:pPr lvl="4">
              <a:spcAft>
                <a:spcPts val="0"/>
              </a:spcAft>
              <a:buNone/>
            </a:pPr>
            <a:r>
              <a:rPr lang="en-US" sz="1200" b="1" dirty="0" smtClean="0"/>
              <a:t>Example(s)</a:t>
            </a:r>
            <a:r>
              <a:rPr lang="en-US" dirty="0" smtClean="0"/>
              <a:t>: 	</a:t>
            </a:r>
            <a:r>
              <a:rPr lang="en-US" sz="1200" dirty="0" smtClean="0"/>
              <a:t>class CSV:</a:t>
            </a:r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		    def __init__(self):</a:t>
            </a:r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		        </a:t>
            </a:r>
            <a:r>
              <a:rPr lang="en-US" sz="1200" dirty="0" err="1" smtClean="0"/>
              <a:t>self.__my_private_var</a:t>
            </a:r>
            <a:endParaRPr lang="en-US" sz="1200" dirty="0" smtClean="0"/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  		        </a:t>
            </a:r>
            <a:r>
              <a:rPr lang="en-US" sz="1200" dirty="0" err="1" smtClean="0"/>
              <a:t>self.my_public_var</a:t>
            </a:r>
            <a:endParaRPr lang="en-US" sz="1200" dirty="0" smtClean="0"/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		        pass</a:t>
            </a:r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		    def __del__(self):</a:t>
            </a:r>
          </a:p>
          <a:p>
            <a:pPr lvl="5">
              <a:spcBef>
                <a:spcPts val="0"/>
              </a:spcBef>
              <a:buNone/>
            </a:pPr>
            <a:r>
              <a:rPr lang="en-US" sz="1200" dirty="0" smtClean="0"/>
              <a:t>		        pass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74BD-1688-423C-82C7-49CD67B4E959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800" b="1" dirty="0" smtClean="0">
                <a:solidFill>
                  <a:schemeClr val="accent1"/>
                </a:solidFill>
              </a:rPr>
              <a:t>Imports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Rule: Imports</a:t>
            </a:r>
            <a:r>
              <a:rPr lang="en-US" dirty="0" smtClean="0"/>
              <a:t> must always be done at the </a:t>
            </a:r>
            <a:r>
              <a:rPr lang="en-US" b="1" dirty="0" smtClean="0"/>
              <a:t>top of the file</a:t>
            </a:r>
            <a:r>
              <a:rPr lang="en-US" dirty="0" smtClean="0"/>
              <a:t>. (PEP8)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b="1" dirty="0" smtClean="0"/>
              <a:t>Rule: Imports</a:t>
            </a:r>
            <a:r>
              <a:rPr lang="en-US" dirty="0" smtClean="0"/>
              <a:t> must/should always be done with : </a:t>
            </a:r>
            <a:r>
              <a:rPr lang="en-US" b="1" dirty="0" smtClean="0"/>
              <a:t>import &lt;module&gt;</a:t>
            </a:r>
            <a:r>
              <a:rPr lang="en-US" dirty="0" smtClean="0"/>
              <a:t> (PEP8)</a:t>
            </a:r>
          </a:p>
          <a:p>
            <a:pPr lvl="2">
              <a:spcAft>
                <a:spcPts val="0"/>
              </a:spcAft>
              <a:buNone/>
            </a:pPr>
            <a:r>
              <a:rPr lang="en-US" dirty="0" smtClean="0"/>
              <a:t>	Deviation reasons must be given by comments.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 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Rule:	Imports</a:t>
            </a:r>
            <a:r>
              <a:rPr lang="en-US" dirty="0" smtClean="0"/>
              <a:t> must be arranged in following </a:t>
            </a:r>
            <a:r>
              <a:rPr lang="en-US" b="1" dirty="0" smtClean="0"/>
              <a:t>order</a:t>
            </a:r>
            <a:r>
              <a:rPr lang="en-US" dirty="0" smtClean="0"/>
              <a:t> </a:t>
            </a:r>
          </a:p>
          <a:p>
            <a:pPr marL="1419225" lvl="3" indent="-342900">
              <a:spcAft>
                <a:spcPts val="0"/>
              </a:spcAft>
            </a:pPr>
            <a:r>
              <a:rPr lang="en-US" sz="1200" dirty="0" smtClean="0"/>
              <a:t>standard python libraries (if needed)</a:t>
            </a:r>
          </a:p>
          <a:p>
            <a:pPr marL="1419225" lvl="3" indent="-342900">
              <a:spcAft>
                <a:spcPts val="0"/>
              </a:spcAft>
            </a:pPr>
            <a:r>
              <a:rPr lang="en-US" sz="1200" dirty="0" smtClean="0"/>
              <a:t>third party libraries (only used distribution (Python(</a:t>
            </a:r>
            <a:r>
              <a:rPr lang="en-US" sz="1200" dirty="0" err="1" smtClean="0"/>
              <a:t>x,y</a:t>
            </a:r>
            <a:r>
              <a:rPr lang="en-US" sz="1200" dirty="0" smtClean="0"/>
              <a:t>)) packages should be used)</a:t>
            </a:r>
          </a:p>
          <a:p>
            <a:pPr marL="1419225" lvl="3" indent="-342900">
              <a:spcAft>
                <a:spcPts val="0"/>
              </a:spcAft>
            </a:pPr>
            <a:r>
              <a:rPr lang="en-US" sz="1200" dirty="0" smtClean="0"/>
              <a:t>SCT libraries (if needed)</a:t>
            </a:r>
          </a:p>
          <a:p>
            <a:pPr marL="1419225" lvl="3" indent="-342900">
              <a:spcAft>
                <a:spcPts val="0"/>
              </a:spcAft>
            </a:pPr>
            <a:r>
              <a:rPr lang="en-US" sz="1200" dirty="0" smtClean="0"/>
              <a:t>local libraries (if needed)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	, separated with a single blank line and the blocks should be commented with regarding comments.</a:t>
            </a:r>
          </a:p>
          <a:p>
            <a:pPr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b="1" dirty="0" smtClean="0"/>
              <a:t>Rule:	Imports</a:t>
            </a:r>
            <a:r>
              <a:rPr lang="en-US" dirty="0" smtClean="0"/>
              <a:t> must be based on </a:t>
            </a:r>
            <a:r>
              <a:rPr lang="en-US" b="1" dirty="0" smtClean="0"/>
              <a:t>packages</a:t>
            </a:r>
            <a:r>
              <a:rPr lang="en-US" dirty="0" smtClean="0"/>
              <a:t> or </a:t>
            </a:r>
            <a:r>
              <a:rPr lang="en-US" b="1" dirty="0" smtClean="0"/>
              <a:t>modules</a:t>
            </a:r>
            <a:r>
              <a:rPr lang="en-US" dirty="0" smtClean="0"/>
              <a:t>, to have a “namespace” for your import.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              Don’t import single functions, to avoid overloaded own variables or names.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 </a:t>
            </a:r>
          </a:p>
          <a:p>
            <a:pPr>
              <a:spcAft>
                <a:spcPts val="0"/>
              </a:spcAft>
            </a:pPr>
            <a:r>
              <a:rPr lang="en-US" b="1" dirty="0" smtClean="0"/>
              <a:t>Rule:	Do not use “</a:t>
            </a:r>
            <a:r>
              <a:rPr lang="en-US" dirty="0" smtClean="0"/>
              <a:t>import</a:t>
            </a:r>
            <a:r>
              <a:rPr lang="en-US" b="1" dirty="0" smtClean="0"/>
              <a:t> X </a:t>
            </a:r>
            <a:r>
              <a:rPr lang="en-US" dirty="0" smtClean="0"/>
              <a:t>as</a:t>
            </a:r>
            <a:r>
              <a:rPr lang="en-US" b="1" dirty="0" smtClean="0"/>
              <a:t> Y”, </a:t>
            </a:r>
            <a:r>
              <a:rPr lang="en-US" dirty="0" smtClean="0"/>
              <a:t>because it makes searching for usage of particular module or class difficult. 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38AD-A688-45E5-82E2-D531AFCF7926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b="1" dirty="0" smtClean="0">
                <a:solidFill>
                  <a:schemeClr val="accent1"/>
                </a:solidFill>
              </a:rPr>
              <a:t>Main function and input arguments</a:t>
            </a:r>
          </a:p>
          <a:p>
            <a:pPr>
              <a:buNone/>
            </a:pPr>
            <a:r>
              <a:rPr lang="en-US" dirty="0" smtClean="0"/>
              <a:t>To have no conflicts with </a:t>
            </a:r>
            <a:r>
              <a:rPr lang="en-US" dirty="0" err="1" smtClean="0"/>
              <a:t>pylint</a:t>
            </a:r>
            <a:r>
              <a:rPr lang="en-US" dirty="0" smtClean="0"/>
              <a:t> and pep8, it is needed to setup a main() function, which is used inside the “if __name__ == '__main__':” part. 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Rule</a:t>
            </a:r>
            <a:r>
              <a:rPr lang="en-US" dirty="0" smtClean="0"/>
              <a:t>:  When your Module uses a </a:t>
            </a:r>
            <a:r>
              <a:rPr lang="en-US" dirty="0" err="1" smtClean="0"/>
              <a:t>cmd</a:t>
            </a:r>
            <a:r>
              <a:rPr lang="en-US" dirty="0" smtClean="0"/>
              <a:t>-line Interface a </a:t>
            </a:r>
            <a:r>
              <a:rPr lang="en-US" b="1" dirty="0" smtClean="0"/>
              <a:t>def main():</a:t>
            </a:r>
            <a:r>
              <a:rPr lang="en-US" dirty="0" smtClean="0"/>
              <a:t> - Function is mandatory.</a:t>
            </a:r>
          </a:p>
          <a:p>
            <a:pPr marL="177800" lvl="4">
              <a:buNone/>
            </a:pPr>
            <a:r>
              <a:rPr lang="en-US" sz="1200" b="1" dirty="0" smtClean="0"/>
              <a:t>Example(s)</a:t>
            </a:r>
            <a:r>
              <a:rPr lang="en-US" sz="1200" dirty="0" smtClean="0"/>
              <a:t>:	</a:t>
            </a:r>
          </a:p>
          <a:p>
            <a:pPr marL="1076325" lvl="5">
              <a:buNone/>
            </a:pPr>
            <a:r>
              <a:rPr lang="en-US" sz="1000" dirty="0" smtClean="0"/>
              <a:t>from __future__ import </a:t>
            </a:r>
            <a:r>
              <a:rPr lang="en-US" sz="1000" dirty="0" err="1" smtClean="0"/>
              <a:t>print_function</a:t>
            </a: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import </a:t>
            </a:r>
            <a:r>
              <a:rPr lang="en-US" sz="1000" dirty="0" err="1" smtClean="0"/>
              <a:t>argparse</a:t>
            </a: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import sys</a:t>
            </a:r>
          </a:p>
          <a:p>
            <a:pPr marL="1076325" lvl="5">
              <a:buNone/>
            </a:pP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def main():</a:t>
            </a:r>
          </a:p>
          <a:p>
            <a:pPr marL="1076325" lvl="5">
              <a:buNone/>
            </a:pPr>
            <a:r>
              <a:rPr lang="en-US" sz="1000" dirty="0" smtClean="0"/>
              <a:t>	# initialize,</a:t>
            </a:r>
          </a:p>
          <a:p>
            <a:pPr marL="1076325" lvl="5">
              <a:buNone/>
            </a:pPr>
            <a:r>
              <a:rPr lang="en-US" sz="1000" dirty="0" smtClean="0"/>
              <a:t>    # </a:t>
            </a:r>
            <a:r>
              <a:rPr lang="en-US" sz="1000" dirty="0" err="1" smtClean="0"/>
              <a:t>RawDescriptionHelpFormatter</a:t>
            </a:r>
            <a:r>
              <a:rPr lang="en-US" sz="1000" dirty="0" smtClean="0"/>
              <a:t> prints module description when main called with -h</a:t>
            </a:r>
          </a:p>
          <a:p>
            <a:pPr marL="1076325" lvl="5">
              <a:buNone/>
            </a:pPr>
            <a:r>
              <a:rPr lang="en-US" sz="1000" dirty="0" smtClean="0"/>
              <a:t>    opts = </a:t>
            </a:r>
            <a:r>
              <a:rPr lang="en-US" sz="1000" dirty="0" err="1" smtClean="0"/>
              <a:t>argparse.ArgumentParser</a:t>
            </a:r>
            <a:r>
              <a:rPr lang="en-US" sz="1000" dirty="0" smtClean="0"/>
              <a:t>(description=__doc__,</a:t>
            </a:r>
          </a:p>
          <a:p>
            <a:pPr marL="1076325" lvl="5">
              <a:buNone/>
            </a:pPr>
            <a:r>
              <a:rPr lang="en-US" sz="1000" dirty="0" smtClean="0"/>
              <a:t>                                   	              </a:t>
            </a:r>
            <a:r>
              <a:rPr lang="en-US" sz="1000" dirty="0" err="1" smtClean="0"/>
              <a:t>formatter_class</a:t>
            </a:r>
            <a:r>
              <a:rPr lang="en-US" sz="1000" dirty="0" smtClean="0"/>
              <a:t>=</a:t>
            </a:r>
            <a:r>
              <a:rPr lang="en-US" sz="1000" dirty="0" err="1" smtClean="0"/>
              <a:t>argparse.RawDescriptionHelpFormatter</a:t>
            </a:r>
            <a:r>
              <a:rPr lang="en-US" sz="1000" dirty="0" smtClean="0"/>
              <a:t>)</a:t>
            </a:r>
          </a:p>
          <a:p>
            <a:pPr marL="1076325" lvl="5">
              <a:buNone/>
            </a:pPr>
            <a:r>
              <a:rPr lang="en-US" sz="1000" dirty="0" smtClean="0"/>
              <a:t>    # Parse command line parameters</a:t>
            </a:r>
          </a:p>
          <a:p>
            <a:pPr marL="1076325" lvl="5"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opts.add_argument</a:t>
            </a:r>
            <a:r>
              <a:rPr lang="en-US" sz="1000" dirty="0" smtClean="0"/>
              <a:t>("-r",            </a:t>
            </a:r>
            <a:r>
              <a:rPr lang="en-US" sz="1000" dirty="0" err="1" smtClean="0"/>
              <a:t>dest</a:t>
            </a:r>
            <a:r>
              <a:rPr lang="en-US" sz="1000" dirty="0" smtClean="0"/>
              <a:t>="</a:t>
            </a:r>
            <a:r>
              <a:rPr lang="en-US" sz="1000" dirty="0" err="1" smtClean="0"/>
              <a:t>arg_res_dir</a:t>
            </a:r>
            <a:r>
              <a:rPr lang="en-US" sz="1000" dirty="0" smtClean="0"/>
              <a:t>", help="result dir", default = None)</a:t>
            </a:r>
          </a:p>
          <a:p>
            <a:pPr marL="1076325" lvl="5"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opts.add_argument</a:t>
            </a:r>
            <a:r>
              <a:rPr lang="en-US" sz="1000" dirty="0" smtClean="0"/>
              <a:t>("-t", "--type",  </a:t>
            </a:r>
            <a:r>
              <a:rPr lang="en-US" sz="1000" dirty="0" err="1" smtClean="0"/>
              <a:t>dest</a:t>
            </a:r>
            <a:r>
              <a:rPr lang="en-US" sz="1000" dirty="0" smtClean="0"/>
              <a:t>="</a:t>
            </a:r>
            <a:r>
              <a:rPr lang="en-US" sz="1000" dirty="0" err="1" smtClean="0"/>
              <a:t>arg_type</a:t>
            </a:r>
            <a:r>
              <a:rPr lang="en-US" sz="1000" dirty="0" smtClean="0"/>
              <a:t>",    help="Type of job")</a:t>
            </a:r>
          </a:p>
          <a:p>
            <a:pPr marL="1076325" lvl="5"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opts.add_argument</a:t>
            </a:r>
            <a:r>
              <a:rPr lang="en-US" sz="1000" dirty="0" smtClean="0"/>
              <a:t>("-f", "--fast",  </a:t>
            </a:r>
            <a:r>
              <a:rPr lang="en-US" sz="1000" dirty="0" err="1" smtClean="0"/>
              <a:t>dest</a:t>
            </a:r>
            <a:r>
              <a:rPr lang="en-US" sz="1000" dirty="0" smtClean="0"/>
              <a:t>="</a:t>
            </a:r>
            <a:r>
              <a:rPr lang="en-US" sz="1000" dirty="0" err="1" smtClean="0"/>
              <a:t>fast_mode</a:t>
            </a:r>
            <a:r>
              <a:rPr lang="en-US" sz="1000" dirty="0" smtClean="0"/>
              <a:t>",   help="turbo",      default=False, action="</a:t>
            </a:r>
            <a:r>
              <a:rPr lang="en-US" sz="1000" dirty="0" err="1" smtClean="0"/>
              <a:t>store_true</a:t>
            </a:r>
            <a:r>
              <a:rPr lang="en-US" sz="1000" dirty="0" smtClean="0"/>
              <a:t>")</a:t>
            </a:r>
          </a:p>
          <a:p>
            <a:pPr marL="1076325" lvl="5">
              <a:buNone/>
            </a:pP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    # prepare option parser</a:t>
            </a:r>
          </a:p>
          <a:p>
            <a:pPr marL="1076325" lvl="5"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args</a:t>
            </a:r>
            <a:r>
              <a:rPr lang="en-US" sz="1000" dirty="0" smtClean="0"/>
              <a:t> = </a:t>
            </a:r>
            <a:r>
              <a:rPr lang="en-US" sz="1000" dirty="0" err="1" smtClean="0"/>
              <a:t>opts.parse_args</a:t>
            </a:r>
            <a:r>
              <a:rPr lang="en-US" sz="1000" dirty="0" smtClean="0"/>
              <a:t>()</a:t>
            </a:r>
          </a:p>
          <a:p>
            <a:pPr marL="1076325" lvl="5">
              <a:buNone/>
            </a:pP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    # access to </a:t>
            </a:r>
            <a:r>
              <a:rPr lang="en-US" sz="1000" dirty="0" err="1" smtClean="0"/>
              <a:t>params</a:t>
            </a: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    print('result dir set to:', </a:t>
            </a:r>
            <a:r>
              <a:rPr lang="en-US" sz="1000" dirty="0" err="1" smtClean="0"/>
              <a:t>args.arg_res_dir</a:t>
            </a:r>
            <a:r>
              <a:rPr lang="en-US" sz="1000" dirty="0" smtClean="0"/>
              <a:t>)</a:t>
            </a:r>
          </a:p>
          <a:p>
            <a:pPr marL="1076325" lvl="5">
              <a:buNone/>
            </a:pPr>
            <a:r>
              <a:rPr lang="en-US" sz="1000" dirty="0" smtClean="0"/>
              <a:t>    print('argument type is :', </a:t>
            </a:r>
            <a:r>
              <a:rPr lang="en-US" sz="1000" dirty="0" err="1" smtClean="0"/>
              <a:t>args.arg_type</a:t>
            </a:r>
            <a:r>
              <a:rPr lang="en-US" sz="1000" dirty="0" smtClean="0"/>
              <a:t>)</a:t>
            </a:r>
          </a:p>
          <a:p>
            <a:pPr marL="1076325" lvl="5">
              <a:buNone/>
            </a:pPr>
            <a:r>
              <a:rPr lang="en-US" sz="1000" dirty="0" smtClean="0"/>
              <a:t>    print('fast mode set to :', </a:t>
            </a:r>
            <a:r>
              <a:rPr lang="en-US" sz="1000" dirty="0" err="1" smtClean="0"/>
              <a:t>args.fast_mode</a:t>
            </a:r>
            <a:r>
              <a:rPr lang="en-US" sz="1000" dirty="0" smtClean="0"/>
              <a:t>)</a:t>
            </a:r>
          </a:p>
          <a:p>
            <a:pPr marL="1076325" lvl="5">
              <a:buNone/>
            </a:pPr>
            <a:endParaRPr lang="en-US" sz="1000" dirty="0" smtClean="0"/>
          </a:p>
          <a:p>
            <a:pPr marL="1076325" lvl="5">
              <a:buNone/>
            </a:pPr>
            <a:r>
              <a:rPr lang="en-US" sz="1000" dirty="0" smtClean="0"/>
              <a:t>if __name__ == '__main__':</a:t>
            </a:r>
          </a:p>
          <a:p>
            <a:pPr marL="1076325" lvl="5"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sys.exit</a:t>
            </a:r>
            <a:r>
              <a:rPr lang="en-US" sz="1000" dirty="0" smtClean="0"/>
              <a:t>(main())</a:t>
            </a:r>
          </a:p>
          <a:p>
            <a:pPr marL="177800" lvl="4">
              <a:spcAft>
                <a:spcPts val="0"/>
              </a:spcAft>
              <a:buNone/>
            </a:pPr>
            <a:endParaRPr lang="en-US" sz="1200" dirty="0" smtClean="0"/>
          </a:p>
          <a:p>
            <a:pPr marL="177800" lvl="4">
              <a:spcAft>
                <a:spcPts val="0"/>
              </a:spcAft>
              <a:buNone/>
            </a:pPr>
            <a:endParaRPr lang="en-US" sz="1000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CODING STYLE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83B5-448F-44BA-8D24-4BFA28B3C597}" type="datetime3">
              <a:rPr lang="en-US" noProof="0" smtClean="0"/>
              <a:pPr/>
              <a:t>28 August 2015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Author: Lenin Palanisamy, © Continental AG</a:t>
            </a:r>
            <a:endParaRPr lang="en-US" noProof="0"/>
          </a:p>
        </p:txBody>
      </p:sp>
      <p:sp>
        <p:nvSpPr>
          <p:cNvPr id="9" name="Inhaltsplatzhalter 1"/>
          <p:cNvSpPr>
            <a:spLocks noGrp="1"/>
          </p:cNvSpPr>
          <p:nvPr>
            <p:ph idx="1"/>
          </p:nvPr>
        </p:nvSpPr>
        <p:spPr>
          <a:xfrm>
            <a:off x="395288" y="1015999"/>
            <a:ext cx="8353425" cy="4860925"/>
          </a:xfrm>
        </p:spPr>
        <p:txBody>
          <a:bodyPr>
            <a:noAutofit/>
          </a:bodyPr>
          <a:lstStyle/>
          <a:p>
            <a:pPr marL="342900" lvl="1" indent="-342900">
              <a:buFont typeface="+mj-lt"/>
              <a:buAutoNum type="arabicPeriod" startAt="4"/>
            </a:pPr>
            <a:r>
              <a:rPr lang="en-US" b="1" dirty="0" smtClean="0">
                <a:solidFill>
                  <a:schemeClr val="accent1"/>
                </a:solidFill>
              </a:rPr>
              <a:t>Stings and Paths</a:t>
            </a:r>
          </a:p>
          <a:p>
            <a:r>
              <a:rPr lang="en-US" b="1" dirty="0" smtClean="0"/>
              <a:t>Rule</a:t>
            </a:r>
            <a:r>
              <a:rPr lang="en-US" dirty="0" smtClean="0"/>
              <a:t>: For building path strings </a:t>
            </a:r>
            <a:r>
              <a:rPr lang="en-US" b="1" dirty="0" err="1" smtClean="0"/>
              <a:t>os.path</a:t>
            </a:r>
            <a:r>
              <a:rPr lang="en-US" b="1" dirty="0" smtClean="0"/>
              <a:t>.</a:t>
            </a:r>
            <a:r>
              <a:rPr lang="en-US" dirty="0" smtClean="0"/>
              <a:t> functions like </a:t>
            </a:r>
            <a:r>
              <a:rPr lang="en-US" dirty="0" err="1" smtClean="0"/>
              <a:t>os.path.join</a:t>
            </a:r>
            <a:r>
              <a:rPr lang="en-US" dirty="0" smtClean="0"/>
              <a:t>( ‘path1’ , ‘dir1’ , ‘dir2’) should be for system compatibility.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Rule</a:t>
            </a:r>
            <a:r>
              <a:rPr lang="en-US" dirty="0" smtClean="0"/>
              <a:t>: Use raw string definitions for entering </a:t>
            </a:r>
            <a:r>
              <a:rPr lang="en-US" b="1" dirty="0" smtClean="0"/>
              <a:t>single “\” </a:t>
            </a:r>
            <a:r>
              <a:rPr lang="en-US" dirty="0" smtClean="0"/>
              <a:t>characters if possible.         Especially for the definition of </a:t>
            </a:r>
            <a:r>
              <a:rPr lang="en-US" b="1" dirty="0" smtClean="0"/>
              <a:t>paths</a:t>
            </a:r>
            <a:r>
              <a:rPr lang="en-US" i="1" dirty="0" smtClean="0"/>
              <a:t> </a:t>
            </a:r>
            <a:r>
              <a:rPr lang="en-US" dirty="0" smtClean="0"/>
              <a:t>this </a:t>
            </a:r>
            <a:r>
              <a:rPr lang="en-US" b="1" dirty="0" smtClean="0"/>
              <a:t>raw strings</a:t>
            </a:r>
            <a:r>
              <a:rPr lang="en-US" dirty="0" smtClean="0"/>
              <a:t> should be used! (Allows copy/paste from system)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Rule</a:t>
            </a:r>
            <a:r>
              <a:rPr lang="en-US" dirty="0" smtClean="0"/>
              <a:t>: Don’t build absolute paths depending on the current working directory. Use for Creation of absolute paths all the time the </a:t>
            </a:r>
            <a:r>
              <a:rPr lang="en-US" b="1" dirty="0" smtClean="0"/>
              <a:t>__file__</a:t>
            </a:r>
            <a:r>
              <a:rPr lang="en-US" dirty="0" smtClean="0"/>
              <a:t> constant when possible.</a:t>
            </a:r>
          </a:p>
          <a:p>
            <a:pPr lvl="1">
              <a:buNone/>
            </a:pPr>
            <a:r>
              <a:rPr lang="en-US" dirty="0" smtClean="0"/>
              <a:t> </a:t>
            </a:r>
            <a:r>
              <a:rPr lang="en-US" sz="1200" dirty="0" smtClean="0"/>
              <a:t>A backslash char </a:t>
            </a:r>
            <a:r>
              <a:rPr lang="en-US" sz="1200" b="1" dirty="0" smtClean="0"/>
              <a:t>\</a:t>
            </a:r>
            <a:r>
              <a:rPr lang="en-US" sz="1200" dirty="0" smtClean="0"/>
              <a:t> can be entered into a string using the escape sequence </a:t>
            </a:r>
            <a:r>
              <a:rPr lang="en-US" sz="1200" b="1" dirty="0" smtClean="0"/>
              <a:t>\\</a:t>
            </a:r>
            <a:endParaRPr lang="en-US" sz="1200" dirty="0" smtClean="0"/>
          </a:p>
          <a:p>
            <a:pPr marL="342900" lvl="1" indent="-342900"/>
            <a:endParaRPr lang="en-US" b="1" dirty="0" smtClean="0">
              <a:solidFill>
                <a:schemeClr val="accent1"/>
              </a:solidFill>
            </a:endParaRPr>
          </a:p>
          <a:p>
            <a:pPr marL="698500" lvl="2" indent="-342900">
              <a:buFont typeface="+mj-lt"/>
              <a:buAutoNum type="arabicParenR" startAt="3"/>
            </a:pPr>
            <a:endParaRPr lang="en-US" b="1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On-screen Show (4:3)</PresentationFormat>
  <Paragraphs>214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Continental AG, 4x3</vt:lpstr>
      <vt:lpstr>Engineering Tool Kit (ETK) Project - SCT_Sconstools</vt:lpstr>
      <vt:lpstr>GOAL</vt:lpstr>
      <vt:lpstr>COMMON CODING STYLE</vt:lpstr>
      <vt:lpstr>COMMON CODING STYLE</vt:lpstr>
      <vt:lpstr>COMMON CODING STYLE</vt:lpstr>
      <vt:lpstr>COMMON CODING STYLE</vt:lpstr>
      <vt:lpstr>COMMON CODING STYLE</vt:lpstr>
      <vt:lpstr>COMMON CODING STYLE</vt:lpstr>
      <vt:lpstr>COMMON CODING STYLE</vt:lpstr>
      <vt:lpstr>EXCEPTION HANDLING</vt:lpstr>
      <vt:lpstr>DOCUMENTATION - TEMPLATE</vt:lpstr>
      <vt:lpstr>DOCUMENTATION - TEMPLATE</vt:lpstr>
      <vt:lpstr>Thank you</vt:lpstr>
    </vt:vector>
  </TitlesOfParts>
  <Company>Continental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Lenin Palanisamy</dc:creator>
  <cp:lastModifiedBy>uidr0826</cp:lastModifiedBy>
  <cp:revision>60</cp:revision>
  <dcterms:created xsi:type="dcterms:W3CDTF">2014-01-31T10:36:50Z</dcterms:created>
  <dcterms:modified xsi:type="dcterms:W3CDTF">2015-08-28T05:31:36Z</dcterms:modified>
</cp:coreProperties>
</file>