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7BC8D-7E98-4317-99AB-96DE6BE449FA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ECA86-B574-4EB2-BFC4-72E253F217FC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22388" y="877888"/>
            <a:ext cx="4217987" cy="31638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de-DE" sz="1050" smtClean="0">
                <a:solidFill>
                  <a:schemeClr val="bg1">
                    <a:lumMod val="65000"/>
                  </a:schemeClr>
                </a:solidFill>
              </a:rPr>
              <a:t>© ITK Engineering AG</a:t>
            </a:r>
            <a:endParaRPr lang="de-DE" sz="105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941332-4ADE-4B93-9964-924F255D84EC}" type="slidenum">
              <a:rPr lang="de-DE" sz="1050" smtClean="0">
                <a:solidFill>
                  <a:schemeClr val="bg1">
                    <a:lumMod val="65000"/>
                  </a:schemeClr>
                </a:solidFill>
              </a:rPr>
              <a:pPr/>
              <a:t>1</a:t>
            </a:fld>
            <a:endParaRPr lang="de-DE" sz="105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21B072B3-C814-49B0-9EFE-9DF3FAB0E983}" type="datetime1">
              <a:rPr lang="de-DE" smtClean="0"/>
              <a:pPr/>
              <a:t>30.07.2015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9105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6E42-806F-45CA-9927-9F201DE12632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58FD-54AF-42E5-B416-714DB48B7BF1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CFE9-A1B5-4C12-813E-2FABACCFE8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58FD-54AF-42E5-B416-714DB48B7BF1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CFE9-A1B5-4C12-813E-2FABACCFE8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58FD-54AF-42E5-B416-714DB48B7BF1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CFE9-A1B5-4C12-813E-2FABACCFE8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elfolie_Bild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3716339"/>
            <a:ext cx="9144000" cy="31416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1796092" y="3717035"/>
            <a:ext cx="7342189" cy="1152127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418911"/>
            <a:ext cx="1334267" cy="1157119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1801812" y="1916832"/>
            <a:ext cx="7342189" cy="1800200"/>
          </a:xfrm>
          <a:prstGeom prst="rect">
            <a:avLst/>
          </a:prstGeom>
          <a:solidFill>
            <a:srgbClr val="697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itel 24"/>
          <p:cNvSpPr>
            <a:spLocks noGrp="1"/>
          </p:cNvSpPr>
          <p:nvPr>
            <p:ph type="title"/>
          </p:nvPr>
        </p:nvSpPr>
        <p:spPr>
          <a:xfrm>
            <a:off x="2051720" y="2201092"/>
            <a:ext cx="6696744" cy="1143000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lang="de-DE" sz="4400" kern="1200" dirty="0" smtClean="0">
                <a:solidFill>
                  <a:schemeClr val="bg1"/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1790447" y="3717035"/>
            <a:ext cx="7348537" cy="1225551"/>
          </a:xfrm>
          <a:solidFill>
            <a:srgbClr val="FFFFFF">
              <a:alpha val="78824"/>
            </a:srgbClr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342900" marR="0" indent="-793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320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705751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, Überschrift und Inhalt_IT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-17508"/>
            <a:ext cx="9144000" cy="9982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200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1354" y="1628800"/>
            <a:ext cx="8539118" cy="4680520"/>
          </a:xfr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BFCA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342900" indent="-342900">
              <a:buClr>
                <a:srgbClr val="BFCA00"/>
              </a:buClr>
              <a:buFont typeface="Wingdings" pitchFamily="2" charset="2"/>
              <a:buChar char="§"/>
              <a:defRPr sz="24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 marL="742950" indent="-28575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2pPr>
            <a:lvl3pPr marL="11430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3pPr>
            <a:lvl4pPr marL="16002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4pPr>
            <a:lvl5pPr marL="20574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75656" y="115549"/>
            <a:ext cx="7344816" cy="762691"/>
          </a:xfrm>
        </p:spPr>
        <p:txBody>
          <a:bodyPr>
            <a:noAutofit/>
          </a:bodyPr>
          <a:lstStyle>
            <a:lvl1pPr algn="l">
              <a:defRPr lang="de-DE" sz="3200" kern="1200" dirty="0" smtClean="0">
                <a:solidFill>
                  <a:srgbClr val="003A74"/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289" y="197413"/>
            <a:ext cx="792087" cy="686923"/>
          </a:xfrm>
          <a:prstGeom prst="rect">
            <a:avLst/>
          </a:prstGeom>
        </p:spPr>
      </p:pic>
      <p:cxnSp>
        <p:nvCxnSpPr>
          <p:cNvPr id="13" name="Gerade Verbindung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atumsplatzhalter 5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fld id="{496835FE-C089-4B92-B9D3-72955A938BB8}" type="datetime1">
              <a:rPr lang="de-DE" smtClean="0"/>
              <a:pPr/>
              <a:t>30.07.2015</a:t>
            </a:fld>
            <a:endParaRPr lang="de-DE"/>
          </a:p>
        </p:txBody>
      </p:sp>
      <p:sp>
        <p:nvSpPr>
          <p:cNvPr id="25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26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fld id="{54C49D4F-05A1-43D6-BA1B-62865A4310A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395288" y="1125541"/>
            <a:ext cx="8424862" cy="358775"/>
          </a:xfrm>
          <a:solidFill>
            <a:srgbClr val="69768D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>
            <a:noAutofit/>
          </a:bodyPr>
          <a:lstStyle>
            <a:lvl1pPr marL="0" indent="0">
              <a:buNone/>
              <a:defRPr lang="de-DE" sz="2400" kern="1200" dirty="0" smtClean="0">
                <a:solidFill>
                  <a:schemeClr val="bg1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marL="0" lvl="0" eaLnBrk="0" hangingPunct="0">
              <a:spcAft>
                <a:spcPct val="0"/>
              </a:spcAft>
            </a:pPr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42945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58FD-54AF-42E5-B416-714DB48B7BF1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CFE9-A1B5-4C12-813E-2FABACCFE8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58FD-54AF-42E5-B416-714DB48B7BF1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CFE9-A1B5-4C12-813E-2FABACCFE8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58FD-54AF-42E5-B416-714DB48B7BF1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CFE9-A1B5-4C12-813E-2FABACCFE8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58FD-54AF-42E5-B416-714DB48B7BF1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CFE9-A1B5-4C12-813E-2FABACCFE8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58FD-54AF-42E5-B416-714DB48B7BF1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CFE9-A1B5-4C12-813E-2FABACCFE8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58FD-54AF-42E5-B416-714DB48B7BF1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CFE9-A1B5-4C12-813E-2FABACCFE8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58FD-54AF-42E5-B416-714DB48B7BF1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CFE9-A1B5-4C12-813E-2FABACCFE8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58FD-54AF-42E5-B416-714DB48B7BF1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CFE9-A1B5-4C12-813E-2FABACCFE8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558FD-54AF-42E5-B416-714DB48B7BF1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ACFE9-A1B5-4C12-813E-2FABACCFE8F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ud4b3dg:8443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mks-psad:7001/si/viewrevision?projectName=/nfs/projekte1/REPOSITORY/Base_Development/05_Algorithm/ETK_EngineeringToolKit/04_Engineering/SCT_Sconstools/docs/release_notes/checklists/project.pj&amp;selection=Issue_Checklists.xlsx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Scons</a:t>
            </a:r>
            <a:r>
              <a:rPr lang="de-DE" dirty="0" smtClean="0"/>
              <a:t> – Development</a:t>
            </a:r>
            <a:br>
              <a:rPr lang="de-DE" dirty="0" smtClean="0"/>
            </a:br>
            <a:endParaRPr lang="de-DE" sz="1800" dirty="0"/>
          </a:p>
        </p:txBody>
      </p:sp>
      <p:sp>
        <p:nvSpPr>
          <p:cNvPr id="8" name="Textplatzhalt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3A74"/>
                </a:solidFill>
              </a:rPr>
              <a:t>Dr. André Fischer</a:t>
            </a:r>
          </a:p>
          <a:p>
            <a:r>
              <a:rPr lang="de-DE" dirty="0" smtClean="0">
                <a:solidFill>
                  <a:srgbClr val="003A74"/>
                </a:solidFill>
              </a:rPr>
              <a:t>ITK Engineering AG</a:t>
            </a:r>
            <a:endParaRPr lang="de-DE" dirty="0">
              <a:solidFill>
                <a:srgbClr val="003A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9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Any modifications within </a:t>
            </a:r>
            <a:r>
              <a:rPr lang="en-US" dirty="0" err="1" smtClean="0"/>
              <a:t>GenericScons</a:t>
            </a:r>
            <a:r>
              <a:rPr lang="en-US" dirty="0" smtClean="0"/>
              <a:t> may affect </a:t>
            </a:r>
            <a:r>
              <a:rPr lang="en-US" b="1" dirty="0" smtClean="0"/>
              <a:t>ALL </a:t>
            </a:r>
            <a:r>
              <a:rPr lang="en-US" dirty="0" smtClean="0"/>
              <a:t>components using </a:t>
            </a:r>
            <a:r>
              <a:rPr lang="en-US" dirty="0" err="1" smtClean="0"/>
              <a:t>GenericScons</a:t>
            </a:r>
            <a:endParaRPr lang="en-US" dirty="0" smtClean="0"/>
          </a:p>
          <a:p>
            <a:r>
              <a:rPr lang="en-US" b="1" dirty="0" smtClean="0"/>
              <a:t>Requirements:</a:t>
            </a:r>
          </a:p>
          <a:p>
            <a:pPr lvl="1"/>
            <a:r>
              <a:rPr lang="en-US" dirty="0" smtClean="0"/>
              <a:t>Every modification shall be tested for the component / feature it refers to</a:t>
            </a:r>
          </a:p>
          <a:p>
            <a:pPr lvl="1"/>
            <a:r>
              <a:rPr lang="en-US" dirty="0" smtClean="0"/>
              <a:t>Every modification shall be tested with </a:t>
            </a:r>
            <a:r>
              <a:rPr lang="en-US" b="1" dirty="0" smtClean="0"/>
              <a:t>every</a:t>
            </a:r>
            <a:r>
              <a:rPr lang="en-US" dirty="0" smtClean="0"/>
              <a:t> component that uses Generic </a:t>
            </a:r>
            <a:r>
              <a:rPr lang="en-US" dirty="0" err="1" smtClean="0"/>
              <a:t>Scons</a:t>
            </a:r>
            <a:endParaRPr lang="en-US" dirty="0" smtClean="0"/>
          </a:p>
          <a:p>
            <a:pPr lvl="1"/>
            <a:r>
              <a:rPr lang="en-US" dirty="0" smtClean="0"/>
              <a:t>Every modification shall be tested with projects which comprise several components, e.g. SMFC4B0, SRLCam4T0, etc. – this includes external dependencies!</a:t>
            </a:r>
          </a:p>
          <a:p>
            <a:r>
              <a:rPr lang="en-US" dirty="0" smtClean="0"/>
              <a:t>Checking every modification with every component locally is not feasible for a developer on personal computer</a:t>
            </a:r>
          </a:p>
          <a:p>
            <a:r>
              <a:rPr lang="en-US" dirty="0" smtClean="0"/>
              <a:t>Build </a:t>
            </a:r>
            <a:r>
              <a:rPr lang="en-US" dirty="0" smtClean="0"/>
              <a:t>Server </a:t>
            </a:r>
            <a:r>
              <a:rPr lang="en-US" dirty="0" smtClean="0"/>
              <a:t>lud4b3dg (Owner: </a:t>
            </a:r>
            <a:r>
              <a:rPr lang="en-US" dirty="0" err="1" smtClean="0"/>
              <a:t>Yavuz</a:t>
            </a:r>
            <a:r>
              <a:rPr lang="en-US" dirty="0" smtClean="0"/>
              <a:t> </a:t>
            </a:r>
            <a:r>
              <a:rPr lang="en-US" dirty="0" err="1" smtClean="0"/>
              <a:t>Isik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Computer located in </a:t>
            </a:r>
            <a:r>
              <a:rPr lang="en-US" dirty="0" err="1" smtClean="0"/>
              <a:t>Lindau</a:t>
            </a:r>
            <a:r>
              <a:rPr lang="en-US" dirty="0" smtClean="0"/>
              <a:t> at our disposal for testing/building</a:t>
            </a:r>
          </a:p>
          <a:p>
            <a:pPr lvl="1"/>
            <a:r>
              <a:rPr lang="en-US" dirty="0" smtClean="0"/>
              <a:t>Easy operability via Jenkins Server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Efficient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30.07.2015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connect:</a:t>
            </a:r>
          </a:p>
          <a:p>
            <a:pPr lvl="1"/>
            <a:r>
              <a:rPr lang="en-US" dirty="0" smtClean="0"/>
              <a:t>Start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remote desktop connection </a:t>
            </a:r>
            <a:r>
              <a:rPr lang="en-US" dirty="0" smtClean="0">
                <a:sym typeface="Wingdings" pitchFamily="2" charset="2"/>
              </a:rPr>
              <a:t> type in “lud4b3dg”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Sign in with you user ID and computer password</a:t>
            </a:r>
          </a:p>
          <a:p>
            <a:r>
              <a:rPr lang="en-US" dirty="0" smtClean="0">
                <a:sym typeface="Wingdings" pitchFamily="2" charset="2"/>
              </a:rPr>
              <a:t>Lud4b3dg is a standard computer which can be designed for corresponding needs</a:t>
            </a:r>
          </a:p>
          <a:p>
            <a:r>
              <a:rPr lang="en-US" dirty="0" smtClean="0">
                <a:sym typeface="Wingdings" pitchFamily="2" charset="2"/>
              </a:rPr>
              <a:t>So far: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Installation of tools: Visual Studio 2005, QAC, Cantata.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Missing: Code Composer Studio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Sandboxes (build and regular) of all components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Batch-files for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Setting up development tools versions (setup_sanboxes.bat)</a:t>
            </a:r>
          </a:p>
          <a:p>
            <a:pPr lvl="2"/>
            <a:r>
              <a:rPr lang="en-US" dirty="0" err="1" smtClean="0">
                <a:sym typeface="Wingdings" pitchFamily="2" charset="2"/>
              </a:rPr>
              <a:t>Resynchronising</a:t>
            </a:r>
            <a:r>
              <a:rPr lang="en-US" dirty="0" smtClean="0">
                <a:sym typeface="Wingdings" pitchFamily="2" charset="2"/>
              </a:rPr>
              <a:t> sandboxes with MKS (resync.bat)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Building </a:t>
            </a:r>
            <a:r>
              <a:rPr lang="en-US" smtClean="0">
                <a:sym typeface="Wingdings" pitchFamily="2" charset="2"/>
              </a:rPr>
              <a:t>(build.bat)</a:t>
            </a:r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Efficient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: lud4b3dg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30.07.2015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139952" y="1628800"/>
            <a:ext cx="4680520" cy="46805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Build:</a:t>
            </a:r>
          </a:p>
          <a:p>
            <a:pPr lvl="2"/>
            <a:r>
              <a:rPr lang="en-US" dirty="0" smtClean="0"/>
              <a:t>Build-sandboxes for all components running on </a:t>
            </a:r>
            <a:r>
              <a:rPr lang="en-US" dirty="0" err="1" smtClean="0"/>
              <a:t>GenericScons</a:t>
            </a:r>
            <a:endParaRPr lang="en-US" dirty="0" smtClean="0"/>
          </a:p>
          <a:p>
            <a:pPr lvl="2"/>
            <a:r>
              <a:rPr lang="en-US" dirty="0" smtClean="0"/>
              <a:t>Software releases to be shared under 02_Development_Tools and 05_Testing</a:t>
            </a:r>
          </a:p>
          <a:p>
            <a:pPr lvl="1"/>
            <a:r>
              <a:rPr lang="en-US" dirty="0" smtClean="0"/>
              <a:t>Regular:</a:t>
            </a:r>
          </a:p>
          <a:p>
            <a:pPr lvl="2"/>
            <a:r>
              <a:rPr lang="en-US" dirty="0" smtClean="0"/>
              <a:t>Regular sandboxes for all components running on </a:t>
            </a:r>
            <a:r>
              <a:rPr lang="en-US" dirty="0" err="1" smtClean="0"/>
              <a:t>GenericScons</a:t>
            </a:r>
            <a:endParaRPr lang="en-US" dirty="0" smtClean="0"/>
          </a:p>
          <a:p>
            <a:pPr lvl="1"/>
            <a:r>
              <a:rPr lang="en-US" dirty="0" smtClean="0"/>
              <a:t>Variant:</a:t>
            </a:r>
          </a:p>
          <a:p>
            <a:pPr lvl="2"/>
            <a:r>
              <a:rPr lang="en-US" dirty="0" smtClean="0"/>
              <a:t>Variant sandboxes for Projects comprising several components running on </a:t>
            </a:r>
            <a:r>
              <a:rPr lang="en-US" dirty="0" err="1" smtClean="0"/>
              <a:t>GenericScons</a:t>
            </a:r>
            <a:r>
              <a:rPr lang="en-US" dirty="0" smtClean="0"/>
              <a:t>, at the moment: </a:t>
            </a:r>
          </a:p>
          <a:p>
            <a:pPr lvl="3"/>
            <a:r>
              <a:rPr lang="en-US" dirty="0" smtClean="0"/>
              <a:t>SMFC4B0</a:t>
            </a:r>
          </a:p>
          <a:p>
            <a:pPr lvl="3"/>
            <a:r>
              <a:rPr lang="en-US" dirty="0" smtClean="0"/>
              <a:t>MFC4T0</a:t>
            </a:r>
          </a:p>
          <a:p>
            <a:pPr lvl="3"/>
            <a:r>
              <a:rPr lang="en-US" dirty="0" smtClean="0"/>
              <a:t>SRLCam4T0</a:t>
            </a:r>
          </a:p>
          <a:p>
            <a:pPr lvl="1"/>
            <a:r>
              <a:rPr lang="en-US" dirty="0" err="1" smtClean="0"/>
              <a:t>DevTools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Different versions of 02_Development_Tools 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: lud4b3dg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30.07.2015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34861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Idea of </a:t>
            </a:r>
            <a:r>
              <a:rPr lang="en-US" dirty="0" err="1" smtClean="0"/>
              <a:t>DevTools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Desirable to easily switch between different versions of 02_Development_Tools, e.g. in terms on the version of </a:t>
            </a:r>
            <a:r>
              <a:rPr lang="en-US" dirty="0" err="1" smtClean="0"/>
              <a:t>GenericScons</a:t>
            </a:r>
            <a:r>
              <a:rPr lang="en-US" dirty="0" smtClean="0"/>
              <a:t> being used:</a:t>
            </a:r>
          </a:p>
          <a:p>
            <a:pPr lvl="2"/>
            <a:r>
              <a:rPr lang="en-US" dirty="0" smtClean="0"/>
              <a:t>Build failures: We should have a version of 02_Development_Tools with the </a:t>
            </a:r>
            <a:r>
              <a:rPr lang="en-US" dirty="0" err="1" smtClean="0"/>
              <a:t>GenericScons</a:t>
            </a:r>
            <a:r>
              <a:rPr lang="en-US" dirty="0" smtClean="0"/>
              <a:t> release in use to reconstruct problems</a:t>
            </a:r>
          </a:p>
          <a:p>
            <a:pPr lvl="2"/>
            <a:r>
              <a:rPr lang="en-US" dirty="0" smtClean="0"/>
              <a:t>Development: We should have a version of 02_Development_Tools with the trunk version of </a:t>
            </a:r>
            <a:r>
              <a:rPr lang="en-US" dirty="0" err="1" smtClean="0"/>
              <a:t>GenericScons</a:t>
            </a:r>
            <a:endParaRPr lang="en-US" dirty="0" smtClean="0"/>
          </a:p>
          <a:p>
            <a:pPr lvl="1"/>
            <a:r>
              <a:rPr lang="en-US" dirty="0" smtClean="0"/>
              <a:t>Naïve approach: </a:t>
            </a:r>
          </a:p>
          <a:p>
            <a:pPr lvl="2"/>
            <a:r>
              <a:rPr lang="en-US" dirty="0" smtClean="0"/>
              <a:t>Collect all relevant versions of 02_Development_Tools in terms of the </a:t>
            </a:r>
            <a:r>
              <a:rPr lang="en-US" dirty="0" err="1" smtClean="0"/>
              <a:t>GenericScons</a:t>
            </a:r>
            <a:r>
              <a:rPr lang="en-US" dirty="0" smtClean="0"/>
              <a:t> version used, e.g. 02_Development_Tools_1_49 contains copies of relevant build tools like </a:t>
            </a:r>
            <a:r>
              <a:rPr lang="en-US" dirty="0" err="1" smtClean="0"/>
              <a:t>ti_tools</a:t>
            </a:r>
            <a:r>
              <a:rPr lang="en-US" dirty="0" smtClean="0"/>
              <a:t> and </a:t>
            </a:r>
            <a:r>
              <a:rPr lang="en-US" dirty="0" err="1" smtClean="0"/>
              <a:t>GenericScons</a:t>
            </a:r>
            <a:r>
              <a:rPr lang="en-US" dirty="0" smtClean="0"/>
              <a:t> CP 1.49</a:t>
            </a:r>
          </a:p>
          <a:p>
            <a:pPr lvl="2"/>
            <a:r>
              <a:rPr lang="en-US" dirty="0" smtClean="0"/>
              <a:t>Whenever required, just copy the corresponding 02_Development_Tools-folder to the sandbox in question</a:t>
            </a:r>
          </a:p>
          <a:p>
            <a:pPr lvl="2"/>
            <a:r>
              <a:rPr lang="en-US" dirty="0" smtClean="0"/>
              <a:t>Obvious disadvantages:</a:t>
            </a:r>
          </a:p>
          <a:p>
            <a:pPr lvl="3"/>
            <a:r>
              <a:rPr lang="en-US" dirty="0" smtClean="0"/>
              <a:t>Require a lot of storage</a:t>
            </a:r>
          </a:p>
          <a:p>
            <a:pPr lvl="3"/>
            <a:r>
              <a:rPr lang="en-US" dirty="0" smtClean="0"/>
              <a:t>Copy takes quite some time</a:t>
            </a:r>
          </a:p>
          <a:p>
            <a:pPr lvl="3"/>
            <a:r>
              <a:rPr lang="en-US" dirty="0" smtClean="0"/>
              <a:t>Confusion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: </a:t>
            </a:r>
            <a:r>
              <a:rPr lang="de-DE" dirty="0" smtClean="0"/>
              <a:t>lud4b3dg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30.07.2015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: </a:t>
            </a:r>
            <a:r>
              <a:rPr lang="de-DE" dirty="0" smtClean="0"/>
              <a:t>lud4b3dg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30.07.2015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81354" y="1556792"/>
            <a:ext cx="8539118" cy="475252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Smart approach:</a:t>
            </a:r>
          </a:p>
          <a:p>
            <a:pPr lvl="1"/>
            <a:r>
              <a:rPr lang="en-US" dirty="0" smtClean="0"/>
              <a:t>Collect all relevant versions of build tools on hard drive</a:t>
            </a:r>
          </a:p>
          <a:p>
            <a:pPr lvl="1"/>
            <a:r>
              <a:rPr lang="en-US" dirty="0" smtClean="0"/>
              <a:t>Create empty folder DevTools_1_xx</a:t>
            </a:r>
          </a:p>
          <a:p>
            <a:pPr lvl="1"/>
            <a:r>
              <a:rPr lang="en-US" dirty="0" smtClean="0"/>
              <a:t>Create symbolic links to required build tools with “</a:t>
            </a:r>
            <a:r>
              <a:rPr lang="en-US" dirty="0" err="1" smtClean="0"/>
              <a:t>mklink</a:t>
            </a:r>
            <a:r>
              <a:rPr lang="en-US" dirty="0" smtClean="0"/>
              <a:t>”, e.g.</a:t>
            </a:r>
          </a:p>
          <a:p>
            <a:pPr lvl="2">
              <a:buNone/>
            </a:pPr>
            <a:r>
              <a:rPr lang="en-US" dirty="0" err="1" smtClean="0"/>
              <a:t>mklink</a:t>
            </a:r>
            <a:r>
              <a:rPr lang="en-US" dirty="0" smtClean="0"/>
              <a:t> /D H:\sandboxes\DevTools_1_49\ti_tools H:\sandboxes\build\ti_tools_1_15</a:t>
            </a:r>
          </a:p>
          <a:p>
            <a:pPr lvl="1">
              <a:buNone/>
            </a:pPr>
            <a:r>
              <a:rPr lang="en-US" dirty="0" smtClean="0"/>
              <a:t>	This step has been automated by </a:t>
            </a:r>
            <a:r>
              <a:rPr lang="en-US" b="1" dirty="0" smtClean="0"/>
              <a:t>link_generate.bat</a:t>
            </a:r>
          </a:p>
          <a:p>
            <a:pPr lvl="1"/>
            <a:r>
              <a:rPr lang="en-US" dirty="0" err="1" smtClean="0"/>
              <a:t>mklink</a:t>
            </a:r>
            <a:r>
              <a:rPr lang="en-US" dirty="0" smtClean="0"/>
              <a:t> resp. link_generate.bat needs to be executed with administrator rights!</a:t>
            </a:r>
          </a:p>
          <a:p>
            <a:pPr lvl="1"/>
            <a:r>
              <a:rPr lang="en-US" dirty="0" smtClean="0"/>
              <a:t>Result: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folder then again can be linked with “</a:t>
            </a:r>
            <a:r>
              <a:rPr lang="en-US" dirty="0" err="1" smtClean="0"/>
              <a:t>mklink</a:t>
            </a:r>
            <a:r>
              <a:rPr lang="en-US" dirty="0" smtClean="0"/>
              <a:t>” to specific component sandboxes, e.g.</a:t>
            </a:r>
          </a:p>
          <a:p>
            <a:pPr lvl="2">
              <a:buNone/>
            </a:pPr>
            <a:r>
              <a:rPr lang="en-US" dirty="0" err="1" smtClean="0"/>
              <a:t>mklink</a:t>
            </a:r>
            <a:r>
              <a:rPr lang="en-US" dirty="0" smtClean="0"/>
              <a:t> /D 02_Development_Tools D:\sandboxes\DevTools\DevTools_1_49</a:t>
            </a:r>
          </a:p>
          <a:p>
            <a:pPr lvl="1">
              <a:buNone/>
            </a:pPr>
            <a:r>
              <a:rPr lang="en-US" dirty="0" smtClean="0"/>
              <a:t>	This step has been automated by </a:t>
            </a:r>
            <a:r>
              <a:rPr lang="en-US" b="1" dirty="0" smtClean="0"/>
              <a:t>setup_sandboxes.bat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429000"/>
            <a:ext cx="3240360" cy="175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far:</a:t>
            </a:r>
          </a:p>
          <a:p>
            <a:pPr lvl="1"/>
            <a:r>
              <a:rPr lang="en-US" dirty="0" smtClean="0"/>
              <a:t>Setup of sandboxes</a:t>
            </a:r>
          </a:p>
          <a:p>
            <a:pPr lvl="1"/>
            <a:r>
              <a:rPr lang="en-US" dirty="0" smtClean="0"/>
              <a:t>Setup of </a:t>
            </a:r>
            <a:r>
              <a:rPr lang="en-US" dirty="0" err="1" smtClean="0"/>
              <a:t>Development_Tools</a:t>
            </a:r>
            <a:endParaRPr lang="en-US" dirty="0" smtClean="0"/>
          </a:p>
          <a:p>
            <a:r>
              <a:rPr lang="en-US" dirty="0" smtClean="0"/>
              <a:t>Still required:</a:t>
            </a:r>
          </a:p>
          <a:p>
            <a:pPr lvl="1"/>
            <a:r>
              <a:rPr lang="en-US" dirty="0" smtClean="0"/>
              <a:t>Easy operability of builds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ym typeface="Wingdings" pitchFamily="2" charset="2"/>
              </a:rPr>
              <a:t>Jenkins Server </a:t>
            </a:r>
            <a:r>
              <a:rPr lang="en-US" dirty="0" smtClean="0">
                <a:sym typeface="Wingdings" pitchFamily="2" charset="2"/>
              </a:rPr>
              <a:t>and </a:t>
            </a:r>
            <a:r>
              <a:rPr lang="en-US" b="1" dirty="0" smtClean="0">
                <a:sym typeface="Wingdings" pitchFamily="2" charset="2"/>
              </a:rPr>
              <a:t>build.bat</a:t>
            </a:r>
            <a:r>
              <a:rPr lang="en-US" dirty="0" smtClean="0">
                <a:sym typeface="Wingdings" pitchFamily="2" charset="2"/>
              </a:rPr>
              <a:t> and generic (!) </a:t>
            </a:r>
            <a:r>
              <a:rPr lang="en-US" b="1" dirty="0" smtClean="0">
                <a:sym typeface="Wingdings" pitchFamily="2" charset="2"/>
              </a:rPr>
              <a:t>scons.bat</a:t>
            </a:r>
          </a:p>
          <a:p>
            <a:r>
              <a:rPr lang="en-US" dirty="0" smtClean="0">
                <a:sym typeface="Wingdings" pitchFamily="2" charset="2"/>
              </a:rPr>
              <a:t>Address accessible from Conti network:</a:t>
            </a:r>
          </a:p>
          <a:p>
            <a:pPr lvl="1"/>
            <a:r>
              <a:rPr lang="en-US" dirty="0" smtClean="0">
                <a:sym typeface="Wingdings" pitchFamily="2" charset="2"/>
                <a:hlinkClick r:id="rId2"/>
              </a:rPr>
              <a:t>https://lud4b3dg:8443/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Person of contact: </a:t>
            </a:r>
            <a:r>
              <a:rPr lang="en-US" dirty="0" err="1" smtClean="0">
                <a:sym typeface="Wingdings" pitchFamily="2" charset="2"/>
              </a:rPr>
              <a:t>Yavuz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Isik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Introduction to Jenkins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General advice to Jenkins: Wolfgang </a:t>
            </a:r>
            <a:r>
              <a:rPr lang="en-US" dirty="0" err="1" smtClean="0">
                <a:sym typeface="Wingdings" pitchFamily="2" charset="2"/>
              </a:rPr>
              <a:t>Sinnwell</a:t>
            </a:r>
            <a:endParaRPr lang="en-US" dirty="0" smtClean="0">
              <a:sym typeface="Wingdings" pitchFamily="2" charset="2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: </a:t>
            </a:r>
            <a:r>
              <a:rPr lang="de-DE" dirty="0" smtClean="0"/>
              <a:t>lud4b3dg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30.07.2015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67544" y="1628800"/>
            <a:ext cx="8352928" cy="4680520"/>
          </a:xfrm>
        </p:spPr>
        <p:txBody>
          <a:bodyPr>
            <a:normAutofit/>
          </a:bodyPr>
          <a:lstStyle/>
          <a:p>
            <a:pPr marL="571500" indent="-571500">
              <a:buNone/>
            </a:pPr>
            <a:r>
              <a:rPr lang="de-DE" sz="2800" b="1" dirty="0" smtClean="0">
                <a:solidFill>
                  <a:schemeClr val="tx2"/>
                </a:solidFill>
              </a:rPr>
              <a:t>Goals:</a:t>
            </a:r>
          </a:p>
          <a:p>
            <a:pPr marL="571500" indent="-571500"/>
            <a:r>
              <a:rPr lang="de-DE" sz="2800" dirty="0" smtClean="0">
                <a:solidFill>
                  <a:schemeClr val="tx2"/>
                </a:solidFill>
              </a:rPr>
              <a:t>Workflow in MKS</a:t>
            </a:r>
          </a:p>
          <a:p>
            <a:pPr marL="571500" indent="-571500"/>
            <a:r>
              <a:rPr lang="de-DE" sz="2800" dirty="0" err="1" smtClean="0">
                <a:solidFill>
                  <a:schemeClr val="tx2"/>
                </a:solidFill>
              </a:rPr>
              <a:t>External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dependencies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of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GenericScons</a:t>
            </a: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/>
            <a:r>
              <a:rPr lang="de-DE" sz="2800" dirty="0" err="1" smtClean="0">
                <a:solidFill>
                  <a:schemeClr val="tx2"/>
                </a:solidFill>
              </a:rPr>
              <a:t>Efficient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development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setup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for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GenericScons</a:t>
            </a: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/>
            <a:r>
              <a:rPr lang="de-DE" sz="2800" dirty="0" smtClean="0">
                <a:solidFill>
                  <a:schemeClr val="tx2"/>
                </a:solidFill>
              </a:rPr>
              <a:t>Test </a:t>
            </a:r>
            <a:r>
              <a:rPr lang="de-DE" sz="2800" dirty="0" err="1" smtClean="0">
                <a:solidFill>
                  <a:schemeClr val="tx2"/>
                </a:solidFill>
              </a:rPr>
              <a:t>environment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for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GenericScons</a:t>
            </a: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/>
            <a:r>
              <a:rPr lang="de-DE" sz="2800" dirty="0" err="1" smtClean="0">
                <a:solidFill>
                  <a:schemeClr val="tx2"/>
                </a:solidFill>
              </a:rPr>
              <a:t>Usage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of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Build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server</a:t>
            </a:r>
            <a:r>
              <a:rPr lang="de-DE" sz="2800" dirty="0" smtClean="0">
                <a:solidFill>
                  <a:schemeClr val="tx2"/>
                </a:solidFill>
              </a:rPr>
              <a:t> lud4b3dg</a:t>
            </a:r>
          </a:p>
          <a:p>
            <a:pPr marL="571500" indent="-571500"/>
            <a:r>
              <a:rPr lang="de-DE" sz="2800" dirty="0" err="1" smtClean="0">
                <a:solidFill>
                  <a:schemeClr val="tx2"/>
                </a:solidFill>
              </a:rPr>
              <a:t>Usage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of</a:t>
            </a:r>
            <a:r>
              <a:rPr lang="de-DE" sz="2800" dirty="0" smtClean="0">
                <a:solidFill>
                  <a:schemeClr val="tx2"/>
                </a:solidFill>
              </a:rPr>
              <a:t> Jenkins </a:t>
            </a:r>
            <a:r>
              <a:rPr lang="de-DE" sz="2800" dirty="0" err="1" smtClean="0">
                <a:solidFill>
                  <a:schemeClr val="tx2"/>
                </a:solidFill>
              </a:rPr>
              <a:t>server</a:t>
            </a:r>
            <a:endParaRPr lang="de-DE" sz="2800" dirty="0" smtClean="0">
              <a:solidFill>
                <a:schemeClr val="tx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GenericScons</a:t>
            </a:r>
            <a:r>
              <a:rPr lang="en-US" dirty="0" smtClean="0"/>
              <a:t>: Developer‘s </a:t>
            </a:r>
            <a:r>
              <a:rPr lang="en-US" dirty="0"/>
              <a:t>point of view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30.07.2015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574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95536" y="1556792"/>
            <a:ext cx="8424936" cy="4896544"/>
          </a:xfrm>
        </p:spPr>
        <p:txBody>
          <a:bodyPr>
            <a:normAutofit/>
          </a:bodyPr>
          <a:lstStyle/>
          <a:p>
            <a:pPr marL="628650" indent="-571500">
              <a:buNone/>
            </a:pPr>
            <a:endParaRPr lang="de-DE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romanUcPeriod"/>
            </a:pPr>
            <a:r>
              <a:rPr lang="de-DE" sz="2800" dirty="0" smtClean="0">
                <a:solidFill>
                  <a:schemeClr val="tx2"/>
                </a:solidFill>
              </a:rPr>
              <a:t>Workflow </a:t>
            </a:r>
            <a:r>
              <a:rPr lang="de-DE" sz="2800" dirty="0" smtClean="0">
                <a:solidFill>
                  <a:schemeClr val="tx2"/>
                </a:solidFill>
              </a:rPr>
              <a:t>in </a:t>
            </a:r>
            <a:r>
              <a:rPr lang="de-DE" sz="2800" dirty="0" smtClean="0">
                <a:solidFill>
                  <a:schemeClr val="tx2"/>
                </a:solidFill>
              </a:rPr>
              <a:t>MKS</a:t>
            </a:r>
          </a:p>
          <a:p>
            <a:pPr marL="628650" indent="-571500">
              <a:buFont typeface="+mj-lt"/>
              <a:buAutoNum type="romanUcPeriod"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romanUcPeriod"/>
            </a:pPr>
            <a:r>
              <a:rPr lang="de-DE" sz="2800" dirty="0" err="1" smtClean="0">
                <a:solidFill>
                  <a:schemeClr val="tx2"/>
                </a:solidFill>
              </a:rPr>
              <a:t>External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Dependencies</a:t>
            </a:r>
            <a:endParaRPr lang="de-DE" sz="2800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romanUcPeriod"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romanUcPeriod"/>
            </a:pPr>
            <a:r>
              <a:rPr lang="de-DE" sz="2800" dirty="0" err="1" smtClean="0">
                <a:solidFill>
                  <a:schemeClr val="tx2"/>
                </a:solidFill>
              </a:rPr>
              <a:t>Testing</a:t>
            </a:r>
            <a:endParaRPr lang="de-DE" sz="2800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romanUcPeriod"/>
            </a:pPr>
            <a:endParaRPr lang="de-DE" sz="2800" dirty="0" smtClean="0">
              <a:solidFill>
                <a:schemeClr val="tx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30.07.2015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574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67544" y="1628800"/>
            <a:ext cx="8352928" cy="4680520"/>
          </a:xfrm>
        </p:spPr>
        <p:txBody>
          <a:bodyPr>
            <a:normAutofit/>
          </a:bodyPr>
          <a:lstStyle/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r>
              <a:rPr lang="de-DE" sz="4400" b="1" dirty="0" err="1" smtClean="0">
                <a:solidFill>
                  <a:schemeClr val="tx2"/>
                </a:solidFill>
              </a:rPr>
              <a:t>GenericScons</a:t>
            </a:r>
            <a:r>
              <a:rPr lang="de-DE" sz="4400" b="1" dirty="0" smtClean="0">
                <a:solidFill>
                  <a:schemeClr val="tx2"/>
                </a:solidFill>
              </a:rPr>
              <a:t> – </a:t>
            </a:r>
          </a:p>
          <a:p>
            <a:pPr marL="571500" indent="-571500" algn="ctr">
              <a:buNone/>
            </a:pPr>
            <a:r>
              <a:rPr lang="de-DE" sz="4400" b="1" dirty="0" smtClean="0">
                <a:solidFill>
                  <a:schemeClr val="tx2"/>
                </a:solidFill>
              </a:rPr>
              <a:t>Workflow in MKS</a:t>
            </a:r>
          </a:p>
          <a:p>
            <a:pPr marL="628650" indent="-571500">
              <a:buFont typeface="+mj-lt"/>
              <a:buAutoNum type="arabicPeriod"/>
            </a:pPr>
            <a:endParaRPr lang="de-DE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arabicPeriod"/>
            </a:pPr>
            <a:endParaRPr lang="de-DE" sz="2800" dirty="0" smtClean="0">
              <a:solidFill>
                <a:schemeClr val="tx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30.07.2015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574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Release </a:t>
            </a:r>
            <a:r>
              <a:rPr lang="de-DE" dirty="0" err="1" smtClean="0"/>
              <a:t>cycles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ca. 4 </a:t>
            </a:r>
            <a:r>
              <a:rPr lang="de-DE" dirty="0" err="1" smtClean="0"/>
              <a:t>weeks</a:t>
            </a:r>
            <a:r>
              <a:rPr lang="de-DE" dirty="0" smtClean="0"/>
              <a:t>,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end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month</a:t>
            </a:r>
            <a:endParaRPr lang="de-DE" dirty="0" smtClean="0"/>
          </a:p>
          <a:p>
            <a:r>
              <a:rPr lang="de-DE" dirty="0" smtClean="0"/>
              <a:t>Releases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issued</a:t>
            </a:r>
            <a:r>
              <a:rPr lang="de-DE" dirty="0" smtClean="0"/>
              <a:t> in MKS </a:t>
            </a:r>
            <a:r>
              <a:rPr lang="de-DE" dirty="0" err="1" smtClean="0"/>
              <a:t>under</a:t>
            </a:r>
            <a:r>
              <a:rPr lang="de-DE" dirty="0" smtClean="0"/>
              <a:t> Project = „/ETK“</a:t>
            </a:r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release</a:t>
            </a:r>
            <a:r>
              <a:rPr lang="de-DE" dirty="0" smtClean="0"/>
              <a:t> </a:t>
            </a:r>
            <a:r>
              <a:rPr lang="de-DE" dirty="0" err="1" smtClean="0"/>
              <a:t>issue</a:t>
            </a:r>
            <a:r>
              <a:rPr lang="de-DE" dirty="0" smtClean="0"/>
              <a:t> a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 (Change- </a:t>
            </a:r>
            <a:r>
              <a:rPr lang="de-DE" dirty="0" err="1" smtClean="0"/>
              <a:t>or</a:t>
            </a:r>
            <a:r>
              <a:rPr lang="de-DE" dirty="0" smtClean="0"/>
              <a:t> Feature-</a:t>
            </a:r>
            <a:r>
              <a:rPr lang="de-DE" dirty="0" err="1" smtClean="0"/>
              <a:t>Requests</a:t>
            </a:r>
            <a:r>
              <a:rPr lang="de-DE" dirty="0" smtClean="0"/>
              <a:t>, Problem Reports)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assigned</a:t>
            </a:r>
            <a:endParaRPr lang="de-DE" dirty="0" smtClean="0"/>
          </a:p>
          <a:p>
            <a:r>
              <a:rPr lang="de-DE" dirty="0" err="1" smtClean="0"/>
              <a:t>Those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fixed</a:t>
            </a:r>
            <a:r>
              <a:rPr lang="de-DE" dirty="0" smtClean="0"/>
              <a:t>/</a:t>
            </a:r>
            <a:r>
              <a:rPr lang="de-DE" dirty="0" err="1" smtClean="0"/>
              <a:t>closed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 err="1" smtClean="0"/>
              <a:t>release</a:t>
            </a:r>
            <a:r>
              <a:rPr lang="de-DE" dirty="0" smtClean="0"/>
              <a:t> </a:t>
            </a:r>
            <a:r>
              <a:rPr lang="de-DE" dirty="0" err="1" smtClean="0"/>
              <a:t>date</a:t>
            </a:r>
            <a:r>
              <a:rPr lang="de-DE" dirty="0" smtClean="0"/>
              <a:t>.</a:t>
            </a:r>
          </a:p>
          <a:p>
            <a:r>
              <a:rPr lang="de-DE" dirty="0" smtClean="0"/>
              <a:t>Distribution/</a:t>
            </a:r>
            <a:r>
              <a:rPr lang="de-DE" dirty="0" err="1" smtClean="0"/>
              <a:t>Notification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Medhat Hussain – he will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care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endParaRPr lang="de-DE" dirty="0" smtClean="0"/>
          </a:p>
          <a:p>
            <a:r>
              <a:rPr lang="de-DE" dirty="0" smtClean="0"/>
              <a:t>Check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Release: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refer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nfs</a:t>
            </a:r>
            <a:r>
              <a:rPr lang="de-DE" dirty="0" smtClean="0"/>
              <a:t>/projekte1/REPOSITORY/Base%5fDevelopment/05%5fAlgorithm/ETK%5fEngineeringToolKit/04%5fEngineering/SCT%5fSconstools/</a:t>
            </a:r>
            <a:r>
              <a:rPr lang="de-DE" dirty="0" err="1" smtClean="0"/>
              <a:t>docs</a:t>
            </a:r>
            <a:r>
              <a:rPr lang="de-DE" dirty="0" smtClean="0"/>
              <a:t>/</a:t>
            </a:r>
            <a:r>
              <a:rPr lang="de-DE" dirty="0" err="1" smtClean="0"/>
              <a:t>processes</a:t>
            </a:r>
            <a:r>
              <a:rPr lang="de-DE" dirty="0" smtClean="0"/>
              <a:t>/</a:t>
            </a:r>
            <a:r>
              <a:rPr lang="de-DE" dirty="0" err="1" smtClean="0"/>
              <a:t>project.pj&amp;selection</a:t>
            </a:r>
            <a:r>
              <a:rPr lang="de-DE" dirty="0" smtClean="0"/>
              <a:t>=GenericSCons%5fRelease%5fProcess.docx</a:t>
            </a:r>
          </a:p>
          <a:p>
            <a:pPr lvl="1"/>
            <a:r>
              <a:rPr lang="de-DE" dirty="0" err="1" smtClean="0"/>
              <a:t>nfs</a:t>
            </a:r>
            <a:r>
              <a:rPr lang="de-DE" dirty="0" smtClean="0"/>
              <a:t>/projekte1/REPOSITORY/Base%5fDevelopment/05%5fAlgorithm/ETK%5fEngineeringToolKit/04%5fEngineering/SCT%5fSconstools/</a:t>
            </a:r>
            <a:r>
              <a:rPr lang="de-DE" dirty="0" err="1" smtClean="0"/>
              <a:t>docs</a:t>
            </a:r>
            <a:r>
              <a:rPr lang="de-DE" dirty="0" smtClean="0"/>
              <a:t>/release%5fnotes/</a:t>
            </a:r>
            <a:r>
              <a:rPr lang="de-DE" dirty="0" err="1" smtClean="0"/>
              <a:t>checklists</a:t>
            </a:r>
            <a:r>
              <a:rPr lang="de-DE" dirty="0" smtClean="0"/>
              <a:t>/</a:t>
            </a:r>
            <a:r>
              <a:rPr lang="de-DE" dirty="0" err="1" smtClean="0"/>
              <a:t>project.pj&amp;selection</a:t>
            </a:r>
            <a:r>
              <a:rPr lang="de-DE" dirty="0" smtClean="0"/>
              <a:t>=Release%5fChecklist.xlsx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GenericScons</a:t>
            </a:r>
            <a:r>
              <a:rPr lang="de-DE" dirty="0" smtClean="0"/>
              <a:t> – Release </a:t>
            </a:r>
            <a:r>
              <a:rPr lang="de-DE" dirty="0" err="1" smtClean="0"/>
              <a:t>Issues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30.07.2015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err="1" smtClean="0"/>
              <a:t>Everybody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 in MKS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Change/Feature </a:t>
            </a:r>
            <a:r>
              <a:rPr lang="de-DE" dirty="0" err="1" smtClean="0"/>
              <a:t>requests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Problem </a:t>
            </a:r>
            <a:r>
              <a:rPr lang="de-DE" dirty="0" err="1" smtClean="0"/>
              <a:t>reports</a:t>
            </a:r>
            <a:r>
              <a:rPr lang="de-DE" dirty="0" smtClean="0"/>
              <a:t>.</a:t>
            </a:r>
          </a:p>
          <a:p>
            <a:r>
              <a:rPr lang="de-DE" dirty="0" smtClean="0"/>
              <a:t>In MKS </a:t>
            </a:r>
            <a:r>
              <a:rPr lang="de-DE" dirty="0" err="1" smtClean="0"/>
              <a:t>Integrity</a:t>
            </a:r>
            <a:r>
              <a:rPr lang="de-DE" dirty="0" smtClean="0"/>
              <a:t> View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Item -&gt; Create…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Issue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Submit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form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(In </a:t>
            </a:r>
            <a:r>
              <a:rPr lang="de-DE" dirty="0" err="1" smtClean="0"/>
              <a:t>particular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leave</a:t>
            </a:r>
            <a:r>
              <a:rPr lang="de-DE" dirty="0" smtClean="0"/>
              <a:t> „</a:t>
            </a:r>
            <a:r>
              <a:rPr lang="de-DE" dirty="0" err="1" smtClean="0"/>
              <a:t>Structure</a:t>
            </a:r>
            <a:r>
              <a:rPr lang="de-DE" dirty="0" smtClean="0"/>
              <a:t> Element“ </a:t>
            </a:r>
            <a:r>
              <a:rPr lang="de-DE" dirty="0" err="1" smtClean="0"/>
              <a:t>empty</a:t>
            </a:r>
            <a:r>
              <a:rPr lang="de-DE" dirty="0" smtClean="0"/>
              <a:t>.):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Subsequent </a:t>
            </a:r>
            <a:r>
              <a:rPr lang="de-DE" dirty="0" err="1" smtClean="0"/>
              <a:t>workflow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Issue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attached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</a:p>
          <a:p>
            <a:pPr lvl="1">
              <a:buNone/>
            </a:pPr>
            <a:r>
              <a:rPr lang="de-DE" dirty="0" smtClean="0"/>
              <a:t>	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releases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Initiator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notified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</a:p>
          <a:p>
            <a:pPr lvl="1">
              <a:buNone/>
            </a:pPr>
            <a:r>
              <a:rPr lang="de-DE" dirty="0" smtClean="0"/>
              <a:t>	</a:t>
            </a:r>
            <a:r>
              <a:rPr lang="de-DE" dirty="0" err="1" smtClean="0"/>
              <a:t>issue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realized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Subsequent </a:t>
            </a:r>
            <a:r>
              <a:rPr lang="de-DE" dirty="0" err="1" smtClean="0"/>
              <a:t>GenericScons</a:t>
            </a:r>
            <a:r>
              <a:rPr lang="de-DE" dirty="0" smtClean="0"/>
              <a:t> </a:t>
            </a:r>
          </a:p>
          <a:p>
            <a:pPr lvl="1">
              <a:buNone/>
            </a:pPr>
            <a:r>
              <a:rPr lang="de-DE" dirty="0" smtClean="0"/>
              <a:t>	Release 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</a:p>
          <a:p>
            <a:pPr lvl="1">
              <a:buNone/>
            </a:pPr>
            <a:r>
              <a:rPr lang="de-DE" dirty="0" smtClean="0"/>
              <a:t>	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.</a:t>
            </a:r>
          </a:p>
          <a:p>
            <a:r>
              <a:rPr lang="de-DE" dirty="0" smtClean="0"/>
              <a:t>Checklist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: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refer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>
                <a:hlinkClick r:id="rId2"/>
              </a:rPr>
              <a:t>http://mks-psad:7001/si/viewrevision?projectName=/nfs/projekte1/REPOSITORY/Base%5fDevelopment/05%5fAlgorithm/ETK%5fEngineeringToolKit/04%5fEngineering/SCT%5fSconstools/docs/release%5fnotes/checklists/project.pj&amp;selection=Issue%5fChecklists.xlsx</a:t>
            </a:r>
            <a:endParaRPr lang="de-DE" dirty="0" smtClean="0"/>
          </a:p>
          <a:p>
            <a:pPr lvl="1"/>
            <a:r>
              <a:rPr lang="de-DE" dirty="0" smtClean="0"/>
              <a:t>http://mks-psad:7001/si/viewrevision?projectName=/nfs/projekte1/REPOSITORY/Base%5fDevelopment/05%5fAlgorithm/ETK%5fEngineeringToolKit/04%5fEngineering/SCT%5fSconstools/docs/processes/project.pj&amp;selection=GenericSCons%5fRelease%5fProcess.docx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GenericScons</a:t>
            </a:r>
            <a:r>
              <a:rPr lang="de-DE" dirty="0" smtClean="0"/>
              <a:t> – </a:t>
            </a:r>
            <a:r>
              <a:rPr lang="de-DE" dirty="0" err="1" smtClean="0"/>
              <a:t>Issues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30.07.2015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132856"/>
            <a:ext cx="3629697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67544" y="1628800"/>
            <a:ext cx="8352928" cy="4680520"/>
          </a:xfrm>
        </p:spPr>
        <p:txBody>
          <a:bodyPr>
            <a:normAutofit/>
          </a:bodyPr>
          <a:lstStyle/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r>
              <a:rPr lang="de-DE" sz="4400" b="1" dirty="0" err="1" smtClean="0">
                <a:solidFill>
                  <a:schemeClr val="tx2"/>
                </a:solidFill>
              </a:rPr>
              <a:t>GenericScons</a:t>
            </a:r>
            <a:r>
              <a:rPr lang="de-DE" sz="4400" b="1" dirty="0" smtClean="0">
                <a:solidFill>
                  <a:schemeClr val="tx2"/>
                </a:solidFill>
              </a:rPr>
              <a:t> – </a:t>
            </a:r>
          </a:p>
          <a:p>
            <a:pPr marL="571500" indent="-571500" algn="ctr">
              <a:buNone/>
            </a:pPr>
            <a:r>
              <a:rPr lang="de-DE" sz="4400" b="1" dirty="0" err="1" smtClean="0">
                <a:solidFill>
                  <a:schemeClr val="tx2"/>
                </a:solidFill>
              </a:rPr>
              <a:t>External</a:t>
            </a:r>
            <a:r>
              <a:rPr lang="de-DE" sz="4400" b="1" dirty="0" smtClean="0">
                <a:solidFill>
                  <a:schemeClr val="tx2"/>
                </a:solidFill>
              </a:rPr>
              <a:t> </a:t>
            </a:r>
            <a:r>
              <a:rPr lang="de-DE" sz="4400" b="1" dirty="0" err="1" smtClean="0">
                <a:solidFill>
                  <a:schemeClr val="tx2"/>
                </a:solidFill>
              </a:rPr>
              <a:t>dependencies</a:t>
            </a:r>
            <a:endParaRPr lang="de-DE" sz="4400" b="1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arabicPeriod"/>
            </a:pPr>
            <a:endParaRPr lang="de-DE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arabicPeriod"/>
            </a:pPr>
            <a:endParaRPr lang="de-DE" sz="2800" dirty="0" smtClean="0">
              <a:solidFill>
                <a:schemeClr val="tx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30.07.2015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574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81354" y="1628800"/>
            <a:ext cx="8539118" cy="468052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Projects: several components </a:t>
            </a:r>
            <a:r>
              <a:rPr lang="en-US" dirty="0" smtClean="0"/>
              <a:t>put </a:t>
            </a:r>
            <a:r>
              <a:rPr lang="en-US" dirty="0" smtClean="0"/>
              <a:t>together</a:t>
            </a:r>
          </a:p>
          <a:p>
            <a:pPr lvl="1"/>
            <a:r>
              <a:rPr lang="en-US" dirty="0" smtClean="0"/>
              <a:t>Motivation of CM: Easy execution of Build software via .</a:t>
            </a:r>
            <a:r>
              <a:rPr lang="en-US" dirty="0" err="1" smtClean="0"/>
              <a:t>cmd</a:t>
            </a:r>
            <a:r>
              <a:rPr lang="en-US" dirty="0" smtClean="0"/>
              <a:t> files, e.g.: 03_Workspace\</a:t>
            </a:r>
            <a:r>
              <a:rPr lang="en-US" dirty="0" err="1" smtClean="0"/>
              <a:t>algo</a:t>
            </a:r>
            <a:r>
              <a:rPr lang="en-US" dirty="0" smtClean="0"/>
              <a:t>\</a:t>
            </a:r>
            <a:r>
              <a:rPr lang="en-US" dirty="0" err="1" smtClean="0"/>
              <a:t>make_all</a:t>
            </a:r>
            <a:r>
              <a:rPr lang="en-US" dirty="0" smtClean="0"/>
              <a:t>_&lt;target&gt;.</a:t>
            </a:r>
            <a:r>
              <a:rPr lang="en-US" dirty="0" err="1" smtClean="0"/>
              <a:t>cmd</a:t>
            </a:r>
            <a:endParaRPr lang="en-US" dirty="0" smtClean="0"/>
          </a:p>
          <a:p>
            <a:pPr lvl="1"/>
            <a:r>
              <a:rPr lang="en-US" dirty="0" smtClean="0"/>
              <a:t>Those .</a:t>
            </a:r>
            <a:r>
              <a:rPr lang="en-US" dirty="0" err="1" smtClean="0"/>
              <a:t>cmd</a:t>
            </a:r>
            <a:r>
              <a:rPr lang="en-US" dirty="0" smtClean="0"/>
              <a:t>-files need to work!</a:t>
            </a:r>
          </a:p>
          <a:p>
            <a:r>
              <a:rPr lang="en-US" dirty="0" smtClean="0"/>
              <a:t>Build farm:</a:t>
            </a:r>
          </a:p>
          <a:p>
            <a:pPr lvl="1"/>
            <a:r>
              <a:rPr lang="en-US" dirty="0" smtClean="0"/>
              <a:t>All delivery targets of all components of projects</a:t>
            </a:r>
          </a:p>
          <a:p>
            <a:pPr lvl="2"/>
            <a:r>
              <a:rPr lang="en-US" dirty="0" smtClean="0"/>
              <a:t>SRLCam4T0 /</a:t>
            </a:r>
            <a:r>
              <a:rPr lang="en-US" dirty="0" err="1" smtClean="0"/>
              <a:t>nfs</a:t>
            </a:r>
            <a:r>
              <a:rPr lang="en-US" dirty="0" smtClean="0"/>
              <a:t>/projekte1/PROJECTS/</a:t>
            </a:r>
            <a:r>
              <a:rPr lang="en-US" dirty="0" err="1" smtClean="0"/>
              <a:t>SRLCam</a:t>
            </a:r>
            <a:r>
              <a:rPr lang="en-US" dirty="0" smtClean="0"/>
              <a:t>/06%5fAlgorithm/</a:t>
            </a:r>
            <a:r>
              <a:rPr lang="en-US" dirty="0" err="1" smtClean="0"/>
              <a:t>project.pj&amp;developmentPath</a:t>
            </a:r>
            <a:r>
              <a:rPr lang="en-US" dirty="0" smtClean="0"/>
              <a:t>=SRLCam4T0</a:t>
            </a:r>
          </a:p>
          <a:p>
            <a:pPr lvl="2"/>
            <a:r>
              <a:rPr lang="en-US" dirty="0" smtClean="0"/>
              <a:t>SMFC4B0 </a:t>
            </a:r>
            <a:r>
              <a:rPr lang="en-US" dirty="0" err="1" smtClean="0"/>
              <a:t>nfs</a:t>
            </a:r>
            <a:r>
              <a:rPr lang="en-US" dirty="0" smtClean="0"/>
              <a:t>/projekte1/PROJECTS/MFC400/06%5fAlgorithm/</a:t>
            </a:r>
            <a:r>
              <a:rPr lang="en-US" dirty="0" err="1" smtClean="0"/>
              <a:t>project.pj&amp;developmentPath</a:t>
            </a:r>
            <a:r>
              <a:rPr lang="en-US" dirty="0" smtClean="0"/>
              <a:t>=SMFC4B0</a:t>
            </a:r>
          </a:p>
          <a:p>
            <a:pPr lvl="2"/>
            <a:r>
              <a:rPr lang="en-US" dirty="0" smtClean="0"/>
              <a:t>MFC4T0 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err="1" smtClean="0"/>
              <a:t>nfs</a:t>
            </a:r>
            <a:r>
              <a:rPr lang="en-US" dirty="0" smtClean="0"/>
              <a:t>/projekte1/PROJECTS/MFC400/06%5fAlgorithm/</a:t>
            </a:r>
            <a:r>
              <a:rPr lang="en-US" dirty="0" err="1" smtClean="0"/>
              <a:t>project.pj&amp;developmentPath</a:t>
            </a:r>
            <a:r>
              <a:rPr lang="en-US" dirty="0" smtClean="0"/>
              <a:t>=MFC4T0</a:t>
            </a:r>
          </a:p>
          <a:p>
            <a:pPr lvl="1">
              <a:buNone/>
            </a:pPr>
            <a:r>
              <a:rPr lang="en-US" dirty="0" smtClean="0"/>
              <a:t>	are built on a regular base, responsible: Wolfgang </a:t>
            </a:r>
            <a:r>
              <a:rPr lang="en-US" dirty="0" err="1" smtClean="0"/>
              <a:t>Sinnwell</a:t>
            </a:r>
            <a:endParaRPr lang="en-US" dirty="0" smtClean="0"/>
          </a:p>
          <a:p>
            <a:pPr lvl="1"/>
            <a:r>
              <a:rPr lang="en-US" dirty="0" smtClean="0"/>
              <a:t>Motivation: Identify build failures before release dates</a:t>
            </a:r>
          </a:p>
          <a:p>
            <a:pPr lvl="1"/>
            <a:r>
              <a:rPr lang="en-US" dirty="0" smtClean="0"/>
              <a:t>Build failures caused by compiler errors </a:t>
            </a:r>
            <a:r>
              <a:rPr lang="en-US" dirty="0" smtClean="0">
                <a:sym typeface="Wingdings" pitchFamily="2" charset="2"/>
              </a:rPr>
              <a:t> email to developers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Build failures caused by </a:t>
            </a:r>
            <a:r>
              <a:rPr lang="en-US" dirty="0" err="1" smtClean="0">
                <a:sym typeface="Wingdings" pitchFamily="2" charset="2"/>
              </a:rPr>
              <a:t>scons</a:t>
            </a:r>
            <a:r>
              <a:rPr lang="en-US" dirty="0" smtClean="0">
                <a:sym typeface="Wingdings" pitchFamily="2" charset="2"/>
              </a:rPr>
              <a:t> scripting errors  email to </a:t>
            </a:r>
            <a:r>
              <a:rPr lang="en-US" dirty="0" err="1" smtClean="0">
                <a:sym typeface="Wingdings" pitchFamily="2" charset="2"/>
              </a:rPr>
              <a:t>GenericScons</a:t>
            </a:r>
            <a:r>
              <a:rPr lang="en-US" dirty="0" smtClean="0">
                <a:sym typeface="Wingdings" pitchFamily="2" charset="2"/>
              </a:rPr>
              <a:t> team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Those errors should be dealt with quickly!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 the past the most </a:t>
            </a:r>
            <a:r>
              <a:rPr lang="en-US" dirty="0" err="1" smtClean="0">
                <a:sym typeface="Wingdings" pitchFamily="2" charset="2"/>
              </a:rPr>
              <a:t>scons</a:t>
            </a:r>
            <a:r>
              <a:rPr lang="en-US" dirty="0" smtClean="0">
                <a:sym typeface="Wingdings" pitchFamily="2" charset="2"/>
              </a:rPr>
              <a:t> scripting errors occurred because of wrong / missing shares under 05_Testing</a:t>
            </a:r>
          </a:p>
          <a:p>
            <a:pPr lvl="1"/>
            <a:r>
              <a:rPr lang="en-US" b="1" dirty="0" smtClean="0">
                <a:sym typeface="Wingdings" pitchFamily="2" charset="2"/>
              </a:rPr>
              <a:t>Remarks: 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A build for component xxx within project </a:t>
            </a:r>
            <a:r>
              <a:rPr lang="en-US" dirty="0" err="1" smtClean="0">
                <a:sym typeface="Wingdings" pitchFamily="2" charset="2"/>
              </a:rPr>
              <a:t>yyy</a:t>
            </a:r>
            <a:r>
              <a:rPr lang="en-US" dirty="0" smtClean="0">
                <a:sym typeface="Wingdings" pitchFamily="2" charset="2"/>
              </a:rPr>
              <a:t> is “almost the same” as if you build component xxx directly, (“utilities” of SR and TSA, as well as “</a:t>
            </a:r>
            <a:r>
              <a:rPr lang="en-US" dirty="0" err="1" smtClean="0">
                <a:sym typeface="Wingdings" pitchFamily="2" charset="2"/>
              </a:rPr>
              <a:t>blockage_sim</a:t>
            </a:r>
            <a:r>
              <a:rPr lang="en-US" dirty="0" smtClean="0">
                <a:sym typeface="Wingdings" pitchFamily="2" charset="2"/>
              </a:rPr>
              <a:t>” for CB are not included in </a:t>
            </a:r>
            <a:r>
              <a:rPr lang="en-US" dirty="0" err="1" smtClean="0">
                <a:sym typeface="Wingdings" pitchFamily="2" charset="2"/>
              </a:rPr>
              <a:t>yyy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Key interest lies in build of targets which are delivered by components: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ECU Libraries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PC Simulation targets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SDL- and CDL-files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dependencies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30.07.2015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67544" y="1628800"/>
            <a:ext cx="8352928" cy="4680520"/>
          </a:xfrm>
        </p:spPr>
        <p:txBody>
          <a:bodyPr>
            <a:normAutofit/>
          </a:bodyPr>
          <a:lstStyle/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r>
              <a:rPr lang="de-DE" sz="4400" b="1" dirty="0" err="1" smtClean="0">
                <a:solidFill>
                  <a:schemeClr val="tx2"/>
                </a:solidFill>
              </a:rPr>
              <a:t>GenericScons</a:t>
            </a:r>
            <a:r>
              <a:rPr lang="de-DE" sz="4400" b="1" dirty="0" smtClean="0">
                <a:solidFill>
                  <a:schemeClr val="tx2"/>
                </a:solidFill>
              </a:rPr>
              <a:t> – </a:t>
            </a:r>
          </a:p>
          <a:p>
            <a:pPr marL="571500" indent="-571500" algn="ctr">
              <a:buNone/>
            </a:pPr>
            <a:r>
              <a:rPr lang="de-DE" sz="4400" b="1" dirty="0" err="1" smtClean="0">
                <a:solidFill>
                  <a:schemeClr val="tx2"/>
                </a:solidFill>
              </a:rPr>
              <a:t>Testing</a:t>
            </a:r>
            <a:endParaRPr lang="de-DE" sz="4400" b="1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arabicPeriod"/>
            </a:pPr>
            <a:endParaRPr lang="de-DE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arabicPeriod"/>
            </a:pPr>
            <a:endParaRPr lang="de-DE" sz="2800" dirty="0" smtClean="0">
              <a:solidFill>
                <a:schemeClr val="tx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30.07.2015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574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785</Words>
  <Application>Microsoft Office PowerPoint</Application>
  <PresentationFormat>Bildschirmpräsentation (4:3)</PresentationFormat>
  <Paragraphs>218</Paragraphs>
  <Slides>15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Larissa-Design</vt:lpstr>
      <vt:lpstr>Generic Scons – Development </vt:lpstr>
      <vt:lpstr>Folie 2</vt:lpstr>
      <vt:lpstr>Generic Scons</vt:lpstr>
      <vt:lpstr>Folie 4</vt:lpstr>
      <vt:lpstr>Generic Scons</vt:lpstr>
      <vt:lpstr>Generic Scons</vt:lpstr>
      <vt:lpstr>Folie 7</vt:lpstr>
      <vt:lpstr>Generic Scons</vt:lpstr>
      <vt:lpstr>Folie 9</vt:lpstr>
      <vt:lpstr>Generic Scons</vt:lpstr>
      <vt:lpstr>Generic Scons</vt:lpstr>
      <vt:lpstr>Generic Scons</vt:lpstr>
      <vt:lpstr>Generic Scons</vt:lpstr>
      <vt:lpstr>Generic Scons</vt:lpstr>
      <vt:lpstr>Generic Scons</vt:lpstr>
    </vt:vector>
  </TitlesOfParts>
  <Company>Continental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Scons – Development </dc:title>
  <dc:creator>uidg5297</dc:creator>
  <cp:lastModifiedBy>uidg5297</cp:lastModifiedBy>
  <cp:revision>1</cp:revision>
  <dcterms:created xsi:type="dcterms:W3CDTF">2015-07-30T12:21:48Z</dcterms:created>
  <dcterms:modified xsi:type="dcterms:W3CDTF">2015-07-30T12:26:28Z</dcterms:modified>
</cp:coreProperties>
</file>