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7" r:id="rId2"/>
    <p:sldId id="258" r:id="rId3"/>
    <p:sldId id="259" r:id="rId4"/>
    <p:sldId id="35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51" r:id="rId86"/>
    <p:sldId id="352" r:id="rId87"/>
    <p:sldId id="353" r:id="rId88"/>
    <p:sldId id="348" r:id="rId89"/>
    <p:sldId id="349" r:id="rId90"/>
    <p:sldId id="350" r:id="rId9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2AC02-FC5D-41EA-BC31-4CA3DBC30CF5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76608-7E54-47C3-9F7F-57670193AA8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22388" y="877888"/>
            <a:ext cx="4217987" cy="31638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t>© ITK Engineering AG</a:t>
            </a:r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41332-4ADE-4B93-9964-924F255D84EC}" type="slidenum"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21B072B3-C814-49B0-9EFE-9DF3FAB0E983}" type="datetime1">
              <a:rPr lang="de-DE" smtClean="0"/>
              <a:pPr/>
              <a:t>14.09.2015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9105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E42-806F-45CA-9927-9F201DE12632}" type="slidenum">
              <a:rPr lang="de-DE" smtClean="0"/>
              <a:pPr/>
              <a:t>89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E42-806F-45CA-9927-9F201DE12632}" type="slidenum">
              <a:rPr lang="de-DE" smtClean="0"/>
              <a:pPr/>
              <a:t>90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916832"/>
            <a:ext cx="7342189" cy="180020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7057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2945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2280-BC49-4A5E-A407-B61D1D0C4AF6}" type="datetimeFigureOut">
              <a:rPr lang="de-DE" smtClean="0"/>
              <a:pPr/>
              <a:t>14.09.2015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5754-AFE3-4299-B925-63B3F2D066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ws1.conti.de/content/00012669/Team%20Documents/03_General/06_Process/01_ModuleTests/Cantata/CKP%20Resources%20(meeting%20minutes,%20slides,%20etc)/DOORS_L3_Design_Spec_Creation/ExportSoftwareDesignFromDoxygenXMLtoDOORS.docx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ks-psad:7001/si/viewproject?projectName=/nfs/projekte1/REPOSITORY/Tools/QACPP/project.pj" TargetMode="External"/><Relationship Id="rId2" Type="http://schemas.openxmlformats.org/officeDocument/2006/relationships/hyperlink" Target="http://mks-psad:7001/si/viewproject?projectName=/nfs/projekte1/REPOSITORY/Tools/QAC/project.pj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cws1.conti.de/content/00012669/Team%20Documents/03_General/06_Process/01_ModuleTests/Cantata/CKP%20Resources%20(meeting%20minutes,%20slides,%20etc)/DOORS_L3_Design_Spec_Creation/ExportSoftwareDesignFromDoxygenXMLtoDOORS.docx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200" dirty="0"/>
          </a:p>
        </p:txBody>
      </p:sp>
      <p:sp>
        <p:nvSpPr>
          <p:cNvPr id="8" name="Textplatzhalt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A74"/>
                </a:solidFill>
              </a:rPr>
              <a:t>Dr. André Fischer</a:t>
            </a:r>
          </a:p>
          <a:p>
            <a:r>
              <a:rPr lang="de-DE" dirty="0" smtClean="0">
                <a:solidFill>
                  <a:srgbClr val="003A74"/>
                </a:solidFill>
              </a:rPr>
              <a:t>ITK Engineering AG</a:t>
            </a:r>
            <a:endParaRPr lang="de-DE" dirty="0">
              <a:solidFill>
                <a:srgbClr val="00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shared scripts of </a:t>
            </a:r>
            <a:r>
              <a:rPr lang="en-US" dirty="0" err="1" smtClean="0"/>
              <a:t>GenericScons</a:t>
            </a:r>
            <a:r>
              <a:rPr lang="en-US" dirty="0" smtClean="0"/>
              <a:t> are located under </a:t>
            </a:r>
            <a:r>
              <a:rPr lang="en-US" dirty="0" err="1" smtClean="0"/>
              <a:t>scons_tools</a:t>
            </a:r>
            <a:r>
              <a:rPr lang="en-US" dirty="0" smtClean="0"/>
              <a:t>\</a:t>
            </a:r>
            <a:r>
              <a:rPr lang="en-US" dirty="0" err="1" smtClean="0"/>
              <a:t>scons_common_scripts</a:t>
            </a:r>
            <a:endParaRPr lang="en-US" dirty="0" smtClean="0"/>
          </a:p>
          <a:p>
            <a:r>
              <a:rPr lang="en-US" dirty="0" err="1" smtClean="0"/>
              <a:t>Organisation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algo</a:t>
            </a:r>
            <a:r>
              <a:rPr lang="en-US" b="1" dirty="0" smtClean="0"/>
              <a:t>’: </a:t>
            </a:r>
            <a:r>
              <a:rPr lang="en-US" dirty="0" err="1" smtClean="0"/>
              <a:t>SConscripts</a:t>
            </a:r>
            <a:r>
              <a:rPr lang="en-US" dirty="0" smtClean="0"/>
              <a:t> for building ECU libraries, some </a:t>
            </a:r>
            <a:r>
              <a:rPr lang="en-US" dirty="0" err="1" smtClean="0"/>
              <a:t>sdl</a:t>
            </a:r>
            <a:r>
              <a:rPr lang="en-US" dirty="0" smtClean="0"/>
              <a:t>-files, and QAC testing</a:t>
            </a:r>
          </a:p>
          <a:p>
            <a:pPr lvl="1"/>
            <a:r>
              <a:rPr lang="en-US" b="1" dirty="0" smtClean="0"/>
              <a:t>‘batch’: </a:t>
            </a:r>
            <a:r>
              <a:rPr lang="en-US" dirty="0" smtClean="0"/>
              <a:t>aux. batch files for QAC and scons.bat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doxygen</a:t>
            </a:r>
            <a:r>
              <a:rPr lang="en-US" b="1" dirty="0" smtClean="0"/>
              <a:t>’: </a:t>
            </a:r>
            <a:r>
              <a:rPr lang="en-US" dirty="0" smtClean="0"/>
              <a:t>aux. python script for </a:t>
            </a:r>
            <a:r>
              <a:rPr lang="en-US" dirty="0" err="1" smtClean="0"/>
              <a:t>doxygen</a:t>
            </a:r>
            <a:r>
              <a:rPr lang="en-US" dirty="0" smtClean="0"/>
              <a:t> documentation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evm_hil</a:t>
            </a:r>
            <a:r>
              <a:rPr lang="en-US" b="1" dirty="0" smtClean="0"/>
              <a:t>’: </a:t>
            </a:r>
            <a:r>
              <a:rPr lang="en-US" dirty="0" err="1" smtClean="0"/>
              <a:t>SConscripts</a:t>
            </a:r>
            <a:r>
              <a:rPr lang="en-US" dirty="0" smtClean="0"/>
              <a:t> related to </a:t>
            </a:r>
            <a:r>
              <a:rPr lang="en-US" dirty="0" err="1" smtClean="0"/>
              <a:t>Evm-Hil</a:t>
            </a:r>
            <a:r>
              <a:rPr lang="en-US" dirty="0" smtClean="0"/>
              <a:t> targets</a:t>
            </a:r>
          </a:p>
          <a:p>
            <a:pPr lvl="1"/>
            <a:r>
              <a:rPr lang="en-US" b="1" dirty="0" smtClean="0"/>
              <a:t>‘fingerprint’: </a:t>
            </a:r>
            <a:r>
              <a:rPr lang="en-US" dirty="0" err="1" smtClean="0"/>
              <a:t>SConscript</a:t>
            </a:r>
            <a:r>
              <a:rPr lang="en-US" dirty="0" smtClean="0"/>
              <a:t> for Fingerprint mechanism (exclusively used by LD)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modtests</a:t>
            </a:r>
            <a:r>
              <a:rPr lang="en-US" b="1" dirty="0" smtClean="0"/>
              <a:t>’: </a:t>
            </a:r>
            <a:r>
              <a:rPr lang="en-US" dirty="0" err="1" smtClean="0"/>
              <a:t>SConscripts</a:t>
            </a:r>
            <a:r>
              <a:rPr lang="en-US" dirty="0" smtClean="0"/>
              <a:t> for Cantata testing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sim</a:t>
            </a:r>
            <a:r>
              <a:rPr lang="en-US" b="1" dirty="0" smtClean="0"/>
              <a:t>’: </a:t>
            </a:r>
            <a:r>
              <a:rPr lang="en-US" dirty="0" err="1" smtClean="0"/>
              <a:t>SConscripts</a:t>
            </a:r>
            <a:r>
              <a:rPr lang="en-US" dirty="0" smtClean="0"/>
              <a:t> for pc simulation targets (mostly </a:t>
            </a:r>
            <a:r>
              <a:rPr lang="en-US" dirty="0" err="1" smtClean="0"/>
              <a:t>dll’s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utils</a:t>
            </a:r>
            <a:r>
              <a:rPr lang="en-US" b="1" dirty="0" smtClean="0"/>
              <a:t>’: </a:t>
            </a:r>
            <a:r>
              <a:rPr lang="en-US" dirty="0" err="1" smtClean="0"/>
              <a:t>SConscript</a:t>
            </a:r>
            <a:r>
              <a:rPr lang="en-US" dirty="0" smtClean="0"/>
              <a:t> for </a:t>
            </a:r>
            <a:r>
              <a:rPr lang="en-US" dirty="0" err="1" smtClean="0"/>
              <a:t>Autorelease</a:t>
            </a:r>
            <a:r>
              <a:rPr lang="en-US" dirty="0" smtClean="0"/>
              <a:t> feature.</a:t>
            </a:r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overview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102" y="1772816"/>
            <a:ext cx="226149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subfolder contains exactly one </a:t>
            </a:r>
            <a:r>
              <a:rPr lang="en-US" dirty="0" err="1" smtClean="0"/>
              <a:t>SConscript</a:t>
            </a:r>
            <a:endParaRPr lang="en-US" dirty="0" smtClean="0"/>
          </a:p>
          <a:p>
            <a:r>
              <a:rPr lang="en-US" dirty="0" err="1" smtClean="0"/>
              <a:t>Organisation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‘lib’: </a:t>
            </a:r>
          </a:p>
          <a:p>
            <a:pPr lvl="2"/>
            <a:r>
              <a:rPr lang="en-US" dirty="0" smtClean="0"/>
              <a:t>Copied to project as 01_Source_Code\</a:t>
            </a:r>
            <a:r>
              <a:rPr lang="en-US" dirty="0" err="1" smtClean="0"/>
              <a:t>algo</a:t>
            </a:r>
            <a:r>
              <a:rPr lang="en-US" dirty="0" smtClean="0"/>
              <a:t>\xxx\Sconscript.py</a:t>
            </a:r>
          </a:p>
          <a:p>
            <a:pPr lvl="2"/>
            <a:r>
              <a:rPr lang="en-US" dirty="0" smtClean="0"/>
              <a:t>Actual build of ECU libraries, PC libraries, </a:t>
            </a:r>
            <a:r>
              <a:rPr lang="en-US" dirty="0" err="1" smtClean="0"/>
              <a:t>sdl</a:t>
            </a:r>
            <a:r>
              <a:rPr lang="en-US" dirty="0" smtClean="0"/>
              <a:t>- and </a:t>
            </a:r>
            <a:r>
              <a:rPr lang="en-US" dirty="0" err="1" smtClean="0"/>
              <a:t>cdl</a:t>
            </a:r>
            <a:r>
              <a:rPr lang="en-US" dirty="0" smtClean="0"/>
              <a:t> files, execution of QAC tests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lib_env_ti</a:t>
            </a:r>
            <a:r>
              <a:rPr lang="en-US" b="1" dirty="0" smtClean="0"/>
              <a:t>_&lt;core&gt;’: </a:t>
            </a:r>
          </a:p>
          <a:p>
            <a:pPr lvl="2"/>
            <a:r>
              <a:rPr lang="en-US" dirty="0" smtClean="0"/>
              <a:t>Copied to project as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ti</a:t>
            </a:r>
            <a:r>
              <a:rPr lang="en-US" dirty="0" smtClean="0"/>
              <a:t>_&lt;core&gt;\SConscript.py</a:t>
            </a:r>
          </a:p>
          <a:p>
            <a:pPr lvl="2"/>
            <a:r>
              <a:rPr lang="en-US" dirty="0" smtClean="0"/>
              <a:t>Reading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ti</a:t>
            </a:r>
            <a:r>
              <a:rPr lang="en-US" dirty="0" smtClean="0"/>
              <a:t>_&lt;core&gt;\</a:t>
            </a:r>
            <a:r>
              <a:rPr lang="en-US" dirty="0" err="1" smtClean="0"/>
              <a:t>ti</a:t>
            </a:r>
            <a:r>
              <a:rPr lang="en-US" dirty="0" smtClean="0"/>
              <a:t>_&lt;core&gt;_</a:t>
            </a:r>
            <a:r>
              <a:rPr lang="en-US" dirty="0" err="1" smtClean="0"/>
              <a:t>lib_config.scfg</a:t>
            </a:r>
            <a:r>
              <a:rPr lang="en-US" dirty="0" smtClean="0"/>
              <a:t> for build settings of variants</a:t>
            </a:r>
          </a:p>
          <a:p>
            <a:pPr lvl="2"/>
            <a:r>
              <a:rPr lang="en-US" dirty="0" smtClean="0"/>
              <a:t>Setup of corresponding build environment</a:t>
            </a:r>
          </a:p>
          <a:p>
            <a:pPr lvl="2"/>
            <a:r>
              <a:rPr lang="en-US" dirty="0" smtClean="0"/>
              <a:t>Call 01_Source_Code\</a:t>
            </a:r>
            <a:r>
              <a:rPr lang="en-US" dirty="0" err="1" smtClean="0"/>
              <a:t>algo</a:t>
            </a:r>
            <a:r>
              <a:rPr lang="en-US" dirty="0" smtClean="0"/>
              <a:t>\xxx\Sconscript.py</a:t>
            </a:r>
          </a:p>
          <a:p>
            <a:pPr lvl="2"/>
            <a:r>
              <a:rPr lang="en-US" dirty="0" smtClean="0"/>
              <a:t>Generate CCS projects for ECU Libraries</a:t>
            </a:r>
          </a:p>
          <a:p>
            <a:pPr lvl="2"/>
            <a:endParaRPr lang="en-US" dirty="0" smtClean="0"/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</a:t>
            </a:r>
            <a:r>
              <a:rPr lang="en-US" dirty="0" err="1" smtClean="0"/>
              <a:t>algo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249088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‘scons.bat’: </a:t>
            </a:r>
            <a:endParaRPr lang="en-US" dirty="0" smtClean="0"/>
          </a:p>
          <a:p>
            <a:pPr lvl="2"/>
            <a:r>
              <a:rPr lang="en-US" dirty="0" smtClean="0"/>
              <a:t>Shared and improved version of scons.bat</a:t>
            </a:r>
          </a:p>
          <a:p>
            <a:pPr lvl="2"/>
            <a:r>
              <a:rPr lang="en-US" dirty="0" smtClean="0"/>
              <a:t>Advantages:</a:t>
            </a:r>
          </a:p>
          <a:p>
            <a:pPr lvl="3"/>
            <a:r>
              <a:rPr lang="en-US" dirty="0" smtClean="0"/>
              <a:t>Up-to-date help menu</a:t>
            </a:r>
          </a:p>
          <a:p>
            <a:pPr lvl="3"/>
            <a:r>
              <a:rPr lang="en-US" dirty="0" smtClean="0"/>
              <a:t>Correct handling of </a:t>
            </a:r>
            <a:r>
              <a:rPr lang="en-US" dirty="0" err="1" smtClean="0"/>
              <a:t>errorlevel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reliable reports of failed / succeeded builds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In MKS, components are supposed to </a:t>
            </a:r>
            <a:r>
              <a:rPr lang="en-US" b="1" dirty="0" smtClean="0">
                <a:sym typeface="Wingdings" pitchFamily="2" charset="2"/>
              </a:rPr>
              <a:t>share</a:t>
            </a:r>
            <a:r>
              <a:rPr lang="en-US" dirty="0" smtClean="0">
                <a:sym typeface="Wingdings" pitchFamily="2" charset="2"/>
              </a:rPr>
              <a:t> this file to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\xxx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scons_qac_ti</a:t>
            </a:r>
            <a:r>
              <a:rPr lang="en-US" b="1" dirty="0" smtClean="0"/>
              <a:t>_&lt;core&gt;_analyze_file.bat’:</a:t>
            </a:r>
          </a:p>
          <a:p>
            <a:pPr lvl="2"/>
            <a:r>
              <a:rPr lang="en-US" dirty="0" smtClean="0"/>
              <a:t>Can be linked into VS solution in order to analyze single source files with QAC</a:t>
            </a:r>
          </a:p>
          <a:p>
            <a:pPr lvl="2"/>
            <a:r>
              <a:rPr lang="en-US" dirty="0" smtClean="0"/>
              <a:t>For more details see </a:t>
            </a:r>
            <a:r>
              <a:rPr lang="en-US" dirty="0" err="1" smtClean="0"/>
              <a:t>scons_tools</a:t>
            </a:r>
            <a:r>
              <a:rPr lang="en-US" dirty="0" smtClean="0"/>
              <a:t>\docs\</a:t>
            </a:r>
            <a:r>
              <a:rPr lang="en-US" dirty="0" err="1" smtClean="0"/>
              <a:t>qac</a:t>
            </a:r>
            <a:r>
              <a:rPr lang="en-US" dirty="0" smtClean="0"/>
              <a:t>\QAC_Manual.docx</a:t>
            </a:r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batch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2428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Auxiliary python script for generation of </a:t>
            </a:r>
            <a:r>
              <a:rPr lang="en-US" dirty="0" err="1" smtClean="0"/>
              <a:t>doxygen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Please refer to </a:t>
            </a:r>
            <a:r>
              <a:rPr lang="de-DE" u="sng" dirty="0" smtClean="0">
                <a:hlinkClick r:id="rId2"/>
              </a:rPr>
              <a:t>https://cws1.conti.de/content/00012669/Team%20Documents/03_General/06_Process/01_ModuleTests/Cantata/CKP%20Resources%20(meeting%20minutes,%20slides,%20etc)/DOORS_L3_Design_Spec_Creation/ExportSoftwareDesignFromDoxygenXMLtoDOORS.docx</a:t>
            </a:r>
            <a:r>
              <a:rPr lang="de-DE" dirty="0" smtClean="0">
                <a:hlinkClick r:id="rId2"/>
              </a:rPr>
              <a:t> 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Sophie Rony</a:t>
            </a:r>
            <a:endParaRPr lang="en-US" dirty="0" smtClean="0"/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</a:t>
            </a:r>
            <a:r>
              <a:rPr lang="en-US" dirty="0" err="1" smtClean="0"/>
              <a:t>doxygen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2448272" cy="118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evm_hil_env</a:t>
            </a:r>
            <a:r>
              <a:rPr lang="en-US" b="1" dirty="0" smtClean="0"/>
              <a:t>’:</a:t>
            </a:r>
          </a:p>
          <a:p>
            <a:pPr lvl="2"/>
            <a:r>
              <a:rPr lang="en-US" dirty="0" smtClean="0"/>
              <a:t>Sconscript.py:</a:t>
            </a:r>
          </a:p>
          <a:p>
            <a:pPr lvl="3"/>
            <a:r>
              <a:rPr lang="en-US" dirty="0" smtClean="0"/>
              <a:t>Copied to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r>
              <a:rPr lang="en-US" dirty="0" smtClean="0"/>
              <a:t>\</a:t>
            </a:r>
            <a:r>
              <a:rPr lang="en-US" dirty="0" err="1" smtClean="0"/>
              <a:t>xxx_evm_hil</a:t>
            </a:r>
            <a:r>
              <a:rPr lang="en-US" dirty="0" smtClean="0"/>
              <a:t>\&lt;</a:t>
            </a:r>
            <a:r>
              <a:rPr lang="en-US" dirty="0" err="1" smtClean="0"/>
              <a:t>vme</a:t>
            </a:r>
            <a:r>
              <a:rPr lang="en-US" dirty="0" smtClean="0"/>
              <a:t> | vh28&gt;\</a:t>
            </a:r>
            <a:r>
              <a:rPr lang="en-US" dirty="0" err="1" smtClean="0"/>
              <a:t>evm_hil_projects</a:t>
            </a:r>
            <a:endParaRPr lang="en-US" dirty="0" smtClean="0"/>
          </a:p>
          <a:p>
            <a:pPr lvl="3"/>
            <a:r>
              <a:rPr lang="en-US" dirty="0" smtClean="0"/>
              <a:t>Master Sconscript.py for building </a:t>
            </a:r>
            <a:r>
              <a:rPr lang="en-US" dirty="0" err="1" smtClean="0"/>
              <a:t>Hil</a:t>
            </a:r>
            <a:r>
              <a:rPr lang="en-US" dirty="0" smtClean="0"/>
              <a:t>-targets for VME and VH28</a:t>
            </a:r>
          </a:p>
          <a:p>
            <a:pPr lvl="2"/>
            <a:r>
              <a:rPr lang="en-US" dirty="0" smtClean="0"/>
              <a:t>Generate_DebugServerScripting.py</a:t>
            </a:r>
          </a:p>
          <a:p>
            <a:pPr lvl="1"/>
            <a:r>
              <a:rPr lang="en-US" b="1" dirty="0" smtClean="0"/>
              <a:t>‘evm_hil_env2’: </a:t>
            </a:r>
            <a:r>
              <a:rPr lang="en-US" dirty="0" smtClean="0"/>
              <a:t>specific version of Sconscript.py from ‘</a:t>
            </a:r>
            <a:r>
              <a:rPr lang="en-US" dirty="0" err="1" smtClean="0"/>
              <a:t>evm_hil_env</a:t>
            </a:r>
            <a:r>
              <a:rPr lang="en-US" dirty="0" smtClean="0"/>
              <a:t>’, which does not contain build commands for DSP-</a:t>
            </a:r>
            <a:r>
              <a:rPr lang="en-US" dirty="0" err="1" smtClean="0"/>
              <a:t>Hil</a:t>
            </a:r>
            <a:r>
              <a:rPr lang="en-US" dirty="0" smtClean="0"/>
              <a:t>-</a:t>
            </a:r>
            <a:r>
              <a:rPr lang="en-US" dirty="0" err="1" smtClean="0"/>
              <a:t>outfile</a:t>
            </a:r>
            <a:r>
              <a:rPr lang="en-US" dirty="0" smtClean="0"/>
              <a:t> (required exclusively by SR)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</a:t>
            </a:r>
            <a:r>
              <a:rPr lang="en-US" dirty="0" err="1" smtClean="0"/>
              <a:t>evm_hil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772816"/>
            <a:ext cx="2592287" cy="336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 err="1" smtClean="0"/>
              <a:t>evm_hil_ti</a:t>
            </a:r>
            <a:r>
              <a:rPr lang="en-US" b="1" dirty="0" smtClean="0"/>
              <a:t>_&lt;core&gt;’:</a:t>
            </a:r>
          </a:p>
          <a:p>
            <a:pPr lvl="2"/>
            <a:r>
              <a:rPr lang="en-US" dirty="0" smtClean="0"/>
              <a:t>Copied to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r>
              <a:rPr lang="en-US" dirty="0" smtClean="0"/>
              <a:t>\</a:t>
            </a:r>
            <a:r>
              <a:rPr lang="en-US" dirty="0" err="1" smtClean="0"/>
              <a:t>xxx_evm_hil</a:t>
            </a:r>
            <a:r>
              <a:rPr lang="en-US" dirty="0" smtClean="0"/>
              <a:t>\&lt;</a:t>
            </a:r>
            <a:r>
              <a:rPr lang="en-US" dirty="0" err="1" smtClean="0"/>
              <a:t>vme</a:t>
            </a:r>
            <a:r>
              <a:rPr lang="en-US" dirty="0" smtClean="0"/>
              <a:t> | vh28&gt;\</a:t>
            </a:r>
            <a:r>
              <a:rPr lang="en-US" dirty="0" err="1" smtClean="0"/>
              <a:t>evm_hil_projects</a:t>
            </a:r>
            <a:r>
              <a:rPr lang="en-US" dirty="0" smtClean="0"/>
              <a:t>\&lt;core&gt;</a:t>
            </a:r>
          </a:p>
          <a:p>
            <a:pPr lvl="2"/>
            <a:r>
              <a:rPr lang="en-US" dirty="0" smtClean="0"/>
              <a:t>The following applies for &lt;core&gt; ≠ Cortex A8</a:t>
            </a:r>
          </a:p>
          <a:p>
            <a:pPr lvl="2"/>
            <a:r>
              <a:rPr lang="en-US" dirty="0" smtClean="0"/>
              <a:t>Contains two </a:t>
            </a:r>
            <a:r>
              <a:rPr lang="en-US" dirty="0" err="1" smtClean="0"/>
              <a:t>Sconscript.py’s</a:t>
            </a:r>
            <a:r>
              <a:rPr lang="en-US" dirty="0" smtClean="0"/>
              <a:t> respectively</a:t>
            </a:r>
          </a:p>
          <a:p>
            <a:pPr lvl="2"/>
            <a:r>
              <a:rPr lang="en-US" dirty="0" err="1" smtClean="0"/>
              <a:t>Sconscript</a:t>
            </a:r>
            <a:r>
              <a:rPr lang="en-US" dirty="0" smtClean="0"/>
              <a:t>_&lt;core&gt;env.py:</a:t>
            </a:r>
          </a:p>
          <a:p>
            <a:pPr lvl="3"/>
            <a:r>
              <a:rPr lang="en-US" dirty="0" smtClean="0"/>
              <a:t>Reads </a:t>
            </a:r>
            <a:r>
              <a:rPr lang="en-US" dirty="0" err="1" smtClean="0"/>
              <a:t>hil_env_config.scfg</a:t>
            </a:r>
            <a:r>
              <a:rPr lang="en-US" dirty="0" smtClean="0"/>
              <a:t> (located in the same folder) for build settings</a:t>
            </a:r>
          </a:p>
          <a:p>
            <a:pPr lvl="3"/>
            <a:r>
              <a:rPr lang="en-US" dirty="0" smtClean="0"/>
              <a:t>Sets up build environment</a:t>
            </a:r>
          </a:p>
          <a:p>
            <a:pPr lvl="3"/>
            <a:r>
              <a:rPr lang="en-US" dirty="0" smtClean="0"/>
              <a:t>Calls following Sconscript.py</a:t>
            </a:r>
          </a:p>
          <a:p>
            <a:pPr lvl="2"/>
            <a:r>
              <a:rPr lang="en-US" dirty="0" smtClean="0"/>
              <a:t>Sconscript.py:</a:t>
            </a:r>
          </a:p>
          <a:p>
            <a:pPr lvl="3"/>
            <a:r>
              <a:rPr lang="en-US" dirty="0" smtClean="0"/>
              <a:t>Executes build commands</a:t>
            </a:r>
          </a:p>
          <a:p>
            <a:pPr lvl="1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</a:t>
            </a:r>
            <a:r>
              <a:rPr lang="en-US" dirty="0" err="1" smtClean="0"/>
              <a:t>evm_hil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772816"/>
            <a:ext cx="2592287" cy="336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‘evm_hil_ti_cortex_a8’:</a:t>
            </a:r>
          </a:p>
          <a:p>
            <a:pPr lvl="2"/>
            <a:r>
              <a:rPr lang="en-US" dirty="0" smtClean="0"/>
              <a:t>Three </a:t>
            </a:r>
            <a:r>
              <a:rPr lang="en-US" dirty="0" err="1" smtClean="0"/>
              <a:t>Sconscripts</a:t>
            </a:r>
            <a:r>
              <a:rPr lang="en-US" dirty="0" smtClean="0"/>
              <a:t> for setting up the build environment (with analogue steps as compared to &lt;core&gt; ≠ cortex a8</a:t>
            </a:r>
          </a:p>
          <a:p>
            <a:pPr lvl="3"/>
            <a:r>
              <a:rPr lang="en-US" dirty="0" smtClean="0"/>
              <a:t>Sconscript_cortexa8env.py: used if</a:t>
            </a:r>
          </a:p>
          <a:p>
            <a:pPr lvl="4"/>
            <a:r>
              <a:rPr lang="en-US" dirty="0" smtClean="0"/>
              <a:t>The component does not have a Cortex A8 library, i.e. the </a:t>
            </a:r>
            <a:r>
              <a:rPr lang="en-US" dirty="0" err="1" smtClean="0"/>
              <a:t>algo</a:t>
            </a:r>
            <a:r>
              <a:rPr lang="en-US" dirty="0" smtClean="0"/>
              <a:t> runs on DSP and possibly on EVE.</a:t>
            </a:r>
          </a:p>
          <a:p>
            <a:pPr lvl="4"/>
            <a:r>
              <a:rPr lang="en-US" dirty="0" smtClean="0"/>
              <a:t>The </a:t>
            </a:r>
            <a:r>
              <a:rPr lang="en-US" dirty="0" err="1" smtClean="0"/>
              <a:t>outfile</a:t>
            </a:r>
            <a:r>
              <a:rPr lang="en-US" dirty="0" smtClean="0"/>
              <a:t> shall be generated with TI compiler</a:t>
            </a:r>
          </a:p>
          <a:p>
            <a:pPr lvl="3"/>
            <a:r>
              <a:rPr lang="en-US" dirty="0" smtClean="0"/>
              <a:t>Sconscript_cortexa8onlyenv.py: used if</a:t>
            </a:r>
          </a:p>
          <a:p>
            <a:pPr lvl="4"/>
            <a:r>
              <a:rPr lang="en-US" dirty="0" smtClean="0"/>
              <a:t>The component does have a Cortex A8 library.</a:t>
            </a:r>
          </a:p>
          <a:p>
            <a:pPr lvl="4"/>
            <a:r>
              <a:rPr lang="en-US" dirty="0" smtClean="0"/>
              <a:t>The </a:t>
            </a:r>
            <a:r>
              <a:rPr lang="en-US" dirty="0" err="1" smtClean="0"/>
              <a:t>outfile</a:t>
            </a:r>
            <a:r>
              <a:rPr lang="en-US" dirty="0" smtClean="0"/>
              <a:t> shall be generated with TI compiler.</a:t>
            </a:r>
          </a:p>
          <a:p>
            <a:pPr lvl="3"/>
            <a:r>
              <a:rPr lang="en-US" dirty="0" smtClean="0"/>
              <a:t>Sconscript_cortexa8gccenv.py: used if</a:t>
            </a:r>
          </a:p>
          <a:p>
            <a:pPr lvl="4"/>
            <a:r>
              <a:rPr lang="en-US" dirty="0" smtClean="0"/>
              <a:t>The component does have a Cortex A8 library.</a:t>
            </a:r>
          </a:p>
          <a:p>
            <a:pPr lvl="4"/>
            <a:r>
              <a:rPr lang="en-US" dirty="0" smtClean="0"/>
              <a:t>The </a:t>
            </a:r>
            <a:r>
              <a:rPr lang="en-US" dirty="0" err="1" smtClean="0"/>
              <a:t>outfile</a:t>
            </a:r>
            <a:r>
              <a:rPr lang="en-US" dirty="0" smtClean="0"/>
              <a:t> shall be generated with </a:t>
            </a:r>
            <a:r>
              <a:rPr lang="en-US" dirty="0" err="1" smtClean="0"/>
              <a:t>with</a:t>
            </a:r>
            <a:r>
              <a:rPr lang="en-US" dirty="0" smtClean="0"/>
              <a:t> GCC.</a:t>
            </a:r>
          </a:p>
          <a:p>
            <a:pPr lvl="4"/>
            <a:r>
              <a:rPr lang="en-US" dirty="0" smtClean="0"/>
              <a:t>Currently not in use</a:t>
            </a:r>
          </a:p>
          <a:p>
            <a:pPr lvl="2"/>
            <a:r>
              <a:rPr lang="en-US" dirty="0" smtClean="0"/>
              <a:t>Sconscript.py:</a:t>
            </a:r>
          </a:p>
          <a:p>
            <a:pPr lvl="3"/>
            <a:r>
              <a:rPr lang="en-US" dirty="0" smtClean="0"/>
              <a:t>Executes build commands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Shared Scripts – </a:t>
            </a:r>
            <a:r>
              <a:rPr lang="en-US" dirty="0" err="1" smtClean="0"/>
              <a:t>evm_hil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772816"/>
            <a:ext cx="2592287" cy="336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Sconscript_fingerprint.py:</a:t>
            </a:r>
          </a:p>
          <a:p>
            <a:pPr lvl="1"/>
            <a:r>
              <a:rPr lang="en-US" dirty="0" smtClean="0"/>
              <a:t>Copied to 03_Workspace\</a:t>
            </a:r>
            <a:r>
              <a:rPr lang="en-US" dirty="0" err="1" smtClean="0"/>
              <a:t>algo</a:t>
            </a:r>
            <a:r>
              <a:rPr lang="en-US" dirty="0" smtClean="0"/>
              <a:t>\xxx</a:t>
            </a:r>
          </a:p>
          <a:p>
            <a:pPr lvl="1"/>
            <a:r>
              <a:rPr lang="en-US" dirty="0" smtClean="0"/>
              <a:t>Reads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xxx_algo_ver_history.scfg</a:t>
            </a:r>
            <a:r>
              <a:rPr lang="en-US" dirty="0" smtClean="0"/>
              <a:t> and possibly also </a:t>
            </a:r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xxx_arp_ver_history.scfg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 err="1" smtClean="0"/>
              <a:t>XXXAlgoFingerprint.h</a:t>
            </a:r>
            <a:r>
              <a:rPr lang="en-US" dirty="0" smtClean="0"/>
              <a:t> and possibly also </a:t>
            </a:r>
            <a:r>
              <a:rPr lang="en-US" dirty="0" err="1" smtClean="0"/>
              <a:t>XXXAlgoArpFingerprint.h</a:t>
            </a:r>
            <a:endParaRPr lang="en-US" dirty="0" smtClean="0"/>
          </a:p>
          <a:p>
            <a:pPr lvl="1"/>
            <a:r>
              <a:rPr lang="en-US" dirty="0" smtClean="0"/>
              <a:t>This feature will be covered below.</a:t>
            </a:r>
          </a:p>
          <a:p>
            <a:pPr lvl="6">
              <a:buNone/>
            </a:pP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Shared Scripts – </a:t>
            </a:r>
            <a:r>
              <a:rPr lang="en-US" dirty="0" smtClean="0"/>
              <a:t>fingerprint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298505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987824" y="1628800"/>
            <a:ext cx="5832648" cy="46805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5 different sorts of PC simulation targets</a:t>
            </a:r>
          </a:p>
          <a:p>
            <a:pPr lvl="1"/>
            <a:r>
              <a:rPr lang="en-US" dirty="0" smtClean="0"/>
              <a:t>SWC-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dll</a:t>
            </a:r>
            <a:r>
              <a:rPr lang="en-US" dirty="0" smtClean="0"/>
              <a:t>, </a:t>
            </a:r>
            <a:r>
              <a:rPr lang="en-US" dirty="0" err="1" smtClean="0"/>
              <a:t>sdl</a:t>
            </a:r>
            <a:r>
              <a:rPr lang="en-US" dirty="0" smtClean="0"/>
              <a:t>, </a:t>
            </a:r>
            <a:r>
              <a:rPr lang="en-US" dirty="0" err="1" smtClean="0"/>
              <a:t>cdl</a:t>
            </a:r>
            <a:r>
              <a:rPr lang="en-US" dirty="0" smtClean="0"/>
              <a:t>, res-file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sim_swc</a:t>
            </a:r>
            <a:endParaRPr lang="en-US" dirty="0" smtClean="0"/>
          </a:p>
          <a:p>
            <a:pPr lvl="1"/>
            <a:r>
              <a:rPr lang="en-US" dirty="0" smtClean="0"/>
              <a:t>Visualization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dll</a:t>
            </a:r>
            <a:r>
              <a:rPr lang="en-US" dirty="0" smtClean="0"/>
              <a:t>, res-file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sim_swc_vis</a:t>
            </a:r>
            <a:endParaRPr lang="en-US" dirty="0" smtClean="0"/>
          </a:p>
          <a:p>
            <a:pPr lvl="1"/>
            <a:r>
              <a:rPr lang="en-US" dirty="0" smtClean="0"/>
              <a:t>Adapter </a:t>
            </a:r>
            <a:r>
              <a:rPr lang="en-US" dirty="0" err="1" smtClean="0"/>
              <a:t>Plugin</a:t>
            </a:r>
            <a:r>
              <a:rPr lang="en-US" dirty="0" smtClean="0"/>
              <a:t>: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sim_adapt</a:t>
            </a:r>
            <a:endParaRPr lang="en-US" dirty="0" smtClean="0"/>
          </a:p>
          <a:p>
            <a:pPr lvl="1"/>
            <a:r>
              <a:rPr lang="en-US" dirty="0" smtClean="0"/>
              <a:t>Static library: lib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sim_lib</a:t>
            </a:r>
            <a:endParaRPr lang="en-US" dirty="0" smtClean="0"/>
          </a:p>
          <a:p>
            <a:pPr lvl="1"/>
            <a:r>
              <a:rPr lang="en-US" dirty="0" smtClean="0"/>
              <a:t>Executable: exe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sim_exe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Every folder contains one Sconscript.py</a:t>
            </a:r>
          </a:p>
          <a:p>
            <a:r>
              <a:rPr lang="en-US" dirty="0" err="1" smtClean="0">
                <a:sym typeface="Wingdings" pitchFamily="2" charset="2"/>
              </a:rPr>
              <a:t>Organisation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‘</a:t>
            </a:r>
            <a:r>
              <a:rPr lang="en-US" b="1" dirty="0" err="1" smtClean="0">
                <a:sym typeface="Wingdings" pitchFamily="2" charset="2"/>
              </a:rPr>
              <a:t>sim_sconscript</a:t>
            </a:r>
            <a:r>
              <a:rPr lang="en-US" b="1" dirty="0" smtClean="0">
                <a:sym typeface="Wingdings" pitchFamily="2" charset="2"/>
              </a:rPr>
              <a:t>’: 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Sconscript_sim.py is copied to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xxx_sim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Reads Key information from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\xxx\</a:t>
            </a:r>
            <a:r>
              <a:rPr lang="en-US" dirty="0" err="1" smtClean="0">
                <a:sym typeface="Wingdings" pitchFamily="2" charset="2"/>
              </a:rPr>
              <a:t>sconstruct_config.scfg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Calls all other </a:t>
            </a:r>
            <a:r>
              <a:rPr lang="en-US" dirty="0" err="1" smtClean="0">
                <a:sym typeface="Wingdings" pitchFamily="2" charset="2"/>
              </a:rPr>
              <a:t>Sconscripts</a:t>
            </a:r>
            <a:r>
              <a:rPr lang="en-US" dirty="0" smtClean="0">
                <a:sym typeface="Wingdings" pitchFamily="2" charset="2"/>
              </a:rPr>
              <a:t> related to PC simulation targets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Builds Visual studio IDE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Shared Scripts – </a:t>
            </a:r>
            <a:r>
              <a:rPr lang="en-US" dirty="0" err="1"/>
              <a:t>s</a:t>
            </a:r>
            <a:r>
              <a:rPr lang="en-US" dirty="0" err="1" smtClean="0"/>
              <a:t>im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2664296" cy="422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987824" y="1628800"/>
            <a:ext cx="5832648" cy="46805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ym typeface="Wingdings" pitchFamily="2" charset="2"/>
              </a:rPr>
              <a:t>Organisation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‘</a:t>
            </a:r>
            <a:r>
              <a:rPr lang="en-US" b="1" dirty="0" err="1" smtClean="0">
                <a:sym typeface="Wingdings" pitchFamily="2" charset="2"/>
              </a:rPr>
              <a:t>sim_env</a:t>
            </a:r>
            <a:r>
              <a:rPr lang="en-US" b="1" dirty="0" smtClean="0">
                <a:sym typeface="Wingdings" pitchFamily="2" charset="2"/>
              </a:rPr>
              <a:t>’: 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Copied to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xxx_sim</a:t>
            </a:r>
            <a:r>
              <a:rPr lang="en-US" dirty="0" smtClean="0">
                <a:sym typeface="Wingdings" pitchFamily="2" charset="2"/>
              </a:rPr>
              <a:t>\&lt;</a:t>
            </a:r>
            <a:r>
              <a:rPr lang="en-US" dirty="0" err="1" smtClean="0">
                <a:sym typeface="Wingdings" pitchFamily="2" charset="2"/>
              </a:rPr>
              <a:t>plugin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Reads </a:t>
            </a:r>
            <a:r>
              <a:rPr lang="en-US" dirty="0" err="1" smtClean="0">
                <a:sym typeface="Wingdings" pitchFamily="2" charset="2"/>
              </a:rPr>
              <a:t>simenv_config.scfg</a:t>
            </a:r>
            <a:r>
              <a:rPr lang="en-US" dirty="0" smtClean="0">
                <a:sym typeface="Wingdings" pitchFamily="2" charset="2"/>
              </a:rPr>
              <a:t> for build settings for different variants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If configured like that, it builds a PC library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Executes corresponding Sconscript.py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‘</a:t>
            </a:r>
            <a:r>
              <a:rPr lang="en-US" b="1" dirty="0" err="1" smtClean="0">
                <a:sym typeface="Wingdings" pitchFamily="2" charset="2"/>
              </a:rPr>
              <a:t>sim_adapt</a:t>
            </a:r>
            <a:r>
              <a:rPr lang="en-US" b="1" dirty="0" smtClean="0">
                <a:sym typeface="Wingdings" pitchFamily="2" charset="2"/>
              </a:rPr>
              <a:t>’, ‘</a:t>
            </a:r>
            <a:r>
              <a:rPr lang="en-US" b="1" dirty="0" err="1" smtClean="0">
                <a:sym typeface="Wingdings" pitchFamily="2" charset="2"/>
              </a:rPr>
              <a:t>sim_lib</a:t>
            </a:r>
            <a:r>
              <a:rPr lang="en-US" b="1" dirty="0" smtClean="0">
                <a:sym typeface="Wingdings" pitchFamily="2" charset="2"/>
              </a:rPr>
              <a:t>’, etc.: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Copied to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xxx_sim</a:t>
            </a:r>
            <a:r>
              <a:rPr lang="en-US" dirty="0" smtClean="0">
                <a:sym typeface="Wingdings" pitchFamily="2" charset="2"/>
              </a:rPr>
              <a:t>\&lt;</a:t>
            </a:r>
            <a:r>
              <a:rPr lang="en-US" dirty="0" err="1" smtClean="0">
                <a:sym typeface="Wingdings" pitchFamily="2" charset="2"/>
              </a:rPr>
              <a:t>plugin</a:t>
            </a:r>
            <a:r>
              <a:rPr lang="en-US" dirty="0" smtClean="0">
                <a:sym typeface="Wingdings" pitchFamily="2" charset="2"/>
              </a:rPr>
              <a:t>&gt;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Reads </a:t>
            </a:r>
            <a:r>
              <a:rPr lang="en-US" dirty="0" err="1" smtClean="0">
                <a:sym typeface="Wingdings" pitchFamily="2" charset="2"/>
              </a:rPr>
              <a:t>sim_swc_config.scfg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dirty="0" err="1" smtClean="0">
                <a:sym typeface="Wingdings" pitchFamily="2" charset="2"/>
              </a:rPr>
              <a:t>sim_swc_xxx_file_list.scfg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Builds simulation target</a:t>
            </a:r>
          </a:p>
          <a:p>
            <a:pPr lvl="2"/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Shared Scripts – </a:t>
            </a:r>
            <a:r>
              <a:rPr lang="en-US" dirty="0" err="1"/>
              <a:t>s</a:t>
            </a:r>
            <a:r>
              <a:rPr lang="en-US" dirty="0" err="1" smtClean="0"/>
              <a:t>im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2664296" cy="422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896544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r>
              <a:rPr lang="de-DE" sz="2800" dirty="0" smtClean="0">
                <a:solidFill>
                  <a:schemeClr val="tx2"/>
                </a:solidFill>
              </a:rPr>
              <a:t> – an </a:t>
            </a:r>
            <a:r>
              <a:rPr lang="de-DE" sz="2800" dirty="0" err="1" smtClean="0">
                <a:solidFill>
                  <a:schemeClr val="tx2"/>
                </a:solidFill>
              </a:rPr>
              <a:t>overview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de-DE" sz="2800" dirty="0" err="1" smtClean="0">
                <a:solidFill>
                  <a:schemeClr val="tx2"/>
                </a:solidFill>
              </a:rPr>
              <a:t>Using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Shared</a:t>
            </a:r>
            <a:r>
              <a:rPr lang="de-DE" dirty="0" smtClean="0">
                <a:solidFill>
                  <a:schemeClr val="tx2"/>
                </a:solidFill>
              </a:rPr>
              <a:t> Scripts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Global </a:t>
            </a:r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settings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Local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Settings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Folder </a:t>
            </a:r>
            <a:r>
              <a:rPr lang="de-DE" dirty="0" err="1" smtClean="0">
                <a:solidFill>
                  <a:schemeClr val="tx2"/>
                </a:solidFill>
              </a:rPr>
              <a:t>Structure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scons_adas_extensions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Configuration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new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component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GenericScons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flags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Particularities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with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some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components</a:t>
            </a: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Sconscript.py </a:t>
            </a:r>
            <a:r>
              <a:rPr lang="en-US" dirty="0" err="1" smtClean="0"/>
              <a:t>fürs</a:t>
            </a:r>
            <a:r>
              <a:rPr lang="en-US" dirty="0" smtClean="0"/>
              <a:t> </a:t>
            </a:r>
            <a:r>
              <a:rPr lang="en-US" dirty="0" err="1" smtClean="0"/>
              <a:t>Autorelease</a:t>
            </a:r>
            <a:r>
              <a:rPr lang="en-US" dirty="0" smtClean="0"/>
              <a:t> Feature</a:t>
            </a:r>
          </a:p>
          <a:p>
            <a:r>
              <a:rPr lang="en-US" dirty="0" smtClean="0"/>
              <a:t>Please refer to the information located in </a:t>
            </a:r>
            <a:r>
              <a:rPr lang="en-US" dirty="0" err="1" smtClean="0"/>
              <a:t>scons_tools</a:t>
            </a:r>
            <a:r>
              <a:rPr lang="en-US" dirty="0" smtClean="0"/>
              <a:t>\docs\</a:t>
            </a:r>
            <a:r>
              <a:rPr lang="en-US" dirty="0" err="1" smtClean="0"/>
              <a:t>auto_release</a:t>
            </a:r>
            <a:r>
              <a:rPr lang="en-US" dirty="0" smtClean="0"/>
              <a:t> or to Roland Stark.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Shared Scripts – 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tils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2204864"/>
            <a:ext cx="2520280" cy="128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Sconscript.py’s</a:t>
            </a:r>
            <a:r>
              <a:rPr lang="en-US" dirty="0" smtClean="0"/>
              <a:t> are copied to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cantata_tests</a:t>
            </a:r>
            <a:r>
              <a:rPr lang="en-US" dirty="0" smtClean="0"/>
              <a:t>\xxx.</a:t>
            </a:r>
          </a:p>
          <a:p>
            <a:r>
              <a:rPr lang="en-US" dirty="0" smtClean="0"/>
              <a:t>Sconscript.py calls Sconscript_unittests.py.</a:t>
            </a:r>
          </a:p>
          <a:p>
            <a:r>
              <a:rPr lang="en-US" dirty="0" smtClean="0"/>
              <a:t>Please refer to </a:t>
            </a:r>
            <a:r>
              <a:rPr lang="en-US" dirty="0" err="1" smtClean="0"/>
              <a:t>scons_tools</a:t>
            </a:r>
            <a:r>
              <a:rPr lang="en-US" dirty="0" smtClean="0"/>
              <a:t>\docs\cantata\ETK_SCT_SCons_Cantata_Integration.docx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Shared Scripts – </a:t>
            </a:r>
            <a:r>
              <a:rPr lang="en-US" dirty="0" err="1"/>
              <a:t>m</a:t>
            </a:r>
            <a:r>
              <a:rPr lang="en-US" dirty="0" err="1" smtClean="0"/>
              <a:t>odtests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26958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Recommended shares for 02_Development_Tools:</a:t>
            </a:r>
          </a:p>
          <a:p>
            <a:pPr lvl="1"/>
            <a:r>
              <a:rPr lang="en-US" dirty="0" err="1" smtClean="0"/>
              <a:t>Doxygen</a:t>
            </a:r>
            <a:endParaRPr lang="en-US" dirty="0" smtClean="0"/>
          </a:p>
          <a:p>
            <a:pPr lvl="2"/>
            <a:r>
              <a:rPr lang="en-US" dirty="0" smtClean="0"/>
              <a:t>E.g. REPOSITORY\</a:t>
            </a:r>
            <a:r>
              <a:rPr lang="en-US" dirty="0" err="1" smtClean="0"/>
              <a:t>Base_Development</a:t>
            </a:r>
            <a:r>
              <a:rPr lang="en-US" dirty="0" smtClean="0"/>
              <a:t>\05_Algorithm\</a:t>
            </a:r>
            <a:r>
              <a:rPr lang="en-US" dirty="0" err="1" smtClean="0"/>
              <a:t>STP_SharedToolProjects</a:t>
            </a:r>
            <a:r>
              <a:rPr lang="en-US" dirty="0" smtClean="0"/>
              <a:t>\04_Engineering\</a:t>
            </a:r>
            <a:r>
              <a:rPr lang="en-US" dirty="0" err="1" smtClean="0"/>
              <a:t>doxygen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CP 1.28</a:t>
            </a:r>
          </a:p>
          <a:p>
            <a:pPr lvl="1"/>
            <a:r>
              <a:rPr lang="en-US" dirty="0" err="1" smtClean="0"/>
              <a:t>movpy</a:t>
            </a:r>
            <a:endParaRPr lang="en-US" dirty="0" smtClean="0"/>
          </a:p>
          <a:p>
            <a:pPr lvl="2"/>
            <a:r>
              <a:rPr lang="en-US" dirty="0" smtClean="0"/>
              <a:t>E.g. Repository\</a:t>
            </a:r>
            <a:r>
              <a:rPr lang="en-US" dirty="0" err="1" smtClean="0"/>
              <a:t>Base_Development</a:t>
            </a:r>
            <a:r>
              <a:rPr lang="en-US" dirty="0" smtClean="0"/>
              <a:t>\05_Algorithm\</a:t>
            </a:r>
            <a:r>
              <a:rPr lang="en-US" dirty="0" err="1" smtClean="0"/>
              <a:t>STP_SharedToolProjects</a:t>
            </a:r>
            <a:r>
              <a:rPr lang="en-US" dirty="0" smtClean="0"/>
              <a:t>\04_Engineering\</a:t>
            </a:r>
            <a:r>
              <a:rPr lang="en-US" dirty="0" err="1" smtClean="0"/>
              <a:t>movpy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/>
              <a:t>	CP 1.17</a:t>
            </a:r>
          </a:p>
          <a:p>
            <a:pPr lvl="1"/>
            <a:r>
              <a:rPr lang="en-US" dirty="0" err="1" smtClean="0"/>
              <a:t>pdo_tool</a:t>
            </a:r>
            <a:endParaRPr lang="en-US" dirty="0" smtClean="0"/>
          </a:p>
          <a:p>
            <a:pPr lvl="2"/>
            <a:r>
              <a:rPr lang="en-US" dirty="0" smtClean="0"/>
              <a:t>Repository\tools\custom\</a:t>
            </a:r>
            <a:r>
              <a:rPr lang="en-US" dirty="0" err="1" smtClean="0"/>
              <a:t>pdo</a:t>
            </a:r>
            <a:r>
              <a:rPr lang="en-US" dirty="0" smtClean="0"/>
              <a:t>\distribution </a:t>
            </a:r>
          </a:p>
          <a:p>
            <a:pPr lvl="2">
              <a:buNone/>
            </a:pPr>
            <a:r>
              <a:rPr lang="en-US" dirty="0" smtClean="0"/>
              <a:t>	CP 1.37</a:t>
            </a:r>
          </a:p>
          <a:p>
            <a:pPr lvl="1"/>
            <a:r>
              <a:rPr lang="en-US" dirty="0" err="1" smtClean="0"/>
              <a:t>scons_tools</a:t>
            </a:r>
            <a:endParaRPr lang="en-US" dirty="0" smtClean="0"/>
          </a:p>
          <a:p>
            <a:pPr lvl="2"/>
            <a:r>
              <a:rPr lang="en-US" dirty="0" smtClean="0"/>
              <a:t>Repository\</a:t>
            </a:r>
            <a:r>
              <a:rPr lang="en-US" dirty="0" err="1" smtClean="0"/>
              <a:t>Base_Development</a:t>
            </a:r>
            <a:r>
              <a:rPr lang="en-US" dirty="0" smtClean="0"/>
              <a:t>\05_Algorithm\</a:t>
            </a:r>
            <a:r>
              <a:rPr lang="en-US" dirty="0" err="1" smtClean="0"/>
              <a:t>ETK_EngineeringToolKit</a:t>
            </a:r>
            <a:r>
              <a:rPr lang="en-US" dirty="0" smtClean="0"/>
              <a:t>\04_Engineering\</a:t>
            </a:r>
            <a:r>
              <a:rPr lang="en-US" dirty="0" err="1" smtClean="0"/>
              <a:t>SCT_Sconstools</a:t>
            </a:r>
            <a:r>
              <a:rPr lang="en-US" dirty="0" smtClean="0"/>
              <a:t>  </a:t>
            </a:r>
          </a:p>
          <a:p>
            <a:pPr lvl="2">
              <a:buNone/>
            </a:pPr>
            <a:r>
              <a:rPr lang="en-US" dirty="0" smtClean="0"/>
              <a:t>	CP 1.53 (latest release)</a:t>
            </a:r>
          </a:p>
          <a:p>
            <a:pPr lvl="1"/>
            <a:r>
              <a:rPr lang="en-US" dirty="0" err="1" smtClean="0"/>
              <a:t>sdlcompiler</a:t>
            </a:r>
            <a:r>
              <a:rPr lang="en-US" dirty="0" smtClean="0"/>
              <a:t> 	</a:t>
            </a:r>
          </a:p>
          <a:p>
            <a:pPr lvl="2"/>
            <a:r>
              <a:rPr lang="en-US" dirty="0" smtClean="0"/>
              <a:t>Repository\</a:t>
            </a:r>
            <a:r>
              <a:rPr lang="en-US" dirty="0" err="1" smtClean="0"/>
              <a:t>Base_Development</a:t>
            </a:r>
            <a:r>
              <a:rPr lang="en-US" dirty="0" smtClean="0"/>
              <a:t>\05_Algorithm\</a:t>
            </a:r>
            <a:r>
              <a:rPr lang="en-US" dirty="0" err="1" smtClean="0"/>
              <a:t>STP_SharedToolProjects</a:t>
            </a:r>
            <a:r>
              <a:rPr lang="en-US" dirty="0" smtClean="0"/>
              <a:t>\</a:t>
            </a:r>
            <a:r>
              <a:rPr lang="en-US" dirty="0" err="1" smtClean="0"/>
              <a:t>sdl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/>
              <a:t>	CP 1.27</a:t>
            </a:r>
          </a:p>
          <a:p>
            <a:pPr lvl="1"/>
            <a:r>
              <a:rPr lang="en-US" dirty="0" err="1" smtClean="0"/>
              <a:t>ti_tools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Repository\Tools\</a:t>
            </a:r>
            <a:r>
              <a:rPr lang="en-US" dirty="0" err="1" smtClean="0"/>
              <a:t>ti_tools</a:t>
            </a:r>
            <a:r>
              <a:rPr lang="en-US" dirty="0" smtClean="0"/>
              <a:t>  </a:t>
            </a:r>
          </a:p>
          <a:p>
            <a:pPr lvl="2">
              <a:buNone/>
            </a:pPr>
            <a:r>
              <a:rPr lang="en-US" dirty="0" smtClean="0"/>
              <a:t>	CP 1.16</a:t>
            </a:r>
          </a:p>
          <a:p>
            <a:pPr lvl="1"/>
            <a:r>
              <a:rPr lang="en-US" dirty="0" err="1" smtClean="0"/>
              <a:t>visual_studio_scripts</a:t>
            </a:r>
            <a:endParaRPr lang="en-US" dirty="0" smtClean="0"/>
          </a:p>
          <a:p>
            <a:pPr lvl="2"/>
            <a:r>
              <a:rPr lang="en-US" dirty="0" smtClean="0"/>
              <a:t>Repository\</a:t>
            </a:r>
            <a:r>
              <a:rPr lang="en-US" dirty="0" err="1" smtClean="0"/>
              <a:t>Base_Development</a:t>
            </a:r>
            <a:r>
              <a:rPr lang="en-US" dirty="0" smtClean="0"/>
              <a:t>\05_Algorithm\</a:t>
            </a:r>
            <a:r>
              <a:rPr lang="en-US" dirty="0" err="1" smtClean="0"/>
              <a:t>ETK_EngineeringToolKit</a:t>
            </a:r>
            <a:r>
              <a:rPr lang="en-US" dirty="0" smtClean="0"/>
              <a:t>\04_Engineering\</a:t>
            </a:r>
            <a:r>
              <a:rPr lang="en-US" dirty="0" err="1" smtClean="0"/>
              <a:t>CMD_Tools</a:t>
            </a:r>
            <a:r>
              <a:rPr lang="en-US" dirty="0" smtClean="0"/>
              <a:t>\</a:t>
            </a:r>
            <a:r>
              <a:rPr lang="en-US" dirty="0" err="1" smtClean="0"/>
              <a:t>visual_studio_scripts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CP 1.13</a:t>
            </a:r>
          </a:p>
          <a:p>
            <a:r>
              <a:rPr lang="en-US" dirty="0" smtClean="0"/>
              <a:t>Recommended shares for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qac_tests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common</a:t>
            </a:r>
          </a:p>
          <a:p>
            <a:pPr lvl="2"/>
            <a:r>
              <a:rPr lang="en-US" dirty="0" smtClean="0"/>
              <a:t>Repository\Tools\QAC</a:t>
            </a:r>
          </a:p>
          <a:p>
            <a:pPr lvl="2">
              <a:buNone/>
            </a:pPr>
            <a:r>
              <a:rPr lang="en-US" dirty="0" smtClean="0"/>
              <a:t>	CP 1.39</a:t>
            </a:r>
          </a:p>
          <a:p>
            <a:r>
              <a:rPr lang="en-US" dirty="0" smtClean="0"/>
              <a:t>Recommended shares for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qacpp_tests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Common</a:t>
            </a:r>
          </a:p>
          <a:p>
            <a:pPr lvl="2"/>
            <a:r>
              <a:rPr lang="en-US" dirty="0" smtClean="0"/>
              <a:t>Repository\Tools\QACPP</a:t>
            </a:r>
          </a:p>
          <a:p>
            <a:pPr lvl="2">
              <a:buNone/>
            </a:pPr>
            <a:r>
              <a:rPr lang="en-US" dirty="0" smtClean="0"/>
              <a:t>	CP 1.25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Tool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smtClean="0">
                <a:solidFill>
                  <a:schemeClr val="tx2"/>
                </a:solidFill>
              </a:rPr>
              <a:t>global </a:t>
            </a:r>
            <a:r>
              <a:rPr lang="de-DE" sz="4400" b="1" dirty="0" err="1" smtClean="0">
                <a:solidFill>
                  <a:schemeClr val="tx2"/>
                </a:solidFill>
              </a:rPr>
              <a:t>build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settings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300993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059832" y="1628800"/>
            <a:ext cx="5760640" cy="46805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common_config.scfg</a:t>
            </a:r>
            <a:r>
              <a:rPr lang="en-US" dirty="0" smtClean="0"/>
              <a:t> contains:</a:t>
            </a:r>
          </a:p>
          <a:p>
            <a:pPr lvl="1"/>
            <a:r>
              <a:rPr lang="en-US" dirty="0" smtClean="0"/>
              <a:t>Path definitions</a:t>
            </a:r>
          </a:p>
          <a:p>
            <a:pPr lvl="1"/>
            <a:r>
              <a:rPr lang="en-US" dirty="0" smtClean="0"/>
              <a:t>Default settings for</a:t>
            </a:r>
          </a:p>
          <a:p>
            <a:pPr lvl="2"/>
            <a:r>
              <a:rPr lang="en-US" dirty="0" smtClean="0"/>
              <a:t>ECU Libraries</a:t>
            </a:r>
          </a:p>
          <a:p>
            <a:pPr lvl="2"/>
            <a:r>
              <a:rPr lang="en-US" dirty="0" smtClean="0"/>
              <a:t>PC Simulation targets</a:t>
            </a:r>
          </a:p>
          <a:p>
            <a:pPr lvl="2"/>
            <a:r>
              <a:rPr lang="en-US" dirty="0" smtClean="0"/>
              <a:t>QAC test settings</a:t>
            </a:r>
          </a:p>
          <a:p>
            <a:pPr lvl="1"/>
            <a:r>
              <a:rPr lang="en-US" dirty="0" smtClean="0"/>
              <a:t>Default settings comprise:</a:t>
            </a:r>
          </a:p>
          <a:p>
            <a:pPr lvl="2"/>
            <a:r>
              <a:rPr lang="en-US" dirty="0" smtClean="0"/>
              <a:t>Compiler flags (</a:t>
            </a:r>
            <a:r>
              <a:rPr lang="en-US" b="1" dirty="0" smtClean="0"/>
              <a:t>only</a:t>
            </a:r>
            <a:r>
              <a:rPr lang="en-US" dirty="0" smtClean="0"/>
              <a:t> place, where default compiler flags are defined)</a:t>
            </a:r>
          </a:p>
          <a:p>
            <a:pPr lvl="2"/>
            <a:r>
              <a:rPr lang="en-US" dirty="0" smtClean="0"/>
              <a:t>Linker flags (there might be additional one in corresponding </a:t>
            </a:r>
            <a:r>
              <a:rPr lang="en-US" dirty="0" err="1" smtClean="0"/>
              <a:t>adas</a:t>
            </a:r>
            <a:r>
              <a:rPr lang="en-US" dirty="0" smtClean="0"/>
              <a:t> extension scripts.)</a:t>
            </a:r>
          </a:p>
          <a:p>
            <a:pPr lvl="2"/>
            <a:r>
              <a:rPr lang="en-US" dirty="0" smtClean="0"/>
              <a:t>Desirable in future: </a:t>
            </a:r>
            <a:r>
              <a:rPr lang="en-US" dirty="0" err="1" smtClean="0"/>
              <a:t>common_config.scfg</a:t>
            </a:r>
            <a:r>
              <a:rPr lang="en-US" dirty="0" smtClean="0"/>
              <a:t> contains all such default build setting.</a:t>
            </a:r>
          </a:p>
          <a:p>
            <a:pPr lvl="1"/>
            <a:r>
              <a:rPr lang="en-US" dirty="0" smtClean="0"/>
              <a:t>When setting up a build environment, the corresponding build settings from </a:t>
            </a:r>
            <a:r>
              <a:rPr lang="en-US" dirty="0" err="1" smtClean="0"/>
              <a:t>common_config.scfg</a:t>
            </a:r>
            <a:r>
              <a:rPr lang="en-US" dirty="0" smtClean="0"/>
              <a:t> are set and complemented by component-specific needs</a:t>
            </a:r>
          </a:p>
          <a:p>
            <a:pPr lvl="1"/>
            <a:r>
              <a:rPr lang="en-US" b="1" dirty="0" smtClean="0"/>
              <a:t>Remark: </a:t>
            </a:r>
            <a:r>
              <a:rPr lang="en-US" dirty="0" smtClean="0"/>
              <a:t>optimization level </a:t>
            </a:r>
            <a:r>
              <a:rPr lang="en-US" dirty="0" err="1" smtClean="0"/>
              <a:t>für</a:t>
            </a:r>
            <a:r>
              <a:rPr lang="en-US" dirty="0" smtClean="0"/>
              <a:t> c674x- and c66xx-ECU Libraries is per default set to “-o3”, but this can be overwritten by component-specific .</a:t>
            </a:r>
            <a:r>
              <a:rPr lang="en-US" dirty="0" err="1" smtClean="0"/>
              <a:t>scfg</a:t>
            </a:r>
            <a:r>
              <a:rPr lang="en-US" dirty="0" smtClean="0"/>
              <a:t>-file.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Global Build Settings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300993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915816" y="1628800"/>
            <a:ext cx="5904656" cy="468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External_include_file_list.scfg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frequently used include path sets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Typically used, e.g., in </a:t>
            </a:r>
            <a:r>
              <a:rPr lang="en-US" dirty="0" err="1" smtClean="0"/>
              <a:t>sim_swc_config.scfg</a:t>
            </a:r>
            <a:r>
              <a:rPr lang="en-US" dirty="0" smtClean="0"/>
              <a:t> 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Global Build Settings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4891" y="2492896"/>
            <a:ext cx="3600400" cy="193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373216"/>
            <a:ext cx="3672408" cy="80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5035210"/>
            <a:ext cx="5568341" cy="27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Local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Build</a:t>
            </a:r>
            <a:r>
              <a:rPr lang="de-DE" sz="4400" b="1" dirty="0" smtClean="0">
                <a:solidFill>
                  <a:schemeClr val="tx2"/>
                </a:solidFill>
              </a:rPr>
              <a:t> Settings</a:t>
            </a: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Motivation: </a:t>
            </a:r>
            <a:r>
              <a:rPr lang="en-US" dirty="0" smtClean="0"/>
              <a:t>Generic </a:t>
            </a:r>
            <a:r>
              <a:rPr lang="en-US" dirty="0" err="1" smtClean="0"/>
              <a:t>Scons</a:t>
            </a:r>
            <a:r>
              <a:rPr lang="en-US" dirty="0" smtClean="0"/>
              <a:t> needs build information, settings, and input from component (=local build settings).</a:t>
            </a:r>
          </a:p>
          <a:p>
            <a:r>
              <a:rPr lang="en-US" dirty="0" smtClean="0"/>
              <a:t>Most of this information is stored in .</a:t>
            </a:r>
            <a:r>
              <a:rPr lang="en-US" dirty="0" err="1" smtClean="0"/>
              <a:t>scfg</a:t>
            </a:r>
            <a:r>
              <a:rPr lang="en-US" dirty="0" smtClean="0"/>
              <a:t>-files, which need to be </a:t>
            </a:r>
          </a:p>
          <a:p>
            <a:pPr lvl="1"/>
            <a:r>
              <a:rPr lang="en-US" dirty="0" smtClean="0"/>
              <a:t>Created when moving to </a:t>
            </a:r>
            <a:r>
              <a:rPr lang="en-US" dirty="0" err="1" smtClean="0"/>
              <a:t>GenericScons</a:t>
            </a:r>
            <a:r>
              <a:rPr lang="en-US" dirty="0" smtClean="0"/>
              <a:t> (typically done by Generic </a:t>
            </a:r>
            <a:r>
              <a:rPr lang="en-US" dirty="0" err="1" smtClean="0"/>
              <a:t>Scons</a:t>
            </a:r>
            <a:r>
              <a:rPr lang="en-US" dirty="0" smtClean="0"/>
              <a:t> team)</a:t>
            </a:r>
          </a:p>
          <a:p>
            <a:pPr lvl="1"/>
            <a:r>
              <a:rPr lang="en-US" dirty="0" smtClean="0"/>
              <a:t>Maintained by the component’s team, possibly supported by Generic </a:t>
            </a:r>
            <a:r>
              <a:rPr lang="en-US" dirty="0" err="1" smtClean="0"/>
              <a:t>Scons</a:t>
            </a:r>
            <a:r>
              <a:rPr lang="en-US" dirty="0" smtClean="0"/>
              <a:t> team</a:t>
            </a:r>
          </a:p>
          <a:p>
            <a:r>
              <a:rPr lang="en-US" dirty="0" smtClean="0"/>
              <a:t>For some components feature implementation of Generic </a:t>
            </a:r>
            <a:r>
              <a:rPr lang="en-US" dirty="0" err="1" smtClean="0"/>
              <a:t>Scons</a:t>
            </a:r>
            <a:r>
              <a:rPr lang="en-US" dirty="0" smtClean="0"/>
              <a:t> is not sufficient </a:t>
            </a:r>
            <a:r>
              <a:rPr lang="en-US" dirty="0" smtClean="0">
                <a:sym typeface="Wingdings" pitchFamily="2" charset="2"/>
              </a:rPr>
              <a:t> component-specific </a:t>
            </a:r>
            <a:r>
              <a:rPr lang="en-US" dirty="0" err="1" smtClean="0">
                <a:sym typeface="Wingdings" pitchFamily="2" charset="2"/>
              </a:rPr>
              <a:t>Sconscript.py’s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For </a:t>
            </a:r>
            <a:r>
              <a:rPr lang="en-US" dirty="0" err="1" smtClean="0">
                <a:sym typeface="Wingdings" pitchFamily="2" charset="2"/>
              </a:rPr>
              <a:t>autorelease</a:t>
            </a:r>
            <a:r>
              <a:rPr lang="en-US" dirty="0" smtClean="0">
                <a:sym typeface="Wingdings" pitchFamily="2" charset="2"/>
              </a:rPr>
              <a:t>, there is a build target (a .txt file) which requires a template to be provided.</a:t>
            </a:r>
          </a:p>
          <a:p>
            <a:r>
              <a:rPr lang="en-US" dirty="0" smtClean="0">
                <a:sym typeface="Wingdings" pitchFamily="2" charset="2"/>
              </a:rPr>
              <a:t>Scons.bat</a:t>
            </a:r>
          </a:p>
          <a:p>
            <a:r>
              <a:rPr lang="en-US" dirty="0" smtClean="0">
                <a:sym typeface="Wingdings" pitchFamily="2" charset="2"/>
              </a:rPr>
              <a:t>Conclusion: Templates (in </a:t>
            </a:r>
            <a:r>
              <a:rPr lang="en-US" dirty="0" err="1" smtClean="0">
                <a:sym typeface="Wingdings" pitchFamily="2" charset="2"/>
              </a:rPr>
              <a:t>scons_tools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scons_templates</a:t>
            </a:r>
            <a:r>
              <a:rPr lang="en-US" dirty="0" smtClean="0">
                <a:sym typeface="Wingdings" pitchFamily="2" charset="2"/>
              </a:rPr>
              <a:t>) contain </a:t>
            </a:r>
            <a:r>
              <a:rPr lang="en-US" b="1" dirty="0" smtClean="0">
                <a:sym typeface="Wingdings" pitchFamily="2" charset="2"/>
              </a:rPr>
              <a:t>examples</a:t>
            </a:r>
            <a:r>
              <a:rPr lang="en-US" dirty="0" smtClean="0">
                <a:sym typeface="Wingdings" pitchFamily="2" charset="2"/>
              </a:rPr>
              <a:t> for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Component-specific .</a:t>
            </a:r>
            <a:r>
              <a:rPr lang="en-US" dirty="0" err="1" smtClean="0">
                <a:sym typeface="Wingdings" pitchFamily="2" charset="2"/>
              </a:rPr>
              <a:t>scfg</a:t>
            </a:r>
            <a:r>
              <a:rPr lang="en-US" dirty="0" smtClean="0">
                <a:sym typeface="Wingdings" pitchFamily="2" charset="2"/>
              </a:rPr>
              <a:t> files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Component-specific </a:t>
            </a:r>
            <a:r>
              <a:rPr lang="en-US" dirty="0" err="1" smtClean="0">
                <a:sym typeface="Wingdings" pitchFamily="2" charset="2"/>
              </a:rPr>
              <a:t>Sconscript.py’s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Component-specific .txt-file template for </a:t>
            </a:r>
            <a:r>
              <a:rPr lang="en-US" dirty="0" err="1" smtClean="0">
                <a:sym typeface="Wingdings" pitchFamily="2" charset="2"/>
              </a:rPr>
              <a:t>auto_release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Component-specific scons.bat</a:t>
            </a:r>
          </a:p>
          <a:p>
            <a:r>
              <a:rPr lang="en-US" dirty="0" smtClean="0">
                <a:sym typeface="Wingdings" pitchFamily="2" charset="2"/>
              </a:rPr>
              <a:t>Folder structure reflects the one required for components.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Settings: Templates –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Essentially two kinds of .</a:t>
            </a:r>
            <a:r>
              <a:rPr lang="en-US" dirty="0" err="1" smtClean="0"/>
              <a:t>scfg</a:t>
            </a:r>
            <a:r>
              <a:rPr lang="en-US" dirty="0" smtClean="0"/>
              <a:t>-files: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Component-specific Settings</a:t>
            </a:r>
          </a:p>
          <a:p>
            <a:pPr marL="1314450" lvl="2" indent="-457200"/>
            <a:r>
              <a:rPr lang="en-US" dirty="0" smtClean="0"/>
              <a:t>Copy Action: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sconscript_setup_config.scfg</a:t>
            </a:r>
            <a:r>
              <a:rPr lang="en-US" dirty="0" smtClean="0"/>
              <a:t>: Copy shared scripts to correct location in project.</a:t>
            </a:r>
          </a:p>
          <a:p>
            <a:pPr marL="1314450" lvl="2" indent="-457200"/>
            <a:r>
              <a:rPr lang="en-US" dirty="0" smtClean="0"/>
              <a:t>Target </a:t>
            </a:r>
            <a:r>
              <a:rPr lang="en-US" dirty="0" err="1" smtClean="0"/>
              <a:t>Organisation</a:t>
            </a:r>
            <a:r>
              <a:rPr lang="en-US" dirty="0" smtClean="0"/>
              <a:t>: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sconstruct_config.scfg</a:t>
            </a:r>
            <a:r>
              <a:rPr lang="en-US" dirty="0" smtClean="0"/>
              <a:t>: e.g., c674x_used , ca8_used, </a:t>
            </a:r>
            <a:r>
              <a:rPr lang="en-US" dirty="0" err="1" smtClean="0"/>
              <a:t>gcc_used</a:t>
            </a:r>
            <a:r>
              <a:rPr lang="en-US" dirty="0" smtClean="0"/>
              <a:t>, </a:t>
            </a:r>
            <a:r>
              <a:rPr lang="en-US" dirty="0" err="1" smtClean="0"/>
              <a:t>include_unittests</a:t>
            </a:r>
            <a:r>
              <a:rPr lang="en-US" dirty="0" smtClean="0"/>
              <a:t>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Target-specific settings :</a:t>
            </a:r>
          </a:p>
          <a:p>
            <a:pPr marL="1314450" lvl="2" indent="-457200"/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Configs</a:t>
            </a:r>
            <a:r>
              <a:rPr lang="en-US" dirty="0" smtClean="0"/>
              <a:t>:</a:t>
            </a:r>
          </a:p>
          <a:p>
            <a:pPr marL="1771650" lvl="3" indent="-457200"/>
            <a:r>
              <a:rPr lang="en-US" dirty="0" smtClean="0"/>
              <a:t>01_Source_Code\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algo_config.scfg</a:t>
            </a:r>
            <a:r>
              <a:rPr lang="en-US" dirty="0" smtClean="0"/>
              <a:t>: general settings on sources for different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pdo</a:t>
            </a:r>
            <a:r>
              <a:rPr lang="en-US" dirty="0" smtClean="0"/>
              <a:t> setting, fingerprint, </a:t>
            </a:r>
            <a:r>
              <a:rPr lang="en-US" dirty="0" err="1" smtClean="0"/>
              <a:t>qac</a:t>
            </a:r>
            <a:r>
              <a:rPr lang="en-US" dirty="0" smtClean="0"/>
              <a:t>, etc.</a:t>
            </a:r>
          </a:p>
          <a:p>
            <a:pPr marL="1771650" lvl="3" indent="-457200"/>
            <a:r>
              <a:rPr lang="en-US" dirty="0" smtClean="0"/>
              <a:t>01_Source_Code\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algo_lib_file_list.scfg</a:t>
            </a:r>
            <a:r>
              <a:rPr lang="en-US" dirty="0" smtClean="0"/>
              <a:t>: source and include lists.</a:t>
            </a:r>
          </a:p>
          <a:p>
            <a:pPr marL="1314450" lvl="2" indent="-457200"/>
            <a:r>
              <a:rPr lang="en-US" dirty="0" smtClean="0"/>
              <a:t>ECU Library </a:t>
            </a:r>
            <a:r>
              <a:rPr lang="en-US" dirty="0" err="1" smtClean="0"/>
              <a:t>Configs</a:t>
            </a:r>
            <a:r>
              <a:rPr lang="en-US" dirty="0" smtClean="0"/>
              <a:t>:</a:t>
            </a:r>
          </a:p>
          <a:p>
            <a:pPr marL="1771650" lvl="3" indent="-457200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\xxx\&lt;core&gt;\</a:t>
            </a:r>
            <a:r>
              <a:rPr lang="en-US" dirty="0" err="1" smtClean="0"/>
              <a:t>ti</a:t>
            </a:r>
            <a:r>
              <a:rPr lang="en-US" dirty="0" smtClean="0"/>
              <a:t>_&lt;core&gt;_</a:t>
            </a:r>
            <a:r>
              <a:rPr lang="en-US" dirty="0" err="1" smtClean="0"/>
              <a:t>lib_config.scfg</a:t>
            </a:r>
            <a:r>
              <a:rPr lang="en-US" dirty="0" smtClean="0"/>
              <a:t>: Compiler flags, defines, …</a:t>
            </a:r>
          </a:p>
          <a:p>
            <a:pPr marL="1314450" lvl="2" indent="-457200"/>
            <a:r>
              <a:rPr lang="en-US" dirty="0" smtClean="0"/>
              <a:t>Fingerprint </a:t>
            </a:r>
            <a:r>
              <a:rPr lang="en-US" dirty="0" err="1" smtClean="0"/>
              <a:t>Configs</a:t>
            </a:r>
            <a:r>
              <a:rPr lang="en-US" dirty="0" smtClean="0"/>
              <a:t>:</a:t>
            </a:r>
          </a:p>
          <a:p>
            <a:pPr marL="1771650" lvl="3" indent="-457200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xxx_algo_ver_history.scfg</a:t>
            </a:r>
            <a:endParaRPr lang="en-US" dirty="0" smtClean="0"/>
          </a:p>
          <a:p>
            <a:pPr marL="1771650" lvl="3" indent="-457200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xxx_arp_ver_history.scfg</a:t>
            </a:r>
            <a:endParaRPr lang="en-US" dirty="0" smtClean="0"/>
          </a:p>
          <a:p>
            <a:pPr marL="1771650" lvl="3" indent="-457200"/>
            <a:r>
              <a:rPr lang="en-US" dirty="0" smtClean="0"/>
              <a:t>We will cover their usage below</a:t>
            </a:r>
          </a:p>
          <a:p>
            <a:pPr marL="1771650" lvl="3" indent="-457200"/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.</a:t>
            </a:r>
            <a:r>
              <a:rPr lang="de-DE" dirty="0" err="1" smtClean="0"/>
              <a:t>scfg-files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Essentially two kinds of .</a:t>
            </a:r>
            <a:r>
              <a:rPr lang="en-US" dirty="0" err="1" smtClean="0"/>
              <a:t>scfg</a:t>
            </a:r>
            <a:r>
              <a:rPr lang="en-US" dirty="0" smtClean="0"/>
              <a:t>-files: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Target-specific settings :</a:t>
            </a:r>
          </a:p>
          <a:p>
            <a:pPr marL="1314450" lvl="2" indent="-457200"/>
            <a:r>
              <a:rPr lang="en-US" dirty="0" smtClean="0"/>
              <a:t>PC Simulation:</a:t>
            </a:r>
          </a:p>
          <a:p>
            <a:pPr marL="1771650" lvl="3" indent="-457200"/>
            <a:r>
              <a:rPr lang="en-US" dirty="0" smtClean="0"/>
              <a:t>For each </a:t>
            </a:r>
            <a:r>
              <a:rPr lang="en-US" dirty="0" err="1" smtClean="0"/>
              <a:t>plugin</a:t>
            </a:r>
            <a:r>
              <a:rPr lang="en-US" dirty="0" smtClean="0"/>
              <a:t> there are three .</a:t>
            </a:r>
            <a:r>
              <a:rPr lang="en-US" dirty="0" err="1" smtClean="0"/>
              <a:t>scfg</a:t>
            </a:r>
            <a:r>
              <a:rPr lang="en-US" dirty="0" smtClean="0"/>
              <a:t>-files</a:t>
            </a:r>
          </a:p>
          <a:p>
            <a:pPr marL="2228850" lvl="4" indent="-457200"/>
            <a:r>
              <a:rPr lang="en-US" dirty="0" smtClean="0"/>
              <a:t>SWC-</a:t>
            </a:r>
            <a:r>
              <a:rPr lang="en-US" dirty="0" err="1" smtClean="0"/>
              <a:t>Plugin</a:t>
            </a:r>
            <a:r>
              <a:rPr lang="en-US" dirty="0" smtClean="0"/>
              <a:t>:</a:t>
            </a:r>
          </a:p>
          <a:p>
            <a:pPr marL="2228850" lvl="4" indent="-457200"/>
            <a:endParaRPr lang="en-US" dirty="0" smtClean="0"/>
          </a:p>
          <a:p>
            <a:pPr marL="2228850" lvl="4" indent="-457200"/>
            <a:endParaRPr lang="en-US" dirty="0" smtClean="0"/>
          </a:p>
          <a:p>
            <a:pPr marL="2228850" lvl="4" indent="-457200"/>
            <a:r>
              <a:rPr lang="en-US" dirty="0" smtClean="0"/>
              <a:t>Visualization </a:t>
            </a:r>
            <a:r>
              <a:rPr lang="en-US" dirty="0" err="1" smtClean="0"/>
              <a:t>plugin</a:t>
            </a:r>
            <a:r>
              <a:rPr lang="en-US" dirty="0" smtClean="0"/>
              <a:t>:</a:t>
            </a:r>
          </a:p>
          <a:p>
            <a:pPr marL="2228850" lvl="4" indent="-457200"/>
            <a:endParaRPr lang="en-US" dirty="0" smtClean="0"/>
          </a:p>
          <a:p>
            <a:pPr marL="2228850" lvl="4" indent="-457200"/>
            <a:endParaRPr lang="en-US" dirty="0" smtClean="0"/>
          </a:p>
          <a:p>
            <a:pPr marL="2228850" lvl="4" indent="-457200"/>
            <a:r>
              <a:rPr lang="en-US" dirty="0" smtClean="0"/>
              <a:t>Adapter </a:t>
            </a:r>
            <a:r>
              <a:rPr lang="en-US" dirty="0" err="1" smtClean="0"/>
              <a:t>plugin</a:t>
            </a:r>
            <a:r>
              <a:rPr lang="en-US" dirty="0" smtClean="0"/>
              <a:t>:</a:t>
            </a:r>
          </a:p>
          <a:p>
            <a:pPr marL="2228850" lvl="4" indent="-457200"/>
            <a:endParaRPr lang="en-US" dirty="0" smtClean="0"/>
          </a:p>
          <a:p>
            <a:pPr marL="2228850" lvl="4" indent="-457200"/>
            <a:endParaRPr lang="en-US" dirty="0" smtClean="0"/>
          </a:p>
          <a:p>
            <a:pPr marL="2228850" lvl="4" indent="-457200"/>
            <a:r>
              <a:rPr lang="en-US" dirty="0" smtClean="0"/>
              <a:t>Static Library:</a:t>
            </a:r>
          </a:p>
          <a:p>
            <a:pPr marL="2228850" lvl="4" indent="-457200"/>
            <a:endParaRPr lang="en-US" dirty="0" smtClean="0"/>
          </a:p>
          <a:p>
            <a:pPr marL="2228850" lvl="4" indent="-457200"/>
            <a:endParaRPr lang="en-US" dirty="0" smtClean="0"/>
          </a:p>
          <a:p>
            <a:pPr marL="2228850" lvl="4" indent="-457200"/>
            <a:r>
              <a:rPr lang="en-US" dirty="0" smtClean="0"/>
              <a:t>Executable:</a:t>
            </a:r>
          </a:p>
          <a:p>
            <a:pPr marL="2228850" lvl="4" indent="-457200"/>
            <a:endParaRPr lang="en-US" dirty="0" smtClean="0"/>
          </a:p>
          <a:p>
            <a:pPr marL="2228850" lvl="4" indent="-457200"/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.</a:t>
            </a:r>
            <a:r>
              <a:rPr lang="de-DE" dirty="0" err="1" smtClean="0"/>
              <a:t>scfg-files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08920"/>
            <a:ext cx="1224136" cy="66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134697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21088"/>
            <a:ext cx="1152128" cy="60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941168"/>
            <a:ext cx="1152128" cy="60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5661248"/>
            <a:ext cx="1152128" cy="60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an </a:t>
            </a:r>
            <a:r>
              <a:rPr lang="de-DE" sz="4400" b="1" dirty="0" err="1" smtClean="0">
                <a:solidFill>
                  <a:schemeClr val="tx2"/>
                </a:solidFill>
              </a:rPr>
              <a:t>overview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Essentially two kinds of .</a:t>
            </a:r>
            <a:r>
              <a:rPr lang="en-US" dirty="0" err="1" smtClean="0"/>
              <a:t>scfg</a:t>
            </a:r>
            <a:r>
              <a:rPr lang="en-US" dirty="0" smtClean="0"/>
              <a:t>-files: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Target-specific settings :</a:t>
            </a:r>
          </a:p>
          <a:p>
            <a:pPr marL="1314450" lvl="2" indent="-457200"/>
            <a:r>
              <a:rPr lang="en-US" dirty="0" smtClean="0"/>
              <a:t>PC Simulation:</a:t>
            </a:r>
          </a:p>
          <a:p>
            <a:pPr marL="1771650" lvl="3" indent="-457200"/>
            <a:r>
              <a:rPr lang="en-US" dirty="0" smtClean="0"/>
              <a:t>_</a:t>
            </a:r>
            <a:r>
              <a:rPr lang="en-US" dirty="0" err="1" smtClean="0"/>
              <a:t>config.scfg</a:t>
            </a:r>
            <a:r>
              <a:rPr lang="en-US" dirty="0" smtClean="0"/>
              <a:t>: (called by </a:t>
            </a:r>
            <a:r>
              <a:rPr lang="en-US" dirty="0" err="1" smtClean="0"/>
              <a:t>plugin’s</a:t>
            </a:r>
            <a:r>
              <a:rPr lang="en-US" dirty="0" smtClean="0"/>
              <a:t> Sconscript.py) </a:t>
            </a:r>
          </a:p>
          <a:p>
            <a:pPr marL="2228850" lvl="4" indent="-457200"/>
            <a:r>
              <a:rPr lang="en-US" dirty="0" err="1" smtClean="0"/>
              <a:t>Organisation</a:t>
            </a:r>
            <a:r>
              <a:rPr lang="en-US" dirty="0" smtClean="0"/>
              <a:t> of source files and include paths to be used</a:t>
            </a:r>
          </a:p>
          <a:p>
            <a:pPr marL="2228850" lvl="4" indent="-457200"/>
            <a:r>
              <a:rPr lang="en-US" dirty="0" smtClean="0"/>
              <a:t>External libraries and external </a:t>
            </a:r>
            <a:r>
              <a:rPr lang="en-US" dirty="0" err="1" smtClean="0"/>
              <a:t>libpaths</a:t>
            </a:r>
            <a:endParaRPr lang="en-US" dirty="0" smtClean="0"/>
          </a:p>
          <a:p>
            <a:pPr marL="2228850" lvl="4" indent="-457200"/>
            <a:r>
              <a:rPr lang="en-US" dirty="0" smtClean="0"/>
              <a:t>Flag if </a:t>
            </a:r>
            <a:r>
              <a:rPr lang="en-US" dirty="0" err="1" smtClean="0"/>
              <a:t>sdl</a:t>
            </a:r>
            <a:r>
              <a:rPr lang="en-US" dirty="0" smtClean="0"/>
              <a:t>/</a:t>
            </a:r>
            <a:r>
              <a:rPr lang="en-US" dirty="0" err="1" smtClean="0"/>
              <a:t>cdl</a:t>
            </a:r>
            <a:r>
              <a:rPr lang="en-US" dirty="0" smtClean="0"/>
              <a:t>-file is generated</a:t>
            </a:r>
          </a:p>
          <a:p>
            <a:pPr marL="2228850" lvl="4" indent="-457200"/>
            <a:r>
              <a:rPr lang="en-US" dirty="0" smtClean="0"/>
              <a:t>etc.</a:t>
            </a:r>
          </a:p>
          <a:p>
            <a:pPr marL="1771650" lvl="3" indent="-457200"/>
            <a:r>
              <a:rPr lang="en-US" dirty="0" smtClean="0"/>
              <a:t>_</a:t>
            </a:r>
            <a:r>
              <a:rPr lang="en-US" dirty="0" err="1" smtClean="0"/>
              <a:t>file_list.scfg</a:t>
            </a:r>
            <a:r>
              <a:rPr lang="en-US" dirty="0" smtClean="0"/>
              <a:t>: (called by </a:t>
            </a:r>
            <a:r>
              <a:rPr lang="en-US" dirty="0" err="1" smtClean="0"/>
              <a:t>plugin’s</a:t>
            </a:r>
            <a:r>
              <a:rPr lang="en-US" dirty="0" smtClean="0"/>
              <a:t> Sconscript.py and </a:t>
            </a:r>
            <a:r>
              <a:rPr lang="en-US" dirty="0" smtClean="0">
                <a:sym typeface="Wingdings" pitchFamily="2" charset="2"/>
              </a:rPr>
              <a:t>_</a:t>
            </a:r>
            <a:r>
              <a:rPr lang="en-US" dirty="0" err="1" smtClean="0">
                <a:sym typeface="Wingdings" pitchFamily="2" charset="2"/>
              </a:rPr>
              <a:t>config.scfg</a:t>
            </a:r>
            <a:r>
              <a:rPr lang="en-US" dirty="0" smtClean="0"/>
              <a:t>)</a:t>
            </a:r>
          </a:p>
          <a:p>
            <a:pPr marL="2228850" lvl="4" indent="-457200"/>
            <a:r>
              <a:rPr lang="en-US" dirty="0" smtClean="0"/>
              <a:t>Definition of python variables with source file names and include paths </a:t>
            </a:r>
            <a:r>
              <a:rPr lang="en-US" dirty="0" smtClean="0">
                <a:sym typeface="Wingdings" pitchFamily="2" charset="2"/>
              </a:rPr>
              <a:t> to be put together in _</a:t>
            </a:r>
            <a:r>
              <a:rPr lang="en-US" dirty="0" err="1" smtClean="0">
                <a:sym typeface="Wingdings" pitchFamily="2" charset="2"/>
              </a:rPr>
              <a:t>config.scfg</a:t>
            </a:r>
            <a:endParaRPr lang="en-US" dirty="0" smtClean="0">
              <a:sym typeface="Wingdings" pitchFamily="2" charset="2"/>
            </a:endParaRPr>
          </a:p>
          <a:p>
            <a:pPr marL="1771650" lvl="3" indent="-457200"/>
            <a:r>
              <a:rPr lang="en-US" dirty="0" err="1" smtClean="0">
                <a:sym typeface="Wingdings" pitchFamily="2" charset="2"/>
              </a:rPr>
              <a:t>simenv_config.scfg</a:t>
            </a:r>
            <a:r>
              <a:rPr lang="en-US" dirty="0" smtClean="0">
                <a:sym typeface="Wingdings" pitchFamily="2" charset="2"/>
              </a:rPr>
              <a:t>: (called by Sconscript_simenv.py)</a:t>
            </a:r>
          </a:p>
          <a:p>
            <a:pPr marL="2228850" lvl="4" indent="-457200"/>
            <a:r>
              <a:rPr lang="en-US" dirty="0" smtClean="0">
                <a:sym typeface="Wingdings" pitchFamily="2" charset="2"/>
              </a:rPr>
              <a:t>Definition of build variants and corresponding build settings, e.g. compiler flags, macros, </a:t>
            </a:r>
            <a:r>
              <a:rPr lang="en-US" dirty="0" err="1" smtClean="0">
                <a:sym typeface="Wingdings" pitchFamily="2" charset="2"/>
              </a:rPr>
              <a:t>libs</a:t>
            </a:r>
            <a:r>
              <a:rPr lang="en-US" dirty="0" smtClean="0">
                <a:sym typeface="Wingdings" pitchFamily="2" charset="2"/>
              </a:rPr>
              <a:t> to be linked, etc.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.</a:t>
            </a:r>
            <a:r>
              <a:rPr lang="de-DE" dirty="0" err="1" smtClean="0"/>
              <a:t>scfg-files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Essentially two kinds of .</a:t>
            </a:r>
            <a:r>
              <a:rPr lang="en-US" dirty="0" err="1" smtClean="0"/>
              <a:t>scfg</a:t>
            </a:r>
            <a:r>
              <a:rPr lang="en-US" dirty="0" smtClean="0"/>
              <a:t>-files: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Target-specific settings :</a:t>
            </a:r>
          </a:p>
          <a:p>
            <a:pPr lvl="2"/>
            <a:r>
              <a:rPr lang="en-US" dirty="0" err="1" smtClean="0"/>
              <a:t>Hil</a:t>
            </a:r>
            <a:r>
              <a:rPr lang="en-US" dirty="0" smtClean="0"/>
              <a:t> Simulation:</a:t>
            </a:r>
          </a:p>
          <a:p>
            <a:pPr lvl="3"/>
            <a:r>
              <a:rPr lang="en-US" dirty="0" smtClean="0"/>
              <a:t>Essentially the same concept as for PC simulation:</a:t>
            </a:r>
          </a:p>
          <a:p>
            <a:pPr lvl="4"/>
            <a:r>
              <a:rPr lang="en-US" dirty="0" smtClean="0"/>
              <a:t>Three .</a:t>
            </a:r>
            <a:r>
              <a:rPr lang="en-US" dirty="0" err="1" smtClean="0"/>
              <a:t>scfg</a:t>
            </a:r>
            <a:r>
              <a:rPr lang="en-US" dirty="0" smtClean="0"/>
              <a:t> files with analogue information</a:t>
            </a:r>
          </a:p>
          <a:p>
            <a:pPr lvl="4"/>
            <a:r>
              <a:rPr lang="en-US" dirty="0" smtClean="0"/>
              <a:t>For the details please refer to the corresponding .</a:t>
            </a:r>
            <a:r>
              <a:rPr lang="en-US" dirty="0" err="1" smtClean="0"/>
              <a:t>scfg</a:t>
            </a:r>
            <a:r>
              <a:rPr lang="en-US" dirty="0" smtClean="0"/>
              <a:t>-files.</a:t>
            </a:r>
          </a:p>
          <a:p>
            <a:pPr lvl="2"/>
            <a:r>
              <a:rPr lang="en-US" dirty="0" smtClean="0"/>
              <a:t>Cantata </a:t>
            </a:r>
            <a:r>
              <a:rPr lang="en-US" dirty="0" err="1" smtClean="0"/>
              <a:t>unittests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modtests</a:t>
            </a:r>
            <a:r>
              <a:rPr lang="en-US" dirty="0" smtClean="0"/>
              <a:t>\</a:t>
            </a:r>
            <a:r>
              <a:rPr lang="en-US" dirty="0" err="1" smtClean="0"/>
              <a:t>cantata_tests</a:t>
            </a:r>
            <a:r>
              <a:rPr lang="en-US" dirty="0" smtClean="0"/>
              <a:t>\xxx\</a:t>
            </a:r>
            <a:r>
              <a:rPr lang="en-US" dirty="0" err="1" smtClean="0"/>
              <a:t>unit_test.scfg</a:t>
            </a:r>
            <a:r>
              <a:rPr lang="en-US" dirty="0" smtClean="0"/>
              <a:t>, please refer to template</a:t>
            </a: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.</a:t>
            </a:r>
            <a:r>
              <a:rPr lang="de-DE" dirty="0" err="1" smtClean="0"/>
              <a:t>scfg-files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PC simulation: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r>
              <a:rPr lang="en-US" dirty="0" smtClean="0"/>
              <a:t>\Sconscript.py</a:t>
            </a:r>
          </a:p>
          <a:p>
            <a:pPr lvl="1"/>
            <a:r>
              <a:rPr lang="en-US" dirty="0" smtClean="0"/>
              <a:t>Exists until </a:t>
            </a:r>
            <a:r>
              <a:rPr lang="en-US" dirty="0" err="1" smtClean="0"/>
              <a:t>GenericScons</a:t>
            </a:r>
            <a:r>
              <a:rPr lang="en-US" dirty="0" smtClean="0"/>
              <a:t> release AL_ETK_SCT_01.08.01.</a:t>
            </a:r>
          </a:p>
          <a:p>
            <a:pPr lvl="1"/>
            <a:r>
              <a:rPr lang="en-US" dirty="0" smtClean="0"/>
              <a:t>Has been replaced by “Master </a:t>
            </a:r>
            <a:r>
              <a:rPr lang="en-US" dirty="0" err="1" smtClean="0"/>
              <a:t>Sconscript</a:t>
            </a:r>
            <a:r>
              <a:rPr lang="en-US" dirty="0" smtClean="0"/>
              <a:t>” for PC simulation: </a:t>
            </a:r>
            <a:r>
              <a:rPr lang="en-US" dirty="0" err="1" smtClean="0"/>
              <a:t>scons_common_scripts</a:t>
            </a:r>
            <a:r>
              <a:rPr lang="en-US" dirty="0" smtClean="0"/>
              <a:t>\</a:t>
            </a:r>
            <a:r>
              <a:rPr lang="en-US" dirty="0" err="1" smtClean="0"/>
              <a:t>sim</a:t>
            </a:r>
            <a:r>
              <a:rPr lang="en-US" dirty="0" smtClean="0"/>
              <a:t>\</a:t>
            </a:r>
            <a:r>
              <a:rPr lang="en-US" dirty="0" err="1" smtClean="0"/>
              <a:t>sim_sconscript</a:t>
            </a:r>
            <a:r>
              <a:rPr lang="en-US" dirty="0" smtClean="0"/>
              <a:t>\SConscript_sim.py</a:t>
            </a:r>
          </a:p>
          <a:p>
            <a:pPr lvl="1"/>
            <a:r>
              <a:rPr lang="en-US" b="1" dirty="0" smtClean="0"/>
              <a:t>However: </a:t>
            </a:r>
            <a:r>
              <a:rPr lang="en-US" dirty="0" smtClean="0"/>
              <a:t>Not all components have switched to using shared Sconscript_sim.py</a:t>
            </a:r>
          </a:p>
          <a:p>
            <a:pPr lvl="1"/>
            <a:r>
              <a:rPr lang="en-US" b="1" dirty="0" smtClean="0"/>
              <a:t>Still: </a:t>
            </a:r>
            <a:r>
              <a:rPr lang="en-US" dirty="0" smtClean="0"/>
              <a:t>Both </a:t>
            </a:r>
            <a:r>
              <a:rPr lang="en-US" dirty="0" err="1" smtClean="0"/>
              <a:t>Sconscripts</a:t>
            </a:r>
            <a:r>
              <a:rPr lang="en-US" dirty="0" smtClean="0"/>
              <a:t> are supported:</a:t>
            </a:r>
          </a:p>
          <a:p>
            <a:pPr lvl="2"/>
            <a:r>
              <a:rPr lang="en-US" dirty="0" err="1" smtClean="0"/>
              <a:t>Sconstruct</a:t>
            </a:r>
            <a:r>
              <a:rPr lang="en-US" dirty="0" smtClean="0"/>
              <a:t>: </a:t>
            </a:r>
          </a:p>
          <a:p>
            <a:pPr lvl="3"/>
            <a:r>
              <a:rPr lang="en-US" dirty="0" smtClean="0"/>
              <a:t>if exists </a:t>
            </a:r>
            <a:r>
              <a:rPr lang="en-US" dirty="0" err="1" smtClean="0"/>
              <a:t>xxx_sim</a:t>
            </a:r>
            <a:r>
              <a:rPr lang="en-US" dirty="0" smtClean="0"/>
              <a:t>\Sconscript_sim.py: </a:t>
            </a:r>
          </a:p>
          <a:p>
            <a:pPr lvl="4">
              <a:buNone/>
            </a:pPr>
            <a:r>
              <a:rPr lang="en-US" dirty="0" smtClean="0"/>
              <a:t>	call </a:t>
            </a:r>
            <a:r>
              <a:rPr lang="en-US" dirty="0" err="1" smtClean="0"/>
              <a:t>Sconscript_sim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	else:</a:t>
            </a:r>
          </a:p>
          <a:p>
            <a:pPr lvl="4">
              <a:buNone/>
            </a:pPr>
            <a:r>
              <a:rPr lang="en-US" dirty="0" smtClean="0"/>
              <a:t>	call Sconscript.py</a:t>
            </a:r>
          </a:p>
          <a:p>
            <a:pPr lvl="1"/>
            <a:r>
              <a:rPr lang="en-US" b="1" dirty="0" smtClean="0"/>
              <a:t>Advantages</a:t>
            </a:r>
            <a:r>
              <a:rPr lang="en-US" dirty="0" smtClean="0"/>
              <a:t> of shared Sconscript_sim.py:</a:t>
            </a:r>
          </a:p>
          <a:p>
            <a:pPr lvl="2"/>
            <a:r>
              <a:rPr lang="en-US" dirty="0" smtClean="0"/>
              <a:t>Easier Generic </a:t>
            </a:r>
            <a:r>
              <a:rPr lang="en-US" dirty="0" err="1" smtClean="0"/>
              <a:t>Scons</a:t>
            </a:r>
            <a:r>
              <a:rPr lang="en-US" dirty="0" smtClean="0"/>
              <a:t> development</a:t>
            </a:r>
          </a:p>
          <a:p>
            <a:pPr lvl="2"/>
            <a:r>
              <a:rPr lang="en-US" dirty="0" smtClean="0"/>
              <a:t>More advanced Visual studio solution:</a:t>
            </a:r>
          </a:p>
          <a:p>
            <a:pPr lvl="3"/>
            <a:r>
              <a:rPr lang="en-US" dirty="0" smtClean="0"/>
              <a:t>Essentially all build targets of </a:t>
            </a:r>
            <a:r>
              <a:rPr lang="en-US" dirty="0" err="1" smtClean="0"/>
              <a:t>GenericScons</a:t>
            </a:r>
            <a:r>
              <a:rPr lang="en-US" dirty="0" smtClean="0"/>
              <a:t> environment are buildable per VS</a:t>
            </a:r>
          </a:p>
          <a:p>
            <a:pPr lvl="3"/>
            <a:r>
              <a:rPr lang="en-US" dirty="0" smtClean="0"/>
              <a:t>Usage of QAC</a:t>
            </a:r>
          </a:p>
          <a:p>
            <a:pPr lvl="1"/>
            <a:r>
              <a:rPr lang="en-US" b="1" dirty="0" smtClean="0"/>
              <a:t>Advantages</a:t>
            </a:r>
            <a:r>
              <a:rPr lang="en-US" dirty="0" smtClean="0"/>
              <a:t> of non-shared Sconscript.py:</a:t>
            </a:r>
          </a:p>
          <a:p>
            <a:pPr lvl="2"/>
            <a:r>
              <a:rPr lang="en-US" dirty="0" smtClean="0"/>
              <a:t>Components can use own builders (</a:t>
            </a:r>
            <a:r>
              <a:rPr lang="en-US" dirty="0" err="1" smtClean="0"/>
              <a:t>e.g</a:t>
            </a:r>
            <a:r>
              <a:rPr lang="en-US" dirty="0" smtClean="0"/>
              <a:t> necessary for GEN, but the corresponding command was shifted to a certain .</a:t>
            </a:r>
            <a:r>
              <a:rPr lang="en-US" dirty="0" err="1" smtClean="0"/>
              <a:t>scfg</a:t>
            </a:r>
            <a:r>
              <a:rPr lang="en-US" dirty="0" smtClean="0"/>
              <a:t>-file, please refer to Christian </a:t>
            </a:r>
            <a:r>
              <a:rPr lang="en-US" dirty="0" err="1" smtClean="0"/>
              <a:t>Exner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Disadvantages</a:t>
            </a:r>
            <a:r>
              <a:rPr lang="en-US" dirty="0" smtClean="0"/>
              <a:t> of non-shared Sconscript.py: Visual studio projects</a:t>
            </a:r>
          </a:p>
          <a:p>
            <a:pPr lvl="2"/>
            <a:r>
              <a:rPr lang="en-US" dirty="0" smtClean="0"/>
              <a:t>Only PC simulation projects, i.e. no ECU Libraries available</a:t>
            </a:r>
          </a:p>
          <a:p>
            <a:pPr lvl="2"/>
            <a:r>
              <a:rPr lang="en-US" dirty="0" smtClean="0"/>
              <a:t>No QAC usage</a:t>
            </a:r>
          </a:p>
          <a:p>
            <a:pPr lvl="2"/>
            <a:r>
              <a:rPr lang="en-US" dirty="0" smtClean="0"/>
              <a:t>Wrong </a:t>
            </a:r>
            <a:r>
              <a:rPr lang="en-US" dirty="0" err="1" smtClean="0"/>
              <a:t>intellisense</a:t>
            </a:r>
            <a:r>
              <a:rPr lang="en-US" dirty="0" smtClean="0"/>
              <a:t> settings (e.g. macros are displayed in a wrong way)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Sconscript.py-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SDL-generation: 01_Source_Code\</a:t>
            </a:r>
            <a:r>
              <a:rPr lang="en-US" dirty="0" err="1" smtClean="0"/>
              <a:t>algo</a:t>
            </a:r>
            <a:r>
              <a:rPr lang="en-US" dirty="0" smtClean="0"/>
              <a:t>\xxx\Sconscript_sdl.py</a:t>
            </a:r>
          </a:p>
          <a:p>
            <a:pPr lvl="1"/>
            <a:r>
              <a:rPr lang="en-US" dirty="0" smtClean="0"/>
              <a:t>Generic </a:t>
            </a:r>
            <a:r>
              <a:rPr lang="en-US" dirty="0" err="1" smtClean="0"/>
              <a:t>Scons</a:t>
            </a:r>
            <a:r>
              <a:rPr lang="en-US" dirty="0" smtClean="0"/>
              <a:t>, per default builds </a:t>
            </a:r>
            <a:r>
              <a:rPr lang="en-US" dirty="0" err="1" smtClean="0"/>
              <a:t>sdl</a:t>
            </a:r>
            <a:r>
              <a:rPr lang="en-US" dirty="0" smtClean="0"/>
              <a:t>-/</a:t>
            </a:r>
            <a:r>
              <a:rPr lang="en-US" dirty="0" err="1" smtClean="0"/>
              <a:t>cdl</a:t>
            </a:r>
            <a:r>
              <a:rPr lang="en-US" dirty="0" smtClean="0"/>
              <a:t>-files from 01_Source_Code\</a:t>
            </a:r>
            <a:r>
              <a:rPr lang="en-US" dirty="0" err="1" smtClean="0"/>
              <a:t>algo</a:t>
            </a:r>
            <a:r>
              <a:rPr lang="en-US" dirty="0" smtClean="0"/>
              <a:t>\xxx\Sconscript.py or from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r>
              <a:rPr lang="en-US" dirty="0" smtClean="0"/>
              <a:t>\</a:t>
            </a:r>
            <a:r>
              <a:rPr lang="en-US" dirty="0" err="1" smtClean="0"/>
              <a:t>sim_swc_xxx</a:t>
            </a:r>
            <a:r>
              <a:rPr lang="en-US" dirty="0" smtClean="0"/>
              <a:t>\Sconscript.py.</a:t>
            </a:r>
          </a:p>
          <a:p>
            <a:pPr lvl="1"/>
            <a:r>
              <a:rPr lang="en-US" dirty="0" smtClean="0"/>
              <a:t>It happens that the needs of some components cannot be met with this method: e.g. SR</a:t>
            </a:r>
          </a:p>
          <a:p>
            <a:pPr lvl="2"/>
            <a:r>
              <a:rPr lang="en-US" dirty="0" err="1" smtClean="0"/>
              <a:t>GenericScons</a:t>
            </a:r>
            <a:r>
              <a:rPr lang="en-US" dirty="0" smtClean="0"/>
              <a:t> provides the build of a “xxx.sdl”, but SR requires “sr_a.sdl” and “sr_b.sdl”</a:t>
            </a:r>
          </a:p>
          <a:p>
            <a:pPr lvl="2"/>
            <a:r>
              <a:rPr lang="en-US" dirty="0" smtClean="0"/>
              <a:t>The default </a:t>
            </a:r>
            <a:r>
              <a:rPr lang="en-US" dirty="0" err="1" smtClean="0"/>
              <a:t>pdo</a:t>
            </a:r>
            <a:r>
              <a:rPr lang="en-US" dirty="0" smtClean="0"/>
              <a:t>-tool-integration is unsuited for generating </a:t>
            </a:r>
            <a:r>
              <a:rPr lang="en-US" dirty="0" err="1" smtClean="0"/>
              <a:t>sdl</a:t>
            </a:r>
            <a:r>
              <a:rPr lang="en-US" dirty="0" smtClean="0"/>
              <a:t>-files for ARM Libraries</a:t>
            </a:r>
          </a:p>
          <a:p>
            <a:pPr lvl="1"/>
            <a:r>
              <a:rPr lang="en-US" dirty="0" smtClean="0"/>
              <a:t>Flag “</a:t>
            </a:r>
            <a:r>
              <a:rPr lang="en-US" dirty="0" err="1" smtClean="0"/>
              <a:t>generate_component_specific_sdl</a:t>
            </a:r>
            <a:r>
              <a:rPr lang="en-US" dirty="0" smtClean="0"/>
              <a:t>” (set in 01_Source_Code\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algo_config.scfg</a:t>
            </a:r>
            <a:r>
              <a:rPr lang="en-US" dirty="0" smtClean="0"/>
              <a:t>) controls which Sconscript.py to use for </a:t>
            </a:r>
            <a:r>
              <a:rPr lang="en-US" dirty="0" err="1" smtClean="0"/>
              <a:t>sdl</a:t>
            </a:r>
            <a:r>
              <a:rPr lang="en-US" dirty="0" smtClean="0"/>
              <a:t>-generation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Sconscript.py-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95146"/>
            <a:ext cx="5976664" cy="264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Auto-release-feature: </a:t>
            </a:r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autorelease</a:t>
            </a:r>
            <a:r>
              <a:rPr lang="en-US" dirty="0" smtClean="0"/>
              <a:t>\</a:t>
            </a:r>
            <a:r>
              <a:rPr lang="en-US" dirty="0" err="1" smtClean="0"/>
              <a:t>autorel_handover_template.scfg</a:t>
            </a:r>
            <a:endParaRPr lang="en-US" dirty="0" smtClean="0"/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autorelease</a:t>
            </a:r>
            <a:r>
              <a:rPr lang="en-US" dirty="0" smtClean="0"/>
              <a:t>\Algorithm_Component_Handover_Template.txt</a:t>
            </a:r>
          </a:p>
          <a:p>
            <a:pPr lvl="1"/>
            <a:r>
              <a:rPr lang="en-US" dirty="0" smtClean="0"/>
              <a:t>Please refer to the documents provided in </a:t>
            </a:r>
            <a:r>
              <a:rPr lang="en-US" dirty="0" err="1" smtClean="0"/>
              <a:t>scons_tools</a:t>
            </a:r>
            <a:r>
              <a:rPr lang="en-US" dirty="0" smtClean="0"/>
              <a:t>\docs\</a:t>
            </a:r>
            <a:r>
              <a:rPr lang="en-US" dirty="0" err="1" smtClean="0"/>
              <a:t>auto_release</a:t>
            </a:r>
            <a:r>
              <a:rPr lang="en-US" dirty="0" smtClean="0"/>
              <a:t> or to Roland Stark.</a:t>
            </a:r>
          </a:p>
          <a:p>
            <a:r>
              <a:rPr lang="en-US" dirty="0" smtClean="0"/>
              <a:t>Scons.bat</a:t>
            </a:r>
          </a:p>
          <a:p>
            <a:pPr lvl="1"/>
            <a:r>
              <a:rPr lang="en-US" dirty="0" smtClean="0"/>
              <a:t>Exists until </a:t>
            </a:r>
            <a:r>
              <a:rPr lang="en-US" dirty="0" err="1" smtClean="0"/>
              <a:t>GenericScons</a:t>
            </a:r>
            <a:r>
              <a:rPr lang="en-US" dirty="0" smtClean="0"/>
              <a:t> release AL_ETK_SCT_01.08.01.</a:t>
            </a:r>
          </a:p>
          <a:p>
            <a:pPr lvl="1"/>
            <a:r>
              <a:rPr lang="en-US" dirty="0" smtClean="0"/>
              <a:t>There is a generic version of scons.bat which applies to all components.</a:t>
            </a:r>
          </a:p>
          <a:p>
            <a:pPr lvl="1"/>
            <a:r>
              <a:rPr lang="en-US" dirty="0" smtClean="0"/>
              <a:t>Only few components have switched to the generic version of scons.bat</a:t>
            </a:r>
          </a:p>
          <a:p>
            <a:pPr lvl="1"/>
            <a:r>
              <a:rPr lang="en-US" b="1" dirty="0" smtClean="0"/>
              <a:t>Advantages</a:t>
            </a:r>
            <a:r>
              <a:rPr lang="en-US" dirty="0" smtClean="0"/>
              <a:t> of generic version:</a:t>
            </a:r>
          </a:p>
          <a:p>
            <a:pPr lvl="2"/>
            <a:r>
              <a:rPr lang="en-US" dirty="0" smtClean="0"/>
              <a:t>Always up-to-date help menu</a:t>
            </a:r>
          </a:p>
          <a:p>
            <a:pPr lvl="2"/>
            <a:r>
              <a:rPr lang="en-US" dirty="0" smtClean="0"/>
              <a:t>Correct </a:t>
            </a:r>
            <a:r>
              <a:rPr lang="en-US" dirty="0" err="1" smtClean="0"/>
              <a:t>errorlevel</a:t>
            </a:r>
            <a:r>
              <a:rPr lang="en-US" dirty="0" smtClean="0"/>
              <a:t> report for Visual Studio, CCS projects, and Jenkins</a:t>
            </a:r>
          </a:p>
          <a:p>
            <a:pPr lvl="2"/>
            <a:r>
              <a:rPr lang="en-US" dirty="0" smtClean="0"/>
              <a:t>Easier Generic </a:t>
            </a:r>
            <a:r>
              <a:rPr lang="en-US" dirty="0" err="1" smtClean="0"/>
              <a:t>Scons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Components should switch to generic version!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Templates: Rest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  <a:r>
              <a:rPr lang="de-DE" sz="4400" b="1" dirty="0" err="1" smtClean="0">
                <a:solidFill>
                  <a:schemeClr val="tx2"/>
                </a:solidFill>
              </a:rPr>
              <a:t>scons_adas_extensions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Build target: A header file which contains an </a:t>
            </a:r>
            <a:r>
              <a:rPr lang="en-US" dirty="0" err="1" smtClean="0"/>
              <a:t>algo</a:t>
            </a:r>
            <a:r>
              <a:rPr lang="en-US" dirty="0" smtClean="0"/>
              <a:t> fingerprint based on the </a:t>
            </a:r>
            <a:r>
              <a:rPr lang="en-US" dirty="0" err="1" smtClean="0"/>
              <a:t>hashsums</a:t>
            </a:r>
            <a:r>
              <a:rPr lang="en-US" dirty="0" smtClean="0"/>
              <a:t> of the source files being used.</a:t>
            </a:r>
          </a:p>
          <a:p>
            <a:r>
              <a:rPr lang="en-US" dirty="0" smtClean="0"/>
              <a:t>Motivation: 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Algo</a:t>
            </a:r>
            <a:r>
              <a:rPr lang="en-US" dirty="0" smtClean="0"/>
              <a:t> delivery it should be possible to track the version of source files in use</a:t>
            </a:r>
          </a:p>
          <a:p>
            <a:pPr lvl="1"/>
            <a:r>
              <a:rPr lang="en-US" dirty="0" smtClean="0"/>
              <a:t>In including this header file into the code, bug hunts can be facilitated</a:t>
            </a:r>
          </a:p>
          <a:p>
            <a:pPr lvl="1"/>
            <a:r>
              <a:rPr lang="en-US" dirty="0" smtClean="0"/>
              <a:t>For more details please refer to </a:t>
            </a:r>
            <a:r>
              <a:rPr lang="en-US" dirty="0" err="1" smtClean="0"/>
              <a:t>Wladimir</a:t>
            </a:r>
            <a:r>
              <a:rPr lang="en-US" dirty="0" smtClean="0"/>
              <a:t> Klein (LD)</a:t>
            </a:r>
          </a:p>
          <a:p>
            <a:r>
              <a:rPr lang="en-US" dirty="0" smtClean="0"/>
              <a:t>This feature is exclusively used by LD (</a:t>
            </a:r>
            <a:r>
              <a:rPr lang="en-US" dirty="0" err="1" smtClean="0"/>
              <a:t>LaneDetection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During development the exact shape of the generated header files does not matter, as long as they can be included and the variables of this header files are defined </a:t>
            </a:r>
            <a:r>
              <a:rPr lang="en-US" dirty="0" smtClean="0">
                <a:sym typeface="Wingdings" pitchFamily="2" charset="2"/>
              </a:rPr>
              <a:t> building libraries is possible</a:t>
            </a:r>
          </a:p>
          <a:p>
            <a:r>
              <a:rPr lang="en-US" dirty="0" smtClean="0">
                <a:sym typeface="Wingdings" pitchFamily="2" charset="2"/>
              </a:rPr>
              <a:t>For a release, the “correct” fingerprint has to be generated, see below</a:t>
            </a:r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Fingerprint 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scons_adas_extensions</a:t>
            </a:r>
            <a:r>
              <a:rPr lang="de-DE" dirty="0"/>
              <a:t> – Fingerprint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Grafik 7" descr="Fingerprin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1700808"/>
            <a:ext cx="80298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Relevant configurations:</a:t>
            </a:r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sconstruct_config.scfg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sconstruct_setup_config.scfg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xxx_algo_version_history.scfg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This file contains the fingerprints of previous releases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</a:t>
            </a:r>
            <a:endParaRPr lang="de-DE" dirty="0" smtClean="0"/>
          </a:p>
          <a:p>
            <a:pPr lvl="1"/>
            <a:r>
              <a:rPr lang="de-DE" dirty="0" smtClean="0"/>
              <a:t>03\Workspace\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xxx_arp_ver_history.scfg</a:t>
            </a:r>
            <a:endParaRPr lang="de-DE" dirty="0" smtClean="0"/>
          </a:p>
          <a:p>
            <a:pPr lvl="2"/>
            <a:r>
              <a:rPr lang="de-DE" dirty="0" smtClean="0"/>
              <a:t>In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xxx_algo_ver_history.scfg</a:t>
            </a:r>
            <a:endParaRPr lang="de-DE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Fingerprint 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159074"/>
            <a:ext cx="3960439" cy="32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5444" y="2737948"/>
            <a:ext cx="4024628" cy="7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999803"/>
            <a:ext cx="4680520" cy="151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</a:t>
            </a:r>
            <a:r>
              <a:rPr lang="en-US" dirty="0" err="1" smtClean="0">
                <a:sym typeface="Wingdings" pitchFamily="2" charset="2"/>
              </a:rPr>
              <a:t>scons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xxx_fingerprint</a:t>
            </a:r>
            <a:r>
              <a:rPr lang="en-US" dirty="0" smtClean="0">
                <a:sym typeface="Wingdings" pitchFamily="2" charset="2"/>
              </a:rPr>
              <a:t>  Header files are installed to 04_Build\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\xxx\fingerprint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scons_adas_extensions</a:t>
            </a:r>
            <a:r>
              <a:rPr lang="de-DE" dirty="0"/>
              <a:t> – </a:t>
            </a:r>
            <a:r>
              <a:rPr lang="de-DE" dirty="0" smtClean="0"/>
              <a:t>Fingerprint –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Release 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9" name="Grafik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662473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3563888" y="3933056"/>
            <a:ext cx="864096" cy="648072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283968" y="4581128"/>
            <a:ext cx="216024" cy="43204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Scons</a:t>
            </a:r>
            <a:r>
              <a:rPr lang="en-US" dirty="0" smtClean="0"/>
              <a:t> is an</a:t>
            </a:r>
            <a:r>
              <a:rPr lang="de-DE" dirty="0" smtClean="0"/>
              <a:t> Open Source</a:t>
            </a:r>
            <a:r>
              <a:rPr lang="en-US" dirty="0" smtClean="0"/>
              <a:t> python-based construction tool.</a:t>
            </a:r>
          </a:p>
          <a:p>
            <a:r>
              <a:rPr lang="en-US" dirty="0" smtClean="0"/>
              <a:t>Build scripts and configuration files are python scripts.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Use real programming language to solve (complicated) build problems</a:t>
            </a:r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ALL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reliable</a:t>
            </a:r>
            <a:r>
              <a:rPr lang="de-DE" dirty="0" smtClean="0"/>
              <a:t>, </a:t>
            </a: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MD5 </a:t>
            </a:r>
            <a:r>
              <a:rPr lang="de-DE" dirty="0" err="1" smtClean="0"/>
              <a:t>signatures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Allows</a:t>
            </a:r>
            <a:r>
              <a:rPr lang="de-DE" dirty="0" smtClean="0"/>
              <a:t> global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ALL </a:t>
            </a:r>
            <a:r>
              <a:rPr lang="de-DE" dirty="0" err="1" smtClean="0"/>
              <a:t>dependencies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smtClean="0"/>
              <a:t>GenericScons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SCons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Insert the red encircled hash sums into “Versions” in </a:t>
            </a:r>
            <a:r>
              <a:rPr lang="en-US" dirty="0" err="1" smtClean="0"/>
              <a:t>xxx_algo_ver_history.scfg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scons_adas_extensions</a:t>
            </a:r>
            <a:r>
              <a:rPr lang="de-DE" dirty="0"/>
              <a:t> – Fingerprint </a:t>
            </a:r>
            <a:r>
              <a:rPr lang="de-DE" dirty="0" smtClean="0"/>
              <a:t>–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Release 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8" name="Grafik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50" y="2943723"/>
            <a:ext cx="5939790" cy="170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lipse 8"/>
          <p:cNvSpPr/>
          <p:nvPr/>
        </p:nvSpPr>
        <p:spPr>
          <a:xfrm>
            <a:off x="5868144" y="4365104"/>
            <a:ext cx="648072" cy="21602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3: Rebuild </a:t>
            </a:r>
            <a:r>
              <a:rPr lang="en-US" dirty="0" err="1" smtClean="0"/>
              <a:t>scons</a:t>
            </a:r>
            <a:r>
              <a:rPr lang="en-US" dirty="0" smtClean="0"/>
              <a:t> </a:t>
            </a:r>
            <a:r>
              <a:rPr lang="en-US" dirty="0" err="1" smtClean="0"/>
              <a:t>xxx_fingerprint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header file contains the correct version number.</a:t>
            </a:r>
          </a:p>
          <a:p>
            <a:r>
              <a:rPr lang="en-US" dirty="0" smtClean="0"/>
              <a:t>Remark: Instead of Step 3 one could also directly build the required library or ‘all’ – </a:t>
            </a:r>
            <a:r>
              <a:rPr lang="en-US" dirty="0" err="1" smtClean="0"/>
              <a:t>Scons</a:t>
            </a:r>
            <a:r>
              <a:rPr lang="en-US" dirty="0" smtClean="0"/>
              <a:t> realizes that it has to generate the fingerprint first.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scons_adas_extensions</a:t>
            </a:r>
            <a:r>
              <a:rPr lang="de-DE" dirty="0"/>
              <a:t> – Fingerprint –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Release 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8" name="Grafik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105" y="2060849"/>
            <a:ext cx="570619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lipse 8"/>
          <p:cNvSpPr/>
          <p:nvPr/>
        </p:nvSpPr>
        <p:spPr>
          <a:xfrm>
            <a:off x="4658522" y="3746060"/>
            <a:ext cx="14401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targets: </a:t>
            </a:r>
            <a:r>
              <a:rPr lang="en-US" dirty="0" err="1" smtClean="0"/>
              <a:t>sdl</a:t>
            </a:r>
            <a:r>
              <a:rPr lang="en-US" dirty="0" smtClean="0"/>
              <a:t>- and </a:t>
            </a:r>
            <a:r>
              <a:rPr lang="en-US" dirty="0" err="1" smtClean="0"/>
              <a:t>cdl</a:t>
            </a:r>
            <a:r>
              <a:rPr lang="en-US" dirty="0" smtClean="0"/>
              <a:t>-files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Read certain addresses from special PDO-comments in the code and generate .</a:t>
            </a:r>
            <a:r>
              <a:rPr lang="en-US" dirty="0" err="1" smtClean="0"/>
              <a:t>sdl</a:t>
            </a:r>
            <a:r>
              <a:rPr lang="en-US" dirty="0" smtClean="0"/>
              <a:t>-files (xml-format) based on that information</a:t>
            </a:r>
          </a:p>
          <a:p>
            <a:pPr lvl="1"/>
            <a:r>
              <a:rPr lang="en-US" dirty="0" smtClean="0"/>
              <a:t>In connection with PC Simulation targets, those (and only those!) </a:t>
            </a:r>
            <a:r>
              <a:rPr lang="en-US" dirty="0" err="1" smtClean="0"/>
              <a:t>sdl</a:t>
            </a:r>
            <a:r>
              <a:rPr lang="en-US" dirty="0" smtClean="0"/>
              <a:t>-files are compiled to .</a:t>
            </a:r>
            <a:r>
              <a:rPr lang="en-US" dirty="0" err="1" smtClean="0"/>
              <a:t>cdl</a:t>
            </a:r>
            <a:r>
              <a:rPr lang="en-US" dirty="0" smtClean="0"/>
              <a:t>-files which serve as a wrapper for reading </a:t>
            </a:r>
            <a:r>
              <a:rPr lang="en-US" dirty="0" err="1" smtClean="0"/>
              <a:t>algo</a:t>
            </a:r>
            <a:r>
              <a:rPr lang="en-US" dirty="0" smtClean="0"/>
              <a:t> signals in MTS</a:t>
            </a:r>
          </a:p>
          <a:p>
            <a:r>
              <a:rPr lang="en-US" dirty="0" smtClean="0"/>
              <a:t>Related </a:t>
            </a:r>
            <a:r>
              <a:rPr lang="en-US" dirty="0" err="1" smtClean="0"/>
              <a:t>Sconscript’s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scons_tools</a:t>
            </a:r>
            <a:r>
              <a:rPr lang="en-US" dirty="0" smtClean="0"/>
              <a:t>\</a:t>
            </a:r>
            <a:r>
              <a:rPr lang="en-US" dirty="0" err="1" smtClean="0"/>
              <a:t>scons_common_scripts</a:t>
            </a:r>
            <a:r>
              <a:rPr lang="en-US" dirty="0" smtClean="0"/>
              <a:t>\</a:t>
            </a:r>
            <a:r>
              <a:rPr lang="en-US" dirty="0" err="1" smtClean="0"/>
              <a:t>algo</a:t>
            </a:r>
            <a:r>
              <a:rPr lang="en-US" dirty="0" smtClean="0"/>
              <a:t>\lib\Sconscript.py</a:t>
            </a:r>
          </a:p>
          <a:p>
            <a:pPr lvl="1"/>
            <a:r>
              <a:rPr lang="en-US" dirty="0" err="1" smtClean="0"/>
              <a:t>scons_tools</a:t>
            </a:r>
            <a:r>
              <a:rPr lang="en-US" dirty="0" smtClean="0"/>
              <a:t>\</a:t>
            </a:r>
            <a:r>
              <a:rPr lang="en-US" dirty="0" err="1" smtClean="0"/>
              <a:t>sim</a:t>
            </a:r>
            <a:r>
              <a:rPr lang="en-US" dirty="0" smtClean="0"/>
              <a:t>\</a:t>
            </a:r>
            <a:r>
              <a:rPr lang="en-US" dirty="0" err="1" smtClean="0"/>
              <a:t>sim_swc</a:t>
            </a:r>
            <a:r>
              <a:rPr lang="en-US" dirty="0" smtClean="0"/>
              <a:t>\Sconscript.py</a:t>
            </a:r>
          </a:p>
          <a:p>
            <a:pPr lvl="1"/>
            <a:r>
              <a:rPr lang="en-US" dirty="0" err="1" smtClean="0"/>
              <a:t>scons_tools</a:t>
            </a:r>
            <a:r>
              <a:rPr lang="en-US" dirty="0" smtClean="0"/>
              <a:t>\</a:t>
            </a:r>
            <a:r>
              <a:rPr lang="en-US" dirty="0" err="1" smtClean="0"/>
              <a:t>scons_templates</a:t>
            </a:r>
            <a:r>
              <a:rPr lang="en-US" dirty="0" smtClean="0"/>
              <a:t>\01_Source_Code\</a:t>
            </a:r>
            <a:r>
              <a:rPr lang="en-US" dirty="0" err="1" smtClean="0"/>
              <a:t>algo</a:t>
            </a:r>
            <a:r>
              <a:rPr lang="en-US" dirty="0" smtClean="0"/>
              <a:t>\xxx\Sconscript_sdl.py</a:t>
            </a:r>
          </a:p>
          <a:p>
            <a:r>
              <a:rPr lang="en-US" dirty="0" smtClean="0"/>
              <a:t>There are three different ways to build those targets:</a:t>
            </a:r>
          </a:p>
          <a:p>
            <a:pPr lvl="1"/>
            <a:r>
              <a:rPr lang="en-US" dirty="0" err="1" smtClean="0"/>
              <a:t>Env.PdoFile</a:t>
            </a:r>
            <a:r>
              <a:rPr lang="en-US" dirty="0" smtClean="0"/>
              <a:t> (default and preferred)</a:t>
            </a:r>
          </a:p>
          <a:p>
            <a:pPr lvl="1"/>
            <a:r>
              <a:rPr lang="en-US" dirty="0" err="1" smtClean="0"/>
              <a:t>Env.Pdo</a:t>
            </a:r>
            <a:endParaRPr lang="en-US" dirty="0" smtClean="0"/>
          </a:p>
          <a:p>
            <a:pPr lvl="1"/>
            <a:r>
              <a:rPr lang="en-US" dirty="0" err="1" smtClean="0"/>
              <a:t>Env.PdoFileCustom</a:t>
            </a:r>
            <a:endParaRPr lang="en-US" dirty="0" smtClean="0"/>
          </a:p>
          <a:p>
            <a:r>
              <a:rPr lang="en-US" dirty="0" smtClean="0"/>
              <a:t>PDO-Tools developer’s contact: Gregory </a:t>
            </a:r>
            <a:r>
              <a:rPr lang="en-US" dirty="0" err="1" smtClean="0"/>
              <a:t>Ungvary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</a:t>
            </a:r>
            <a:r>
              <a:rPr lang="de-DE" dirty="0" err="1"/>
              <a:t>p</a:t>
            </a:r>
            <a:r>
              <a:rPr lang="de-DE" dirty="0" err="1" smtClean="0"/>
              <a:t>do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628800"/>
            <a:ext cx="4434662" cy="468052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Env.PdoFile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Pdo_scan.exe</a:t>
            </a:r>
          </a:p>
          <a:p>
            <a:pPr lvl="2"/>
            <a:r>
              <a:rPr lang="en-US" dirty="0" smtClean="0"/>
              <a:t>serves a preprocessor mimicking the complier preprocessor in use</a:t>
            </a:r>
          </a:p>
          <a:p>
            <a:pPr lvl="2"/>
            <a:r>
              <a:rPr lang="en-US" dirty="0" smtClean="0"/>
              <a:t>Accomplished by .</a:t>
            </a:r>
            <a:r>
              <a:rPr lang="en-US" dirty="0" err="1" smtClean="0"/>
              <a:t>cfg</a:t>
            </a:r>
            <a:r>
              <a:rPr lang="en-US" dirty="0" smtClean="0"/>
              <a:t>-files under 02_Development_Tools\</a:t>
            </a:r>
            <a:r>
              <a:rPr lang="en-US" dirty="0" err="1" smtClean="0"/>
              <a:t>pdo_tool</a:t>
            </a:r>
            <a:endParaRPr lang="en-US" dirty="0" smtClean="0"/>
          </a:p>
          <a:p>
            <a:pPr lvl="1"/>
            <a:r>
              <a:rPr lang="en-US" dirty="0" smtClean="0"/>
              <a:t>Pdo_tools.exe</a:t>
            </a:r>
          </a:p>
          <a:p>
            <a:pPr lvl="2"/>
            <a:r>
              <a:rPr lang="en-US" dirty="0" smtClean="0"/>
              <a:t>Parses the .</a:t>
            </a:r>
            <a:r>
              <a:rPr lang="en-US" dirty="0" err="1" smtClean="0"/>
              <a:t>pdodat</a:t>
            </a:r>
            <a:r>
              <a:rPr lang="en-US" dirty="0" smtClean="0"/>
              <a:t>-file and generates the .</a:t>
            </a:r>
            <a:r>
              <a:rPr lang="en-US" dirty="0" err="1" smtClean="0"/>
              <a:t>sdl</a:t>
            </a:r>
            <a:r>
              <a:rPr lang="en-US" dirty="0" smtClean="0"/>
              <a:t>-file</a:t>
            </a:r>
          </a:p>
          <a:p>
            <a:pPr lvl="1"/>
            <a:r>
              <a:rPr lang="en-US" dirty="0" smtClean="0"/>
              <a:t>Sdlcompiler.exe</a:t>
            </a:r>
          </a:p>
          <a:p>
            <a:pPr lvl="2"/>
            <a:r>
              <a:rPr lang="en-US" dirty="0" smtClean="0"/>
              <a:t>When generating an </a:t>
            </a:r>
            <a:r>
              <a:rPr lang="en-US" dirty="0" err="1" smtClean="0"/>
              <a:t>sdl</a:t>
            </a:r>
            <a:r>
              <a:rPr lang="en-US" dirty="0" smtClean="0"/>
              <a:t>-file for PC simulation targets, also a </a:t>
            </a:r>
            <a:r>
              <a:rPr lang="en-US" dirty="0" err="1" smtClean="0"/>
              <a:t>cdl</a:t>
            </a:r>
            <a:r>
              <a:rPr lang="en-US" dirty="0" smtClean="0"/>
              <a:t>-file is required</a:t>
            </a:r>
          </a:p>
          <a:p>
            <a:pPr lvl="2"/>
            <a:r>
              <a:rPr lang="en-US" dirty="0" smtClean="0"/>
              <a:t>Compiling the </a:t>
            </a:r>
            <a:r>
              <a:rPr lang="en-US" dirty="0" err="1" smtClean="0"/>
              <a:t>sdl</a:t>
            </a:r>
            <a:r>
              <a:rPr lang="en-US" dirty="0" smtClean="0"/>
              <a:t>-file yields the </a:t>
            </a:r>
            <a:r>
              <a:rPr lang="en-US" dirty="0" err="1" smtClean="0"/>
              <a:t>cdl</a:t>
            </a:r>
            <a:r>
              <a:rPr lang="en-US" dirty="0" smtClean="0"/>
              <a:t>-file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</a:t>
            </a:r>
            <a:r>
              <a:rPr lang="de-DE" dirty="0" err="1" smtClean="0"/>
              <a:t>pdo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43</a:t>
            </a:fld>
            <a:endParaRPr lang="de-DE"/>
          </a:p>
        </p:txBody>
      </p:sp>
      <p:pic>
        <p:nvPicPr>
          <p:cNvPr id="8" name="Grafik 7" descr="pdo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628800"/>
            <a:ext cx="374136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628800"/>
            <a:ext cx="4434662" cy="46805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Env.Pdo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Pdo_gen</a:t>
            </a:r>
            <a:r>
              <a:rPr lang="en-US" dirty="0" smtClean="0"/>
              <a:t>: Script that parses information provided in </a:t>
            </a:r>
            <a:r>
              <a:rPr lang="en-US" dirty="0" err="1" smtClean="0"/>
              <a:t>Sconscript</a:t>
            </a:r>
            <a:r>
              <a:rPr lang="en-US" dirty="0" smtClean="0"/>
              <a:t> and writes it into a .c-file</a:t>
            </a:r>
          </a:p>
          <a:p>
            <a:pPr lvl="1"/>
            <a:r>
              <a:rPr lang="en-US" dirty="0" smtClean="0"/>
              <a:t>Compiler Preprocessor compiles .c-file into a .pp-file</a:t>
            </a:r>
          </a:p>
          <a:p>
            <a:pPr lvl="1"/>
            <a:r>
              <a:rPr lang="en-US" dirty="0" smtClean="0"/>
              <a:t>Pdo_tool.exe compiles .pp-file into a .</a:t>
            </a:r>
            <a:r>
              <a:rPr lang="en-US" dirty="0" err="1" smtClean="0"/>
              <a:t>sdl</a:t>
            </a:r>
            <a:r>
              <a:rPr lang="en-US" dirty="0" smtClean="0"/>
              <a:t>-file</a:t>
            </a:r>
          </a:p>
          <a:p>
            <a:pPr lvl="1"/>
            <a:r>
              <a:rPr lang="en-US" dirty="0" smtClean="0"/>
              <a:t>Sdlcompiler.exe</a:t>
            </a:r>
          </a:p>
          <a:p>
            <a:pPr lvl="2"/>
            <a:r>
              <a:rPr lang="en-US" dirty="0" smtClean="0"/>
              <a:t>When generating an </a:t>
            </a:r>
            <a:r>
              <a:rPr lang="en-US" dirty="0" err="1" smtClean="0"/>
              <a:t>sdl</a:t>
            </a:r>
            <a:r>
              <a:rPr lang="en-US" dirty="0" smtClean="0"/>
              <a:t>-file for PC simulation targets, also a </a:t>
            </a:r>
            <a:r>
              <a:rPr lang="en-US" dirty="0" err="1" smtClean="0"/>
              <a:t>cdl</a:t>
            </a:r>
            <a:r>
              <a:rPr lang="en-US" dirty="0" smtClean="0"/>
              <a:t>-file is required</a:t>
            </a:r>
          </a:p>
          <a:p>
            <a:pPr lvl="2"/>
            <a:r>
              <a:rPr lang="en-US" dirty="0" smtClean="0"/>
              <a:t>Compiling the </a:t>
            </a:r>
            <a:r>
              <a:rPr lang="en-US" dirty="0" err="1" smtClean="0"/>
              <a:t>sdl</a:t>
            </a:r>
            <a:r>
              <a:rPr lang="en-US" dirty="0" smtClean="0"/>
              <a:t>-file yields the </a:t>
            </a:r>
            <a:r>
              <a:rPr lang="en-US" dirty="0" err="1" smtClean="0"/>
              <a:t>cdl</a:t>
            </a:r>
            <a:r>
              <a:rPr lang="en-US" dirty="0" smtClean="0"/>
              <a:t>-file</a:t>
            </a:r>
          </a:p>
          <a:p>
            <a:pPr lvl="1"/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 smtClean="0"/>
              <a:t>pdo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9" name="Grafik 8" descr="p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628799"/>
            <a:ext cx="3672408" cy="47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628800"/>
            <a:ext cx="4434662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Env.PdoFileCustom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Same workflow as for </a:t>
            </a:r>
            <a:r>
              <a:rPr lang="en-US" dirty="0" err="1" smtClean="0"/>
              <a:t>Env.PdoFile</a:t>
            </a:r>
            <a:r>
              <a:rPr lang="en-US" dirty="0" smtClean="0"/>
              <a:t>(), but pdo_scan.exe replaced by corresponding compiler preprocessor</a:t>
            </a:r>
          </a:p>
          <a:p>
            <a:pPr lvl="1"/>
            <a:r>
              <a:rPr lang="en-US" dirty="0" smtClean="0"/>
              <a:t>Motivation: </a:t>
            </a:r>
          </a:p>
          <a:p>
            <a:pPr lvl="2"/>
            <a:r>
              <a:rPr lang="en-US" dirty="0" smtClean="0"/>
              <a:t>Pdo_scan.exe only </a:t>
            </a:r>
            <a:r>
              <a:rPr lang="en-US" dirty="0" err="1" smtClean="0"/>
              <a:t>mimicks</a:t>
            </a:r>
            <a:r>
              <a:rPr lang="en-US" dirty="0" smtClean="0"/>
              <a:t> the compiler preprocessor, but sometimes can’t generate the same results.</a:t>
            </a:r>
          </a:p>
          <a:p>
            <a:pPr lvl="2"/>
            <a:r>
              <a:rPr lang="en-US" dirty="0" smtClean="0"/>
              <a:t>E.g.: pdo_scan.exe does not know the </a:t>
            </a:r>
            <a:r>
              <a:rPr lang="en-US" dirty="0" err="1" smtClean="0"/>
              <a:t>gcc</a:t>
            </a:r>
            <a:r>
              <a:rPr lang="en-US" dirty="0" smtClean="0"/>
              <a:t>-specific command “#</a:t>
            </a:r>
            <a:r>
              <a:rPr lang="en-US" dirty="0" err="1" smtClean="0"/>
              <a:t>include_next</a:t>
            </a:r>
            <a:r>
              <a:rPr lang="en-US" dirty="0" smtClean="0"/>
              <a:t>”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for </a:t>
            </a:r>
            <a:r>
              <a:rPr lang="en-US" dirty="0" err="1" smtClean="0">
                <a:sym typeface="Wingdings" pitchFamily="2" charset="2"/>
              </a:rPr>
              <a:t>gcc</a:t>
            </a:r>
            <a:r>
              <a:rPr lang="en-US" dirty="0" smtClean="0">
                <a:sym typeface="Wingdings" pitchFamily="2" charset="2"/>
              </a:rPr>
              <a:t>-compiled code it may be necessary to work with this </a:t>
            </a:r>
            <a:r>
              <a:rPr lang="en-US" dirty="0" err="1" smtClean="0">
                <a:sym typeface="Wingdings" pitchFamily="2" charset="2"/>
              </a:rPr>
              <a:t>sdl</a:t>
            </a:r>
            <a:r>
              <a:rPr lang="en-US" dirty="0" smtClean="0">
                <a:sym typeface="Wingdings" pitchFamily="2" charset="2"/>
              </a:rPr>
              <a:t>-generation (as it is the case for SR)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 smtClean="0"/>
              <a:t>pdo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8" name="Grafik 7" descr="pdofilecust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772816"/>
            <a:ext cx="3826420" cy="4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Motivation: </a:t>
            </a:r>
          </a:p>
          <a:p>
            <a:pPr>
              <a:buNone/>
            </a:pPr>
            <a:r>
              <a:rPr lang="en-US" dirty="0" smtClean="0"/>
              <a:t>	Provide an up-to-date help menu containing all important aliases.</a:t>
            </a:r>
          </a:p>
          <a:p>
            <a:r>
              <a:rPr lang="en-US" dirty="0" err="1" smtClean="0"/>
              <a:t>GenericScons</a:t>
            </a:r>
            <a:r>
              <a:rPr lang="en-US" dirty="0" smtClean="0"/>
              <a:t> gathers all aliases that are configured in a specific way, see below, and writes them into 03_Workspace\</a:t>
            </a:r>
            <a:r>
              <a:rPr lang="en-US" dirty="0" err="1" smtClean="0"/>
              <a:t>algo</a:t>
            </a:r>
            <a:r>
              <a:rPr lang="en-US" dirty="0" smtClean="0"/>
              <a:t>\xxx\aliases.txt.</a:t>
            </a:r>
          </a:p>
          <a:p>
            <a:r>
              <a:rPr lang="en-US" dirty="0" smtClean="0"/>
              <a:t>This file is updated during every build!</a:t>
            </a:r>
          </a:p>
          <a:p>
            <a:r>
              <a:rPr lang="en-US" dirty="0" smtClean="0"/>
              <a:t>Important functions:</a:t>
            </a:r>
          </a:p>
          <a:p>
            <a:pPr lvl="1"/>
            <a:r>
              <a:rPr lang="en-US" dirty="0" err="1" smtClean="0"/>
              <a:t>generate_alias</a:t>
            </a:r>
            <a:r>
              <a:rPr lang="en-US" dirty="0" smtClean="0"/>
              <a:t>(&lt;alias&gt;, &lt;build node&gt;, &lt;hierarchy position&gt;*, &lt;info text&gt;*):</a:t>
            </a:r>
          </a:p>
          <a:p>
            <a:pPr lvl="2"/>
            <a:r>
              <a:rPr lang="en-US" dirty="0" smtClean="0"/>
              <a:t>This will generate an alias that will be displayed in aliases.txt</a:t>
            </a:r>
          </a:p>
          <a:p>
            <a:pPr lvl="2"/>
            <a:r>
              <a:rPr lang="en-US" dirty="0" smtClean="0"/>
              <a:t>Hierarchy position is of the form hierarchy_level_0:hierarchy_level_1:…</a:t>
            </a:r>
          </a:p>
          <a:p>
            <a:pPr lvl="2"/>
            <a:r>
              <a:rPr lang="en-US" dirty="0" smtClean="0"/>
              <a:t>If you neglect the *-</a:t>
            </a:r>
            <a:r>
              <a:rPr lang="en-US" dirty="0" err="1" smtClean="0"/>
              <a:t>ed</a:t>
            </a:r>
            <a:r>
              <a:rPr lang="en-US" dirty="0" smtClean="0"/>
              <a:t> arguments, you generate an alias that does </a:t>
            </a:r>
            <a:r>
              <a:rPr lang="en-US" b="1" dirty="0" smtClean="0"/>
              <a:t>not</a:t>
            </a:r>
            <a:r>
              <a:rPr lang="en-US" dirty="0" smtClean="0"/>
              <a:t> appear in aliases.txt, i.e. has the same effect as Alias (&lt;alias&gt;, &lt;build node&gt;)</a:t>
            </a:r>
          </a:p>
          <a:p>
            <a:pPr lvl="1"/>
            <a:r>
              <a:rPr lang="en-US" dirty="0" err="1" smtClean="0"/>
              <a:t>create_help_menu</a:t>
            </a:r>
            <a:r>
              <a:rPr lang="en-US" dirty="0" smtClean="0"/>
              <a:t>():</a:t>
            </a:r>
          </a:p>
          <a:p>
            <a:pPr lvl="2"/>
            <a:r>
              <a:rPr lang="en-US" dirty="0" smtClean="0"/>
              <a:t>Sorts all aliases configured in this way according to their hierarchy and writes them to aliases.txt</a:t>
            </a:r>
          </a:p>
          <a:p>
            <a:pPr lvl="2"/>
            <a:r>
              <a:rPr lang="en-US" dirty="0" smtClean="0"/>
              <a:t>This is done at the end of </a:t>
            </a:r>
            <a:r>
              <a:rPr lang="en-US" dirty="0" err="1" smtClean="0"/>
              <a:t>Sconstruct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</a:t>
            </a:r>
            <a:r>
              <a:rPr lang="de-DE" dirty="0" err="1" smtClean="0"/>
              <a:t>help_menu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Motivation:</a:t>
            </a:r>
          </a:p>
          <a:p>
            <a:pPr lvl="1"/>
            <a:r>
              <a:rPr lang="en-US" dirty="0" smtClean="0"/>
              <a:t>For ECU libraries clients of Continental require static code tests with QAC</a:t>
            </a:r>
          </a:p>
          <a:p>
            <a:pPr lvl="1"/>
            <a:r>
              <a:rPr lang="en-US" dirty="0" smtClean="0"/>
              <a:t>For such a static code test source files plus all build information serve as input</a:t>
            </a:r>
          </a:p>
          <a:p>
            <a:pPr lvl="1"/>
            <a:r>
              <a:rPr lang="en-US" dirty="0" smtClean="0"/>
              <a:t>This build information is present in </a:t>
            </a:r>
            <a:r>
              <a:rPr lang="en-US" dirty="0" err="1" smtClean="0"/>
              <a:t>GenericScons</a:t>
            </a:r>
            <a:r>
              <a:rPr lang="en-US" dirty="0" smtClean="0"/>
              <a:t> and varies over different component (e.g. macro definitions)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 It is natural to integrate this task into the build software</a:t>
            </a:r>
          </a:p>
          <a:p>
            <a:r>
              <a:rPr lang="en-US" b="1" dirty="0" smtClean="0">
                <a:sym typeface="Wingdings" pitchFamily="2" charset="2"/>
              </a:rPr>
              <a:t>Goal: </a:t>
            </a:r>
            <a:r>
              <a:rPr lang="en-US" dirty="0" smtClean="0">
                <a:sym typeface="Wingdings" pitchFamily="2" charset="2"/>
              </a:rPr>
              <a:t>Generate a compliance report for individual cores for each component library for C and C++ respectively</a:t>
            </a:r>
          </a:p>
          <a:p>
            <a:r>
              <a:rPr lang="en-US" b="1" dirty="0" smtClean="0">
                <a:sym typeface="Wingdings" pitchFamily="2" charset="2"/>
              </a:rPr>
              <a:t>Prerequisites: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Valid QAC(PP) installation according to </a:t>
            </a:r>
            <a:r>
              <a:rPr lang="en-US" dirty="0" err="1" smtClean="0">
                <a:sym typeface="Wingdings" pitchFamily="2" charset="2"/>
              </a:rPr>
              <a:t>scons_tools</a:t>
            </a:r>
            <a:r>
              <a:rPr lang="en-US" dirty="0" smtClean="0">
                <a:sym typeface="Wingdings" pitchFamily="2" charset="2"/>
              </a:rPr>
              <a:t>\docs\</a:t>
            </a:r>
            <a:r>
              <a:rPr lang="en-US" dirty="0" err="1" smtClean="0">
                <a:sym typeface="Wingdings" pitchFamily="2" charset="2"/>
              </a:rPr>
              <a:t>qac</a:t>
            </a:r>
            <a:r>
              <a:rPr lang="en-US" dirty="0" smtClean="0">
                <a:sym typeface="Wingdings" pitchFamily="2" charset="2"/>
              </a:rPr>
              <a:t>\QAC_Manual.docx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Shares: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C-Code: </a:t>
            </a:r>
            <a:r>
              <a:rPr lang="de-DE" u="sng" dirty="0" smtClean="0">
                <a:hlinkClick r:id="rId2"/>
              </a:rPr>
              <a:t>http://mks-psad:7001/si/viewproject?projectName=/nfs/projekte1/REPOSITORY/Tools/QAC/project.pj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US" i="1" dirty="0" smtClean="0"/>
              <a:t>05_Testing\05_Test_Environment\</a:t>
            </a:r>
            <a:r>
              <a:rPr lang="en-US" i="1" dirty="0" err="1" smtClean="0"/>
              <a:t>algo</a:t>
            </a:r>
            <a:r>
              <a:rPr lang="en-US" i="1" dirty="0" smtClean="0"/>
              <a:t>\</a:t>
            </a:r>
            <a:r>
              <a:rPr lang="en-US" i="1" dirty="0" err="1" smtClean="0"/>
              <a:t>modtests</a:t>
            </a:r>
            <a:r>
              <a:rPr lang="en-US" i="1" dirty="0" smtClean="0"/>
              <a:t>\</a:t>
            </a:r>
            <a:r>
              <a:rPr lang="en-US" i="1" dirty="0" err="1" smtClean="0"/>
              <a:t>qac_tests</a:t>
            </a:r>
            <a:r>
              <a:rPr lang="en-US" i="1" dirty="0" smtClean="0"/>
              <a:t>\common</a:t>
            </a:r>
          </a:p>
          <a:p>
            <a:pPr lvl="2"/>
            <a:r>
              <a:rPr lang="en-US" i="1" dirty="0" smtClean="0">
                <a:sym typeface="Wingdings" pitchFamily="2" charset="2"/>
              </a:rPr>
              <a:t>C++-Code: </a:t>
            </a:r>
            <a:r>
              <a:rPr lang="de-DE" u="sng" dirty="0" smtClean="0">
                <a:hlinkClick r:id="rId3"/>
              </a:rPr>
              <a:t>http://mks-psad:7001/si/viewproject?projectName=/nfs/projekte1/REPOSITORY/Tools/QACPP/project.pj</a:t>
            </a:r>
            <a:r>
              <a:rPr lang="de-DE" u="sng" dirty="0" smtClean="0"/>
              <a:t> </a:t>
            </a:r>
            <a:r>
              <a:rPr lang="en-US" dirty="0" smtClean="0"/>
              <a:t>as </a:t>
            </a:r>
            <a:r>
              <a:rPr lang="en-US" i="1" dirty="0" smtClean="0"/>
              <a:t>05_Testing\05_Test_Environment\</a:t>
            </a:r>
            <a:r>
              <a:rPr lang="en-US" i="1" dirty="0" err="1" smtClean="0"/>
              <a:t>algo</a:t>
            </a:r>
            <a:r>
              <a:rPr lang="en-US" i="1" dirty="0" smtClean="0"/>
              <a:t>\</a:t>
            </a:r>
            <a:r>
              <a:rPr lang="en-US" i="1" dirty="0" err="1" smtClean="0"/>
              <a:t>modtests</a:t>
            </a:r>
            <a:r>
              <a:rPr lang="en-US" i="1" dirty="0" smtClean="0"/>
              <a:t>\</a:t>
            </a:r>
            <a:r>
              <a:rPr lang="en-US" i="1" dirty="0" err="1" smtClean="0"/>
              <a:t>qacpp_tests</a:t>
            </a:r>
            <a:r>
              <a:rPr lang="en-US" i="1" dirty="0" smtClean="0"/>
              <a:t>\common</a:t>
            </a:r>
          </a:p>
          <a:p>
            <a:r>
              <a:rPr lang="en-US" b="1" dirty="0" smtClean="0"/>
              <a:t>Remarks: </a:t>
            </a:r>
          </a:p>
          <a:p>
            <a:pPr lvl="1"/>
            <a:r>
              <a:rPr lang="en-US" dirty="0" smtClean="0"/>
              <a:t>QAC build targets are not included in build target “all”, they are called with “</a:t>
            </a:r>
            <a:r>
              <a:rPr lang="en-US" dirty="0" err="1" smtClean="0"/>
              <a:t>scons</a:t>
            </a:r>
            <a:r>
              <a:rPr lang="en-US" dirty="0" smtClean="0"/>
              <a:t> </a:t>
            </a:r>
            <a:r>
              <a:rPr lang="en-US" dirty="0" err="1" smtClean="0"/>
              <a:t>xxx_qac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Until AL_ETK_SCT_01.06.00 the QAC integration is enabled per default (before there was the flag </a:t>
            </a:r>
            <a:r>
              <a:rPr lang="en-US" dirty="0" err="1" smtClean="0"/>
              <a:t>generate_qac</a:t>
            </a:r>
            <a:r>
              <a:rPr lang="en-US" dirty="0" smtClean="0"/>
              <a:t>, but this is not evaluated any more).</a:t>
            </a:r>
            <a:endParaRPr lang="de-DE" dirty="0" smtClean="0"/>
          </a:p>
          <a:p>
            <a:pPr lvl="2"/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 smtClean="0"/>
              <a:t>qac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 smtClean="0"/>
              <a:t>qac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8" name="Grafik 7" descr="q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86423"/>
            <a:ext cx="7884368" cy="31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Relevant </a:t>
            </a:r>
            <a:r>
              <a:rPr lang="en-US" dirty="0" err="1" smtClean="0"/>
              <a:t>GenericScons</a:t>
            </a:r>
            <a:r>
              <a:rPr lang="en-US" dirty="0" smtClean="0"/>
              <a:t> files:</a:t>
            </a:r>
          </a:p>
          <a:p>
            <a:pPr lvl="1"/>
            <a:r>
              <a:rPr lang="en-US" dirty="0" smtClean="0"/>
              <a:t>01_Source_Code\</a:t>
            </a:r>
            <a:r>
              <a:rPr lang="en-US" dirty="0" err="1" smtClean="0"/>
              <a:t>algo</a:t>
            </a:r>
            <a:r>
              <a:rPr lang="en-US" dirty="0" smtClean="0"/>
              <a:t>\xxx\SConscript.py (shared script):</a:t>
            </a:r>
          </a:p>
          <a:p>
            <a:pPr lvl="2"/>
            <a:r>
              <a:rPr lang="en-US" dirty="0" smtClean="0"/>
              <a:t>Gather necessary QAC configurations</a:t>
            </a:r>
          </a:p>
          <a:p>
            <a:pPr lvl="2"/>
            <a:r>
              <a:rPr lang="en-US" dirty="0" smtClean="0"/>
              <a:t>Generate QAC(PP)-projects (including source file lists and macros in use)</a:t>
            </a:r>
          </a:p>
          <a:p>
            <a:pPr lvl="2"/>
            <a:r>
              <a:rPr lang="en-US" dirty="0" smtClean="0"/>
              <a:t>Generate QAC(PP) compliance report (in .html-format)</a:t>
            </a:r>
            <a:endParaRPr lang="en-US" dirty="0"/>
          </a:p>
          <a:p>
            <a:pPr lvl="1"/>
            <a:r>
              <a:rPr lang="en-US" dirty="0" smtClean="0"/>
              <a:t>01_Source_Code\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algo_config.scfg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QAC(PP) analysis options for command line and Visual Studio, e.g. display/suppressing warnings</a:t>
            </a:r>
          </a:p>
          <a:p>
            <a:pPr lvl="2"/>
            <a:r>
              <a:rPr lang="en-US" dirty="0" smtClean="0"/>
              <a:t>QAC(PP) report generation options</a:t>
            </a:r>
          </a:p>
          <a:p>
            <a:pPr lvl="1"/>
            <a:r>
              <a:rPr lang="en-US" dirty="0" smtClean="0"/>
              <a:t>For more detailed information, refer to Section 5a or to </a:t>
            </a:r>
            <a:r>
              <a:rPr lang="en-US" dirty="0" err="1" smtClean="0"/>
              <a:t>scons_tools</a:t>
            </a:r>
            <a:r>
              <a:rPr lang="en-US" dirty="0" smtClean="0"/>
              <a:t>\docs\</a:t>
            </a:r>
            <a:r>
              <a:rPr lang="en-US" dirty="0" err="1" smtClean="0"/>
              <a:t>qac</a:t>
            </a:r>
            <a:r>
              <a:rPr lang="en-US" dirty="0" smtClean="0"/>
              <a:t>\QAC_Manual.docx</a:t>
            </a:r>
          </a:p>
          <a:p>
            <a:r>
              <a:rPr lang="en-US" dirty="0" smtClean="0"/>
              <a:t>Analyzing single source files:</a:t>
            </a:r>
          </a:p>
          <a:p>
            <a:pPr lvl="1"/>
            <a:r>
              <a:rPr lang="en-US" dirty="0" smtClean="0"/>
              <a:t>Use e.g. “</a:t>
            </a:r>
            <a:r>
              <a:rPr lang="en-US" dirty="0" err="1" smtClean="0"/>
              <a:t>scons</a:t>
            </a:r>
            <a:r>
              <a:rPr lang="en-US" dirty="0" smtClean="0"/>
              <a:t> xxx_qac_ti_c674x </a:t>
            </a:r>
            <a:r>
              <a:rPr lang="en-US" b="1" dirty="0" err="1" smtClean="0"/>
              <a:t>qac_source</a:t>
            </a:r>
            <a:r>
              <a:rPr lang="en-US" dirty="0" smtClean="0"/>
              <a:t>=&lt;file1&gt;,&lt;file2&gt;”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 smtClean="0"/>
              <a:t>qac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Scons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python-based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GenericScons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ADC-</a:t>
            </a:r>
            <a:r>
              <a:rPr lang="de-DE" dirty="0" err="1" smtClean="0"/>
              <a:t>internal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Scons</a:t>
            </a:r>
            <a:endParaRPr lang="de-DE" dirty="0" smtClean="0"/>
          </a:p>
          <a:p>
            <a:r>
              <a:rPr lang="de-DE" dirty="0" smtClean="0"/>
              <a:t>Features:</a:t>
            </a:r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ECU-</a:t>
            </a:r>
            <a:r>
              <a:rPr lang="de-DE" dirty="0" err="1" smtClean="0"/>
              <a:t>libraries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 lvl="2"/>
            <a:r>
              <a:rPr lang="de-DE" dirty="0" smtClean="0"/>
              <a:t>C66xx</a:t>
            </a:r>
          </a:p>
          <a:p>
            <a:pPr lvl="2"/>
            <a:r>
              <a:rPr lang="de-DE" dirty="0" smtClean="0"/>
              <a:t>C674x</a:t>
            </a:r>
          </a:p>
          <a:p>
            <a:pPr lvl="2"/>
            <a:r>
              <a:rPr lang="de-DE" dirty="0" smtClean="0"/>
              <a:t>ARP32</a:t>
            </a:r>
          </a:p>
          <a:p>
            <a:pPr lvl="2"/>
            <a:r>
              <a:rPr lang="de-DE" dirty="0" smtClean="0"/>
              <a:t>ARM Cortex A8</a:t>
            </a:r>
          </a:p>
          <a:p>
            <a:pPr lvl="2"/>
            <a:r>
              <a:rPr lang="de-DE" dirty="0" smtClean="0"/>
              <a:t>ARM Cortex A15</a:t>
            </a:r>
          </a:p>
          <a:p>
            <a:pPr lvl="2"/>
            <a:r>
              <a:rPr lang="de-DE" dirty="0" smtClean="0"/>
              <a:t>ARM Cortex M3</a:t>
            </a:r>
          </a:p>
          <a:p>
            <a:pPr lvl="2"/>
            <a:r>
              <a:rPr lang="de-DE" dirty="0" smtClean="0"/>
              <a:t>ARM Cortex M4</a:t>
            </a:r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PC Simulation Targets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sdl</a:t>
            </a:r>
            <a:r>
              <a:rPr lang="de-DE" dirty="0"/>
              <a:t>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cdl-files</a:t>
            </a:r>
            <a:endParaRPr lang="de-DE" dirty="0" smtClean="0"/>
          </a:p>
          <a:p>
            <a:pPr lvl="1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Visual Studio </a:t>
            </a:r>
            <a:r>
              <a:rPr lang="de-DE" dirty="0" err="1" smtClean="0"/>
              <a:t>and</a:t>
            </a:r>
            <a:r>
              <a:rPr lang="de-DE" dirty="0" smtClean="0"/>
              <a:t> CCS IDEs</a:t>
            </a:r>
          </a:p>
          <a:p>
            <a:pPr lvl="1"/>
            <a:r>
              <a:rPr lang="de-DE" dirty="0" smtClean="0"/>
              <a:t>QAC-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ECU-</a:t>
            </a:r>
            <a:r>
              <a:rPr lang="de-DE" dirty="0" err="1" smtClean="0"/>
              <a:t>libraries</a:t>
            </a:r>
            <a:endParaRPr lang="de-DE" dirty="0" smtClean="0"/>
          </a:p>
          <a:p>
            <a:pPr lvl="1"/>
            <a:r>
              <a:rPr lang="de-DE" dirty="0" err="1" smtClean="0"/>
              <a:t>Cantata</a:t>
            </a:r>
            <a:r>
              <a:rPr lang="de-DE" dirty="0" smtClean="0"/>
              <a:t> </a:t>
            </a:r>
            <a:r>
              <a:rPr lang="de-DE" dirty="0" err="1" smtClean="0"/>
              <a:t>unittests</a:t>
            </a:r>
            <a:endParaRPr lang="de-DE" dirty="0" smtClean="0"/>
          </a:p>
          <a:p>
            <a:r>
              <a:rPr lang="de-DE" dirty="0" err="1" smtClean="0"/>
              <a:t>GScons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r>
              <a:rPr lang="de-DE" dirty="0" smtClean="0"/>
              <a:t> Visual Studio 2005 </a:t>
            </a:r>
            <a:r>
              <a:rPr lang="de-DE" dirty="0" err="1" smtClean="0"/>
              <a:t>and</a:t>
            </a:r>
            <a:r>
              <a:rPr lang="de-DE" dirty="0" smtClean="0"/>
              <a:t> Code Composer Studio 5.x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GenericScons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4635624" y="2492896"/>
            <a:ext cx="3968824" cy="27363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  <a:defRPr sz="2400" kern="12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  <a:defRPr sz="2000" kern="12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  <a:defRPr sz="2000" kern="12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  <a:defRPr sz="2000" kern="12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  <a:defRPr sz="2000" kern="12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 err="1" smtClean="0"/>
              <a:t>Build</a:t>
            </a:r>
            <a:r>
              <a:rPr lang="de-DE" sz="1700" dirty="0" smtClean="0"/>
              <a:t> </a:t>
            </a:r>
            <a:r>
              <a:rPr lang="de-DE" sz="1700" dirty="0" err="1" smtClean="0"/>
              <a:t>of</a:t>
            </a:r>
            <a:r>
              <a:rPr lang="de-DE" sz="1700" dirty="0" smtClean="0"/>
              <a:t> </a:t>
            </a:r>
            <a:r>
              <a:rPr lang="de-DE" sz="1700" dirty="0" err="1" smtClean="0"/>
              <a:t>HiL-Outfiles</a:t>
            </a:r>
            <a:r>
              <a:rPr lang="de-DE" sz="1700" dirty="0" smtClean="0"/>
              <a:t> </a:t>
            </a:r>
            <a:r>
              <a:rPr lang="de-DE" sz="1700" dirty="0" err="1" smtClean="0"/>
              <a:t>for</a:t>
            </a:r>
            <a:r>
              <a:rPr lang="de-DE" sz="1700" dirty="0" smtClean="0"/>
              <a:t> </a:t>
            </a:r>
            <a:r>
              <a:rPr lang="de-DE" sz="1700" dirty="0" err="1" smtClean="0"/>
              <a:t>Evalboard</a:t>
            </a:r>
            <a:endParaRPr lang="de-DE" sz="1700" dirty="0" smtClean="0"/>
          </a:p>
          <a:p>
            <a:pPr lvl="1"/>
            <a:r>
              <a:rPr lang="de-DE" sz="1700" dirty="0" smtClean="0"/>
              <a:t>C66xx</a:t>
            </a:r>
          </a:p>
          <a:p>
            <a:pPr lvl="1"/>
            <a:r>
              <a:rPr lang="de-DE" sz="1700" dirty="0" smtClean="0"/>
              <a:t>C674x</a:t>
            </a:r>
          </a:p>
          <a:p>
            <a:pPr lvl="1"/>
            <a:r>
              <a:rPr lang="de-DE" sz="1700" dirty="0" smtClean="0"/>
              <a:t>ARP32</a:t>
            </a:r>
          </a:p>
          <a:p>
            <a:pPr lvl="1"/>
            <a:r>
              <a:rPr lang="de-DE" sz="1700" dirty="0" smtClean="0"/>
              <a:t>ARM Cortex A8</a:t>
            </a:r>
          </a:p>
          <a:p>
            <a:pPr lvl="1"/>
            <a:r>
              <a:rPr lang="de-DE" sz="1700" dirty="0" smtClean="0"/>
              <a:t>ARM Cortex A15</a:t>
            </a:r>
          </a:p>
          <a:p>
            <a:pPr lvl="1"/>
            <a:r>
              <a:rPr lang="de-DE" sz="1700" dirty="0" smtClean="0"/>
              <a:t>ARM Cortex M3</a:t>
            </a:r>
          </a:p>
          <a:p>
            <a:pPr lvl="1"/>
            <a:r>
              <a:rPr lang="de-DE" sz="1700" dirty="0" smtClean="0"/>
              <a:t>ARM Cortex M4</a:t>
            </a:r>
          </a:p>
          <a:p>
            <a:r>
              <a:rPr lang="de-DE" sz="1700" dirty="0" smtClean="0"/>
              <a:t>Ram/Rom </a:t>
            </a:r>
            <a:r>
              <a:rPr lang="de-DE" sz="1700" dirty="0" err="1" smtClean="0"/>
              <a:t>allocation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arm_gcc.py</a:t>
            </a:r>
            <a:r>
              <a:rPr lang="de-DE" dirty="0" smtClean="0"/>
              <a:t>: </a:t>
            </a:r>
            <a:r>
              <a:rPr lang="en-US" dirty="0" smtClean="0"/>
              <a:t>This extension is used to setup ARM build environment using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pPr lvl="0"/>
            <a:r>
              <a:rPr lang="en-US" b="1" dirty="0" smtClean="0"/>
              <a:t>autorel_function.py, autorel_main.py, autorel_mks_util.py, autorel_word_util.py: </a:t>
            </a:r>
            <a:r>
              <a:rPr lang="en-US" dirty="0" smtClean="0"/>
              <a:t>Builder scripts for Auto release feature.</a:t>
            </a:r>
            <a:endParaRPr lang="de-DE" b="1" dirty="0" smtClean="0"/>
          </a:p>
          <a:p>
            <a:pPr lvl="0"/>
            <a:r>
              <a:rPr lang="en-US" b="1" dirty="0" smtClean="0"/>
              <a:t>doxygen.py</a:t>
            </a:r>
            <a:r>
              <a:rPr lang="de-DE" dirty="0" smtClean="0"/>
              <a:t>: </a:t>
            </a:r>
            <a:r>
              <a:rPr lang="en-US" dirty="0" smtClean="0"/>
              <a:t>This extension is used to generate HTML documentation from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 err="1" smtClean="0"/>
              <a:t>doxyfile</a:t>
            </a:r>
            <a:r>
              <a:rPr lang="en-US" dirty="0" smtClean="0"/>
              <a:t>.</a:t>
            </a:r>
            <a:endParaRPr lang="de-DE" dirty="0" smtClean="0"/>
          </a:p>
          <a:p>
            <a:pPr lvl="0"/>
            <a:r>
              <a:rPr lang="en-US" b="1" dirty="0" smtClean="0"/>
              <a:t>eclipse_cdt.py</a:t>
            </a:r>
            <a:r>
              <a:rPr lang="de-DE" dirty="0" smtClean="0"/>
              <a:t>: </a:t>
            </a:r>
            <a:r>
              <a:rPr lang="en-US" dirty="0" smtClean="0"/>
              <a:t>This extension is used to generate Eclipse project for </a:t>
            </a:r>
            <a:r>
              <a:rPr lang="en-US" b="1" dirty="0" smtClean="0"/>
              <a:t>unit test</a:t>
            </a:r>
            <a:r>
              <a:rPr lang="en-US" dirty="0" smtClean="0"/>
              <a:t>.</a:t>
            </a:r>
            <a:endParaRPr lang="de-DE" dirty="0" smtClean="0"/>
          </a:p>
          <a:p>
            <a:pPr lvl="0"/>
            <a:r>
              <a:rPr lang="en-US" b="1" dirty="0" smtClean="0"/>
              <a:t>eclipse_cdt_ccs5.py</a:t>
            </a:r>
            <a:r>
              <a:rPr lang="de-DE" dirty="0" smtClean="0"/>
              <a:t>: </a:t>
            </a:r>
            <a:r>
              <a:rPr lang="en-US" dirty="0" smtClean="0"/>
              <a:t>This extension is used to generate CCS 5 Eclipse project for ECU Libraries and </a:t>
            </a:r>
            <a:r>
              <a:rPr lang="en-US" dirty="0" err="1" smtClean="0"/>
              <a:t>Hil</a:t>
            </a:r>
            <a:r>
              <a:rPr lang="en-US" dirty="0" smtClean="0"/>
              <a:t> Targets.</a:t>
            </a:r>
            <a:endParaRPr lang="de-DE" dirty="0" smtClean="0"/>
          </a:p>
          <a:p>
            <a:pPr lvl="0"/>
            <a:r>
              <a:rPr lang="en-US" b="1" dirty="0" smtClean="0"/>
              <a:t>generate_DebugServerScripting.py: </a:t>
            </a:r>
            <a:r>
              <a:rPr lang="en-US" dirty="0" smtClean="0"/>
              <a:t>This extension is used to create </a:t>
            </a:r>
            <a:r>
              <a:rPr lang="en-US" b="1" dirty="0" smtClean="0"/>
              <a:t>_CopyDSScriptLoadCmdToClipboard.bat</a:t>
            </a:r>
            <a:r>
              <a:rPr lang="en-US" dirty="0" smtClean="0"/>
              <a:t> and </a:t>
            </a:r>
            <a:r>
              <a:rPr lang="en-US" b="1" dirty="0" smtClean="0"/>
              <a:t>DebugServerScripting.js</a:t>
            </a:r>
            <a:r>
              <a:rPr lang="en-US" dirty="0" smtClean="0"/>
              <a:t> which are used to run the debugger and load </a:t>
            </a:r>
            <a:r>
              <a:rPr lang="en-US" b="1" dirty="0" smtClean="0"/>
              <a:t>out files</a:t>
            </a:r>
            <a:r>
              <a:rPr lang="en-US" dirty="0" smtClean="0"/>
              <a:t> to one or more processor cores.</a:t>
            </a:r>
            <a:endParaRPr lang="de-DE" dirty="0" smtClean="0"/>
          </a:p>
          <a:p>
            <a:pPr lvl="0"/>
            <a:r>
              <a:rPr lang="en-US" b="1" dirty="0" smtClean="0"/>
              <a:t>msvc-addon.py, msvs-patched.py</a:t>
            </a:r>
            <a:r>
              <a:rPr lang="de-DE" dirty="0" smtClean="0"/>
              <a:t>: </a:t>
            </a:r>
            <a:r>
              <a:rPr lang="en-US" dirty="0" smtClean="0"/>
              <a:t>These scripts contain extensions and modifications to the Microsoft Visual Studio builder which is already supplied by </a:t>
            </a:r>
            <a:r>
              <a:rPr lang="en-US" dirty="0" err="1" smtClean="0"/>
              <a:t>SCons</a:t>
            </a:r>
            <a:r>
              <a:rPr lang="en-US" dirty="0" smtClean="0"/>
              <a:t>.</a:t>
            </a:r>
            <a:endParaRPr lang="de-DE" dirty="0" smtClean="0"/>
          </a:p>
          <a:p>
            <a:pPr lvl="0"/>
            <a:r>
              <a:rPr lang="en-US" b="1" dirty="0" smtClean="0"/>
              <a:t>profile.py</a:t>
            </a:r>
            <a:r>
              <a:rPr lang="de-DE" dirty="0" smtClean="0"/>
              <a:t>: </a:t>
            </a:r>
            <a:r>
              <a:rPr lang="en-US" dirty="0" smtClean="0"/>
              <a:t>Allows using a profiling mode for </a:t>
            </a:r>
            <a:r>
              <a:rPr lang="en-US" dirty="0" err="1" smtClean="0"/>
              <a:t>GenericScons</a:t>
            </a:r>
            <a:r>
              <a:rPr lang="en-US" dirty="0" smtClean="0"/>
              <a:t>, see Section 5.1.7 of </a:t>
            </a:r>
            <a:r>
              <a:rPr lang="en-US" dirty="0" err="1" smtClean="0"/>
              <a:t>scons_tools</a:t>
            </a:r>
            <a:r>
              <a:rPr lang="en-US" dirty="0" smtClean="0"/>
              <a:t>\docs\Scons_build_environment.docx.</a:t>
            </a:r>
            <a:endParaRPr lang="de-DE" dirty="0" smtClean="0"/>
          </a:p>
          <a:p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/>
              <a:t>ram_rom_algo_libsize.py, areas.py, libs_obj.py, maps.py</a:t>
            </a:r>
            <a:r>
              <a:rPr lang="de-DE" dirty="0" smtClean="0"/>
              <a:t>: </a:t>
            </a:r>
            <a:r>
              <a:rPr lang="en-US" dirty="0" smtClean="0"/>
              <a:t>These extensions are used for Ram/Rom allocation of Libraries</a:t>
            </a:r>
            <a:endParaRPr lang="de-DE" dirty="0" smtClean="0"/>
          </a:p>
          <a:p>
            <a:pPr lvl="0"/>
            <a:r>
              <a:rPr lang="en-US" b="1" dirty="0" smtClean="0"/>
              <a:t>sconscript_setup.py</a:t>
            </a:r>
            <a:r>
              <a:rPr lang="de-DE" dirty="0" smtClean="0"/>
              <a:t>: </a:t>
            </a:r>
            <a:r>
              <a:rPr lang="en-US" dirty="0" smtClean="0"/>
              <a:t>This extension is used to copy shared </a:t>
            </a:r>
            <a:r>
              <a:rPr lang="en-US" dirty="0" err="1" smtClean="0"/>
              <a:t>SConscripts</a:t>
            </a:r>
            <a:r>
              <a:rPr lang="en-US" dirty="0" smtClean="0"/>
              <a:t> from </a:t>
            </a:r>
            <a:r>
              <a:rPr lang="en-US" u="sng" dirty="0" smtClean="0"/>
              <a:t>02_Development_Tools</a:t>
            </a:r>
            <a:r>
              <a:rPr lang="en-US" dirty="0" smtClean="0"/>
              <a:t> to </a:t>
            </a:r>
            <a:r>
              <a:rPr lang="en-US" u="sng" dirty="0" smtClean="0"/>
              <a:t>04_Engineering</a:t>
            </a:r>
            <a:r>
              <a:rPr lang="en-US" dirty="0" smtClean="0"/>
              <a:t> and </a:t>
            </a:r>
            <a:r>
              <a:rPr lang="en-US" u="sng" dirty="0" smtClean="0"/>
              <a:t>05_Testing</a:t>
            </a:r>
            <a:r>
              <a:rPr lang="en-US" dirty="0" smtClean="0"/>
              <a:t>.</a:t>
            </a:r>
            <a:endParaRPr lang="de-DE" dirty="0" smtClean="0"/>
          </a:p>
          <a:p>
            <a:pPr lvl="0"/>
            <a:r>
              <a:rPr lang="en-US" b="1" dirty="0" smtClean="0"/>
              <a:t>sconstruct_helpers.py</a:t>
            </a:r>
            <a:r>
              <a:rPr lang="de-DE" dirty="0" smtClean="0"/>
              <a:t>: </a:t>
            </a:r>
            <a:r>
              <a:rPr lang="en-US" dirty="0" smtClean="0"/>
              <a:t>This extension contains python functions used by </a:t>
            </a:r>
            <a:r>
              <a:rPr lang="en-US" dirty="0" err="1" smtClean="0"/>
              <a:t>SCons</a:t>
            </a:r>
            <a:r>
              <a:rPr lang="en-US" dirty="0" smtClean="0"/>
              <a:t> build environment.</a:t>
            </a:r>
            <a:endParaRPr lang="de-DE" dirty="0" smtClean="0"/>
          </a:p>
          <a:p>
            <a:pPr lvl="0"/>
            <a:r>
              <a:rPr lang="en-US" b="1" dirty="0" smtClean="0"/>
              <a:t>ti_eve_arp32.py</a:t>
            </a:r>
            <a:r>
              <a:rPr lang="de-DE" dirty="0" smtClean="0"/>
              <a:t>: </a:t>
            </a:r>
            <a:r>
              <a:rPr lang="en-US" dirty="0" smtClean="0"/>
              <a:t>This extension is used to setup ARP32 build environment. It specifies the TI compiler used, include directories and library directories.</a:t>
            </a:r>
            <a:endParaRPr lang="de-DE" dirty="0" smtClean="0"/>
          </a:p>
          <a:p>
            <a:pPr lvl="0"/>
            <a:r>
              <a:rPr lang="en-US" b="1" dirty="0" smtClean="0"/>
              <a:t>tms320dm6000</a:t>
            </a:r>
            <a:r>
              <a:rPr lang="de-DE" dirty="0" smtClean="0"/>
              <a:t>: </a:t>
            </a:r>
            <a:r>
              <a:rPr lang="en-US" dirty="0" smtClean="0"/>
              <a:t>This extension is used to setup DSP build environment. It specifies the TI DSP compiler used, include directories and library directories.</a:t>
            </a:r>
          </a:p>
          <a:p>
            <a:pPr lvl="0"/>
            <a:r>
              <a:rPr lang="en-US" b="1" dirty="0" smtClean="0"/>
              <a:t>tms470r1x.py</a:t>
            </a:r>
            <a:r>
              <a:rPr lang="de-DE" dirty="0" smtClean="0"/>
              <a:t>: </a:t>
            </a:r>
            <a:r>
              <a:rPr lang="en-US" dirty="0" smtClean="0"/>
              <a:t>This extension is used to setup ARM build environment using TI compiler. It specifies the ARM TI compiler used, include directories and library directories.</a:t>
            </a:r>
            <a:endParaRPr lang="de-DE" dirty="0" smtClean="0"/>
          </a:p>
          <a:p>
            <a:pPr lvl="0"/>
            <a:r>
              <a:rPr lang="en-US" b="1" dirty="0" smtClean="0"/>
              <a:t>unittest.py</a:t>
            </a:r>
            <a:r>
              <a:rPr lang="de-DE" dirty="0" smtClean="0"/>
              <a:t>: </a:t>
            </a:r>
            <a:r>
              <a:rPr lang="en-US" dirty="0" err="1" smtClean="0"/>
              <a:t>SCons</a:t>
            </a:r>
            <a:r>
              <a:rPr lang="en-US" dirty="0" smtClean="0"/>
              <a:t> extension for unit test</a:t>
            </a:r>
            <a:endParaRPr lang="de-DE" dirty="0" smtClean="0"/>
          </a:p>
          <a:p>
            <a:pPr lvl="0"/>
            <a:r>
              <a:rPr lang="en-US" b="1" dirty="0" smtClean="0"/>
              <a:t>vsscript.py</a:t>
            </a:r>
            <a:r>
              <a:rPr lang="de-DE" dirty="0" smtClean="0"/>
              <a:t>: </a:t>
            </a:r>
            <a:r>
              <a:rPr lang="en-US" dirty="0" smtClean="0"/>
              <a:t>Additional builder to patch Visual Studio </a:t>
            </a:r>
            <a:r>
              <a:rPr lang="en-US" dirty="0" err="1" smtClean="0"/>
              <a:t>rc</a:t>
            </a:r>
            <a:r>
              <a:rPr lang="en-US" dirty="0" smtClean="0"/>
              <a:t> file.</a:t>
            </a:r>
            <a:endParaRPr lang="de-DE" dirty="0" smtClean="0"/>
          </a:p>
          <a:p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scons_adas_extensions</a:t>
            </a:r>
            <a:r>
              <a:rPr lang="de-DE" dirty="0" smtClean="0"/>
              <a:t> –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Configuration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for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new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component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 out a recent build version of component</a:t>
            </a:r>
          </a:p>
          <a:p>
            <a:pPr lvl="1"/>
            <a:r>
              <a:rPr lang="en-US" dirty="0" smtClean="0"/>
              <a:t>Identify build targets</a:t>
            </a:r>
          </a:p>
          <a:p>
            <a:pPr lvl="1"/>
            <a:r>
              <a:rPr lang="en-US" dirty="0" smtClean="0"/>
              <a:t>Identify so far build method(s)</a:t>
            </a:r>
          </a:p>
          <a:p>
            <a:r>
              <a:rPr lang="en-US" dirty="0" smtClean="0"/>
              <a:t>Identify necessary structural modifications for Generic </a:t>
            </a:r>
            <a:r>
              <a:rPr lang="en-US" dirty="0" err="1" smtClean="0"/>
              <a:t>Scons</a:t>
            </a:r>
            <a:r>
              <a:rPr lang="en-US" dirty="0" smtClean="0"/>
              <a:t> in line with CM, see https://processcenter.auto.contiwan.com/pkit/process/viewElement.do?id=1041272&amp;type=artifact</a:t>
            </a:r>
          </a:p>
          <a:p>
            <a:r>
              <a:rPr lang="en-US" dirty="0" smtClean="0"/>
              <a:t>Set up a Generic </a:t>
            </a:r>
            <a:r>
              <a:rPr lang="en-US" dirty="0" err="1" smtClean="0"/>
              <a:t>Scons</a:t>
            </a:r>
            <a:r>
              <a:rPr lang="en-US" dirty="0" smtClean="0"/>
              <a:t> environment on local sandbox</a:t>
            </a:r>
          </a:p>
          <a:p>
            <a:pPr lvl="1"/>
            <a:r>
              <a:rPr lang="en-US" dirty="0" smtClean="0"/>
              <a:t>Perform necessary structural modification</a:t>
            </a:r>
          </a:p>
          <a:p>
            <a:pPr lvl="1"/>
            <a:r>
              <a:rPr lang="en-US" dirty="0" smtClean="0"/>
              <a:t>Add shared subprojects of 02_Development_Tools</a:t>
            </a:r>
          </a:p>
          <a:p>
            <a:pPr lvl="1"/>
            <a:r>
              <a:rPr lang="en-US" dirty="0" smtClean="0"/>
              <a:t>Set up an empty </a:t>
            </a:r>
            <a:r>
              <a:rPr lang="en-US" dirty="0" err="1" smtClean="0"/>
              <a:t>GenericScons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GenericScons</a:t>
            </a:r>
            <a:r>
              <a:rPr lang="en-US" dirty="0" smtClean="0"/>
              <a:t> features according to needs</a:t>
            </a:r>
          </a:p>
          <a:p>
            <a:r>
              <a:rPr lang="en-US" dirty="0" smtClean="0"/>
              <a:t>Get in touch with function owner for</a:t>
            </a:r>
          </a:p>
          <a:p>
            <a:pPr lvl="1"/>
            <a:r>
              <a:rPr lang="en-US" dirty="0" smtClean="0"/>
              <a:t>Presentation and explanation of Generic </a:t>
            </a:r>
            <a:r>
              <a:rPr lang="en-US" dirty="0" err="1" smtClean="0"/>
              <a:t>Scons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Performing structural modification in MKS together (including 02_Development_Tools)</a:t>
            </a:r>
          </a:p>
          <a:p>
            <a:pPr lvl="1"/>
            <a:r>
              <a:rPr lang="en-US" dirty="0" smtClean="0"/>
              <a:t>Check in component-specific files of Generic </a:t>
            </a:r>
            <a:r>
              <a:rPr lang="en-US" dirty="0" err="1" smtClean="0"/>
              <a:t>Scons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If desired, How-To-Training session with component’s team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New </a:t>
            </a:r>
            <a:r>
              <a:rPr lang="de-DE" dirty="0" err="1" smtClean="0"/>
              <a:t>Component</a:t>
            </a:r>
            <a:r>
              <a:rPr lang="de-DE" dirty="0" smtClean="0"/>
              <a:t> -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Check out a recent build version of component</a:t>
            </a:r>
          </a:p>
          <a:p>
            <a:pPr lvl="1"/>
            <a:r>
              <a:rPr lang="en-US" dirty="0" smtClean="0"/>
              <a:t>Identify build targets</a:t>
            </a:r>
          </a:p>
          <a:p>
            <a:pPr lvl="1"/>
            <a:r>
              <a:rPr lang="en-US" dirty="0" smtClean="0"/>
              <a:t>Identify so far build method(s)</a:t>
            </a:r>
          </a:p>
          <a:p>
            <a:r>
              <a:rPr lang="en-US" dirty="0" smtClean="0"/>
              <a:t>Identify necessary structural modifications for Generic </a:t>
            </a:r>
            <a:r>
              <a:rPr lang="en-US" dirty="0" err="1" smtClean="0"/>
              <a:t>Scons</a:t>
            </a:r>
            <a:r>
              <a:rPr lang="en-US" dirty="0" smtClean="0"/>
              <a:t> in line with CM see https://processcenter.auto.contiwan.com/pkit/process/viewElement.do?id=1041272&amp;type=artifact</a:t>
            </a:r>
          </a:p>
          <a:p>
            <a:r>
              <a:rPr lang="en-US" dirty="0" smtClean="0"/>
              <a:t>Set up a Generic </a:t>
            </a:r>
            <a:r>
              <a:rPr lang="en-US" dirty="0" err="1" smtClean="0"/>
              <a:t>Scons</a:t>
            </a:r>
            <a:r>
              <a:rPr lang="en-US" dirty="0" smtClean="0"/>
              <a:t> environment on local sandbox</a:t>
            </a:r>
          </a:p>
          <a:p>
            <a:pPr lvl="1"/>
            <a:r>
              <a:rPr lang="en-US" dirty="0" smtClean="0"/>
              <a:t>Perform necessary structural modification</a:t>
            </a:r>
          </a:p>
          <a:p>
            <a:pPr lvl="1"/>
            <a:r>
              <a:rPr lang="en-US" dirty="0" smtClean="0"/>
              <a:t>Add shared subprojects of 02_Development_Tools</a:t>
            </a:r>
          </a:p>
          <a:p>
            <a:pPr lvl="1"/>
            <a:r>
              <a:rPr lang="en-US" b="1" dirty="0" smtClean="0"/>
              <a:t>Set up an empty </a:t>
            </a:r>
            <a:r>
              <a:rPr lang="en-US" b="1" dirty="0" err="1" smtClean="0"/>
              <a:t>GenericScons</a:t>
            </a:r>
            <a:r>
              <a:rPr lang="en-US" b="1" dirty="0" smtClean="0"/>
              <a:t> environment</a:t>
            </a:r>
          </a:p>
          <a:p>
            <a:pPr lvl="1"/>
            <a:r>
              <a:rPr lang="en-US" b="1" dirty="0" smtClean="0"/>
              <a:t>Add </a:t>
            </a:r>
            <a:r>
              <a:rPr lang="en-US" b="1" dirty="0" err="1" smtClean="0"/>
              <a:t>GenericScons</a:t>
            </a:r>
            <a:r>
              <a:rPr lang="en-US" b="1" dirty="0" smtClean="0"/>
              <a:t> features according to needs</a:t>
            </a:r>
          </a:p>
          <a:p>
            <a:r>
              <a:rPr lang="en-US" dirty="0" smtClean="0"/>
              <a:t>Get in touch with function owner in order to</a:t>
            </a:r>
          </a:p>
          <a:p>
            <a:pPr lvl="1"/>
            <a:r>
              <a:rPr lang="en-US" dirty="0" smtClean="0"/>
              <a:t>Presentation and explanation of Generic </a:t>
            </a:r>
            <a:r>
              <a:rPr lang="en-US" dirty="0" err="1" smtClean="0"/>
              <a:t>Scons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Performing structural modification in MKS together (including 02_Development_Tools)</a:t>
            </a:r>
          </a:p>
          <a:p>
            <a:pPr lvl="1"/>
            <a:r>
              <a:rPr lang="en-US" dirty="0" smtClean="0"/>
              <a:t>Check in component-specific files of Generic </a:t>
            </a:r>
            <a:r>
              <a:rPr lang="en-US" dirty="0" err="1" smtClean="0"/>
              <a:t>Scons</a:t>
            </a:r>
            <a:r>
              <a:rPr lang="en-US" dirty="0" smtClean="0"/>
              <a:t> environment</a:t>
            </a:r>
          </a:p>
          <a:p>
            <a:pPr lvl="1"/>
            <a:r>
              <a:rPr lang="en-US" dirty="0" smtClean="0"/>
              <a:t>If desired, How-To-Training session with component’s team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New </a:t>
            </a:r>
            <a:r>
              <a:rPr lang="de-DE" dirty="0" err="1" smtClean="0"/>
              <a:t>Component</a:t>
            </a:r>
            <a:r>
              <a:rPr lang="de-DE" dirty="0" smtClean="0"/>
              <a:t> -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 the following .</a:t>
            </a:r>
            <a:r>
              <a:rPr lang="en-US" dirty="0" err="1" smtClean="0"/>
              <a:t>scfg</a:t>
            </a:r>
            <a:r>
              <a:rPr lang="en-US" dirty="0" smtClean="0"/>
              <a:t>-files within the sandbox (use the templates from </a:t>
            </a:r>
            <a:r>
              <a:rPr lang="en-US" dirty="0" err="1" smtClean="0"/>
              <a:t>scons_tools</a:t>
            </a:r>
            <a:r>
              <a:rPr lang="en-US" dirty="0" smtClean="0"/>
              <a:t>\</a:t>
            </a:r>
            <a:r>
              <a:rPr lang="en-US" dirty="0" err="1" smtClean="0"/>
              <a:t>scons_templates</a:t>
            </a:r>
            <a:r>
              <a:rPr lang="en-US" dirty="0" smtClean="0"/>
              <a:t> and/or refer to print-outs of templates):</a:t>
            </a:r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sconstruct_config.scfg</a:t>
            </a:r>
            <a:endParaRPr lang="en-US" dirty="0" smtClean="0"/>
          </a:p>
          <a:p>
            <a:pPr lvl="2"/>
            <a:r>
              <a:rPr lang="en-US" dirty="0" smtClean="0"/>
              <a:t>Set all supported feature flags to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sconscript_setup_config.scfg</a:t>
            </a:r>
            <a:endParaRPr lang="en-US" dirty="0" smtClean="0"/>
          </a:p>
          <a:p>
            <a:pPr lvl="2"/>
            <a:r>
              <a:rPr lang="en-US" dirty="0" smtClean="0"/>
              <a:t>Set the copy action of all </a:t>
            </a:r>
            <a:r>
              <a:rPr lang="en-US" dirty="0" err="1" smtClean="0"/>
              <a:t>Sconscripts</a:t>
            </a:r>
            <a:r>
              <a:rPr lang="en-US" dirty="0" smtClean="0"/>
              <a:t> to </a:t>
            </a:r>
            <a:r>
              <a:rPr lang="en-US" b="1" dirty="0" smtClean="0"/>
              <a:t>False </a:t>
            </a:r>
            <a:r>
              <a:rPr lang="en-US" dirty="0" smtClean="0"/>
              <a:t>except for </a:t>
            </a:r>
          </a:p>
          <a:p>
            <a:pPr lvl="3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</a:t>
            </a:r>
            <a:endParaRPr lang="en-US" dirty="0" smtClean="0"/>
          </a:p>
          <a:p>
            <a:pPr lvl="3"/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r>
              <a:rPr lang="en-US" dirty="0" smtClean="0"/>
              <a:t>\Sconscript_sim.py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scons_tools</a:t>
            </a:r>
            <a:r>
              <a:rPr lang="en-US" dirty="0" smtClean="0"/>
              <a:t>\</a:t>
            </a:r>
            <a:r>
              <a:rPr lang="de-DE" dirty="0" err="1" smtClean="0"/>
              <a:t>scons_templates</a:t>
            </a:r>
            <a:r>
              <a:rPr lang="de-DE" dirty="0" smtClean="0"/>
              <a:t>\03_Workspace\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smtClean="0"/>
              <a:t>xxx</a:t>
            </a:r>
            <a:r>
              <a:rPr lang="en-US" smtClean="0"/>
              <a:t>\scons.bat </a:t>
            </a:r>
            <a:r>
              <a:rPr lang="en-US" dirty="0" smtClean="0"/>
              <a:t>to 03_Workspace\</a:t>
            </a:r>
            <a:r>
              <a:rPr lang="en-US" dirty="0" err="1" smtClean="0"/>
              <a:t>algo</a:t>
            </a:r>
            <a:r>
              <a:rPr lang="en-US" dirty="0" smtClean="0"/>
              <a:t>\xxx</a:t>
            </a:r>
          </a:p>
          <a:p>
            <a:r>
              <a:rPr lang="en-US" dirty="0" smtClean="0"/>
              <a:t>Open command line at 03_Workspace\</a:t>
            </a:r>
            <a:r>
              <a:rPr lang="en-US" dirty="0" err="1" smtClean="0"/>
              <a:t>algo</a:t>
            </a:r>
            <a:r>
              <a:rPr lang="en-US" dirty="0" smtClean="0"/>
              <a:t>\xxx and execute</a:t>
            </a:r>
          </a:p>
          <a:p>
            <a:pPr>
              <a:buNone/>
            </a:pPr>
            <a:r>
              <a:rPr lang="en-US" dirty="0" smtClean="0"/>
              <a:t>	“scons.bat </a:t>
            </a:r>
            <a:r>
              <a:rPr lang="en-US" dirty="0" err="1" smtClean="0"/>
              <a:t>no_target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“Build succeeded.” is reported, the empty </a:t>
            </a:r>
            <a:r>
              <a:rPr lang="en-US" dirty="0" err="1" smtClean="0"/>
              <a:t>GenericScons</a:t>
            </a:r>
            <a:r>
              <a:rPr lang="en-US" dirty="0" smtClean="0"/>
              <a:t> environment has been set up.</a:t>
            </a:r>
          </a:p>
          <a:p>
            <a:pPr lvl="2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en-US" dirty="0" smtClean="0"/>
              <a:t>Empty </a:t>
            </a:r>
            <a:r>
              <a:rPr lang="en-US" dirty="0" err="1"/>
              <a:t>GenericScons</a:t>
            </a:r>
            <a:r>
              <a:rPr lang="en-US" dirty="0"/>
              <a:t> environment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Get the collection of necessary files for each supported build feature</a:t>
            </a:r>
          </a:p>
          <a:p>
            <a:r>
              <a:rPr lang="en-US" dirty="0" smtClean="0"/>
              <a:t>We will discuss the exactly required content / modifications of the .</a:t>
            </a:r>
            <a:r>
              <a:rPr lang="en-US" dirty="0" err="1" smtClean="0"/>
              <a:t>scfg</a:t>
            </a:r>
            <a:r>
              <a:rPr lang="en-US" dirty="0" smtClean="0"/>
              <a:t> files directly.</a:t>
            </a:r>
          </a:p>
          <a:p>
            <a:endParaRPr lang="en-US" dirty="0" smtClean="0"/>
          </a:p>
          <a:p>
            <a:r>
              <a:rPr lang="en-US" dirty="0" smtClean="0"/>
              <a:t>So let’s consider all individual component-specific Generic </a:t>
            </a:r>
            <a:r>
              <a:rPr lang="en-US" dirty="0" err="1" smtClean="0"/>
              <a:t>Scons</a:t>
            </a:r>
            <a:r>
              <a:rPr lang="en-US" dirty="0" smtClean="0"/>
              <a:t> templates in detail</a:t>
            </a:r>
          </a:p>
          <a:p>
            <a:pPr lvl="1"/>
            <a:r>
              <a:rPr lang="en-US" dirty="0" err="1" smtClean="0"/>
              <a:t>common_config.scfg</a:t>
            </a:r>
            <a:endParaRPr lang="en-US" dirty="0" smtClean="0"/>
          </a:p>
          <a:p>
            <a:pPr lvl="1"/>
            <a:r>
              <a:rPr lang="en-US" dirty="0" smtClean="0"/>
              <a:t>Component-specific .</a:t>
            </a:r>
            <a:r>
              <a:rPr lang="en-US" dirty="0" err="1" smtClean="0"/>
              <a:t>scfg</a:t>
            </a:r>
            <a:r>
              <a:rPr lang="en-US" dirty="0" smtClean="0"/>
              <a:t>-files</a:t>
            </a:r>
          </a:p>
          <a:p>
            <a:pPr lvl="1"/>
            <a:r>
              <a:rPr lang="en-US" dirty="0" smtClean="0"/>
              <a:t>ECU Library-specific .</a:t>
            </a:r>
            <a:r>
              <a:rPr lang="en-US" dirty="0" err="1" smtClean="0"/>
              <a:t>scfg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PC Simulation-specific .</a:t>
            </a:r>
            <a:r>
              <a:rPr lang="en-US" dirty="0" err="1" smtClean="0"/>
              <a:t>scfg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HIL Simulation-specific .</a:t>
            </a:r>
            <a:r>
              <a:rPr lang="en-US" dirty="0" err="1" smtClean="0"/>
              <a:t>scfg</a:t>
            </a:r>
            <a:r>
              <a:rPr lang="en-US" dirty="0" smtClean="0"/>
              <a:t> files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en-US" dirty="0"/>
              <a:t>Add </a:t>
            </a:r>
            <a:r>
              <a:rPr lang="en-US" dirty="0" err="1"/>
              <a:t>GenericScons</a:t>
            </a:r>
            <a:r>
              <a:rPr lang="en-US" dirty="0"/>
              <a:t> features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Provided by Generic </a:t>
            </a:r>
            <a:r>
              <a:rPr lang="en-US" dirty="0" err="1" smtClean="0"/>
              <a:t>Scons</a:t>
            </a:r>
            <a:r>
              <a:rPr lang="en-US" dirty="0" smtClean="0"/>
              <a:t>, </a:t>
            </a:r>
            <a:r>
              <a:rPr lang="en-US" b="1" dirty="0" smtClean="0"/>
              <a:t>nothing to be done here!!!!</a:t>
            </a:r>
          </a:p>
          <a:p>
            <a:r>
              <a:rPr lang="en-US" dirty="0" smtClean="0"/>
              <a:t>Definition of common </a:t>
            </a:r>
            <a:r>
              <a:rPr lang="en-US" dirty="0" err="1" smtClean="0"/>
              <a:t>directroy</a:t>
            </a:r>
            <a:r>
              <a:rPr lang="en-US" dirty="0" smtClean="0"/>
              <a:t> paths:</a:t>
            </a:r>
          </a:p>
          <a:p>
            <a:pPr lvl="1"/>
            <a:r>
              <a:rPr lang="en-US" dirty="0" smtClean="0"/>
              <a:t>Project subdirectory structure</a:t>
            </a:r>
          </a:p>
          <a:p>
            <a:pPr lvl="1"/>
            <a:r>
              <a:rPr lang="en-US" dirty="0" err="1" smtClean="0"/>
              <a:t>ti_tools</a:t>
            </a:r>
            <a:r>
              <a:rPr lang="en-US" dirty="0" smtClean="0"/>
              <a:t> subdirectory structure</a:t>
            </a:r>
          </a:p>
          <a:p>
            <a:pPr lvl="1"/>
            <a:r>
              <a:rPr lang="en-US" dirty="0" smtClean="0"/>
              <a:t>Further relevant subfolders in 02_Development_Tools</a:t>
            </a:r>
          </a:p>
          <a:p>
            <a:pPr lvl="1"/>
            <a:r>
              <a:rPr lang="en-US" dirty="0" smtClean="0"/>
              <a:t>Cantata installation paths (several </a:t>
            </a:r>
            <a:r>
              <a:rPr lang="en-US" dirty="0" err="1" smtClean="0"/>
              <a:t>possibibilities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QAC installation folders</a:t>
            </a:r>
          </a:p>
          <a:p>
            <a:pPr lvl="1"/>
            <a:r>
              <a:rPr lang="en-US" dirty="0" smtClean="0"/>
              <a:t>Install directories for QAC reports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scons_tools</a:t>
            </a:r>
            <a:r>
              <a:rPr lang="de-DE" dirty="0" smtClean="0"/>
              <a:t>\</a:t>
            </a:r>
            <a:r>
              <a:rPr lang="de-DE" dirty="0" err="1" smtClean="0"/>
              <a:t>scons_common_config</a:t>
            </a:r>
            <a:r>
              <a:rPr lang="de-DE" dirty="0" smtClean="0"/>
              <a:t>\</a:t>
            </a:r>
            <a:r>
              <a:rPr lang="de-DE" dirty="0" err="1" smtClean="0"/>
              <a:t>common_config.scfg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2952328" cy="489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Relevant QAC files</a:t>
            </a:r>
          </a:p>
          <a:p>
            <a:r>
              <a:rPr lang="en-US" dirty="0" smtClean="0"/>
              <a:t>Path to </a:t>
            </a:r>
            <a:r>
              <a:rPr lang="en-US" dirty="0" err="1" smtClean="0"/>
              <a:t>scons</a:t>
            </a:r>
            <a:r>
              <a:rPr lang="en-US" dirty="0" smtClean="0"/>
              <a:t> </a:t>
            </a:r>
            <a:r>
              <a:rPr lang="en-US" dirty="0" err="1" smtClean="0"/>
              <a:t>adas</a:t>
            </a:r>
            <a:r>
              <a:rPr lang="en-US" dirty="0" smtClean="0"/>
              <a:t> extensions</a:t>
            </a:r>
          </a:p>
          <a:p>
            <a:r>
              <a:rPr lang="en-US" dirty="0" smtClean="0"/>
              <a:t>Global compiler setting for release and debug (Those are set per default in </a:t>
            </a:r>
            <a:r>
              <a:rPr lang="en-US" dirty="0" err="1" smtClean="0"/>
              <a:t>GenericScons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Visual Studio compiler</a:t>
            </a:r>
          </a:p>
          <a:p>
            <a:pPr lvl="1"/>
            <a:r>
              <a:rPr lang="en-US" dirty="0" smtClean="0"/>
              <a:t>C674x</a:t>
            </a:r>
          </a:p>
          <a:p>
            <a:pPr lvl="1"/>
            <a:r>
              <a:rPr lang="en-US" dirty="0" smtClean="0"/>
              <a:t>C66xx</a:t>
            </a:r>
          </a:p>
          <a:p>
            <a:pPr lvl="1"/>
            <a:r>
              <a:rPr lang="en-US" dirty="0" smtClean="0"/>
              <a:t>Arp32</a:t>
            </a:r>
          </a:p>
          <a:p>
            <a:pPr lvl="1"/>
            <a:r>
              <a:rPr lang="en-US" dirty="0" smtClean="0"/>
              <a:t>Cortex A8</a:t>
            </a:r>
          </a:p>
          <a:p>
            <a:pPr lvl="1"/>
            <a:r>
              <a:rPr lang="en-US" dirty="0" smtClean="0"/>
              <a:t>Cortex A15</a:t>
            </a:r>
          </a:p>
          <a:p>
            <a:pPr lvl="1"/>
            <a:r>
              <a:rPr lang="en-US" dirty="0" smtClean="0"/>
              <a:t>QAC, QAR</a:t>
            </a:r>
          </a:p>
          <a:p>
            <a:r>
              <a:rPr lang="en-US" dirty="0" smtClean="0"/>
              <a:t>Those compiler settings need not be set by the components for the respective variants.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scons_tools</a:t>
            </a:r>
            <a:r>
              <a:rPr lang="de-DE" dirty="0" smtClean="0"/>
              <a:t>\</a:t>
            </a:r>
            <a:r>
              <a:rPr lang="de-DE" dirty="0" err="1" smtClean="0"/>
              <a:t>scons_common_config</a:t>
            </a:r>
            <a:r>
              <a:rPr lang="de-DE" dirty="0" smtClean="0"/>
              <a:t>\</a:t>
            </a:r>
            <a:r>
              <a:rPr lang="de-DE" dirty="0" err="1" smtClean="0"/>
              <a:t>common_config.scfg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3096344" cy="482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information is required for individual variables:</a:t>
            </a:r>
          </a:p>
          <a:p>
            <a:r>
              <a:rPr lang="en-US" dirty="0" err="1" smtClean="0"/>
              <a:t>xxx_algo_sources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Sources required for </a:t>
            </a:r>
            <a:r>
              <a:rPr lang="en-US" dirty="0" err="1" smtClean="0"/>
              <a:t>algo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Specify relatively to current folder</a:t>
            </a:r>
          </a:p>
          <a:p>
            <a:r>
              <a:rPr lang="en-US" dirty="0" err="1" smtClean="0"/>
              <a:t>xxx_algo_pdo_sources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Specify .c-file(s) which is/are relevant for </a:t>
            </a:r>
            <a:r>
              <a:rPr lang="en-US" dirty="0" err="1" smtClean="0"/>
              <a:t>sdl</a:t>
            </a:r>
            <a:r>
              <a:rPr lang="en-US" dirty="0" smtClean="0"/>
              <a:t>-generation</a:t>
            </a:r>
          </a:p>
          <a:p>
            <a:pPr lvl="1"/>
            <a:r>
              <a:rPr lang="en-US" dirty="0" smtClean="0"/>
              <a:t>Get info from </a:t>
            </a:r>
            <a:r>
              <a:rPr lang="en-US" dirty="0" err="1" smtClean="0"/>
              <a:t>makesdl</a:t>
            </a:r>
            <a:r>
              <a:rPr lang="en-US" dirty="0" smtClean="0"/>
              <a:t>-file which is generated by visual studio project (typically </a:t>
            </a:r>
            <a:r>
              <a:rPr lang="en-US" dirty="0" err="1" smtClean="0"/>
              <a:t>sim_swc_xxx</a:t>
            </a:r>
            <a:r>
              <a:rPr lang="en-US" dirty="0" smtClean="0"/>
              <a:t>)</a:t>
            </a:r>
          </a:p>
          <a:p>
            <a:r>
              <a:rPr lang="en-US" dirty="0" smtClean="0"/>
              <a:t>xxx_algo_ti_eve_arp32_sources:</a:t>
            </a:r>
          </a:p>
          <a:p>
            <a:pPr lvl="1"/>
            <a:r>
              <a:rPr lang="en-US" dirty="0" smtClean="0"/>
              <a:t>Specify first .k-files, then .c-files</a:t>
            </a:r>
          </a:p>
          <a:p>
            <a:pPr lvl="1"/>
            <a:r>
              <a:rPr lang="en-US" dirty="0" smtClean="0"/>
              <a:t>If the there .c- and .k-files with the same, only write the .k-file (.c-files are generated by the compiler)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01_Source_Code\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algo_lib_file_list.scfg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59</a:t>
            </a:fld>
            <a:endParaRPr lang="de-DE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096344" cy="453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GenericScons</a:t>
            </a:r>
            <a:r>
              <a:rPr lang="en-US" dirty="0" smtClean="0"/>
              <a:t> </a:t>
            </a:r>
            <a:r>
              <a:rPr lang="en-US" dirty="0"/>
              <a:t>build environment contains: </a:t>
            </a:r>
          </a:p>
          <a:p>
            <a:pPr lvl="1"/>
            <a:r>
              <a:rPr lang="en-US" dirty="0"/>
              <a:t>Windows batch file (scons.bat) </a:t>
            </a:r>
            <a:endParaRPr lang="de-DE" dirty="0"/>
          </a:p>
          <a:p>
            <a:pPr lvl="1"/>
            <a:r>
              <a:rPr lang="en-US" dirty="0"/>
              <a:t>Python scripts:</a:t>
            </a:r>
            <a:endParaRPr lang="de-DE" dirty="0"/>
          </a:p>
          <a:p>
            <a:pPr lvl="2"/>
            <a:r>
              <a:rPr lang="en-US" dirty="0" err="1"/>
              <a:t>SConstruct</a:t>
            </a:r>
            <a:r>
              <a:rPr lang="en-US" dirty="0"/>
              <a:t> (shared)</a:t>
            </a:r>
            <a:endParaRPr lang="de-DE" dirty="0"/>
          </a:p>
          <a:p>
            <a:pPr lvl="2"/>
            <a:r>
              <a:rPr lang="en-US" dirty="0" smtClean="0"/>
              <a:t>SConscript.py </a:t>
            </a:r>
            <a:r>
              <a:rPr lang="en-US" dirty="0"/>
              <a:t>scripts </a:t>
            </a:r>
            <a:r>
              <a:rPr lang="en-US" dirty="0" smtClean="0"/>
              <a:t>(shared</a:t>
            </a:r>
            <a:r>
              <a:rPr lang="en-US" dirty="0"/>
              <a:t>), 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/>
              <a:t>scfg</a:t>
            </a:r>
            <a:r>
              <a:rPr lang="en-US" dirty="0"/>
              <a:t> files (not shared)</a:t>
            </a:r>
          </a:p>
          <a:p>
            <a:pPr lvl="3"/>
            <a:r>
              <a:rPr lang="en-US" dirty="0"/>
              <a:t>c</a:t>
            </a:r>
            <a:r>
              <a:rPr lang="en-US" dirty="0" smtClean="0"/>
              <a:t>onfiguration and setting </a:t>
            </a:r>
          </a:p>
          <a:p>
            <a:pPr lvl="3"/>
            <a:r>
              <a:rPr lang="en-US" dirty="0" smtClean="0"/>
              <a:t>list </a:t>
            </a:r>
            <a:r>
              <a:rPr lang="en-US" dirty="0"/>
              <a:t>of source files and include paths.</a:t>
            </a:r>
            <a:endParaRPr lang="de-DE" dirty="0"/>
          </a:p>
          <a:p>
            <a:r>
              <a:rPr lang="en-US" dirty="0" smtClean="0"/>
              <a:t>Before every build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b="1" dirty="0" smtClean="0"/>
              <a:t>shared files </a:t>
            </a:r>
            <a:r>
              <a:rPr lang="en-US" dirty="0" smtClean="0"/>
              <a:t>are automatically </a:t>
            </a:r>
            <a:r>
              <a:rPr lang="en-US" b="1" dirty="0" smtClean="0"/>
              <a:t>copied</a:t>
            </a:r>
            <a:r>
              <a:rPr lang="en-US" dirty="0" smtClean="0"/>
              <a:t> from 02_Development_Tools\</a:t>
            </a:r>
            <a:r>
              <a:rPr lang="en-US" dirty="0" err="1" smtClean="0"/>
              <a:t>scons_tools</a:t>
            </a:r>
            <a:r>
              <a:rPr lang="en-US" dirty="0" smtClean="0"/>
              <a:t> to the correct locations in the project.</a:t>
            </a:r>
          </a:p>
          <a:p>
            <a:r>
              <a:rPr lang="en-US" b="1" dirty="0" smtClean="0"/>
              <a:t>Only</a:t>
            </a:r>
            <a:r>
              <a:rPr lang="en-US" dirty="0" smtClean="0"/>
              <a:t> non-shared files </a:t>
            </a:r>
            <a:r>
              <a:rPr lang="en-US" dirty="0"/>
              <a:t>need to be </a:t>
            </a:r>
            <a:r>
              <a:rPr lang="en-US" dirty="0" smtClean="0"/>
              <a:t>created in the project and maintained by the component’s team. </a:t>
            </a:r>
          </a:p>
          <a:p>
            <a:r>
              <a:rPr lang="en-US" dirty="0" smtClean="0"/>
              <a:t>Required build targets are found under 04_Build, 05_Deliverables and 05_Testing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de-DE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8957" y="2204864"/>
            <a:ext cx="33026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information is required for individual variables:</a:t>
            </a:r>
          </a:p>
          <a:p>
            <a:r>
              <a:rPr lang="en-US" dirty="0" err="1" smtClean="0"/>
              <a:t>xxx_wrapper_sources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C(++)-sources which are utilized by the frame software, but which are not compiled for libraries</a:t>
            </a:r>
          </a:p>
          <a:p>
            <a:pPr lvl="1"/>
            <a:r>
              <a:rPr lang="en-US" dirty="0" smtClean="0"/>
              <a:t>Those sources are to be analyzed by QAC</a:t>
            </a:r>
          </a:p>
          <a:p>
            <a:pPr lvl="1"/>
            <a:r>
              <a:rPr lang="en-US" dirty="0" smtClean="0"/>
              <a:t>Advice: Leave it empty at first!</a:t>
            </a:r>
          </a:p>
          <a:p>
            <a:r>
              <a:rPr lang="en-US" dirty="0" err="1" smtClean="0"/>
              <a:t>xxx_algo_include_paths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 paths for compiling </a:t>
            </a:r>
            <a:r>
              <a:rPr lang="en-US" dirty="0" err="1" smtClean="0"/>
              <a:t>xxx_algo_sources</a:t>
            </a:r>
            <a:endParaRPr lang="en-US" dirty="0" smtClean="0"/>
          </a:p>
          <a:p>
            <a:pPr lvl="1"/>
            <a:r>
              <a:rPr lang="en-US" dirty="0" smtClean="0"/>
              <a:t>Specify </a:t>
            </a:r>
            <a:r>
              <a:rPr lang="en-US" b="1" dirty="0" smtClean="0"/>
              <a:t>relative to </a:t>
            </a:r>
            <a:r>
              <a:rPr lang="en-US" b="1" dirty="0" err="1" smtClean="0"/>
              <a:t>Sconstruct</a:t>
            </a:r>
            <a:r>
              <a:rPr lang="en-US" b="1" dirty="0" smtClean="0"/>
              <a:t> </a:t>
            </a:r>
            <a:r>
              <a:rPr lang="en-US" dirty="0" smtClean="0"/>
              <a:t>directory, i.e. staring with “#”, since for </a:t>
            </a:r>
            <a:r>
              <a:rPr lang="en-US" dirty="0" err="1" smtClean="0"/>
              <a:t>Scons</a:t>
            </a:r>
            <a:r>
              <a:rPr lang="en-US" dirty="0" smtClean="0"/>
              <a:t> “#” specifies the </a:t>
            </a:r>
            <a:r>
              <a:rPr lang="en-US" dirty="0" err="1" smtClean="0"/>
              <a:t>directoy</a:t>
            </a:r>
            <a:r>
              <a:rPr lang="en-US" dirty="0" smtClean="0"/>
              <a:t>, the </a:t>
            </a:r>
            <a:r>
              <a:rPr lang="en-US" dirty="0" err="1" smtClean="0"/>
              <a:t>Sconstruct</a:t>
            </a:r>
            <a:r>
              <a:rPr lang="en-US" dirty="0" smtClean="0"/>
              <a:t> lies in. </a:t>
            </a:r>
            <a:r>
              <a:rPr lang="en-US" b="1" dirty="0" smtClean="0"/>
              <a:t>(This holds for any include paths specified for </a:t>
            </a:r>
            <a:r>
              <a:rPr lang="en-US" b="1" dirty="0" err="1" smtClean="0"/>
              <a:t>GenericScons</a:t>
            </a:r>
            <a:r>
              <a:rPr lang="en-US" b="1" dirty="0" smtClean="0"/>
              <a:t>!!!!)</a:t>
            </a:r>
          </a:p>
          <a:p>
            <a:r>
              <a:rPr lang="en-US" dirty="0" err="1" smtClean="0"/>
              <a:t>xxx_algo_common_include_paths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Include paths which are common to all/some components, but which are not maintained by the component in question.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01_Source_Code\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algo_lib_file_list.scfg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60</a:t>
            </a:fld>
            <a:endParaRPr lang="de-DE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096344" cy="453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211960" y="1628800"/>
            <a:ext cx="4608512" cy="46805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following information is required for individual variables:</a:t>
            </a:r>
          </a:p>
          <a:p>
            <a:r>
              <a:rPr lang="en-US" dirty="0" smtClean="0"/>
              <a:t>xxx_algo_ti_eve_arp32_include_paths:</a:t>
            </a:r>
          </a:p>
          <a:p>
            <a:pPr lvl="1"/>
            <a:r>
              <a:rPr lang="en-US" dirty="0" smtClean="0"/>
              <a:t>Include paths for xxx_algo_ti_eve_arp32_sources</a:t>
            </a:r>
          </a:p>
          <a:p>
            <a:pPr lvl="1"/>
            <a:r>
              <a:rPr lang="en-US" dirty="0" smtClean="0"/>
              <a:t>Specify relative to </a:t>
            </a:r>
            <a:r>
              <a:rPr lang="en-US" dirty="0" err="1" smtClean="0"/>
              <a:t>Sconstruct</a:t>
            </a:r>
            <a:r>
              <a:rPr lang="en-US" dirty="0" smtClean="0"/>
              <a:t> directory</a:t>
            </a:r>
          </a:p>
          <a:p>
            <a:r>
              <a:rPr lang="en-US" dirty="0" err="1" smtClean="0"/>
              <a:t>qac_exclude_paths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QAC, per default analyzes all header files included by the source code under test</a:t>
            </a:r>
          </a:p>
          <a:p>
            <a:pPr lvl="1"/>
            <a:r>
              <a:rPr lang="en-US" dirty="0" smtClean="0"/>
              <a:t>For QAC report only those header files are relevant which are maintained by the component’s team</a:t>
            </a:r>
          </a:p>
          <a:p>
            <a:pPr lvl="1"/>
            <a:r>
              <a:rPr lang="en-US" dirty="0" smtClean="0"/>
              <a:t>Specify include directories which do not contain headers from component’s team</a:t>
            </a:r>
          </a:p>
          <a:p>
            <a:pPr lvl="1"/>
            <a:r>
              <a:rPr lang="en-US" dirty="0" smtClean="0"/>
              <a:t>Generic </a:t>
            </a:r>
            <a:r>
              <a:rPr lang="en-US" dirty="0" err="1" smtClean="0"/>
              <a:t>Scons</a:t>
            </a:r>
            <a:r>
              <a:rPr lang="en-US" dirty="0" smtClean="0"/>
              <a:t> per default already excludes compiler headers.</a:t>
            </a:r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01_Source_Code\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algo_lib_file_list.scfg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61</a:t>
            </a:fld>
            <a:endParaRPr lang="de-DE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3681359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dirty="0" smtClean="0"/>
              <a:t>c674x_src:</a:t>
            </a:r>
          </a:p>
          <a:p>
            <a:pPr lvl="1"/>
            <a:r>
              <a:rPr lang="en-US" dirty="0" smtClean="0"/>
              <a:t>Sources used for c674x and c66xx ECU library</a:t>
            </a:r>
          </a:p>
          <a:p>
            <a:r>
              <a:rPr lang="en-US" dirty="0" smtClean="0"/>
              <a:t>c674x_cpp_path:</a:t>
            </a:r>
          </a:p>
          <a:p>
            <a:pPr lvl="1"/>
            <a:r>
              <a:rPr lang="en-US" dirty="0" smtClean="0"/>
              <a:t>Include paths for c674x and c66xx ECU library</a:t>
            </a:r>
          </a:p>
          <a:p>
            <a:r>
              <a:rPr lang="en-US" dirty="0" smtClean="0"/>
              <a:t>ca8_src:</a:t>
            </a:r>
          </a:p>
          <a:p>
            <a:pPr lvl="1"/>
            <a:r>
              <a:rPr lang="en-US" dirty="0" smtClean="0"/>
              <a:t>Sources used for Cortex A8 ECU library</a:t>
            </a:r>
          </a:p>
          <a:p>
            <a:r>
              <a:rPr lang="en-US" dirty="0" smtClean="0"/>
              <a:t>ca8_cpp_path:</a:t>
            </a:r>
          </a:p>
          <a:p>
            <a:pPr lvl="1"/>
            <a:r>
              <a:rPr lang="en-US" dirty="0" smtClean="0"/>
              <a:t>Include paths for Cortex A8 ECU library</a:t>
            </a:r>
          </a:p>
          <a:p>
            <a:r>
              <a:rPr lang="en-US" dirty="0" smtClean="0"/>
              <a:t>Accordingly for ca15_src, </a:t>
            </a:r>
            <a:r>
              <a:rPr lang="en-US" dirty="0" err="1" smtClean="0"/>
              <a:t>pc_sim_src</a:t>
            </a:r>
            <a:r>
              <a:rPr lang="en-US" dirty="0" smtClean="0"/>
              <a:t>, arp32_src.</a:t>
            </a:r>
          </a:p>
          <a:p>
            <a:r>
              <a:rPr lang="en-US" dirty="0" err="1" smtClean="0"/>
              <a:t>pdo_src_list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C-sources for </a:t>
            </a:r>
            <a:r>
              <a:rPr lang="en-US" dirty="0" err="1" smtClean="0"/>
              <a:t>sdl</a:t>
            </a:r>
            <a:r>
              <a:rPr lang="en-US" dirty="0" smtClean="0"/>
              <a:t>-file dedicated for ECU libraries</a:t>
            </a:r>
          </a:p>
          <a:p>
            <a:r>
              <a:rPr lang="en-US" dirty="0" err="1" smtClean="0"/>
              <a:t>pdo_sim_src_list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C-sources for </a:t>
            </a:r>
            <a:r>
              <a:rPr lang="en-US" dirty="0" err="1" smtClean="0"/>
              <a:t>cdl</a:t>
            </a:r>
            <a:r>
              <a:rPr lang="en-US" dirty="0" smtClean="0"/>
              <a:t>-file(s) dedicated for PC simulation targets</a:t>
            </a:r>
          </a:p>
          <a:p>
            <a:r>
              <a:rPr lang="en-US" dirty="0" err="1" smtClean="0"/>
              <a:t>wrapper_src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Additionally analyzed source code for QAC</a:t>
            </a:r>
          </a:p>
          <a:p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01_Source_Code\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algo_config.scfg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62</a:t>
            </a:fld>
            <a:endParaRPr lang="de-DE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40532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17646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dirty="0" err="1" smtClean="0"/>
              <a:t>generate_sdl_when_compiling_lib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Obvious</a:t>
            </a:r>
          </a:p>
          <a:p>
            <a:r>
              <a:rPr lang="en-US" dirty="0" err="1" smtClean="0"/>
              <a:t>id_file_path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It should be assured that this file is really to be used</a:t>
            </a:r>
          </a:p>
          <a:p>
            <a:pPr lvl="1"/>
            <a:r>
              <a:rPr lang="en-US" dirty="0" smtClean="0"/>
              <a:t>It contains IDs for individual components</a:t>
            </a:r>
          </a:p>
          <a:p>
            <a:pPr lvl="1"/>
            <a:r>
              <a:rPr lang="en-US" dirty="0" smtClean="0"/>
              <a:t>That ID is written to %s in PDO_TOOL_OPTIONS_ECU and PDO_TOOL_OPTIONS_SIM</a:t>
            </a:r>
          </a:p>
          <a:p>
            <a:r>
              <a:rPr lang="en-US" dirty="0" smtClean="0"/>
              <a:t>PDO_TOOL_OPTIONS_ECU</a:t>
            </a:r>
          </a:p>
          <a:p>
            <a:pPr lvl="1"/>
            <a:r>
              <a:rPr lang="en-US" dirty="0" smtClean="0"/>
              <a:t>Command line options for </a:t>
            </a:r>
            <a:r>
              <a:rPr lang="en-US" dirty="0" err="1" smtClean="0"/>
              <a:t>pdo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Need to be extracted from </a:t>
            </a:r>
            <a:r>
              <a:rPr lang="en-US" dirty="0" err="1" smtClean="0"/>
              <a:t>makesdl</a:t>
            </a:r>
            <a:r>
              <a:rPr lang="en-US" dirty="0" smtClean="0"/>
              <a:t>-file generated by Visual Studio Project (see below)</a:t>
            </a:r>
          </a:p>
          <a:p>
            <a:r>
              <a:rPr lang="en-US" dirty="0" smtClean="0"/>
              <a:t>PDO_TOOL_OPTIONS_SIM</a:t>
            </a:r>
          </a:p>
          <a:p>
            <a:pPr lvl="1"/>
            <a:r>
              <a:rPr lang="en-US" dirty="0" smtClean="0"/>
              <a:t>Correspondingly</a:t>
            </a:r>
          </a:p>
          <a:p>
            <a:r>
              <a:rPr lang="en-US" dirty="0" smtClean="0"/>
              <a:t>Remark on </a:t>
            </a:r>
            <a:r>
              <a:rPr lang="en-US" dirty="0" err="1" smtClean="0"/>
              <a:t>pdo</a:t>
            </a:r>
            <a:r>
              <a:rPr lang="en-US" dirty="0" smtClean="0"/>
              <a:t> options:</a:t>
            </a:r>
          </a:p>
          <a:p>
            <a:pPr lvl="1"/>
            <a:r>
              <a:rPr lang="en-US" dirty="0" smtClean="0"/>
              <a:t>_ENV_PRIVATE from example needs to be the same for ECU and SIM, possibly needs to be replaced by _ENV_PVT</a:t>
            </a:r>
          </a:p>
          <a:p>
            <a:pPr lvl="1"/>
            <a:r>
              <a:rPr lang="en-US" dirty="0" smtClean="0"/>
              <a:t>Refer to function owner or .c-</a:t>
            </a:r>
            <a:r>
              <a:rPr lang="en-US" dirty="0" err="1" smtClean="0"/>
              <a:t>pdo</a:t>
            </a:r>
            <a:r>
              <a:rPr lang="en-US" dirty="0" smtClean="0"/>
              <a:t> files in doubt</a:t>
            </a:r>
          </a:p>
          <a:p>
            <a:r>
              <a:rPr lang="en-US" dirty="0" smtClean="0"/>
              <a:t>We will deal with QAC options in Section 5a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01_Source_Code\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algo_config.scfg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01092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370227"/>
            <a:ext cx="8839940" cy="79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dirty="0" err="1" smtClean="0"/>
              <a:t>unit_test_dir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Directory under 05_Testing\05_Test_Environment\</a:t>
            </a:r>
            <a:r>
              <a:rPr lang="en-US" dirty="0" err="1" smtClean="0"/>
              <a:t>algo</a:t>
            </a:r>
            <a:r>
              <a:rPr lang="en-US" dirty="0" smtClean="0"/>
              <a:t> where </a:t>
            </a:r>
            <a:r>
              <a:rPr lang="en-US" dirty="0" err="1" smtClean="0"/>
              <a:t>qac</a:t>
            </a:r>
            <a:r>
              <a:rPr lang="en-US" dirty="0" smtClean="0"/>
              <a:t>- and cantata tests are stored</a:t>
            </a:r>
          </a:p>
          <a:p>
            <a:r>
              <a:rPr lang="en-US" dirty="0" err="1" smtClean="0"/>
              <a:t>writable_dir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Directories where write-protection needs to be removed</a:t>
            </a:r>
          </a:p>
          <a:p>
            <a:r>
              <a:rPr lang="en-US" dirty="0" smtClean="0"/>
              <a:t>Flags to activate corresponding features:</a:t>
            </a:r>
          </a:p>
          <a:p>
            <a:pPr lvl="1"/>
            <a:r>
              <a:rPr lang="en-US" dirty="0" err="1" smtClean="0"/>
              <a:t>generate_fingerprint</a:t>
            </a:r>
            <a:r>
              <a:rPr lang="en-US" dirty="0" smtClean="0"/>
              <a:t> (only LD used this)</a:t>
            </a:r>
          </a:p>
          <a:p>
            <a:pPr lvl="1"/>
            <a:r>
              <a:rPr lang="en-US" dirty="0" smtClean="0"/>
              <a:t>c674x_used</a:t>
            </a:r>
          </a:p>
          <a:p>
            <a:pPr lvl="1"/>
            <a:r>
              <a:rPr lang="en-US" dirty="0" smtClean="0"/>
              <a:t>c66xx_used</a:t>
            </a:r>
          </a:p>
          <a:p>
            <a:pPr lvl="1"/>
            <a:r>
              <a:rPr lang="en-US" dirty="0" smtClean="0"/>
              <a:t>ca8_used</a:t>
            </a:r>
          </a:p>
          <a:p>
            <a:pPr lvl="1"/>
            <a:r>
              <a:rPr lang="en-US" dirty="0" smtClean="0"/>
              <a:t>ca15_used</a:t>
            </a:r>
          </a:p>
          <a:p>
            <a:pPr lvl="1"/>
            <a:r>
              <a:rPr lang="en-US" dirty="0" err="1" smtClean="0"/>
              <a:t>gcc_used</a:t>
            </a:r>
            <a:r>
              <a:rPr lang="en-US" dirty="0" smtClean="0"/>
              <a:t>: Cortex A8 library is compiled either with TI Compiler (TMS470) or GCC</a:t>
            </a:r>
          </a:p>
          <a:p>
            <a:pPr lvl="1"/>
            <a:r>
              <a:rPr lang="en-US" dirty="0" err="1" smtClean="0"/>
              <a:t>ecu_hil_wrapper_used</a:t>
            </a:r>
            <a:r>
              <a:rPr lang="en-US" dirty="0" smtClean="0"/>
              <a:t>: Build of </a:t>
            </a:r>
            <a:r>
              <a:rPr lang="en-US" dirty="0" err="1" smtClean="0"/>
              <a:t>Hil</a:t>
            </a:r>
            <a:r>
              <a:rPr lang="en-US" dirty="0" smtClean="0"/>
              <a:t> out files</a:t>
            </a:r>
          </a:p>
          <a:p>
            <a:pPr lvl="1"/>
            <a:r>
              <a:rPr lang="en-US" dirty="0" err="1" smtClean="0"/>
              <a:t>include_unit_test</a:t>
            </a:r>
            <a:r>
              <a:rPr lang="en-US" dirty="0" smtClean="0"/>
              <a:t>: Activate Cantata </a:t>
            </a:r>
            <a:r>
              <a:rPr lang="en-US" dirty="0" err="1" smtClean="0"/>
              <a:t>unittests</a:t>
            </a:r>
            <a:endParaRPr lang="en-US" dirty="0" smtClean="0"/>
          </a:p>
          <a:p>
            <a:pPr lvl="1"/>
            <a:r>
              <a:rPr lang="en-US" dirty="0" err="1" smtClean="0"/>
              <a:t>autorel_support</a:t>
            </a:r>
            <a:r>
              <a:rPr lang="en-US" dirty="0" smtClean="0"/>
              <a:t>: Activate Auto release feature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sconstruct_config.scfg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64</a:t>
            </a:fld>
            <a:endParaRPr lang="de-DE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888432" cy="499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8965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dirty="0" err="1" smtClean="0"/>
              <a:t>algo_name_list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Typically a component has one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as in example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 an example with multiple </a:t>
            </a:r>
            <a:r>
              <a:rPr lang="en-US" dirty="0" err="1" smtClean="0">
                <a:sym typeface="Wingdings" pitchFamily="2" charset="2"/>
              </a:rPr>
              <a:t>algos</a:t>
            </a:r>
            <a:r>
              <a:rPr lang="en-US" dirty="0" smtClean="0">
                <a:sym typeface="Wingdings" pitchFamily="2" charset="2"/>
              </a:rPr>
              <a:t> see below</a:t>
            </a:r>
          </a:p>
          <a:p>
            <a:r>
              <a:rPr lang="en-US" dirty="0" err="1" smtClean="0">
                <a:sym typeface="Wingdings" pitchFamily="2" charset="2"/>
              </a:rPr>
              <a:t>sim_proj_list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Specify the PC simulation </a:t>
            </a:r>
            <a:r>
              <a:rPr lang="en-US" dirty="0" err="1" smtClean="0">
                <a:sym typeface="Wingdings" pitchFamily="2" charset="2"/>
              </a:rPr>
              <a:t>plugin</a:t>
            </a:r>
            <a:r>
              <a:rPr lang="en-US" dirty="0" smtClean="0">
                <a:sym typeface="Wingdings" pitchFamily="2" charset="2"/>
              </a:rPr>
              <a:t> folders which are shared to the projects (like SMFC4B0)</a:t>
            </a:r>
          </a:p>
          <a:p>
            <a:r>
              <a:rPr lang="en-US" dirty="0" err="1" smtClean="0">
                <a:sym typeface="Wingdings" pitchFamily="2" charset="2"/>
              </a:rPr>
              <a:t>utils_proj_list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Specify PC simulation </a:t>
            </a:r>
            <a:r>
              <a:rPr lang="en-US" dirty="0" err="1" smtClean="0">
                <a:sym typeface="Wingdings" pitchFamily="2" charset="2"/>
              </a:rPr>
              <a:t>plugins</a:t>
            </a:r>
            <a:r>
              <a:rPr lang="en-US" dirty="0" smtClean="0">
                <a:sym typeface="Wingdings" pitchFamily="2" charset="2"/>
              </a:rPr>
              <a:t> which are </a:t>
            </a:r>
            <a:r>
              <a:rPr lang="en-US" b="1" dirty="0" smtClean="0">
                <a:sym typeface="Wingdings" pitchFamily="2" charset="2"/>
              </a:rPr>
              <a:t>NOT</a:t>
            </a:r>
            <a:r>
              <a:rPr lang="en-US" dirty="0" smtClean="0">
                <a:sym typeface="Wingdings" pitchFamily="2" charset="2"/>
              </a:rPr>
              <a:t> shared to the projects (like SMFC4B0)</a:t>
            </a:r>
          </a:p>
          <a:p>
            <a:r>
              <a:rPr lang="en-US" dirty="0" smtClean="0">
                <a:sym typeface="Wingdings" pitchFamily="2" charset="2"/>
              </a:rPr>
              <a:t>utils64_proj_list: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Specify 64bit PC simulation </a:t>
            </a:r>
            <a:r>
              <a:rPr lang="en-US" dirty="0" err="1" smtClean="0">
                <a:sym typeface="Wingdings" pitchFamily="2" charset="2"/>
              </a:rPr>
              <a:t>plugins</a:t>
            </a:r>
            <a:r>
              <a:rPr lang="en-US" dirty="0" smtClean="0">
                <a:sym typeface="Wingdings" pitchFamily="2" charset="2"/>
              </a:rPr>
              <a:t> which are </a:t>
            </a:r>
            <a:r>
              <a:rPr lang="en-US" b="1" dirty="0" smtClean="0">
                <a:sym typeface="Wingdings" pitchFamily="2" charset="2"/>
              </a:rPr>
              <a:t>NOT </a:t>
            </a:r>
            <a:r>
              <a:rPr lang="en-US" dirty="0" smtClean="0">
                <a:sym typeface="Wingdings" pitchFamily="2" charset="2"/>
              </a:rPr>
              <a:t>shared to the projects (like SMFC4B0)</a:t>
            </a:r>
          </a:p>
          <a:p>
            <a:r>
              <a:rPr lang="en-US" dirty="0" err="1" smtClean="0">
                <a:sym typeface="Wingdings" pitchFamily="2" charset="2"/>
              </a:rPr>
              <a:t>sim_target_list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Visual Studio provides a certain list of build targets to be built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Aliases specified here are added to that list such that those can also be built from Visual Studio.</a:t>
            </a:r>
          </a:p>
          <a:p>
            <a:r>
              <a:rPr lang="en-US" dirty="0" smtClean="0">
                <a:sym typeface="Wingdings" pitchFamily="2" charset="2"/>
              </a:rPr>
              <a:t>Remarks: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only one 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 is there, lines 71-73  are used instead of 75-85.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there are no “utilities”, variables </a:t>
            </a:r>
            <a:r>
              <a:rPr lang="en-US" dirty="0" err="1" smtClean="0">
                <a:sym typeface="Wingdings" pitchFamily="2" charset="2"/>
              </a:rPr>
              <a:t>utils_proj_list</a:t>
            </a:r>
            <a:r>
              <a:rPr lang="en-US" dirty="0" smtClean="0">
                <a:sym typeface="Wingdings" pitchFamily="2" charset="2"/>
              </a:rPr>
              <a:t>, utils64_proj_list shall be removed.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sconstruct_config.scfg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65</a:t>
            </a:fld>
            <a:endParaRPr lang="de-DE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844825"/>
            <a:ext cx="4065214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CB\04_Engineering\03_Workspace\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gb</a:t>
            </a:r>
            <a:r>
              <a:rPr lang="de-DE" dirty="0" smtClean="0"/>
              <a:t>\</a:t>
            </a:r>
            <a:r>
              <a:rPr lang="de-DE" dirty="0" err="1" smtClean="0"/>
              <a:t>sconstruct_config.scfg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323528" y="1628800"/>
            <a:ext cx="8496944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Example for a component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 with two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algos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 (CB and SR use this “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subalgo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 feature”)</a:t>
            </a:r>
          </a:p>
          <a:p>
            <a:pPr marL="285750" indent="-285750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</a:pPr>
            <a:r>
              <a:rPr lang="en-US" sz="2000" baseline="0" dirty="0" err="1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Algos</a:t>
            </a:r>
            <a:r>
              <a:rPr lang="en-US" sz="2000" baseline="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 differ in the respective</a:t>
            </a:r>
            <a:r>
              <a:rPr lang="en-US" sz="20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 sets of defines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A74"/>
              </a:solidFill>
              <a:effectLst/>
              <a:uLnTx/>
              <a:uFillTx/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2276872"/>
            <a:ext cx="4464496" cy="381642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algo_name_list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 with </a:t>
            </a:r>
            <a:r>
              <a:rPr lang="en-US" dirty="0" err="1" smtClean="0"/>
              <a:t>algo</a:t>
            </a:r>
            <a:r>
              <a:rPr lang="en-US" dirty="0" smtClean="0"/>
              <a:t> names</a:t>
            </a:r>
          </a:p>
          <a:p>
            <a:pPr lvl="1"/>
            <a:r>
              <a:rPr lang="en-US" dirty="0" smtClean="0"/>
              <a:t>Function owner defines the names</a:t>
            </a:r>
          </a:p>
          <a:p>
            <a:r>
              <a:rPr lang="en-US" dirty="0" err="1" smtClean="0"/>
              <a:t>sim_proj_list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Dictionary with PC simulation targets dedicated to respective </a:t>
            </a:r>
            <a:r>
              <a:rPr lang="en-US" dirty="0" err="1" smtClean="0"/>
              <a:t>algos</a:t>
            </a:r>
            <a:endParaRPr lang="en-US" dirty="0" smtClean="0"/>
          </a:p>
          <a:p>
            <a:r>
              <a:rPr lang="en-US" dirty="0" err="1" smtClean="0"/>
              <a:t>sim_proj_list_defines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Dictionary with differing macros</a:t>
            </a:r>
          </a:p>
          <a:p>
            <a:r>
              <a:rPr lang="en-US" dirty="0" smtClean="0"/>
              <a:t>Similar for </a:t>
            </a:r>
            <a:r>
              <a:rPr lang="en-US" dirty="0" err="1" smtClean="0"/>
              <a:t>utils_proj_list</a:t>
            </a:r>
            <a:endParaRPr lang="en-US" dirty="0" smtClean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3"/>
            <a:ext cx="4032448" cy="36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File consists of blocks of the following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name</a:t>
            </a:r>
            <a:r>
              <a:rPr lang="en-US" dirty="0" smtClean="0"/>
              <a:t>”: name of the feature, only for documentation, not read by Generic </a:t>
            </a:r>
            <a:r>
              <a:rPr lang="en-US" dirty="0" err="1" smtClean="0"/>
              <a:t>Scons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copy</a:t>
            </a:r>
            <a:r>
              <a:rPr lang="en-US" dirty="0" smtClean="0"/>
              <a:t>”: flag to copy the files given under “</a:t>
            </a:r>
            <a:r>
              <a:rPr lang="en-US" b="1" dirty="0" smtClean="0"/>
              <a:t>source</a:t>
            </a:r>
            <a:r>
              <a:rPr lang="en-US" dirty="0" smtClean="0"/>
              <a:t>” to “</a:t>
            </a:r>
            <a:r>
              <a:rPr lang="en-US" b="1" dirty="0" err="1" smtClean="0"/>
              <a:t>dest_folder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Possibly additional blocks necessary, e.g., for PC simulation </a:t>
            </a:r>
            <a:r>
              <a:rPr lang="en-US" dirty="0" err="1" smtClean="0"/>
              <a:t>plugins</a:t>
            </a:r>
            <a:endParaRPr lang="en-US" dirty="0" smtClean="0"/>
          </a:p>
          <a:p>
            <a:r>
              <a:rPr lang="en-US" dirty="0" smtClean="0"/>
              <a:t>Relation to scons.bat:</a:t>
            </a:r>
          </a:p>
          <a:p>
            <a:pPr lvl="1"/>
            <a:r>
              <a:rPr lang="en-US" dirty="0" smtClean="0"/>
              <a:t>First execute sonscript_setup.py: copy </a:t>
            </a:r>
            <a:r>
              <a:rPr lang="en-US" dirty="0" err="1" smtClean="0"/>
              <a:t>Sconstruct</a:t>
            </a:r>
            <a:r>
              <a:rPr lang="en-US" dirty="0" smtClean="0"/>
              <a:t>-, </a:t>
            </a:r>
            <a:r>
              <a:rPr lang="en-US" dirty="0" err="1" smtClean="0"/>
              <a:t>Sconscript</a:t>
            </a:r>
            <a:r>
              <a:rPr lang="en-US" dirty="0" smtClean="0"/>
              <a:t>-files to sandbox</a:t>
            </a:r>
          </a:p>
          <a:p>
            <a:pPr lvl="1"/>
            <a:r>
              <a:rPr lang="en-US" dirty="0" smtClean="0"/>
              <a:t>Then execute scons.py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sconscript_setup_config.scfg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67</a:t>
            </a:fld>
            <a:endParaRPr lang="de-DE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998" y="2083693"/>
            <a:ext cx="77914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ECU Libraries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395536" y="1556792"/>
            <a:ext cx="8424936" cy="1440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FCA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 following structure applies also to the following .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scfg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3A74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" pitchFamily="34" charset="0"/>
              </a:rPr>
              <a:t>-files:</a:t>
            </a:r>
          </a:p>
          <a:p>
            <a:pPr marL="800100" lvl="1" indent="-342900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03_Workspace\</a:t>
            </a:r>
            <a:r>
              <a:rPr lang="en-US" sz="2400" dirty="0" err="1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algo</a:t>
            </a:r>
            <a:r>
              <a:rPr lang="en-US" sz="24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\xxx\ti_eve_arp32\ti_arp32_lib_config.scfg</a:t>
            </a:r>
          </a:p>
          <a:p>
            <a:pPr marL="800100" lvl="1" indent="-342900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03_Workspace\</a:t>
            </a:r>
            <a:r>
              <a:rPr lang="en-US" sz="2400" dirty="0" err="1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algo</a:t>
            </a:r>
            <a:r>
              <a:rPr lang="en-US" sz="24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\xxx\ti_arm_cortex_a8\ti_arm_cortex_a8_lib_config.scfg</a:t>
            </a:r>
          </a:p>
          <a:p>
            <a:pPr marL="800100" lvl="1" indent="-342900">
              <a:spcBef>
                <a:spcPct val="20000"/>
              </a:spcBef>
              <a:buClr>
                <a:srgbClr val="BFCA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03_Workspace\</a:t>
            </a:r>
            <a:r>
              <a:rPr lang="en-US" sz="2400" dirty="0" err="1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algo</a:t>
            </a:r>
            <a:r>
              <a:rPr lang="en-US" sz="2400" dirty="0" smtClean="0">
                <a:solidFill>
                  <a:srgbClr val="003A74"/>
                </a:solidFill>
                <a:ea typeface="Arial Unicode MS" pitchFamily="34" charset="-128"/>
                <a:cs typeface="Arial" pitchFamily="34" charset="0"/>
              </a:rPr>
              <a:t>\xxx\ti_arm_cortex_a15\ti_arm_cortex_a15_lib_config.scfg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A74"/>
              </a:solidFill>
              <a:effectLst/>
              <a:uLnTx/>
              <a:uFillTx/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2996952"/>
            <a:ext cx="4464496" cy="32403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Purpose: Definition of variants of ECU library for c674x, fill in:</a:t>
            </a:r>
          </a:p>
          <a:p>
            <a:pPr lvl="1"/>
            <a:r>
              <a:rPr lang="en-US" b="1" dirty="0" smtClean="0"/>
              <a:t>Name of variant </a:t>
            </a:r>
            <a:r>
              <a:rPr lang="en-US" dirty="0" smtClean="0"/>
              <a:t>(=_variant)</a:t>
            </a:r>
          </a:p>
          <a:p>
            <a:pPr lvl="1"/>
            <a:r>
              <a:rPr lang="en-US" b="1" dirty="0" smtClean="0"/>
              <a:t>Compiler Flags </a:t>
            </a:r>
            <a:r>
              <a:rPr lang="en-US" dirty="0" smtClean="0"/>
              <a:t>(=_</a:t>
            </a:r>
            <a:r>
              <a:rPr lang="en-US" dirty="0" err="1" smtClean="0"/>
              <a:t>ccflags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Macros</a:t>
            </a:r>
            <a:r>
              <a:rPr lang="en-US" dirty="0" smtClean="0"/>
              <a:t> (=_</a:t>
            </a:r>
            <a:r>
              <a:rPr lang="en-US" dirty="0" err="1" smtClean="0"/>
              <a:t>cppdefines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Typically: release and debug</a:t>
            </a:r>
          </a:p>
          <a:p>
            <a:r>
              <a:rPr lang="en-US" dirty="0" smtClean="0"/>
              <a:t>Further variants maybe required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target_name</a:t>
            </a:r>
            <a:r>
              <a:rPr lang="en-US" dirty="0" smtClean="0"/>
              <a:t>” indicates the file name of the library</a:t>
            </a:r>
          </a:p>
          <a:p>
            <a:r>
              <a:rPr lang="en-US" dirty="0" smtClean="0"/>
              <a:t>Please refer to </a:t>
            </a:r>
            <a:r>
              <a:rPr lang="en-US" dirty="0" err="1" smtClean="0"/>
              <a:t>makefiles</a:t>
            </a:r>
            <a:r>
              <a:rPr lang="en-US" dirty="0" smtClean="0"/>
              <a:t> or the information that is provided by </a:t>
            </a:r>
            <a:r>
              <a:rPr lang="en-US" dirty="0" err="1" smtClean="0"/>
              <a:t>funtion</a:t>
            </a:r>
            <a:r>
              <a:rPr lang="en-US" dirty="0" smtClean="0"/>
              <a:t> owner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80928"/>
            <a:ext cx="3888432" cy="366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556792"/>
            <a:ext cx="8539118" cy="489654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Plugin</a:t>
            </a:r>
            <a:r>
              <a:rPr lang="en-US" dirty="0" smtClean="0"/>
              <a:t> folder  which are shared to projects are located in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endParaRPr lang="en-US" dirty="0" smtClean="0"/>
          </a:p>
          <a:p>
            <a:r>
              <a:rPr lang="en-US" dirty="0" err="1" smtClean="0"/>
              <a:t>Plugin</a:t>
            </a:r>
            <a:r>
              <a:rPr lang="en-US" dirty="0" smtClean="0"/>
              <a:t> folder  which are </a:t>
            </a:r>
            <a:r>
              <a:rPr lang="en-US" b="1" dirty="0" smtClean="0"/>
              <a:t>NOT</a:t>
            </a:r>
            <a:r>
              <a:rPr lang="en-US" dirty="0" smtClean="0"/>
              <a:t> shared to projects are NOT located in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xxx_sim</a:t>
            </a:r>
            <a:r>
              <a:rPr lang="en-US" dirty="0" smtClean="0"/>
              <a:t>, e.g. </a:t>
            </a:r>
          </a:p>
          <a:p>
            <a:pPr lvl="1"/>
            <a:r>
              <a:rPr lang="en-US" dirty="0" smtClean="0"/>
              <a:t>SR: 03_Workspace\</a:t>
            </a:r>
            <a:r>
              <a:rPr lang="en-US" dirty="0" err="1" smtClean="0"/>
              <a:t>sr_utils</a:t>
            </a:r>
            <a:endParaRPr lang="en-US" dirty="0" smtClean="0"/>
          </a:p>
          <a:p>
            <a:pPr lvl="1"/>
            <a:r>
              <a:rPr lang="en-US" dirty="0" smtClean="0"/>
              <a:t>TSA: 03_Workspace\</a:t>
            </a:r>
            <a:r>
              <a:rPr lang="en-US" dirty="0" err="1" smtClean="0"/>
              <a:t>tsa_utils</a:t>
            </a:r>
            <a:endParaRPr lang="en-US" dirty="0" smtClean="0"/>
          </a:p>
          <a:p>
            <a:pPr lvl="1"/>
            <a:r>
              <a:rPr lang="en-US" dirty="0" smtClean="0"/>
              <a:t>CB: 03_Workspace\</a:t>
            </a:r>
            <a:r>
              <a:rPr lang="en-US" dirty="0" err="1" smtClean="0"/>
              <a:t>algo</a:t>
            </a:r>
            <a:r>
              <a:rPr lang="en-US" dirty="0" smtClean="0"/>
              <a:t>\</a:t>
            </a:r>
            <a:r>
              <a:rPr lang="en-US" dirty="0" err="1" smtClean="0"/>
              <a:t>blockage_sim</a:t>
            </a:r>
            <a:endParaRPr lang="en-US" dirty="0" smtClean="0"/>
          </a:p>
          <a:p>
            <a:r>
              <a:rPr lang="en-US" dirty="0" smtClean="0"/>
              <a:t>Three different kinds of </a:t>
            </a:r>
            <a:r>
              <a:rPr lang="en-US" dirty="0" err="1" smtClean="0"/>
              <a:t>plugins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SWC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err="1" smtClean="0">
                <a:sym typeface="Wingdings" pitchFamily="2" charset="2"/>
              </a:rPr>
              <a:t>Sconscripts</a:t>
            </a:r>
            <a:r>
              <a:rPr lang="en-US" dirty="0" smtClean="0">
                <a:sym typeface="Wingdings" pitchFamily="2" charset="2"/>
              </a:rPr>
              <a:t> from </a:t>
            </a:r>
            <a:r>
              <a:rPr lang="en-US" dirty="0" err="1" smtClean="0">
                <a:sym typeface="Wingdings" pitchFamily="2" charset="2"/>
              </a:rPr>
              <a:t>scons_common_scripts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sim_swc</a:t>
            </a:r>
            <a:r>
              <a:rPr lang="en-US" dirty="0" smtClean="0">
                <a:sym typeface="Wingdings" pitchFamily="2" charset="2"/>
              </a:rPr>
              <a:t> (to be set in </a:t>
            </a:r>
            <a:r>
              <a:rPr lang="en-US" dirty="0" err="1" smtClean="0">
                <a:sym typeface="Wingdings" pitchFamily="2" charset="2"/>
              </a:rPr>
              <a:t>sconscript_setup_config.scfg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Templates from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sim_swc_xxx</a:t>
            </a:r>
            <a:endParaRPr lang="en-US" dirty="0" smtClean="0"/>
          </a:p>
          <a:p>
            <a:pPr lvl="1"/>
            <a:r>
              <a:rPr lang="en-US" b="1" dirty="0" smtClean="0"/>
              <a:t>Visualization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err="1" smtClean="0">
                <a:sym typeface="Wingdings" pitchFamily="2" charset="2"/>
              </a:rPr>
              <a:t>Sconscripts</a:t>
            </a:r>
            <a:r>
              <a:rPr lang="en-US" dirty="0" smtClean="0">
                <a:sym typeface="Wingdings" pitchFamily="2" charset="2"/>
              </a:rPr>
              <a:t> from </a:t>
            </a:r>
            <a:r>
              <a:rPr lang="en-US" dirty="0" err="1" smtClean="0">
                <a:sym typeface="Wingdings" pitchFamily="2" charset="2"/>
              </a:rPr>
              <a:t>scons_common_scripts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sim_swc_vis</a:t>
            </a:r>
            <a:r>
              <a:rPr lang="en-US" dirty="0" smtClean="0">
                <a:sym typeface="Wingdings" pitchFamily="2" charset="2"/>
              </a:rPr>
              <a:t> (to be set in </a:t>
            </a:r>
            <a:r>
              <a:rPr lang="en-US" dirty="0" err="1" smtClean="0">
                <a:sym typeface="Wingdings" pitchFamily="2" charset="2"/>
              </a:rPr>
              <a:t>sconscript_setup_config.scfg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Templates from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sim_swc_xxx_vis</a:t>
            </a:r>
            <a:endParaRPr lang="en-US" dirty="0" smtClean="0"/>
          </a:p>
          <a:p>
            <a:pPr lvl="1"/>
            <a:r>
              <a:rPr lang="en-US" b="1" dirty="0" smtClean="0"/>
              <a:t>Adapter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err="1" smtClean="0">
                <a:sym typeface="Wingdings" pitchFamily="2" charset="2"/>
              </a:rPr>
              <a:t>Sconscripts</a:t>
            </a:r>
            <a:r>
              <a:rPr lang="en-US" dirty="0" smtClean="0">
                <a:sym typeface="Wingdings" pitchFamily="2" charset="2"/>
              </a:rPr>
              <a:t> from 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scons_common_scripts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sim_adapt</a:t>
            </a:r>
            <a:r>
              <a:rPr lang="en-US" dirty="0" smtClean="0">
                <a:sym typeface="Wingdings" pitchFamily="2" charset="2"/>
              </a:rPr>
              <a:t> or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scons_common_scripts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sim_lib</a:t>
            </a:r>
            <a:r>
              <a:rPr lang="en-US" dirty="0" smtClean="0">
                <a:sym typeface="Wingdings" pitchFamily="2" charset="2"/>
              </a:rPr>
              <a:t> or </a:t>
            </a:r>
          </a:p>
          <a:p>
            <a:pPr lvl="3"/>
            <a:r>
              <a:rPr lang="en-US" dirty="0" err="1" smtClean="0">
                <a:sym typeface="Wingdings" pitchFamily="2" charset="2"/>
              </a:rPr>
              <a:t>scons_common_scripts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sim_exe</a:t>
            </a:r>
            <a:r>
              <a:rPr lang="en-US" dirty="0" smtClean="0">
                <a:sym typeface="Wingdings" pitchFamily="2" charset="2"/>
              </a:rPr>
              <a:t>,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depending on the type (to be set in </a:t>
            </a:r>
            <a:r>
              <a:rPr lang="en-US" dirty="0" err="1" smtClean="0">
                <a:sym typeface="Wingdings" pitchFamily="2" charset="2"/>
              </a:rPr>
              <a:t>sconscript_setup_config.scfg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Templates from 03_Workspace\</a:t>
            </a:r>
            <a:r>
              <a:rPr lang="en-US" dirty="0" err="1" smtClean="0">
                <a:sym typeface="Wingdings" pitchFamily="2" charset="2"/>
              </a:rPr>
              <a:t>algo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xxx_sim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xxx_adapter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PC Simulation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Using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81354" y="1556792"/>
            <a:ext cx="8539118" cy="48965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to distinguish those different kinds?</a:t>
            </a:r>
          </a:p>
          <a:p>
            <a:pPr lvl="1"/>
            <a:r>
              <a:rPr lang="en-US" dirty="0" smtClean="0"/>
              <a:t>In the component’s Visual Studio project (not the one generated by Generic </a:t>
            </a:r>
            <a:r>
              <a:rPr lang="en-US" dirty="0" err="1" smtClean="0"/>
              <a:t>Scons</a:t>
            </a:r>
            <a:r>
              <a:rPr lang="en-US" dirty="0" smtClean="0"/>
              <a:t>!): Press right-click on the project -&gt; Configuration Properties -&gt; Build Events</a:t>
            </a:r>
          </a:p>
          <a:p>
            <a:pPr lvl="1"/>
            <a:r>
              <a:rPr lang="en-US" dirty="0" smtClean="0"/>
              <a:t>Open Pre-Build-Event. </a:t>
            </a:r>
          </a:p>
          <a:p>
            <a:pPr lvl="1">
              <a:buNone/>
            </a:pPr>
            <a:r>
              <a:rPr lang="en-US" dirty="0" smtClean="0"/>
              <a:t>	If command line contains “mk_pdo_sdl.vbs”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/>
              <a:t>SWC</a:t>
            </a:r>
          </a:p>
          <a:p>
            <a:pPr lvl="1"/>
            <a:r>
              <a:rPr lang="en-US" dirty="0" smtClean="0"/>
              <a:t>If it’s not an SWC-</a:t>
            </a:r>
            <a:r>
              <a:rPr lang="en-US" dirty="0" err="1" smtClean="0"/>
              <a:t>plugin</a:t>
            </a:r>
            <a:r>
              <a:rPr lang="en-US" dirty="0" smtClean="0"/>
              <a:t>, open Pre-Link-Event. </a:t>
            </a:r>
          </a:p>
          <a:p>
            <a:pPr lvl="1">
              <a:buNone/>
            </a:pPr>
            <a:r>
              <a:rPr lang="en-US" dirty="0" smtClean="0"/>
              <a:t>	If command line contains res_patch.vbs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V</a:t>
            </a:r>
            <a:r>
              <a:rPr lang="en-US" b="1" dirty="0" smtClean="0"/>
              <a:t>isualization</a:t>
            </a:r>
          </a:p>
          <a:p>
            <a:pPr lvl="1"/>
            <a:r>
              <a:rPr lang="en-US" dirty="0" smtClean="0"/>
              <a:t>Else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A</a:t>
            </a:r>
            <a:r>
              <a:rPr lang="en-US" b="1" dirty="0" smtClean="0"/>
              <a:t>dapter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Identify the type to be built (.</a:t>
            </a:r>
            <a:r>
              <a:rPr lang="en-US" dirty="0" err="1" smtClean="0"/>
              <a:t>dll</a:t>
            </a:r>
            <a:r>
              <a:rPr lang="en-US" dirty="0" smtClean="0"/>
              <a:t> (most likely), .lib, or .exe)</a:t>
            </a:r>
          </a:p>
          <a:p>
            <a:r>
              <a:rPr lang="en-US" dirty="0" smtClean="0"/>
              <a:t>Activation of a PC Simulation </a:t>
            </a:r>
            <a:r>
              <a:rPr lang="en-US" dirty="0" err="1" smtClean="0"/>
              <a:t>plugin</a:t>
            </a:r>
            <a:r>
              <a:rPr lang="en-US" dirty="0" smtClean="0"/>
              <a:t> in </a:t>
            </a:r>
            <a:r>
              <a:rPr lang="en-US" dirty="0" err="1" smtClean="0"/>
              <a:t>GenericScons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copy command for corresponding </a:t>
            </a:r>
            <a:r>
              <a:rPr lang="en-US" dirty="0" err="1" smtClean="0"/>
              <a:t>Sconscript</a:t>
            </a:r>
            <a:r>
              <a:rPr lang="en-US" dirty="0" smtClean="0"/>
              <a:t> in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>
                <a:sym typeface="Wingdings" pitchFamily="2" charset="2"/>
              </a:rPr>
              <a:t>sconscript_setup_config.scfg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Add the </a:t>
            </a:r>
            <a:r>
              <a:rPr lang="en-US" dirty="0" err="1" smtClean="0">
                <a:sym typeface="Wingdings" pitchFamily="2" charset="2"/>
              </a:rPr>
              <a:t>plugin’s</a:t>
            </a:r>
            <a:r>
              <a:rPr lang="en-US" dirty="0" smtClean="0">
                <a:sym typeface="Wingdings" pitchFamily="2" charset="2"/>
              </a:rPr>
              <a:t> folder in </a:t>
            </a:r>
            <a:r>
              <a:rPr lang="en-US" dirty="0" smtClean="0"/>
              <a:t>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sconstruct_config.scfg</a:t>
            </a:r>
            <a:endParaRPr lang="en-US" dirty="0" smtClean="0"/>
          </a:p>
          <a:p>
            <a:pPr lvl="1"/>
            <a:r>
              <a:rPr lang="en-US" dirty="0" smtClean="0"/>
              <a:t>Add templates and modify according to individual steps in the templates and the following more detailed explanations</a:t>
            </a:r>
          </a:p>
          <a:p>
            <a:r>
              <a:rPr lang="en-US" dirty="0" smtClean="0"/>
              <a:t>All related templates not covered in following can be used in the same way as for an SWC-</a:t>
            </a:r>
            <a:r>
              <a:rPr lang="en-US" dirty="0" err="1" smtClean="0"/>
              <a:t>plugin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PC Simulation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simenv_config.scfg</a:t>
            </a:r>
            <a:r>
              <a:rPr lang="en-US" dirty="0" smtClean="0"/>
              <a:t> has essentially the same structure for all kinds of </a:t>
            </a:r>
            <a:r>
              <a:rPr lang="en-US" dirty="0" err="1" smtClean="0"/>
              <a:t>plugins</a:t>
            </a:r>
            <a:endParaRPr lang="en-US" dirty="0" smtClean="0"/>
          </a:p>
          <a:p>
            <a:r>
              <a:rPr lang="en-US" dirty="0" smtClean="0"/>
              <a:t>Variant configuration (typically release and debug), fill in:</a:t>
            </a:r>
          </a:p>
          <a:p>
            <a:pPr lvl="1"/>
            <a:r>
              <a:rPr lang="en-US" b="1" dirty="0" smtClean="0"/>
              <a:t>Name of variant </a:t>
            </a:r>
            <a:r>
              <a:rPr lang="en-US" dirty="0" smtClean="0"/>
              <a:t>(=_variant)</a:t>
            </a:r>
          </a:p>
          <a:p>
            <a:pPr lvl="1"/>
            <a:r>
              <a:rPr lang="en-US" b="1" dirty="0" smtClean="0"/>
              <a:t>Compiler flags </a:t>
            </a:r>
            <a:r>
              <a:rPr lang="en-US" dirty="0" smtClean="0"/>
              <a:t>(=_</a:t>
            </a:r>
            <a:r>
              <a:rPr lang="en-US" dirty="0" err="1" smtClean="0"/>
              <a:t>ccflags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Macros</a:t>
            </a:r>
            <a:r>
              <a:rPr lang="en-US" dirty="0" smtClean="0"/>
              <a:t> (=_</a:t>
            </a:r>
            <a:r>
              <a:rPr lang="en-US" dirty="0" err="1" smtClean="0"/>
              <a:t>cppdefines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Linker flags </a:t>
            </a:r>
            <a:r>
              <a:rPr lang="en-US" dirty="0" smtClean="0"/>
              <a:t>(=_</a:t>
            </a:r>
            <a:r>
              <a:rPr lang="en-US" dirty="0" err="1" smtClean="0"/>
              <a:t>linkflags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(Component</a:t>
            </a:r>
            <a:r>
              <a:rPr lang="en-US" b="1" dirty="0" smtClean="0"/>
              <a:t>) Libraries </a:t>
            </a:r>
            <a:r>
              <a:rPr lang="en-US" dirty="0" smtClean="0"/>
              <a:t>to be linked in (=_</a:t>
            </a:r>
            <a:r>
              <a:rPr lang="en-US" dirty="0" err="1" smtClean="0"/>
              <a:t>libs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Paths to those libraries </a:t>
            </a:r>
            <a:r>
              <a:rPr lang="en-US" dirty="0" smtClean="0"/>
              <a:t>(=_</a:t>
            </a:r>
            <a:r>
              <a:rPr lang="en-US" dirty="0" err="1" smtClean="0"/>
              <a:t>libpaths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Required build settings can be extracted from component’s Visual Studio project, Right click on properties</a:t>
            </a:r>
          </a:p>
          <a:p>
            <a:r>
              <a:rPr lang="en-US" dirty="0" smtClean="0"/>
              <a:t>More variants can be added</a:t>
            </a:r>
          </a:p>
          <a:p>
            <a:r>
              <a:rPr lang="en-US" dirty="0" smtClean="0"/>
              <a:t>Those need to be added in lines 40-43 in template.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sim_swc_xxx</a:t>
            </a:r>
            <a:r>
              <a:rPr lang="de-DE" dirty="0" smtClean="0"/>
              <a:t>\</a:t>
            </a:r>
            <a:r>
              <a:rPr lang="de-DE" dirty="0" err="1" smtClean="0"/>
              <a:t>simenv_config.scfg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71</a:t>
            </a:fld>
            <a:endParaRPr lang="de-DE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939165" cy="43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sim_swc_xxx</a:t>
            </a:r>
            <a:r>
              <a:rPr lang="de-DE" dirty="0" smtClean="0"/>
              <a:t>\</a:t>
            </a:r>
            <a:r>
              <a:rPr lang="de-DE" dirty="0" err="1" smtClean="0"/>
              <a:t>simenv_config.scfg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72</a:t>
            </a:fld>
            <a:endParaRPr lang="de-DE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1"/>
            <a:ext cx="4608512" cy="502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b="1" dirty="0" smtClean="0"/>
              <a:t>Naming configurations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scons_target_name</a:t>
            </a:r>
            <a:r>
              <a:rPr lang="en-US" dirty="0" smtClean="0"/>
              <a:t>” needs to be unique (in case there are several PC simulation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vc_project_name</a:t>
            </a:r>
            <a:r>
              <a:rPr lang="en-US" dirty="0" smtClean="0"/>
              <a:t>” is not used any more</a:t>
            </a:r>
          </a:p>
          <a:p>
            <a:pPr lvl="1"/>
            <a:r>
              <a:rPr lang="en-US" dirty="0" smtClean="0"/>
              <a:t>For the other variables, please refer to comments in template</a:t>
            </a:r>
          </a:p>
          <a:p>
            <a:r>
              <a:rPr lang="en-US" b="1" dirty="0" err="1" smtClean="0"/>
              <a:t>Doxygen</a:t>
            </a:r>
            <a:r>
              <a:rPr lang="en-US" b="1" dirty="0" smtClean="0"/>
              <a:t> configuration</a:t>
            </a:r>
          </a:p>
          <a:p>
            <a:pPr lvl="1"/>
            <a:r>
              <a:rPr lang="en-US" dirty="0" smtClean="0"/>
              <a:t>En-/Disabled by “</a:t>
            </a:r>
            <a:r>
              <a:rPr lang="en-US" dirty="0" err="1" smtClean="0"/>
              <a:t>generate_doxygen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If this shall be enabled a doxy input file need to be checked into the </a:t>
            </a:r>
            <a:r>
              <a:rPr lang="en-US" dirty="0" err="1" smtClean="0"/>
              <a:t>plugin’s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For the path to corresponding sources please refer to </a:t>
            </a:r>
            <a:r>
              <a:rPr lang="en-US" dirty="0" err="1" smtClean="0"/>
              <a:t>Doxygen</a:t>
            </a:r>
            <a:r>
              <a:rPr lang="en-US" dirty="0" smtClean="0"/>
              <a:t> documentation, </a:t>
            </a:r>
            <a:r>
              <a:rPr lang="de-DE" u="sng" dirty="0" smtClean="0">
                <a:hlinkClick r:id="rId3"/>
              </a:rPr>
              <a:t>https://cws1.conti.de/content/00012669/Team%20Documents/03_General/06_Process/01_ModuleTests/Cantata/CKP%20Resources%20(meeting%20minutes,%20slides,%20etc)/DOORS_L3_Design_Spec_Creation/ExportSoftwareDesignFromDoxygenXMLtoDOORS.docx</a:t>
            </a:r>
            <a:r>
              <a:rPr lang="de-DE" dirty="0" smtClean="0">
                <a:hlinkClick r:id="rId3"/>
              </a:rPr>
              <a:t> </a:t>
            </a:r>
            <a:endParaRPr lang="de-DE" dirty="0" smtClean="0"/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doxy</a:t>
            </a:r>
            <a:r>
              <a:rPr lang="de-DE" dirty="0" smtClean="0"/>
              <a:t> alias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„</a:t>
            </a:r>
            <a:r>
              <a:rPr lang="de-DE" dirty="0" err="1" smtClean="0"/>
              <a:t>scons_doxygen_target_name</a:t>
            </a:r>
            <a:r>
              <a:rPr lang="de-DE" dirty="0" smtClean="0"/>
              <a:t>“</a:t>
            </a:r>
          </a:p>
          <a:p>
            <a:r>
              <a:rPr lang="de-DE" b="1" dirty="0" err="1" smtClean="0"/>
              <a:t>Algo</a:t>
            </a:r>
            <a:r>
              <a:rPr lang="de-DE" b="1" dirty="0" smtClean="0"/>
              <a:t> Library </a:t>
            </a:r>
            <a:r>
              <a:rPr lang="de-DE" b="1" dirty="0" err="1" smtClean="0"/>
              <a:t>configuration</a:t>
            </a:r>
            <a:endParaRPr lang="de-DE" b="1" dirty="0" smtClean="0"/>
          </a:p>
          <a:p>
            <a:pPr lvl="1"/>
            <a:r>
              <a:rPr lang="de-DE" dirty="0" smtClean="0"/>
              <a:t>PC 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PC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variant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r>
              <a:rPr lang="de-DE" dirty="0" smtClean="0"/>
              <a:t>, </a:t>
            </a:r>
            <a:r>
              <a:rPr lang="de-DE" dirty="0" err="1" smtClean="0"/>
              <a:t>Scons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activating</a:t>
            </a:r>
            <a:r>
              <a:rPr lang="de-DE" dirty="0" smtClean="0"/>
              <a:t> „</a:t>
            </a:r>
            <a:r>
              <a:rPr lang="de-DE" dirty="0" err="1" smtClean="0"/>
              <a:t>copy_algo_lib_to_deliverables</a:t>
            </a:r>
            <a:r>
              <a:rPr lang="de-DE" dirty="0" smtClean="0"/>
              <a:t>“ </a:t>
            </a:r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other relevant .</a:t>
            </a:r>
            <a:r>
              <a:rPr lang="en-US" dirty="0" err="1" smtClean="0"/>
              <a:t>scfg</a:t>
            </a:r>
            <a:r>
              <a:rPr lang="en-US" dirty="0" smtClean="0"/>
              <a:t>-files mainly for definition of python variables which contain source list and/or include lists</a:t>
            </a:r>
          </a:p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sim_swc_src</a:t>
            </a:r>
            <a:r>
              <a:rPr lang="en-US" dirty="0" smtClean="0"/>
              <a:t>”: Definition of source list for PC simulation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sim_swc_cpp_path</a:t>
            </a:r>
            <a:r>
              <a:rPr lang="en-US" dirty="0" smtClean="0"/>
              <a:t>”: Definition of include paths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algo_version_file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This file contains the </a:t>
            </a:r>
            <a:r>
              <a:rPr lang="en-US" dirty="0" err="1" smtClean="0"/>
              <a:t>algo</a:t>
            </a:r>
            <a:r>
              <a:rPr lang="en-US" dirty="0" smtClean="0"/>
              <a:t> version number (XX.YY.ZZ)</a:t>
            </a:r>
          </a:p>
          <a:p>
            <a:pPr lvl="2"/>
            <a:r>
              <a:rPr lang="en-US" dirty="0" smtClean="0"/>
              <a:t>Only required if “</a:t>
            </a:r>
            <a:r>
              <a:rPr lang="en-US" dirty="0" err="1" smtClean="0"/>
              <a:t>patch_rc_file</a:t>
            </a:r>
            <a:r>
              <a:rPr lang="en-US" dirty="0" smtClean="0"/>
              <a:t> = True”, see next slide.</a:t>
            </a:r>
          </a:p>
          <a:p>
            <a:pPr lvl="2"/>
            <a:r>
              <a:rPr lang="en-US" dirty="0" smtClean="0"/>
              <a:t>If this file is not found, refer to </a:t>
            </a:r>
            <a:r>
              <a:rPr lang="en-US" dirty="0" err="1" smtClean="0"/>
              <a:t>funtion</a:t>
            </a:r>
            <a:r>
              <a:rPr lang="en-US" dirty="0" smtClean="0"/>
              <a:t> owner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sim_swc_xxx</a:t>
            </a:r>
            <a:r>
              <a:rPr lang="de-DE" dirty="0" smtClean="0"/>
              <a:t>\</a:t>
            </a:r>
            <a:r>
              <a:rPr lang="de-DE" dirty="0" err="1" smtClean="0"/>
              <a:t>sim_swc_config.scfg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73</a:t>
            </a:fld>
            <a:endParaRPr lang="de-DE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628800"/>
            <a:ext cx="390993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27984" y="1628800"/>
            <a:ext cx="4392488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external_lib</a:t>
            </a:r>
            <a:r>
              <a:rPr lang="en-US" dirty="0" smtClean="0"/>
              <a:t>”:</a:t>
            </a:r>
          </a:p>
          <a:p>
            <a:pPr lvl="1"/>
            <a:r>
              <a:rPr lang="en-US" dirty="0" smtClean="0"/>
              <a:t>External libraries to be linked in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/>
              <a:t>Verify with component’s Visual Studio in Linker command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external_lib_paths</a:t>
            </a:r>
            <a:r>
              <a:rPr lang="en-US" dirty="0" smtClean="0"/>
              <a:t>”:</a:t>
            </a:r>
          </a:p>
          <a:p>
            <a:pPr lvl="1"/>
            <a:r>
              <a:rPr lang="en-US" dirty="0" smtClean="0"/>
              <a:t>Adapt if necessary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sim_swc_xxx</a:t>
            </a:r>
            <a:r>
              <a:rPr lang="de-DE" dirty="0" smtClean="0"/>
              <a:t>\</a:t>
            </a:r>
            <a:r>
              <a:rPr lang="de-DE" dirty="0" err="1" smtClean="0"/>
              <a:t>sim_swc_config.scfg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74</a:t>
            </a:fld>
            <a:endParaRPr lang="de-DE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409387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427984" y="1628800"/>
            <a:ext cx="4392488" cy="46805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information is filled in for </a:t>
            </a:r>
            <a:r>
              <a:rPr lang="en-US" dirty="0" err="1" smtClean="0"/>
              <a:t>indiviual</a:t>
            </a:r>
            <a:r>
              <a:rPr lang="en-US" dirty="0" smtClean="0"/>
              <a:t> variables:</a:t>
            </a:r>
          </a:p>
          <a:p>
            <a:r>
              <a:rPr lang="en-US" dirty="0" err="1" smtClean="0"/>
              <a:t>sdl</a:t>
            </a:r>
            <a:r>
              <a:rPr lang="en-US" dirty="0" smtClean="0"/>
              <a:t>-flags: 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plugins</a:t>
            </a:r>
            <a:r>
              <a:rPr lang="en-US" dirty="0" smtClean="0"/>
              <a:t> require an </a:t>
            </a:r>
            <a:r>
              <a:rPr lang="en-US" dirty="0" err="1" smtClean="0"/>
              <a:t>sdl</a:t>
            </a:r>
            <a:r>
              <a:rPr lang="en-US" dirty="0" smtClean="0"/>
              <a:t>- and a resulting </a:t>
            </a:r>
            <a:r>
              <a:rPr lang="en-US" dirty="0" err="1" smtClean="0"/>
              <a:t>cdl</a:t>
            </a:r>
            <a:r>
              <a:rPr lang="en-US" dirty="0" smtClean="0"/>
              <a:t>-file</a:t>
            </a:r>
          </a:p>
          <a:p>
            <a:pPr lvl="1"/>
            <a:r>
              <a:rPr lang="en-US" dirty="0" smtClean="0"/>
              <a:t>Check Visual Studio if an </a:t>
            </a:r>
            <a:r>
              <a:rPr lang="en-US" dirty="0" err="1" smtClean="0"/>
              <a:t>sdl</a:t>
            </a:r>
            <a:r>
              <a:rPr lang="en-US" dirty="0" smtClean="0"/>
              <a:t> is generated, if yes, please refer to </a:t>
            </a:r>
            <a:r>
              <a:rPr lang="en-US" dirty="0" err="1" smtClean="0"/>
              <a:t>makesdl</a:t>
            </a:r>
            <a:r>
              <a:rPr lang="en-US" dirty="0" smtClean="0"/>
              <a:t> for the </a:t>
            </a:r>
            <a:r>
              <a:rPr lang="en-US" dirty="0" err="1" smtClean="0"/>
              <a:t>pdo</a:t>
            </a:r>
            <a:r>
              <a:rPr lang="en-US" dirty="0" smtClean="0"/>
              <a:t> tool configurations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patch_rc_file</a:t>
            </a:r>
            <a:r>
              <a:rPr lang="en-US" dirty="0" smtClean="0"/>
              <a:t>”:</a:t>
            </a:r>
          </a:p>
          <a:p>
            <a:pPr lvl="1"/>
            <a:r>
              <a:rPr lang="en-US" dirty="0" smtClean="0"/>
              <a:t>For a SWC-</a:t>
            </a:r>
            <a:r>
              <a:rPr lang="en-US" dirty="0" err="1" smtClean="0"/>
              <a:t>plugin</a:t>
            </a:r>
            <a:r>
              <a:rPr lang="en-US" dirty="0" smtClean="0"/>
              <a:t> a .res-file is generated from an .</a:t>
            </a:r>
            <a:r>
              <a:rPr lang="en-US" dirty="0" err="1" smtClean="0"/>
              <a:t>rc</a:t>
            </a:r>
            <a:r>
              <a:rPr lang="en-US" dirty="0" smtClean="0"/>
              <a:t>-file</a:t>
            </a:r>
          </a:p>
          <a:p>
            <a:pPr lvl="1"/>
            <a:r>
              <a:rPr lang="en-US" dirty="0" smtClean="0"/>
              <a:t>This may be patch with the </a:t>
            </a:r>
            <a:r>
              <a:rPr lang="en-US" dirty="0" err="1" smtClean="0"/>
              <a:t>algo</a:t>
            </a:r>
            <a:r>
              <a:rPr lang="en-US" dirty="0" smtClean="0"/>
              <a:t> version number from “</a:t>
            </a:r>
            <a:r>
              <a:rPr lang="en-US" dirty="0" err="1" smtClean="0"/>
              <a:t>algo_version_file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If “</a:t>
            </a:r>
            <a:r>
              <a:rPr lang="en-US" dirty="0" err="1" smtClean="0"/>
              <a:t>patch_rc_file</a:t>
            </a:r>
            <a:r>
              <a:rPr lang="en-US" dirty="0" smtClean="0"/>
              <a:t> = False”, “</a:t>
            </a:r>
            <a:r>
              <a:rPr lang="en-US" dirty="0" err="1" smtClean="0"/>
              <a:t>algo_version_file</a:t>
            </a:r>
            <a:r>
              <a:rPr lang="en-US" dirty="0" smtClean="0"/>
              <a:t>” need not be specified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compiler_include_paths</a:t>
            </a:r>
            <a:r>
              <a:rPr lang="en-US" dirty="0" smtClean="0"/>
              <a:t>”:</a:t>
            </a:r>
          </a:p>
          <a:p>
            <a:pPr lvl="1"/>
            <a:r>
              <a:rPr lang="en-US" dirty="0" smtClean="0"/>
              <a:t>Here Visual Studio 2005 is declared</a:t>
            </a:r>
          </a:p>
          <a:p>
            <a:pPr lvl="1"/>
            <a:r>
              <a:rPr lang="en-US" dirty="0" smtClean="0"/>
              <a:t>A future move to a more recent version of Visual Studio requires a change here.</a:t>
            </a:r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sim_swc_xxx</a:t>
            </a:r>
            <a:r>
              <a:rPr lang="de-DE" dirty="0" smtClean="0"/>
              <a:t>\</a:t>
            </a:r>
            <a:r>
              <a:rPr lang="de-DE" dirty="0" err="1" smtClean="0"/>
              <a:t>sim_swc_config.scfg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75</a:t>
            </a:fld>
            <a:endParaRPr lang="de-DE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409387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Specify: </a:t>
            </a:r>
          </a:p>
          <a:p>
            <a:pPr lvl="1"/>
            <a:r>
              <a:rPr lang="en-US" dirty="0" smtClean="0"/>
              <a:t>File lists </a:t>
            </a:r>
          </a:p>
          <a:p>
            <a:pPr lvl="1"/>
            <a:r>
              <a:rPr lang="en-US" dirty="0" smtClean="0"/>
              <a:t>Include paths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sim_swc_xxx</a:t>
            </a:r>
            <a:r>
              <a:rPr lang="de-DE" dirty="0" smtClean="0"/>
              <a:t>\</a:t>
            </a:r>
            <a:r>
              <a:rPr lang="de-DE" dirty="0" err="1" smtClean="0"/>
              <a:t>sim_swc_file_list.scfg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76</a:t>
            </a:fld>
            <a:endParaRPr lang="de-DE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6385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Essentially the same as for the SWC-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patch_pc_file</a:t>
            </a:r>
            <a:r>
              <a:rPr lang="en-US" dirty="0" smtClean="0"/>
              <a:t>”:</a:t>
            </a:r>
          </a:p>
          <a:p>
            <a:pPr lvl="1"/>
            <a:r>
              <a:rPr lang="en-US" dirty="0" smtClean="0"/>
              <a:t>instead of “</a:t>
            </a:r>
            <a:r>
              <a:rPr lang="en-US" dirty="0" err="1" smtClean="0"/>
              <a:t>algo_version_file</a:t>
            </a:r>
            <a:r>
              <a:rPr lang="en-US" dirty="0" smtClean="0"/>
              <a:t>” the variable “</a:t>
            </a:r>
            <a:r>
              <a:rPr lang="en-US" dirty="0" err="1" smtClean="0"/>
              <a:t>version_file</a:t>
            </a:r>
            <a:r>
              <a:rPr lang="en-US" dirty="0" smtClean="0"/>
              <a:t>” is used</a:t>
            </a:r>
          </a:p>
          <a:p>
            <a:pPr lvl="1"/>
            <a:r>
              <a:rPr lang="en-US" dirty="0" smtClean="0"/>
              <a:t>Possibly refer to </a:t>
            </a:r>
            <a:r>
              <a:rPr lang="en-US" dirty="0" err="1" smtClean="0"/>
              <a:t>funtion</a:t>
            </a:r>
            <a:r>
              <a:rPr lang="en-US" dirty="0" smtClean="0"/>
              <a:t> owner or Visual Studio project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xx_sim</a:t>
            </a:r>
            <a:r>
              <a:rPr lang="de-DE" dirty="0" smtClean="0"/>
              <a:t>\</a:t>
            </a:r>
            <a:r>
              <a:rPr lang="de-DE" dirty="0" err="1" smtClean="0"/>
              <a:t>sim_swc_xxx_vis</a:t>
            </a:r>
            <a:r>
              <a:rPr lang="de-DE" dirty="0" smtClean="0"/>
              <a:t>\</a:t>
            </a:r>
            <a:r>
              <a:rPr lang="de-DE" dirty="0" err="1" smtClean="0"/>
              <a:t>sim_swc_config.scfg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77</a:t>
            </a:fld>
            <a:endParaRPr lang="de-DE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799"/>
            <a:ext cx="3744416" cy="488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55976" y="1628800"/>
            <a:ext cx="4464496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This file has the same structure as in the case of an SWC-</a:t>
            </a:r>
            <a:r>
              <a:rPr lang="en-US" dirty="0" err="1" smtClean="0"/>
              <a:t>plugin</a:t>
            </a:r>
            <a:endParaRPr lang="en-US" dirty="0" smtClean="0"/>
          </a:p>
          <a:p>
            <a:r>
              <a:rPr lang="en-US" b="1" dirty="0" smtClean="0"/>
              <a:t>BUT: </a:t>
            </a:r>
            <a:r>
              <a:rPr lang="en-US" dirty="0" smtClean="0"/>
              <a:t>Additional block “output configuration”:</a:t>
            </a:r>
          </a:p>
          <a:p>
            <a:pPr lvl="1"/>
            <a:r>
              <a:rPr lang="en-US" dirty="0" smtClean="0"/>
              <a:t>Definition of target type in “</a:t>
            </a:r>
            <a:r>
              <a:rPr lang="en-US" dirty="0" err="1" smtClean="0"/>
              <a:t>target_ext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If this variable is not set, it is per default set to “.</a:t>
            </a:r>
            <a:r>
              <a:rPr lang="en-US" dirty="0" err="1" smtClean="0"/>
              <a:t>dll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Only SR generates PC simulation </a:t>
            </a:r>
            <a:r>
              <a:rPr lang="en-US" dirty="0" err="1" smtClean="0"/>
              <a:t>plugins</a:t>
            </a:r>
            <a:r>
              <a:rPr lang="en-US" dirty="0" smtClean="0"/>
              <a:t> which are not </a:t>
            </a:r>
            <a:r>
              <a:rPr lang="en-US" dirty="0" err="1" smtClean="0"/>
              <a:t>dll’s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</a:t>
            </a:r>
            <a:r>
              <a:rPr lang="de-DE" dirty="0" err="1" smtClean="0"/>
              <a:t>xxx_adapter</a:t>
            </a:r>
            <a:r>
              <a:rPr lang="de-DE" dirty="0" smtClean="0"/>
              <a:t>\</a:t>
            </a:r>
            <a:r>
              <a:rPr lang="de-DE" dirty="0" err="1" smtClean="0"/>
              <a:t>simenv_config.scfg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78</a:t>
            </a:fld>
            <a:endParaRPr lang="de-DE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3384376" cy="130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Folder structure (example from LD)</a:t>
            </a:r>
          </a:p>
          <a:p>
            <a:pPr lvl="1"/>
            <a:r>
              <a:rPr lang="en-US" dirty="0" smtClean="0"/>
              <a:t>Folder </a:t>
            </a:r>
            <a:r>
              <a:rPr lang="en-US" b="1" dirty="0" err="1" smtClean="0"/>
              <a:t>vme</a:t>
            </a:r>
            <a:r>
              <a:rPr lang="en-US" dirty="0" smtClean="0"/>
              <a:t> contains sources for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outfiles</a:t>
            </a:r>
            <a:r>
              <a:rPr lang="en-US" dirty="0" smtClean="0"/>
              <a:t> for VISION MID EVE</a:t>
            </a:r>
          </a:p>
          <a:p>
            <a:pPr lvl="2"/>
            <a:r>
              <a:rPr lang="en-US" dirty="0" smtClean="0"/>
              <a:t>C674x, if a C674x Lib is built</a:t>
            </a:r>
          </a:p>
          <a:p>
            <a:pPr lvl="2"/>
            <a:r>
              <a:rPr lang="en-US" dirty="0" smtClean="0"/>
              <a:t>ARP32, if an ARP32 Lib is built</a:t>
            </a:r>
          </a:p>
          <a:p>
            <a:pPr lvl="2"/>
            <a:r>
              <a:rPr lang="en-US" dirty="0" smtClean="0"/>
              <a:t>CortexA8</a:t>
            </a:r>
          </a:p>
          <a:p>
            <a:pPr lvl="2"/>
            <a:r>
              <a:rPr lang="en-US" dirty="0" smtClean="0"/>
              <a:t>CortexA8Only, if a CortexA8 </a:t>
            </a:r>
          </a:p>
          <a:p>
            <a:pPr lvl="2">
              <a:buNone/>
            </a:pPr>
            <a:r>
              <a:rPr lang="en-US" dirty="0" smtClean="0"/>
              <a:t>	Lib is built</a:t>
            </a:r>
          </a:p>
          <a:p>
            <a:pPr lvl="1"/>
            <a:r>
              <a:rPr lang="en-US" dirty="0" smtClean="0"/>
              <a:t>Folder vh28 contains sources for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outfiles</a:t>
            </a:r>
            <a:r>
              <a:rPr lang="en-US" dirty="0" smtClean="0"/>
              <a:t> for VISION HIGH 28</a:t>
            </a:r>
          </a:p>
          <a:p>
            <a:pPr lvl="2"/>
            <a:r>
              <a:rPr lang="en-US" dirty="0" smtClean="0"/>
              <a:t>C66xx, if a C66xx Lib is built</a:t>
            </a:r>
          </a:p>
          <a:p>
            <a:pPr lvl="2"/>
            <a:r>
              <a:rPr lang="en-US" dirty="0" smtClean="0"/>
              <a:t>ARP32, if an ARP32 Lib is built</a:t>
            </a:r>
          </a:p>
          <a:p>
            <a:pPr lvl="2"/>
            <a:r>
              <a:rPr lang="en-US" dirty="0" smtClean="0"/>
              <a:t>CortexA15, if a Cortex A15 Lib is built</a:t>
            </a:r>
          </a:p>
          <a:p>
            <a:pPr lvl="2">
              <a:buNone/>
            </a:pPr>
            <a:r>
              <a:rPr lang="en-US" dirty="0" smtClean="0"/>
              <a:t>	(e.g. SR)</a:t>
            </a:r>
          </a:p>
          <a:p>
            <a:pPr lvl="2"/>
            <a:r>
              <a:rPr lang="en-US" dirty="0" smtClean="0"/>
              <a:t>CortexM4</a:t>
            </a:r>
          </a:p>
          <a:p>
            <a:pPr lvl="1"/>
            <a:r>
              <a:rPr lang="en-US" dirty="0" smtClean="0"/>
              <a:t>Common: sources used for both </a:t>
            </a:r>
            <a:r>
              <a:rPr lang="en-US" dirty="0" err="1" smtClean="0"/>
              <a:t>vme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and v28</a:t>
            </a:r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HIL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79</a:t>
            </a:fld>
            <a:endParaRPr lang="de-DE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2016224" cy="28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700808"/>
            <a:ext cx="202293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None/>
            </a:pPr>
            <a:r>
              <a:rPr lang="de-DE" sz="2800" b="1" dirty="0" smtClean="0">
                <a:solidFill>
                  <a:schemeClr val="tx2"/>
                </a:solidFill>
              </a:rPr>
              <a:t>Goals:</a:t>
            </a: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Purpose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all </a:t>
            </a:r>
            <a:r>
              <a:rPr lang="de-DE" sz="2800" dirty="0" err="1" smtClean="0">
                <a:solidFill>
                  <a:schemeClr val="tx2"/>
                </a:solidFill>
              </a:rPr>
              <a:t>shared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scripts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Purpose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all </a:t>
            </a:r>
            <a:r>
              <a:rPr lang="de-DE" sz="2800" dirty="0" err="1" smtClean="0">
                <a:solidFill>
                  <a:schemeClr val="tx2"/>
                </a:solidFill>
              </a:rPr>
              <a:t>configuration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files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smtClean="0">
                <a:solidFill>
                  <a:schemeClr val="tx2"/>
                </a:solidFill>
              </a:rPr>
              <a:t>Folder </a:t>
            </a:r>
            <a:r>
              <a:rPr lang="de-DE" sz="2800" dirty="0" err="1" smtClean="0">
                <a:solidFill>
                  <a:schemeClr val="tx2"/>
                </a:solidFill>
              </a:rPr>
              <a:t>structure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Overview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adas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extensions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Detailed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coverage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selected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adas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extensions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smtClean="0">
                <a:solidFill>
                  <a:schemeClr val="tx2"/>
                </a:solidFill>
              </a:rPr>
              <a:t>Guide </a:t>
            </a:r>
            <a:r>
              <a:rPr lang="de-DE" sz="2800" dirty="0" err="1" smtClean="0">
                <a:solidFill>
                  <a:schemeClr val="tx2"/>
                </a:solidFill>
              </a:rPr>
              <a:t>how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to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generate</a:t>
            </a:r>
            <a:r>
              <a:rPr lang="de-DE" sz="2800" dirty="0" smtClean="0">
                <a:solidFill>
                  <a:schemeClr val="tx2"/>
                </a:solidFill>
              </a:rPr>
              <a:t> a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environment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for</a:t>
            </a:r>
            <a:r>
              <a:rPr lang="de-DE" sz="2800" dirty="0" smtClean="0">
                <a:solidFill>
                  <a:schemeClr val="tx2"/>
                </a:solidFill>
              </a:rPr>
              <a:t> a </a:t>
            </a:r>
            <a:r>
              <a:rPr lang="de-DE" sz="2800" dirty="0" err="1" smtClean="0">
                <a:solidFill>
                  <a:schemeClr val="tx2"/>
                </a:solidFill>
              </a:rPr>
              <a:t>new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component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Overview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flags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Particularities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components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already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running</a:t>
            </a:r>
            <a:r>
              <a:rPr lang="de-DE" sz="2800" dirty="0" smtClean="0">
                <a:solidFill>
                  <a:schemeClr val="tx2"/>
                </a:solidFill>
              </a:rPr>
              <a:t> on </a:t>
            </a:r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GenericScons</a:t>
            </a:r>
            <a:r>
              <a:rPr lang="en-US" dirty="0" smtClean="0"/>
              <a:t>: User‘s </a:t>
            </a:r>
            <a:r>
              <a:rPr lang="en-US" dirty="0"/>
              <a:t>point of </a:t>
            </a:r>
            <a:r>
              <a:rPr lang="en-US" dirty="0" smtClean="0"/>
              <a:t>view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sconstruct_config.scfg</a:t>
            </a:r>
            <a:r>
              <a:rPr lang="en-US" dirty="0" smtClean="0"/>
              <a:t> set</a:t>
            </a:r>
          </a:p>
          <a:p>
            <a:pPr lvl="1">
              <a:buNone/>
            </a:pPr>
            <a:r>
              <a:rPr lang="en-US" dirty="0" err="1" smtClean="0"/>
              <a:t>ecu_hil_wrapper_used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In 03_Workspace\</a:t>
            </a:r>
            <a:r>
              <a:rPr lang="en-US" dirty="0" err="1" smtClean="0"/>
              <a:t>algo</a:t>
            </a:r>
            <a:r>
              <a:rPr lang="en-US" dirty="0" smtClean="0"/>
              <a:t>\xxx\</a:t>
            </a:r>
            <a:r>
              <a:rPr lang="en-US" dirty="0" err="1" smtClean="0"/>
              <a:t>sconscript_setup_config.scfg</a:t>
            </a:r>
            <a:r>
              <a:rPr lang="en-US" dirty="0" smtClean="0"/>
              <a:t> activate copy of related </a:t>
            </a:r>
            <a:r>
              <a:rPr lang="en-US" dirty="0" err="1" smtClean="0"/>
              <a:t>Sconscripts</a:t>
            </a:r>
            <a:endParaRPr lang="en-US" dirty="0" smtClean="0"/>
          </a:p>
          <a:p>
            <a:r>
              <a:rPr lang="en-US" dirty="0" smtClean="0"/>
              <a:t>Copy templates to individual folders and adapt accordingly</a:t>
            </a:r>
          </a:p>
          <a:p>
            <a:pPr lvl="1"/>
            <a:r>
              <a:rPr lang="en-US" b="1" dirty="0" smtClean="0"/>
              <a:t>Remark: </a:t>
            </a:r>
            <a:r>
              <a:rPr lang="en-US" dirty="0" smtClean="0"/>
              <a:t>Apart from source lists and include lists, almost nothing is expected to have to be changed</a:t>
            </a:r>
            <a:endParaRPr lang="en-US" b="1" dirty="0" smtClean="0"/>
          </a:p>
          <a:p>
            <a:r>
              <a:rPr lang="en-US" dirty="0" smtClean="0"/>
              <a:t>There are only templates for VME targets</a:t>
            </a:r>
          </a:p>
          <a:p>
            <a:r>
              <a:rPr lang="en-US" dirty="0" smtClean="0"/>
              <a:t>For appropriate examples for VH28 configurations please refer to the ones from LD and SR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: Create suitable templates for VH28.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HIL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r>
              <a:rPr lang="de-DE" dirty="0" smtClean="0"/>
              <a:t> – </a:t>
            </a:r>
            <a:r>
              <a:rPr lang="de-DE" dirty="0" err="1" smtClean="0"/>
              <a:t>Activation</a:t>
            </a:r>
            <a:endParaRPr lang="de-DE" dirty="0" smtClean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folder requires</a:t>
            </a:r>
          </a:p>
          <a:p>
            <a:pPr lvl="1"/>
            <a:r>
              <a:rPr lang="en-US" dirty="0" err="1" smtClean="0"/>
              <a:t>hil_env_config.scfg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corresponds to </a:t>
            </a:r>
            <a:r>
              <a:rPr lang="en-US" dirty="0" err="1" smtClean="0">
                <a:sym typeface="Wingdings" pitchFamily="2" charset="2"/>
              </a:rPr>
              <a:t>simenv_config.scfg</a:t>
            </a:r>
            <a:r>
              <a:rPr lang="en-US" dirty="0" smtClean="0">
                <a:sym typeface="Wingdings" pitchFamily="2" charset="2"/>
              </a:rPr>
              <a:t> from PC Simulation </a:t>
            </a:r>
            <a:r>
              <a:rPr lang="en-US" dirty="0" err="1" smtClean="0">
                <a:sym typeface="Wingdings" pitchFamily="2" charset="2"/>
              </a:rPr>
              <a:t>plugins</a:t>
            </a:r>
            <a:endParaRPr lang="en-US" dirty="0" smtClean="0"/>
          </a:p>
          <a:p>
            <a:pPr lvl="1"/>
            <a:r>
              <a:rPr lang="en-US" dirty="0" err="1" smtClean="0"/>
              <a:t>ti</a:t>
            </a:r>
            <a:r>
              <a:rPr lang="en-US" dirty="0" smtClean="0"/>
              <a:t>_&lt;core&gt;_</a:t>
            </a:r>
            <a:r>
              <a:rPr lang="en-US" dirty="0" err="1" smtClean="0"/>
              <a:t>sim_hil_file_list.scfg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corresponds to </a:t>
            </a:r>
            <a:r>
              <a:rPr lang="en-US" dirty="0" err="1" smtClean="0">
                <a:sym typeface="Wingdings" pitchFamily="2" charset="2"/>
              </a:rPr>
              <a:t>sim_swc_xxx_file_list.scfg</a:t>
            </a:r>
            <a:r>
              <a:rPr lang="en-US" dirty="0" smtClean="0">
                <a:sym typeface="Wingdings" pitchFamily="2" charset="2"/>
              </a:rPr>
              <a:t> from PC Simulation </a:t>
            </a:r>
            <a:r>
              <a:rPr lang="en-US" dirty="0" err="1" smtClean="0">
                <a:sym typeface="Wingdings" pitchFamily="2" charset="2"/>
              </a:rPr>
              <a:t>plugins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/>
              <a:t>ti</a:t>
            </a:r>
            <a:r>
              <a:rPr lang="en-US" dirty="0" smtClean="0"/>
              <a:t>_&lt;core&gt;_</a:t>
            </a:r>
            <a:r>
              <a:rPr lang="en-US" dirty="0" err="1" smtClean="0"/>
              <a:t>sim_hil_config.scfg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corresponds to </a:t>
            </a:r>
            <a:r>
              <a:rPr lang="en-US" dirty="0" err="1" smtClean="0">
                <a:sym typeface="Wingdings" pitchFamily="2" charset="2"/>
              </a:rPr>
              <a:t>sim_swc_xxx_scfg</a:t>
            </a:r>
            <a:r>
              <a:rPr lang="en-US" dirty="0" smtClean="0">
                <a:sym typeface="Wingdings" pitchFamily="2" charset="2"/>
              </a:rPr>
              <a:t> from PC Simulation </a:t>
            </a:r>
            <a:r>
              <a:rPr lang="en-US" dirty="0" err="1" smtClean="0">
                <a:sym typeface="Wingdings" pitchFamily="2" charset="2"/>
              </a:rPr>
              <a:t>plugins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Since HIL-</a:t>
            </a:r>
            <a:r>
              <a:rPr lang="en-US" dirty="0" err="1" smtClean="0">
                <a:sym typeface="Wingdings" pitchFamily="2" charset="2"/>
              </a:rPr>
              <a:t>Sim</a:t>
            </a:r>
            <a:r>
              <a:rPr lang="en-US" dirty="0" smtClean="0">
                <a:sym typeface="Wingdings" pitchFamily="2" charset="2"/>
              </a:rPr>
              <a:t> .</a:t>
            </a:r>
            <a:r>
              <a:rPr lang="en-US" dirty="0" err="1" smtClean="0">
                <a:sym typeface="Wingdings" pitchFamily="2" charset="2"/>
              </a:rPr>
              <a:t>scfg’s</a:t>
            </a:r>
            <a:r>
              <a:rPr lang="en-US" dirty="0" smtClean="0">
                <a:sym typeface="Wingdings" pitchFamily="2" charset="2"/>
              </a:rPr>
              <a:t> are very similar to PC -</a:t>
            </a:r>
            <a:r>
              <a:rPr lang="en-US" dirty="0" err="1" smtClean="0">
                <a:sym typeface="Wingdings" pitchFamily="2" charset="2"/>
              </a:rPr>
              <a:t>Sim.scfg</a:t>
            </a:r>
            <a:r>
              <a:rPr lang="en-US" dirty="0" smtClean="0">
                <a:sym typeface="Wingdings" pitchFamily="2" charset="2"/>
              </a:rPr>
              <a:t>, we will only cover particularities.</a:t>
            </a:r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HIL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r>
              <a:rPr lang="de-DE" dirty="0" smtClean="0"/>
              <a:t> – </a:t>
            </a:r>
            <a:r>
              <a:rPr lang="de-DE" dirty="0" err="1" smtClean="0"/>
              <a:t>organisation</a:t>
            </a:r>
            <a:endParaRPr lang="de-DE" dirty="0" smtClean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Excerpt: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&lt;variant&gt;_</a:t>
            </a:r>
            <a:r>
              <a:rPr lang="en-US" dirty="0" err="1" smtClean="0"/>
              <a:t>libs</a:t>
            </a:r>
            <a:r>
              <a:rPr lang="en-US" dirty="0" smtClean="0"/>
              <a:t> must contain related ECU Library, excluding:</a:t>
            </a:r>
          </a:p>
          <a:p>
            <a:pPr lvl="1"/>
            <a:r>
              <a:rPr lang="en-US" dirty="0" smtClean="0"/>
              <a:t>Cortex A8, since then no Cortex A8 Library is used built</a:t>
            </a:r>
          </a:p>
          <a:p>
            <a:pPr lvl="1"/>
            <a:r>
              <a:rPr lang="en-US" dirty="0" smtClean="0"/>
              <a:t>Cortex M4.</a:t>
            </a:r>
          </a:p>
          <a:p>
            <a:r>
              <a:rPr lang="en-US" dirty="0" smtClean="0"/>
              <a:t>Possibly further libraries (e.g. from TI) need to be taken into account</a:t>
            </a:r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evm_hil_projects</a:t>
            </a:r>
            <a:r>
              <a:rPr lang="de-DE" dirty="0" smtClean="0"/>
              <a:t>\&lt;</a:t>
            </a:r>
            <a:r>
              <a:rPr lang="de-DE" dirty="0" err="1" smtClean="0"/>
              <a:t>core</a:t>
            </a:r>
            <a:r>
              <a:rPr lang="de-DE" dirty="0" smtClean="0"/>
              <a:t>&gt;\</a:t>
            </a:r>
            <a:r>
              <a:rPr lang="de-DE" dirty="0" err="1" smtClean="0"/>
              <a:t>hil_env_config.scfg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82</a:t>
            </a:fld>
            <a:endParaRPr lang="de-DE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060848"/>
            <a:ext cx="76009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from C674x: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“&lt;core&gt;_</a:t>
            </a:r>
            <a:r>
              <a:rPr lang="en-US" dirty="0" err="1" smtClean="0"/>
              <a:t>sim_hil_sources</a:t>
            </a:r>
            <a:r>
              <a:rPr lang="en-US" dirty="0" smtClean="0"/>
              <a:t>” requires only one file.</a:t>
            </a:r>
          </a:p>
          <a:p>
            <a:pPr lvl="1"/>
            <a:endParaRPr lang="en-US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sz="2400" dirty="0" err="1" smtClean="0">
                <a:solidFill>
                  <a:schemeClr val="bg1"/>
                </a:solidFill>
              </a:rPr>
              <a:t>evm_hil_projects</a:t>
            </a:r>
            <a:r>
              <a:rPr lang="de-DE" sz="2400" dirty="0" smtClean="0">
                <a:solidFill>
                  <a:schemeClr val="bg1"/>
                </a:solidFill>
              </a:rPr>
              <a:t>\&lt;</a:t>
            </a:r>
            <a:r>
              <a:rPr lang="de-DE" sz="2400" dirty="0" err="1" smtClean="0">
                <a:solidFill>
                  <a:schemeClr val="bg1"/>
                </a:solidFill>
              </a:rPr>
              <a:t>core</a:t>
            </a:r>
            <a:r>
              <a:rPr lang="de-DE" sz="2400" dirty="0">
                <a:solidFill>
                  <a:schemeClr val="bg1"/>
                </a:solidFill>
              </a:rPr>
              <a:t>&gt;\</a:t>
            </a:r>
            <a:r>
              <a:rPr lang="de-DE" sz="2400" dirty="0" err="1">
                <a:solidFill>
                  <a:schemeClr val="bg1"/>
                </a:solidFill>
              </a:rPr>
              <a:t>ti</a:t>
            </a:r>
            <a:r>
              <a:rPr lang="de-DE" sz="2400" dirty="0">
                <a:solidFill>
                  <a:schemeClr val="bg1"/>
                </a:solidFill>
              </a:rPr>
              <a:t>_&lt;</a:t>
            </a:r>
            <a:r>
              <a:rPr lang="de-DE" sz="2400" dirty="0" err="1">
                <a:solidFill>
                  <a:schemeClr val="bg1"/>
                </a:solidFill>
              </a:rPr>
              <a:t>core</a:t>
            </a:r>
            <a:r>
              <a:rPr lang="de-DE" sz="2400" dirty="0">
                <a:solidFill>
                  <a:schemeClr val="bg1"/>
                </a:solidFill>
              </a:rPr>
              <a:t>&gt;_</a:t>
            </a:r>
            <a:r>
              <a:rPr lang="de-DE" sz="2400" dirty="0" err="1" smtClean="0">
                <a:solidFill>
                  <a:schemeClr val="bg1"/>
                </a:solidFill>
              </a:rPr>
              <a:t>sim_hil_file_list.scfg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83</a:t>
            </a:fld>
            <a:endParaRPr lang="de-DE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15354"/>
            <a:ext cx="6480720" cy="255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0" y="1628800"/>
            <a:ext cx="4248472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sysbios_cfg</a:t>
            </a:r>
            <a:r>
              <a:rPr lang="en-US" dirty="0" smtClean="0"/>
              <a:t>”:</a:t>
            </a:r>
          </a:p>
          <a:p>
            <a:pPr lvl="1"/>
            <a:r>
              <a:rPr lang="en-US" dirty="0" smtClean="0"/>
              <a:t>For some HIL targets it is necessary to generate a </a:t>
            </a:r>
            <a:r>
              <a:rPr lang="en-US" dirty="0" err="1" smtClean="0"/>
              <a:t>sysbios</a:t>
            </a:r>
            <a:r>
              <a:rPr lang="en-US" dirty="0" smtClean="0"/>
              <a:t> (TI operating system)</a:t>
            </a:r>
          </a:p>
          <a:p>
            <a:pPr lvl="1"/>
            <a:r>
              <a:rPr lang="en-US" dirty="0" smtClean="0"/>
              <a:t>A configuration file is necessary here</a:t>
            </a:r>
          </a:p>
          <a:p>
            <a:pPr lvl="1"/>
            <a:r>
              <a:rPr lang="en-US" dirty="0" smtClean="0"/>
              <a:t>Generated with XDC-tools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xs_compiler_options</a:t>
            </a:r>
            <a:r>
              <a:rPr lang="en-US" dirty="0" smtClean="0"/>
              <a:t>” contain flags for the </a:t>
            </a:r>
            <a:r>
              <a:rPr lang="en-US" dirty="0" err="1" smtClean="0"/>
              <a:t>sysbios</a:t>
            </a:r>
            <a:r>
              <a:rPr lang="en-US" dirty="0" smtClean="0"/>
              <a:t> generation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sz="2400" dirty="0" err="1" smtClean="0">
                <a:solidFill>
                  <a:schemeClr val="bg1"/>
                </a:solidFill>
              </a:rPr>
              <a:t>evm_hil_projects</a:t>
            </a:r>
            <a:r>
              <a:rPr lang="de-DE" sz="2400" dirty="0" smtClean="0">
                <a:solidFill>
                  <a:schemeClr val="bg1"/>
                </a:solidFill>
              </a:rPr>
              <a:t>\&lt;</a:t>
            </a:r>
            <a:r>
              <a:rPr lang="de-DE" sz="2400" dirty="0" err="1" smtClean="0">
                <a:solidFill>
                  <a:schemeClr val="bg1"/>
                </a:solidFill>
              </a:rPr>
              <a:t>core</a:t>
            </a:r>
            <a:r>
              <a:rPr lang="de-DE" sz="2400" dirty="0">
                <a:solidFill>
                  <a:schemeClr val="bg1"/>
                </a:solidFill>
              </a:rPr>
              <a:t>&gt;\</a:t>
            </a:r>
            <a:r>
              <a:rPr lang="de-DE" sz="2400" dirty="0" err="1">
                <a:solidFill>
                  <a:schemeClr val="bg1"/>
                </a:solidFill>
              </a:rPr>
              <a:t>ti</a:t>
            </a:r>
            <a:r>
              <a:rPr lang="de-DE" sz="2400" dirty="0">
                <a:solidFill>
                  <a:schemeClr val="bg1"/>
                </a:solidFill>
              </a:rPr>
              <a:t>_&lt;</a:t>
            </a:r>
            <a:r>
              <a:rPr lang="de-DE" sz="2400" dirty="0" err="1">
                <a:solidFill>
                  <a:schemeClr val="bg1"/>
                </a:solidFill>
              </a:rPr>
              <a:t>core</a:t>
            </a:r>
            <a:r>
              <a:rPr lang="de-DE" sz="2400" dirty="0">
                <a:solidFill>
                  <a:schemeClr val="bg1"/>
                </a:solidFill>
              </a:rPr>
              <a:t>&gt;_</a:t>
            </a:r>
            <a:r>
              <a:rPr lang="de-DE" sz="2400" dirty="0" err="1" smtClean="0">
                <a:solidFill>
                  <a:schemeClr val="bg1"/>
                </a:solidFill>
              </a:rPr>
              <a:t>sim_hil_config.scfg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84</a:t>
            </a:fld>
            <a:endParaRPr lang="de-DE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1"/>
            <a:ext cx="4032448" cy="493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22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flags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 fontScale="85000" lnSpcReduction="20000"/>
          </a:bodyPr>
          <a:lstStyle/>
          <a:p>
            <a:pPr marL="571500" indent="-571500"/>
            <a:r>
              <a:rPr lang="de-DE" dirty="0" smtClean="0">
                <a:solidFill>
                  <a:schemeClr val="tx2"/>
                </a:solidFill>
              </a:rPr>
              <a:t>verbose=&lt; 0 | 1 &gt;: 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If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activated</a:t>
            </a:r>
            <a:r>
              <a:rPr lang="de-DE" dirty="0" smtClean="0">
                <a:solidFill>
                  <a:schemeClr val="tx2"/>
                </a:solidFill>
              </a:rPr>
              <a:t>, </a:t>
            </a:r>
            <a:r>
              <a:rPr lang="de-DE" dirty="0" err="1" smtClean="0">
                <a:solidFill>
                  <a:schemeClr val="tx2"/>
                </a:solidFill>
              </a:rPr>
              <a:t>full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commands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displayed</a:t>
            </a:r>
            <a:r>
              <a:rPr lang="de-DE" dirty="0" smtClean="0">
                <a:solidFill>
                  <a:schemeClr val="tx2"/>
                </a:solidFill>
              </a:rPr>
              <a:t> on </a:t>
            </a:r>
            <a:r>
              <a:rPr lang="de-DE" dirty="0" err="1" smtClean="0">
                <a:solidFill>
                  <a:schemeClr val="tx2"/>
                </a:solidFill>
              </a:rPr>
              <a:t>command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line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skip_ide_generation</a:t>
            </a:r>
            <a:r>
              <a:rPr lang="de-DE" dirty="0" smtClean="0">
                <a:solidFill>
                  <a:schemeClr val="tx2"/>
                </a:solidFill>
              </a:rPr>
              <a:t>=&lt; 0 | 1&gt;: 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If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activated</a:t>
            </a:r>
            <a:r>
              <a:rPr lang="de-DE" dirty="0" smtClean="0">
                <a:solidFill>
                  <a:schemeClr val="tx2"/>
                </a:solidFill>
              </a:rPr>
              <a:t> all </a:t>
            </a:r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commands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IDE </a:t>
            </a:r>
            <a:r>
              <a:rPr lang="de-DE" dirty="0" err="1" smtClean="0">
                <a:solidFill>
                  <a:schemeClr val="tx2"/>
                </a:solidFill>
              </a:rPr>
              <a:t>generation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ignored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When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from</a:t>
            </a:r>
            <a:r>
              <a:rPr lang="de-DE" dirty="0" smtClean="0">
                <a:solidFill>
                  <a:schemeClr val="tx2"/>
                </a:solidFill>
              </a:rPr>
              <a:t> DIE, </a:t>
            </a:r>
            <a:r>
              <a:rPr lang="de-DE" dirty="0" err="1" smtClean="0">
                <a:solidFill>
                  <a:schemeClr val="tx2"/>
                </a:solidFill>
              </a:rPr>
              <a:t>this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flag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always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set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build_from_ide</a:t>
            </a:r>
            <a:r>
              <a:rPr lang="de-DE" dirty="0" smtClean="0">
                <a:solidFill>
                  <a:schemeClr val="tx2"/>
                </a:solidFill>
              </a:rPr>
              <a:t>=&lt; 0 | 1 &gt;: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(De)Activate </a:t>
            </a:r>
            <a:r>
              <a:rPr lang="de-DE" dirty="0" err="1" smtClean="0">
                <a:solidFill>
                  <a:schemeClr val="tx2"/>
                </a:solidFill>
              </a:rPr>
              <a:t>certain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mode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installing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targets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05_Testing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Please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refer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scons_tools</a:t>
            </a:r>
            <a:r>
              <a:rPr lang="de-DE" dirty="0" smtClean="0">
                <a:solidFill>
                  <a:schemeClr val="tx2"/>
                </a:solidFill>
              </a:rPr>
              <a:t>\</a:t>
            </a:r>
            <a:r>
              <a:rPr lang="de-DE" dirty="0" err="1" smtClean="0">
                <a:solidFill>
                  <a:schemeClr val="tx2"/>
                </a:solidFill>
              </a:rPr>
              <a:t>docs</a:t>
            </a:r>
            <a:r>
              <a:rPr lang="de-DE" dirty="0" smtClean="0">
                <a:solidFill>
                  <a:schemeClr val="tx2"/>
                </a:solidFill>
              </a:rPr>
              <a:t>\Scons_build_environment.docx</a:t>
            </a:r>
          </a:p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build_from_vs</a:t>
            </a:r>
            <a:r>
              <a:rPr lang="de-DE" dirty="0" smtClean="0">
                <a:solidFill>
                  <a:schemeClr val="tx2"/>
                </a:solidFill>
              </a:rPr>
              <a:t>=&lt; 0 | 1 &gt;: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commands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Hil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targets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ignored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Always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when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from</a:t>
            </a:r>
            <a:r>
              <a:rPr lang="de-DE" dirty="0" smtClean="0">
                <a:solidFill>
                  <a:schemeClr val="tx2"/>
                </a:solidFill>
              </a:rPr>
              <a:t> Visual Studio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Motivation: </a:t>
            </a:r>
            <a:r>
              <a:rPr lang="de-DE" dirty="0" err="1" smtClean="0">
                <a:solidFill>
                  <a:schemeClr val="tx2"/>
                </a:solidFill>
              </a:rPr>
              <a:t>Optimization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Reading </a:t>
            </a:r>
            <a:r>
              <a:rPr lang="de-DE" dirty="0" err="1" smtClean="0">
                <a:solidFill>
                  <a:schemeClr val="tx2"/>
                </a:solidFill>
              </a:rPr>
              <a:t>Sconscript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files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build_from_ccs</a:t>
            </a:r>
            <a:r>
              <a:rPr lang="de-DE" dirty="0" smtClean="0">
                <a:solidFill>
                  <a:schemeClr val="tx2"/>
                </a:solidFill>
              </a:rPr>
              <a:t>=&lt; 0 | 1 &gt;: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commands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PC Simulation </a:t>
            </a:r>
            <a:r>
              <a:rPr lang="de-DE" dirty="0" err="1" smtClean="0">
                <a:solidFill>
                  <a:schemeClr val="tx2"/>
                </a:solidFill>
              </a:rPr>
              <a:t>targets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ignored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Always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when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from</a:t>
            </a:r>
            <a:r>
              <a:rPr lang="de-DE" dirty="0" smtClean="0">
                <a:solidFill>
                  <a:schemeClr val="tx2"/>
                </a:solidFill>
              </a:rPr>
              <a:t> CCS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Motivation: </a:t>
            </a:r>
            <a:r>
              <a:rPr lang="de-DE" dirty="0" err="1" smtClean="0">
                <a:solidFill>
                  <a:schemeClr val="tx2"/>
                </a:solidFill>
              </a:rPr>
              <a:t>Optimization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Reading </a:t>
            </a:r>
            <a:r>
              <a:rPr lang="de-DE" dirty="0" err="1" smtClean="0">
                <a:solidFill>
                  <a:schemeClr val="tx2"/>
                </a:solidFill>
              </a:rPr>
              <a:t>Sconscript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files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GenericScons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 fontScale="92500" lnSpcReduction="10000"/>
          </a:bodyPr>
          <a:lstStyle/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custom_sim_copy</a:t>
            </a:r>
            <a:r>
              <a:rPr lang="de-DE" dirty="0" smtClean="0">
                <a:solidFill>
                  <a:schemeClr val="tx2"/>
                </a:solidFill>
              </a:rPr>
              <a:t>=&lt; 0 | 1 &gt;: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Custom </a:t>
            </a:r>
            <a:r>
              <a:rPr lang="de-DE" dirty="0" err="1" smtClean="0">
                <a:solidFill>
                  <a:schemeClr val="tx2"/>
                </a:solidFill>
              </a:rPr>
              <a:t>way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installing</a:t>
            </a:r>
            <a:r>
              <a:rPr lang="de-DE" dirty="0" smtClean="0">
                <a:solidFill>
                  <a:schemeClr val="tx2"/>
                </a:solidFill>
              </a:rPr>
              <a:t> PC Simulation </a:t>
            </a:r>
            <a:r>
              <a:rPr lang="de-DE" dirty="0" err="1" smtClean="0">
                <a:solidFill>
                  <a:schemeClr val="tx2"/>
                </a:solidFill>
              </a:rPr>
              <a:t>targets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05_Testing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Only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used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by</a:t>
            </a:r>
            <a:r>
              <a:rPr lang="de-DE" dirty="0" smtClean="0">
                <a:solidFill>
                  <a:schemeClr val="tx2"/>
                </a:solidFill>
              </a:rPr>
              <a:t> SR</a:t>
            </a:r>
          </a:p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profile</a:t>
            </a:r>
            <a:r>
              <a:rPr lang="de-DE" dirty="0" smtClean="0">
                <a:solidFill>
                  <a:schemeClr val="tx2"/>
                </a:solidFill>
              </a:rPr>
              <a:t>=&lt; 0 | 1 &gt;: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Measure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reading</a:t>
            </a:r>
            <a:r>
              <a:rPr lang="de-DE" dirty="0" smtClean="0">
                <a:solidFill>
                  <a:schemeClr val="tx2"/>
                </a:solidFill>
              </a:rPr>
              <a:t> time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Sconscript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files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Written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03_Workspace\</a:t>
            </a:r>
            <a:r>
              <a:rPr lang="de-DE" dirty="0" err="1" smtClean="0">
                <a:solidFill>
                  <a:schemeClr val="tx2"/>
                </a:solidFill>
              </a:rPr>
              <a:t>algo</a:t>
            </a:r>
            <a:r>
              <a:rPr lang="de-DE" dirty="0" smtClean="0">
                <a:solidFill>
                  <a:schemeClr val="tx2"/>
                </a:solidFill>
              </a:rPr>
              <a:t>\</a:t>
            </a:r>
            <a:r>
              <a:rPr lang="de-DE" dirty="0" err="1" smtClean="0">
                <a:solidFill>
                  <a:schemeClr val="tx2"/>
                </a:solidFill>
              </a:rPr>
              <a:t>xxx</a:t>
            </a:r>
            <a:r>
              <a:rPr lang="de-DE" dirty="0" smtClean="0">
                <a:solidFill>
                  <a:schemeClr val="tx2"/>
                </a:solidFill>
              </a:rPr>
              <a:t>\profile.txt</a:t>
            </a:r>
          </a:p>
          <a:p>
            <a:pPr marL="571500" indent="-571500"/>
            <a:r>
              <a:rPr lang="de-DE" dirty="0" smtClean="0">
                <a:solidFill>
                  <a:schemeClr val="tx2"/>
                </a:solidFill>
              </a:rPr>
              <a:t>-h: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Display </a:t>
            </a:r>
            <a:r>
              <a:rPr lang="de-DE" dirty="0" err="1" smtClean="0">
                <a:solidFill>
                  <a:schemeClr val="tx2"/>
                </a:solidFill>
              </a:rPr>
              <a:t>help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menu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including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list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aliases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dirty="0" err="1" smtClean="0">
                <a:solidFill>
                  <a:schemeClr val="tx2"/>
                </a:solidFill>
              </a:rPr>
              <a:t>install_to_deliverables_dir</a:t>
            </a:r>
            <a:r>
              <a:rPr lang="de-DE" dirty="0" smtClean="0">
                <a:solidFill>
                  <a:schemeClr val="tx2"/>
                </a:solidFill>
              </a:rPr>
              <a:t>=&lt;variant&gt;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Per </a:t>
            </a:r>
            <a:r>
              <a:rPr lang="de-DE" dirty="0" err="1" smtClean="0">
                <a:solidFill>
                  <a:schemeClr val="tx2"/>
                </a:solidFill>
              </a:rPr>
              <a:t>default</a:t>
            </a:r>
            <a:r>
              <a:rPr lang="de-DE" dirty="0" smtClean="0">
                <a:solidFill>
                  <a:schemeClr val="tx2"/>
                </a:solidFill>
              </a:rPr>
              <a:t>, </a:t>
            </a:r>
            <a:r>
              <a:rPr lang="de-DE" dirty="0" err="1" smtClean="0">
                <a:solidFill>
                  <a:schemeClr val="tx2"/>
                </a:solidFill>
              </a:rPr>
              <a:t>when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from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command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line</a:t>
            </a:r>
            <a:r>
              <a:rPr lang="de-DE" dirty="0" smtClean="0">
                <a:solidFill>
                  <a:schemeClr val="tx2"/>
                </a:solidFill>
              </a:rPr>
              <a:t>, </a:t>
            </a:r>
            <a:r>
              <a:rPr lang="de-DE" dirty="0" err="1" smtClean="0">
                <a:solidFill>
                  <a:schemeClr val="tx2"/>
                </a:solidFill>
              </a:rPr>
              <a:t>only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release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variants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installed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05_Deliverables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With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flag</a:t>
            </a:r>
            <a:r>
              <a:rPr lang="de-DE" dirty="0" smtClean="0">
                <a:solidFill>
                  <a:schemeClr val="tx2"/>
                </a:solidFill>
              </a:rPr>
              <a:t> also </a:t>
            </a:r>
            <a:r>
              <a:rPr lang="de-DE" dirty="0" err="1" smtClean="0">
                <a:solidFill>
                  <a:schemeClr val="tx2"/>
                </a:solidFill>
              </a:rPr>
              <a:t>other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variants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may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selected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that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r>
              <a:rPr lang="de-DE" dirty="0" smtClean="0">
                <a:solidFill>
                  <a:schemeClr val="tx2"/>
                </a:solidFill>
              </a:rPr>
              <a:t>-j N:</a:t>
            </a:r>
          </a:p>
          <a:p>
            <a:pPr marL="971550" lvl="1" indent="-571500"/>
            <a:r>
              <a:rPr lang="de-DE" dirty="0" err="1" smtClean="0">
                <a:solidFill>
                  <a:schemeClr val="tx2"/>
                </a:solidFill>
              </a:rPr>
              <a:t>Use</a:t>
            </a:r>
            <a:r>
              <a:rPr lang="de-DE" dirty="0" smtClean="0">
                <a:solidFill>
                  <a:schemeClr val="tx2"/>
                </a:solidFill>
              </a:rPr>
              <a:t> multi-</a:t>
            </a:r>
            <a:r>
              <a:rPr lang="de-DE" dirty="0" err="1" smtClean="0">
                <a:solidFill>
                  <a:schemeClr val="tx2"/>
                </a:solidFill>
              </a:rPr>
              <a:t>thread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with</a:t>
            </a:r>
            <a:r>
              <a:rPr lang="de-DE" dirty="0" smtClean="0">
                <a:solidFill>
                  <a:schemeClr val="tx2"/>
                </a:solidFill>
              </a:rPr>
              <a:t> N </a:t>
            </a:r>
            <a:r>
              <a:rPr lang="de-DE" dirty="0" err="1" smtClean="0">
                <a:solidFill>
                  <a:schemeClr val="tx2"/>
                </a:solidFill>
              </a:rPr>
              <a:t>cores</a:t>
            </a:r>
            <a:endParaRPr lang="de-DE" dirty="0" smtClean="0">
              <a:solidFill>
                <a:schemeClr val="tx2"/>
              </a:solidFill>
            </a:endParaRPr>
          </a:p>
          <a:p>
            <a:pPr marL="571500" indent="-571500"/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GenericScons</a:t>
            </a:r>
            <a:r>
              <a:rPr lang="en-US" dirty="0" smtClean="0"/>
              <a:t> flags</a:t>
            </a:r>
            <a:endParaRPr lang="en-US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  <a:r>
              <a:rPr lang="de-DE" sz="4400" b="1" dirty="0" err="1" smtClean="0">
                <a:solidFill>
                  <a:schemeClr val="tx2"/>
                </a:solidFill>
              </a:rPr>
              <a:t>Particularities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with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some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components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556792"/>
            <a:ext cx="8539118" cy="475252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SR:</a:t>
            </a:r>
          </a:p>
          <a:p>
            <a:pPr lvl="1"/>
            <a:r>
              <a:rPr lang="de-DE" dirty="0" err="1" smtClean="0"/>
              <a:t>Maintain</a:t>
            </a:r>
            <a:r>
              <a:rPr lang="de-DE" dirty="0" smtClean="0"/>
              <a:t> so-</a:t>
            </a:r>
            <a:r>
              <a:rPr lang="de-DE" dirty="0" err="1" smtClean="0"/>
              <a:t>called</a:t>
            </a:r>
            <a:r>
              <a:rPr lang="de-DE" dirty="0" smtClean="0"/>
              <a:t> „utilities“ (03_Workspace\</a:t>
            </a:r>
            <a:r>
              <a:rPr lang="de-DE" dirty="0" err="1" smtClean="0"/>
              <a:t>sr_utils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= PC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endParaRPr lang="de-DE" dirty="0" smtClean="0"/>
          </a:p>
          <a:p>
            <a:pPr lvl="2"/>
            <a:r>
              <a:rPr lang="de-DE" dirty="0" err="1" smtClean="0"/>
              <a:t>Specified</a:t>
            </a:r>
            <a:r>
              <a:rPr lang="de-DE" dirty="0" smtClean="0"/>
              <a:t> in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sr</a:t>
            </a:r>
            <a:r>
              <a:rPr lang="de-DE" dirty="0" smtClean="0"/>
              <a:t>\</a:t>
            </a:r>
            <a:r>
              <a:rPr lang="de-DE" dirty="0" err="1" smtClean="0"/>
              <a:t>sconsctruct_config.scfg</a:t>
            </a:r>
            <a:endParaRPr lang="de-DE" dirty="0" smtClean="0"/>
          </a:p>
          <a:p>
            <a:pPr lvl="2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SConscripts</a:t>
            </a:r>
            <a:endParaRPr lang="de-DE" dirty="0" smtClean="0"/>
          </a:p>
          <a:p>
            <a:pPr lvl="2"/>
            <a:r>
              <a:rPr lang="de-DE" dirty="0" smtClean="0"/>
              <a:t>Further SR-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SConscript‘s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03_Workspace\</a:t>
            </a:r>
            <a:r>
              <a:rPr lang="de-DE" dirty="0" err="1" smtClean="0"/>
              <a:t>sr_utils</a:t>
            </a:r>
            <a:r>
              <a:rPr lang="de-DE" dirty="0" smtClean="0"/>
              <a:t>\SConscript_utils.py –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sr_sim</a:t>
            </a:r>
            <a:r>
              <a:rPr lang="de-DE" dirty="0" smtClean="0"/>
              <a:t>\Sconscript_sim.py –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 smtClean="0"/>
          </a:p>
          <a:p>
            <a:pPr lvl="3"/>
            <a:r>
              <a:rPr lang="de-DE" dirty="0" smtClean="0"/>
              <a:t>01_Source_Code\</a:t>
            </a:r>
            <a:r>
              <a:rPr lang="de-DE" dirty="0" err="1" smtClean="0"/>
              <a:t>algo</a:t>
            </a:r>
            <a:r>
              <a:rPr lang="de-DE" dirty="0" smtClean="0"/>
              <a:t>\00_Custom\</a:t>
            </a:r>
            <a:r>
              <a:rPr lang="de-DE" dirty="0" err="1" smtClean="0"/>
              <a:t>sr_wrp</a:t>
            </a:r>
            <a:r>
              <a:rPr lang="de-DE" dirty="0" smtClean="0"/>
              <a:t>\SConscript_priv.py</a:t>
            </a:r>
          </a:p>
          <a:p>
            <a:pPr lvl="2"/>
            <a:r>
              <a:rPr lang="de-DE" dirty="0" err="1" smtClean="0"/>
              <a:t>Three</a:t>
            </a:r>
            <a:r>
              <a:rPr lang="de-DE" dirty="0" smtClean="0"/>
              <a:t> sub-</a:t>
            </a:r>
            <a:r>
              <a:rPr lang="de-DE" dirty="0" err="1" smtClean="0"/>
              <a:t>algos</a:t>
            </a:r>
            <a:r>
              <a:rPr lang="de-DE" dirty="0" smtClean="0"/>
              <a:t>: </a:t>
            </a:r>
            <a:r>
              <a:rPr lang="de-DE" dirty="0" err="1" smtClean="0"/>
              <a:t>sr</a:t>
            </a:r>
            <a:r>
              <a:rPr lang="de-DE" dirty="0" smtClean="0"/>
              <a:t>, </a:t>
            </a:r>
            <a:r>
              <a:rPr lang="de-DE" dirty="0" err="1" smtClean="0"/>
              <a:t>sr_mid</a:t>
            </a:r>
            <a:r>
              <a:rPr lang="de-DE" dirty="0" smtClean="0"/>
              <a:t>, </a:t>
            </a:r>
            <a:r>
              <a:rPr lang="de-DE" dirty="0" err="1" smtClean="0"/>
              <a:t>sr_entry</a:t>
            </a:r>
            <a:endParaRPr lang="de-DE" dirty="0" smtClean="0"/>
          </a:p>
          <a:p>
            <a:r>
              <a:rPr lang="de-DE" dirty="0" smtClean="0"/>
              <a:t>TSA:</a:t>
            </a:r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Maintain</a:t>
            </a:r>
            <a:r>
              <a:rPr lang="de-DE" dirty="0" smtClean="0"/>
              <a:t> so-</a:t>
            </a:r>
            <a:r>
              <a:rPr lang="de-DE" dirty="0" err="1" smtClean="0"/>
              <a:t>called</a:t>
            </a:r>
            <a:r>
              <a:rPr lang="de-DE" dirty="0" smtClean="0"/>
              <a:t> „utilities“ (03_Workspace\</a:t>
            </a:r>
            <a:r>
              <a:rPr lang="de-DE" dirty="0" err="1" smtClean="0"/>
              <a:t>tsa_utils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03_Workspace\</a:t>
            </a:r>
            <a:r>
              <a:rPr lang="de-DE" dirty="0" err="1" smtClean="0"/>
              <a:t>tsa_utils</a:t>
            </a:r>
            <a:r>
              <a:rPr lang="de-DE" dirty="0" smtClean="0"/>
              <a:t>\SConscript_utils.py</a:t>
            </a:r>
          </a:p>
          <a:p>
            <a:pPr lvl="2"/>
            <a:r>
              <a:rPr lang="de-DE" dirty="0" err="1" smtClean="0"/>
              <a:t>Use</a:t>
            </a:r>
            <a:r>
              <a:rPr lang="de-DE" dirty="0" smtClean="0"/>
              <a:t> TSA-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Sconscripts</a:t>
            </a:r>
            <a:r>
              <a:rPr lang="de-DE" dirty="0" smtClean="0"/>
              <a:t> </a:t>
            </a:r>
          </a:p>
          <a:p>
            <a:pPr lvl="2">
              <a:buNone/>
            </a:pPr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ToDo</a:t>
            </a:r>
            <a:r>
              <a:rPr lang="de-DE" dirty="0" smtClean="0">
                <a:sym typeface="Wingdings" pitchFamily="2" charset="2"/>
              </a:rPr>
              <a:t>: M</a:t>
            </a:r>
            <a:r>
              <a:rPr lang="de-DE" dirty="0" smtClean="0"/>
              <a:t>ove </a:t>
            </a:r>
            <a:r>
              <a:rPr lang="de-DE" dirty="0" err="1" smtClean="0"/>
              <a:t>to</a:t>
            </a:r>
            <a:r>
              <a:rPr lang="de-DE" dirty="0" smtClean="0"/>
              <a:t>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tsa</a:t>
            </a:r>
            <a:r>
              <a:rPr lang="de-DE" dirty="0" smtClean="0"/>
              <a:t>\</a:t>
            </a:r>
            <a:r>
              <a:rPr lang="de-DE" dirty="0" err="1" smtClean="0"/>
              <a:t>sconstruct_config.scfg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Sconscripts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Particularities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  <a:r>
              <a:rPr lang="de-DE" sz="4400" b="1" dirty="0" err="1" smtClean="0">
                <a:solidFill>
                  <a:schemeClr val="tx2"/>
                </a:solidFill>
              </a:rPr>
              <a:t>Shared</a:t>
            </a:r>
            <a:r>
              <a:rPr lang="de-DE" sz="4400" b="1" dirty="0" smtClean="0">
                <a:solidFill>
                  <a:schemeClr val="tx2"/>
                </a:solidFill>
              </a:rPr>
              <a:t> Scripts</a:t>
            </a: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556792"/>
            <a:ext cx="8539118" cy="475252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CB:</a:t>
            </a:r>
          </a:p>
          <a:p>
            <a:pPr lvl="1"/>
            <a:r>
              <a:rPr lang="de-DE" dirty="0" smtClean="0"/>
              <a:t>Also </a:t>
            </a:r>
            <a:r>
              <a:rPr lang="de-DE" dirty="0" err="1" smtClean="0"/>
              <a:t>maintains</a:t>
            </a:r>
            <a:r>
              <a:rPr lang="de-DE" dirty="0" smtClean="0"/>
              <a:t> „utilities“ </a:t>
            </a:r>
            <a:r>
              <a:rPr lang="de-DE" dirty="0" err="1" smtClean="0"/>
              <a:t>under</a:t>
            </a:r>
            <a:r>
              <a:rPr lang="de-DE" dirty="0" smtClean="0"/>
              <a:t>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blockage_sim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component-specific</a:t>
            </a:r>
            <a:r>
              <a:rPr lang="de-DE" dirty="0" smtClean="0"/>
              <a:t> </a:t>
            </a:r>
            <a:r>
              <a:rPr lang="de-DE" dirty="0" err="1" smtClean="0"/>
              <a:t>Sconscripts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sub-</a:t>
            </a:r>
            <a:r>
              <a:rPr lang="de-DE" dirty="0" err="1" smtClean="0"/>
              <a:t>algos</a:t>
            </a:r>
            <a:r>
              <a:rPr lang="de-DE" dirty="0" smtClean="0"/>
              <a:t>: CB </a:t>
            </a:r>
            <a:r>
              <a:rPr lang="de-DE" dirty="0" err="1" smtClean="0"/>
              <a:t>and</a:t>
            </a:r>
            <a:r>
              <a:rPr lang="de-DE" dirty="0" smtClean="0"/>
              <a:t> SCB (=Mono, Stereo)</a:t>
            </a:r>
          </a:p>
          <a:p>
            <a:r>
              <a:rPr lang="de-DE" dirty="0" smtClean="0"/>
              <a:t>EMO: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: MEMO, SEMO, so </a:t>
            </a:r>
            <a:r>
              <a:rPr lang="de-DE" b="1" dirty="0" smtClean="0"/>
              <a:t>NOT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subalgos</a:t>
            </a:r>
            <a:r>
              <a:rPr lang="de-DE" dirty="0" smtClean="0"/>
              <a:t>, but </a:t>
            </a:r>
            <a:r>
              <a:rPr lang="de-DE" dirty="0" err="1" smtClean="0"/>
              <a:t>two</a:t>
            </a:r>
            <a:r>
              <a:rPr lang="de-DE" dirty="0" smtClean="0"/>
              <a:t> „sub-</a:t>
            </a:r>
            <a:r>
              <a:rPr lang="de-DE" dirty="0" err="1" smtClean="0"/>
              <a:t>components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individual </a:t>
            </a:r>
            <a:r>
              <a:rPr lang="de-DE" dirty="0" err="1" smtClean="0"/>
              <a:t>GenericScons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endParaRPr lang="de-DE" b="1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MEMO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endParaRPr lang="de-DE" dirty="0" smtClean="0"/>
          </a:p>
          <a:p>
            <a:r>
              <a:rPr lang="de-DE" b="1" dirty="0" smtClean="0"/>
              <a:t>Note: </a:t>
            </a:r>
            <a:r>
              <a:rPr lang="de-DE" dirty="0" smtClean="0"/>
              <a:t>All </a:t>
            </a:r>
            <a:r>
              <a:rPr lang="de-DE" dirty="0" err="1" smtClean="0"/>
              <a:t>those</a:t>
            </a:r>
            <a:r>
              <a:rPr lang="de-DE" dirty="0" smtClean="0"/>
              <a:t> „utilities“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/>
              <a:t>not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!</a:t>
            </a:r>
          </a:p>
          <a:p>
            <a:r>
              <a:rPr lang="de-DE" dirty="0" smtClean="0"/>
              <a:t>Master </a:t>
            </a:r>
            <a:r>
              <a:rPr lang="de-DE" dirty="0" err="1" smtClean="0"/>
              <a:t>Sconscript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lvl="1"/>
            <a:r>
              <a:rPr lang="de-DE" dirty="0" err="1" smtClean="0"/>
              <a:t>Earlier</a:t>
            </a:r>
            <a:r>
              <a:rPr lang="de-DE" dirty="0" smtClean="0"/>
              <a:t>: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\Sconscript.py (</a:t>
            </a:r>
            <a:r>
              <a:rPr lang="de-DE" dirty="0" err="1" smtClean="0"/>
              <a:t>component-specific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Recent</a:t>
            </a:r>
            <a:r>
              <a:rPr lang="de-DE" dirty="0" smtClean="0"/>
              <a:t>: 03_Workspace\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xxx_sim</a:t>
            </a:r>
            <a:r>
              <a:rPr lang="de-DE" dirty="0" smtClean="0"/>
              <a:t>\Sconscript_sim.py (</a:t>
            </a:r>
            <a:r>
              <a:rPr lang="de-DE" dirty="0" err="1" smtClean="0"/>
              <a:t>shared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Roughly</a:t>
            </a:r>
            <a:r>
              <a:rPr lang="de-DE" dirty="0" smtClean="0"/>
              <a:t> 50%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 </a:t>
            </a:r>
            <a:r>
              <a:rPr lang="de-DE" dirty="0" err="1" smtClean="0">
                <a:sym typeface="Wingdings" pitchFamily="2" charset="2"/>
              </a:rPr>
              <a:t>ToDo</a:t>
            </a:r>
            <a:r>
              <a:rPr lang="de-DE" dirty="0" smtClean="0">
                <a:sym typeface="Wingdings" pitchFamily="2" charset="2"/>
              </a:rPr>
              <a:t>: Move </a:t>
            </a:r>
            <a:r>
              <a:rPr lang="de-DE" dirty="0" err="1" smtClean="0">
                <a:sym typeface="Wingdings" pitchFamily="2" charset="2"/>
              </a:rPr>
              <a:t>components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new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version</a:t>
            </a:r>
            <a:r>
              <a:rPr lang="de-DE" dirty="0" smtClean="0">
                <a:sym typeface="Wingdings" pitchFamily="2" charset="2"/>
              </a:rPr>
              <a:t>!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Particularities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14.09.2015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90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6103</Words>
  <Application>Microsoft Office PowerPoint</Application>
  <PresentationFormat>Bildschirmpräsentation (4:3)</PresentationFormat>
  <Paragraphs>1339</Paragraphs>
  <Slides>90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90</vt:i4>
      </vt:variant>
    </vt:vector>
  </HeadingPairs>
  <TitlesOfParts>
    <vt:vector size="91" baseType="lpstr">
      <vt:lpstr>Larissa-Design</vt:lpstr>
      <vt:lpstr>Generic Scons  </vt:lpstr>
      <vt:lpstr>Generic Scons</vt:lpstr>
      <vt:lpstr>Folie 3</vt:lpstr>
      <vt:lpstr>GenericScons</vt:lpstr>
      <vt:lpstr>Generic Scons</vt:lpstr>
      <vt:lpstr>Generic Scons</vt:lpstr>
      <vt:lpstr>Folie 7</vt:lpstr>
      <vt:lpstr>Folie 8</vt:lpstr>
      <vt:lpstr>Folie 9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Folie 23</vt:lpstr>
      <vt:lpstr>Generic Scons</vt:lpstr>
      <vt:lpstr>Generic Scons</vt:lpstr>
      <vt:lpstr>Folie 26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Folie 35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Folie 52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Folie 85</vt:lpstr>
      <vt:lpstr>Folie 86</vt:lpstr>
      <vt:lpstr>Folie 87</vt:lpstr>
      <vt:lpstr>Folie 88</vt:lpstr>
      <vt:lpstr>Generic Scons</vt:lpstr>
      <vt:lpstr>Generic Scons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Scons  Lindau, March 2015</dc:title>
  <dc:creator>uidg5297</dc:creator>
  <cp:lastModifiedBy>uidg5297</cp:lastModifiedBy>
  <cp:revision>93</cp:revision>
  <dcterms:created xsi:type="dcterms:W3CDTF">2015-07-27T08:12:52Z</dcterms:created>
  <dcterms:modified xsi:type="dcterms:W3CDTF">2015-09-14T12:58:05Z</dcterms:modified>
</cp:coreProperties>
</file>