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8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A6F02-17D7-4181-A2F9-6E72B7E162B8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A3F2-4231-4C73-881F-8EB9C493CD0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22388" y="877888"/>
            <a:ext cx="4217987" cy="31638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t>© ITK Engineering AG</a:t>
            </a:r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941332-4ADE-4B93-9964-924F255D84EC}" type="slidenum">
              <a:rPr lang="de-DE" sz="1050" smtClean="0">
                <a:solidFill>
                  <a:schemeClr val="bg1">
                    <a:lumMod val="65000"/>
                  </a:schemeClr>
                </a:solidFill>
              </a:rPr>
              <a:pPr/>
              <a:t>1</a:t>
            </a:fld>
            <a:endParaRPr lang="de-DE" sz="105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fld id="{21B072B3-C814-49B0-9EFE-9DF3FAB0E983}" type="datetime1">
              <a:rPr lang="de-DE" smtClean="0"/>
              <a:pPr/>
              <a:t>30.07.2015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89105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Überschrift und Inhalt_IT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-17508"/>
            <a:ext cx="9144000" cy="998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6200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680520"/>
          </a:xfr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BFCA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342900" indent="-342900">
              <a:buClr>
                <a:srgbClr val="BFCA00"/>
              </a:buClr>
              <a:buFont typeface="Wingdings" pitchFamily="2" charset="2"/>
              <a:buChar char="§"/>
              <a:defRPr sz="24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 marL="742950" indent="-28575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11430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3pPr>
            <a:lvl4pPr marL="16002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4pPr>
            <a:lvl5pPr marL="2057400" indent="-228600">
              <a:buClr>
                <a:srgbClr val="BFCA00"/>
              </a:buClr>
              <a:buFont typeface="Wingdings" pitchFamily="2" charset="2"/>
              <a:buChar char="§"/>
              <a:defRPr sz="2000">
                <a:solidFill>
                  <a:srgbClr val="003A74"/>
                </a:solidFill>
                <a:latin typeface="+mn-lt"/>
                <a:ea typeface="Arial Unicode MS" pitchFamily="34" charset="-128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75656" y="115549"/>
            <a:ext cx="7344816" cy="762691"/>
          </a:xfrm>
        </p:spPr>
        <p:txBody>
          <a:bodyPr>
            <a:noAutofit/>
          </a:bodyPr>
          <a:lstStyle>
            <a:lvl1pPr algn="l">
              <a:defRPr lang="de-DE" sz="3200" kern="1200" dirty="0" smtClean="0">
                <a:solidFill>
                  <a:srgbClr val="003A74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289" y="197413"/>
            <a:ext cx="792087" cy="686923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umsplatzhalter 5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25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>
            <a:lvl1pPr>
              <a:defRPr sz="1100">
                <a:latin typeface="Arial" pitchFamily="34" charset="0"/>
                <a:ea typeface="Arial Unicode MS" pitchFamily="34" charset="-128"/>
                <a:cs typeface="Arial" pitchFamily="34" charset="0"/>
              </a:defRPr>
            </a:lvl1pPr>
          </a:lstStyle>
          <a:p>
            <a:fld id="{54C49D4F-05A1-43D6-BA1B-62865A4310A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95288" y="1125541"/>
            <a:ext cx="8424862" cy="358775"/>
          </a:xfrm>
          <a:solidFill>
            <a:srgbClr val="69768D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lang="de-DE" sz="2400" kern="1200" dirty="0" smtClean="0">
                <a:solidFill>
                  <a:schemeClr val="bg1"/>
                </a:solidFill>
                <a:latin typeface="+mn-lt"/>
                <a:ea typeface="Arial Unicode MS" pitchFamily="34" charset="-128"/>
                <a:cs typeface="Arial" pitchFamily="34" charset="0"/>
              </a:defRPr>
            </a:lvl1pPr>
            <a:lvl2pPr>
              <a:defRPr lang="de-DE" sz="1800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eaLnBrk="0" hangingPunct="0">
              <a:spcAft>
                <a:spcPct val="0"/>
              </a:spcAft>
            </a:pPr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42945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_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3716339"/>
            <a:ext cx="9144000" cy="31416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796092" y="3717035"/>
            <a:ext cx="7342189" cy="11521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418911"/>
            <a:ext cx="1334267" cy="1157119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1801812" y="1916832"/>
            <a:ext cx="7342189" cy="1800200"/>
          </a:xfrm>
          <a:prstGeom prst="rect">
            <a:avLst/>
          </a:prstGeom>
          <a:solidFill>
            <a:srgbClr val="697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el 24"/>
          <p:cNvSpPr>
            <a:spLocks noGrp="1"/>
          </p:cNvSpPr>
          <p:nvPr>
            <p:ph type="title"/>
          </p:nvPr>
        </p:nvSpPr>
        <p:spPr>
          <a:xfrm>
            <a:off x="2051720" y="2201092"/>
            <a:ext cx="6696744" cy="1143000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lang="de-DE" sz="4400" kern="1200" dirty="0" smtClean="0">
                <a:solidFill>
                  <a:schemeClr val="bg1"/>
                </a:solidFill>
                <a:latin typeface="Georgia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1790447" y="3717035"/>
            <a:ext cx="7348537" cy="1225551"/>
          </a:xfrm>
          <a:solidFill>
            <a:srgbClr val="FFFFFF">
              <a:alpha val="78824"/>
            </a:srgb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342900" marR="0" indent="-793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320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70575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C9E0-3B7E-455D-8046-450DB9AEE292}" type="datetimeFigureOut">
              <a:rPr lang="de-DE" smtClean="0"/>
              <a:t>30.07.2015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4D90-B4D5-4C37-9318-BBE790D50AC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Scons</a:t>
            </a:r>
            <a:r>
              <a:rPr lang="de-DE" dirty="0" smtClean="0"/>
              <a:t> – </a:t>
            </a:r>
            <a:br>
              <a:rPr lang="de-DE" dirty="0" smtClean="0"/>
            </a:br>
            <a:r>
              <a:rPr lang="de-DE" dirty="0" smtClean="0"/>
              <a:t>Test Tools </a:t>
            </a:r>
            <a:r>
              <a:rPr lang="de-DE" dirty="0" err="1" smtClean="0"/>
              <a:t>integration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1600" dirty="0"/>
          </a:p>
        </p:txBody>
      </p:sp>
      <p:sp>
        <p:nvSpPr>
          <p:cNvPr id="8" name="Textplatzhalt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3A74"/>
                </a:solidFill>
              </a:rPr>
              <a:t>Dr. André Fischer</a:t>
            </a:r>
          </a:p>
          <a:p>
            <a:r>
              <a:rPr lang="de-DE" dirty="0" smtClean="0">
                <a:solidFill>
                  <a:srgbClr val="003A74"/>
                </a:solidFill>
              </a:rPr>
              <a:t>ITK Engineering AG</a:t>
            </a:r>
            <a:endParaRPr lang="de-DE" dirty="0">
              <a:solidFill>
                <a:srgbClr val="003A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9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8" name="Grafik 7" descr="q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300412"/>
            <a:ext cx="8208913" cy="3288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8" name="Grafik 7" descr="qac_detai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064" y="2472064"/>
            <a:ext cx="8028384" cy="2181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1"/>
          <p:cNvSpPr>
            <a:spLocks noGrp="1"/>
          </p:cNvSpPr>
          <p:nvPr>
            <p:ph idx="1"/>
          </p:nvPr>
        </p:nvSpPr>
        <p:spPr>
          <a:xfrm>
            <a:off x="425370" y="1700808"/>
            <a:ext cx="8323094" cy="460851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de-DE" dirty="0" err="1" smtClean="0"/>
              <a:t>Remarks</a:t>
            </a:r>
            <a:endParaRPr lang="de-DE" dirty="0" smtClean="0"/>
          </a:p>
          <a:p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.</a:t>
            </a:r>
            <a:r>
              <a:rPr lang="de-DE" dirty="0" err="1" smtClean="0"/>
              <a:t>prj</a:t>
            </a:r>
            <a:r>
              <a:rPr lang="de-DE" dirty="0" smtClean="0"/>
              <a:t>-</a:t>
            </a:r>
            <a:r>
              <a:rPr lang="de-DE" dirty="0" err="1" smtClean="0"/>
              <a:t>file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template</a:t>
            </a:r>
            <a:r>
              <a:rPr lang="de-DE" dirty="0" smtClean="0"/>
              <a:t>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qac_tests</a:t>
            </a:r>
            <a:r>
              <a:rPr lang="de-DE" dirty="0" smtClean="0"/>
              <a:t>\</a:t>
            </a:r>
            <a:r>
              <a:rPr lang="de-DE" dirty="0" err="1" smtClean="0"/>
              <a:t>common</a:t>
            </a:r>
            <a:r>
              <a:rPr lang="de-DE" dirty="0" smtClean="0"/>
              <a:t>\</a:t>
            </a:r>
            <a:r>
              <a:rPr lang="de-DE" dirty="0" err="1" smtClean="0"/>
              <a:t>qac_python_tools</a:t>
            </a:r>
            <a:r>
              <a:rPr lang="de-DE" dirty="0" smtClean="0"/>
              <a:t>\QAC_prj_template.txt</a:t>
            </a:r>
          </a:p>
          <a:p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.</a:t>
            </a:r>
            <a:r>
              <a:rPr lang="de-DE" dirty="0" err="1" smtClean="0"/>
              <a:t>p_a-file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Default: </a:t>
            </a:r>
            <a:r>
              <a:rPr lang="de-DE" dirty="0" err="1" smtClean="0"/>
              <a:t>Based</a:t>
            </a:r>
            <a:r>
              <a:rPr lang="de-DE" dirty="0" smtClean="0"/>
              <a:t> on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qac_tests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\QAC_p_a_template.txt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exist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qac_tests</a:t>
            </a:r>
            <a:r>
              <a:rPr lang="de-DE" dirty="0" smtClean="0"/>
              <a:t>\</a:t>
            </a:r>
            <a:r>
              <a:rPr lang="de-DE" dirty="0" err="1" smtClean="0"/>
              <a:t>common</a:t>
            </a:r>
            <a:r>
              <a:rPr lang="de-DE" dirty="0" smtClean="0"/>
              <a:t>\</a:t>
            </a:r>
            <a:r>
              <a:rPr lang="de-DE" dirty="0" err="1" smtClean="0"/>
              <a:t>qac_python_tools</a:t>
            </a:r>
            <a:r>
              <a:rPr lang="de-DE" dirty="0" smtClean="0"/>
              <a:t>\QAC_p_a_template.txt</a:t>
            </a:r>
          </a:p>
          <a:p>
            <a:r>
              <a:rPr lang="de-DE" dirty="0" smtClean="0"/>
              <a:t>.</a:t>
            </a:r>
            <a:r>
              <a:rPr lang="de-DE" dirty="0" err="1" smtClean="0"/>
              <a:t>lst</a:t>
            </a:r>
            <a:r>
              <a:rPr lang="de-DE" dirty="0" smtClean="0"/>
              <a:t>- </a:t>
            </a:r>
            <a:r>
              <a:rPr lang="de-DE" dirty="0" err="1" smtClean="0"/>
              <a:t>and</a:t>
            </a:r>
            <a:r>
              <a:rPr lang="de-DE" dirty="0" smtClean="0"/>
              <a:t> .via-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scratch</a:t>
            </a:r>
            <a:endParaRPr lang="de-DE" dirty="0" smtClean="0"/>
          </a:p>
          <a:p>
            <a:r>
              <a:rPr lang="de-DE" dirty="0" smtClean="0"/>
              <a:t>Output </a:t>
            </a:r>
            <a:r>
              <a:rPr lang="de-DE" dirty="0" err="1" smtClean="0"/>
              <a:t>directories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QAC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: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endParaRPr lang="de-DE" dirty="0" smtClean="0"/>
          </a:p>
          <a:p>
            <a:pPr lvl="1"/>
            <a:r>
              <a:rPr lang="de-DE" dirty="0" smtClean="0"/>
              <a:t>Source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: 05_Testing\05_Test_Environment\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  <a:r>
              <a:rPr lang="de-DE" dirty="0" err="1" smtClean="0"/>
              <a:t>xxx</a:t>
            </a:r>
            <a:r>
              <a:rPr lang="de-DE" dirty="0" smtClean="0"/>
              <a:t>\</a:t>
            </a:r>
            <a:r>
              <a:rPr lang="de-DE" dirty="0" err="1" smtClean="0"/>
              <a:t>output</a:t>
            </a:r>
            <a:endParaRPr lang="de-DE" dirty="0" smtClean="0"/>
          </a:p>
          <a:p>
            <a:pPr lvl="1"/>
            <a:r>
              <a:rPr lang="de-DE" dirty="0" smtClean="0"/>
              <a:t>Compliance Report: 05_Testing\02_Reports\</a:t>
            </a:r>
            <a:r>
              <a:rPr lang="de-DE" dirty="0" err="1" smtClean="0"/>
              <a:t>algo</a:t>
            </a:r>
            <a:r>
              <a:rPr lang="de-DE" dirty="0" smtClean="0"/>
              <a:t>\</a:t>
            </a:r>
            <a:r>
              <a:rPr lang="de-DE" dirty="0" err="1" smtClean="0"/>
              <a:t>modtests</a:t>
            </a:r>
            <a:r>
              <a:rPr lang="de-DE" dirty="0" smtClean="0"/>
              <a:t>\</a:t>
            </a:r>
            <a:r>
              <a:rPr lang="de-DE" dirty="0" err="1" smtClean="0"/>
              <a:t>qac</a:t>
            </a:r>
            <a:r>
              <a:rPr lang="de-DE" dirty="0" smtClean="0"/>
              <a:t>(pp)_</a:t>
            </a:r>
            <a:r>
              <a:rPr lang="de-DE" dirty="0" err="1" smtClean="0"/>
              <a:t>tests</a:t>
            </a:r>
            <a:r>
              <a:rPr lang="de-DE" dirty="0" smtClean="0"/>
              <a:t>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Idea</a:t>
            </a:r>
            <a:r>
              <a:rPr lang="de-DE" b="1" dirty="0" smtClean="0"/>
              <a:t>:</a:t>
            </a:r>
            <a:r>
              <a:rPr lang="de-DE" dirty="0" smtClean="0"/>
              <a:t> Deal </a:t>
            </a:r>
            <a:r>
              <a:rPr lang="de-DE" dirty="0" err="1" smtClean="0"/>
              <a:t>with</a:t>
            </a:r>
            <a:r>
              <a:rPr lang="de-DE" dirty="0" smtClean="0"/>
              <a:t> QAC </a:t>
            </a:r>
            <a:r>
              <a:rPr lang="de-DE" dirty="0" err="1" smtClean="0"/>
              <a:t>warnings</a:t>
            </a:r>
            <a:r>
              <a:rPr lang="de-DE" dirty="0" smtClean="0"/>
              <a:t> in a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in IDE</a:t>
            </a:r>
          </a:p>
          <a:p>
            <a:r>
              <a:rPr lang="de-DE" b="1" dirty="0" err="1" smtClean="0"/>
              <a:t>Requirements</a:t>
            </a:r>
            <a:r>
              <a:rPr lang="de-DE" b="1" dirty="0" smtClean="0"/>
              <a:t>: </a:t>
            </a:r>
          </a:p>
          <a:p>
            <a:pPr lvl="1"/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QAC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Visual Studio </a:t>
            </a:r>
            <a:r>
              <a:rPr lang="de-DE" dirty="0" err="1" smtClean="0"/>
              <a:t>solution</a:t>
            </a:r>
            <a:r>
              <a:rPr lang="de-DE" dirty="0" smtClean="0"/>
              <a:t> xxx.sln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AL_ETK_SCT_01.03.01 (</a:t>
            </a:r>
            <a:r>
              <a:rPr lang="de-DE" dirty="0" err="1" smtClean="0"/>
              <a:t>see</a:t>
            </a:r>
            <a:r>
              <a:rPr lang="de-DE" dirty="0" smtClean="0"/>
              <a:t> 02_Development_Tools\</a:t>
            </a:r>
            <a:r>
              <a:rPr lang="de-DE" dirty="0" err="1" smtClean="0"/>
              <a:t>scons_tools</a:t>
            </a:r>
            <a:r>
              <a:rPr lang="de-DE" dirty="0" smtClean="0"/>
              <a:t>\</a:t>
            </a:r>
            <a:r>
              <a:rPr lang="de-DE" dirty="0" err="1" smtClean="0"/>
              <a:t>docs</a:t>
            </a:r>
            <a:r>
              <a:rPr lang="de-DE" dirty="0" smtClean="0"/>
              <a:t>\</a:t>
            </a:r>
            <a:r>
              <a:rPr lang="de-DE" dirty="0" err="1" smtClean="0"/>
              <a:t>release_notes</a:t>
            </a:r>
            <a:r>
              <a:rPr lang="de-DE" dirty="0" smtClean="0"/>
              <a:t>\)</a:t>
            </a:r>
          </a:p>
          <a:p>
            <a:pPr lvl="1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r>
              <a:rPr lang="de-DE" dirty="0"/>
              <a:t> – Via </a:t>
            </a:r>
            <a:r>
              <a:rPr lang="de-DE" dirty="0" smtClean="0"/>
              <a:t>Visual Studio</a:t>
            </a:r>
            <a:endParaRPr lang="de-DE" dirty="0"/>
          </a:p>
        </p:txBody>
      </p:sp>
      <p:pic>
        <p:nvPicPr>
          <p:cNvPr id="8" name="Grafik 7" descr="vs_solu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6426" y="3933056"/>
            <a:ext cx="3703766" cy="2367356"/>
          </a:xfrm>
          <a:prstGeom prst="rect">
            <a:avLst/>
          </a:prstGeom>
        </p:spPr>
      </p:pic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939297" y="4587823"/>
            <a:ext cx="432048" cy="21602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5045031" y="4120052"/>
            <a:ext cx="375989" cy="216024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300192" y="465487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rgbClr val="FF0000"/>
                </a:solidFill>
              </a:rPr>
              <a:t>One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project</a:t>
            </a:r>
            <a:r>
              <a:rPr lang="de-DE" dirty="0" smtClean="0">
                <a:solidFill>
                  <a:srgbClr val="FF0000"/>
                </a:solidFill>
              </a:rPr>
              <a:t> per </a:t>
            </a:r>
            <a:r>
              <a:rPr lang="de-DE" dirty="0" err="1" smtClean="0">
                <a:solidFill>
                  <a:srgbClr val="FF0000"/>
                </a:solidFill>
              </a:rPr>
              <a:t>component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00192" y="407881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de-DE" dirty="0" smtClean="0">
                <a:solidFill>
                  <a:srgbClr val="FF0000"/>
                </a:solidFill>
              </a:rPr>
              <a:t>Alias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choose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from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configuration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manager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3930606" cy="4680520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r>
              <a:rPr lang="de-DE" dirty="0" smtClean="0"/>
              <a:t> QAC-Alias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	-&gt; „scons.bat &lt;</a:t>
            </a:r>
            <a:r>
              <a:rPr lang="de-DE" dirty="0" err="1" smtClean="0"/>
              <a:t>qac-target</a:t>
            </a:r>
            <a:r>
              <a:rPr lang="de-DE" dirty="0" smtClean="0"/>
              <a:t>&gt;“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Double-Click on </a:t>
            </a:r>
            <a:r>
              <a:rPr lang="de-DE" dirty="0" err="1" smtClean="0"/>
              <a:t>warning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opens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r>
              <a:rPr lang="de-DE" dirty="0"/>
              <a:t> – Via Visual </a:t>
            </a:r>
            <a:r>
              <a:rPr lang="de-DE" dirty="0" smtClean="0"/>
              <a:t>Studio</a:t>
            </a:r>
            <a:endParaRPr lang="de-DE" dirty="0"/>
          </a:p>
        </p:txBody>
      </p:sp>
      <p:pic>
        <p:nvPicPr>
          <p:cNvPr id="6" name="Grafik 5" descr="config_manag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1772816"/>
            <a:ext cx="4070116" cy="1486278"/>
          </a:xfrm>
          <a:prstGeom prst="rect">
            <a:avLst/>
          </a:prstGeom>
        </p:spPr>
      </p:pic>
      <p:pic>
        <p:nvPicPr>
          <p:cNvPr id="7" name="Grafik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89040"/>
            <a:ext cx="4104456" cy="217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896544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C-Code: Generating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well.</a:t>
            </a:r>
          </a:p>
          <a:p>
            <a:r>
              <a:rPr lang="de-DE" dirty="0" smtClean="0"/>
              <a:t>C++-Code: Generally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trouble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>
              <a:buNone/>
            </a:pPr>
            <a:r>
              <a:rPr lang="de-DE" dirty="0" err="1" smtClean="0">
                <a:sym typeface="Wingdings" pitchFamily="2" charset="2"/>
              </a:rPr>
              <a:t>Possible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resolution</a:t>
            </a:r>
            <a:r>
              <a:rPr lang="de-DE" dirty="0" smtClean="0">
                <a:sym typeface="Wingdings" pitchFamily="2" charset="2"/>
              </a:rPr>
              <a:t>: </a:t>
            </a:r>
            <a:r>
              <a:rPr lang="de-DE" dirty="0" err="1" smtClean="0">
                <a:sym typeface="Wingdings" pitchFamily="2" charset="2"/>
              </a:rPr>
              <a:t>Analyze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source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</a:t>
            </a:r>
            <a:r>
              <a:rPr lang="de-DE" dirty="0" smtClean="0">
                <a:sym typeface="Wingdings" pitchFamily="2" charset="2"/>
              </a:rPr>
              <a:t> „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hand</a:t>
            </a:r>
            <a:r>
              <a:rPr lang="de-DE" dirty="0" smtClean="0">
                <a:sym typeface="Wingdings" pitchFamily="2" charset="2"/>
              </a:rPr>
              <a:t>“ in QACPP GUI, open </a:t>
            </a:r>
            <a:r>
              <a:rPr lang="de-DE" dirty="0" err="1" smtClean="0">
                <a:sym typeface="Wingdings" pitchFamily="2" charset="2"/>
              </a:rPr>
              <a:t>message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explorer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Create a </a:t>
            </a:r>
            <a:r>
              <a:rPr lang="de-DE" dirty="0" err="1" smtClean="0">
                <a:sym typeface="Wingdings" pitchFamily="2" charset="2"/>
              </a:rPr>
              <a:t>component-specific</a:t>
            </a:r>
            <a:r>
              <a:rPr lang="de-DE" dirty="0" smtClean="0">
                <a:sym typeface="Wingdings" pitchFamily="2" charset="2"/>
              </a:rPr>
              <a:t> .</a:t>
            </a:r>
            <a:r>
              <a:rPr lang="de-DE" dirty="0" err="1" smtClean="0">
                <a:sym typeface="Wingdings" pitchFamily="2" charset="2"/>
              </a:rPr>
              <a:t>p_a-template</a:t>
            </a:r>
            <a:r>
              <a:rPr lang="de-DE" dirty="0" smtClean="0">
                <a:sym typeface="Wingdings" pitchFamily="2" charset="2"/>
              </a:rPr>
              <a:t> QACPP_p_a_template.txt in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xxx</a:t>
            </a:r>
            <a:r>
              <a:rPr lang="de-DE" dirty="0" smtClean="0">
                <a:sym typeface="Wingdings" pitchFamily="2" charset="2"/>
              </a:rPr>
              <a:t>\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</a:t>
            </a:r>
            <a:r>
              <a:rPr lang="de-DE" dirty="0" err="1" smtClean="0">
                <a:sym typeface="Wingdings" pitchFamily="2" charset="2"/>
              </a:rPr>
              <a:t>modifying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makros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rules</a:t>
            </a:r>
            <a:r>
              <a:rPr lang="de-DE" dirty="0" smtClean="0">
                <a:sym typeface="Wingdings" pitchFamily="2" charset="2"/>
              </a:rPr>
              <a:t>, etc.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or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smtClean="0">
                <a:sym typeface="Wingdings" pitchFamily="2" charset="2"/>
              </a:rPr>
              <a:t>Modify/</a:t>
            </a:r>
            <a:r>
              <a:rPr lang="de-DE" dirty="0" err="1" smtClean="0">
                <a:sym typeface="Wingdings" pitchFamily="2" charset="2"/>
              </a:rPr>
              <a:t>Correct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compiler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includes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being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read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by</a:t>
            </a:r>
            <a:r>
              <a:rPr lang="de-DE" dirty="0" smtClean="0">
                <a:sym typeface="Wingdings" pitchFamily="2" charset="2"/>
              </a:rPr>
              <a:t> QACPP in 05_Testing\05_Test_Environment\</a:t>
            </a:r>
            <a:r>
              <a:rPr lang="de-DE" dirty="0" err="1" smtClean="0">
                <a:sym typeface="Wingdings" pitchFamily="2" charset="2"/>
              </a:rPr>
              <a:t>algo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modtests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qacpp_tests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common</a:t>
            </a:r>
            <a:r>
              <a:rPr lang="de-DE" dirty="0" smtClean="0">
                <a:sym typeface="Wingdings" pitchFamily="2" charset="2"/>
              </a:rPr>
              <a:t>\</a:t>
            </a:r>
            <a:r>
              <a:rPr lang="de-DE" dirty="0" err="1" smtClean="0">
                <a:sym typeface="Wingdings" pitchFamily="2" charset="2"/>
              </a:rPr>
              <a:t>CompilerInclude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It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possible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analyze</a:t>
            </a:r>
            <a:r>
              <a:rPr lang="de-DE" dirty="0" smtClean="0">
                <a:solidFill>
                  <a:schemeClr val="tx2"/>
                </a:solidFill>
              </a:rPr>
              <a:t> also </a:t>
            </a:r>
            <a:r>
              <a:rPr lang="de-DE" dirty="0" err="1" smtClean="0">
                <a:solidFill>
                  <a:schemeClr val="tx2"/>
                </a:solidFill>
              </a:rPr>
              <a:t>single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instead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all </a:t>
            </a:r>
            <a:r>
              <a:rPr lang="de-DE" dirty="0" err="1" smtClean="0">
                <a:solidFill>
                  <a:schemeClr val="tx2"/>
                </a:solidFill>
              </a:rPr>
              <a:t>source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ECU </a:t>
            </a:r>
            <a:r>
              <a:rPr lang="de-DE" dirty="0" err="1" smtClean="0">
                <a:solidFill>
                  <a:schemeClr val="tx2"/>
                </a:solidFill>
              </a:rPr>
              <a:t>library</a:t>
            </a:r>
            <a:endParaRPr lang="de-DE" dirty="0" smtClean="0">
              <a:solidFill>
                <a:schemeClr val="tx2"/>
              </a:solidFill>
            </a:endParaRP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02_Development_Tools\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generic_scons_features</a:t>
            </a:r>
            <a:r>
              <a:rPr lang="de-DE" i="1" u="sng" dirty="0" smtClean="0">
                <a:solidFill>
                  <a:schemeClr val="tx2"/>
                </a:solidFill>
              </a:rPr>
              <a:t>\QAC_manual.docx</a:t>
            </a:r>
            <a:endParaRPr lang="de-DE" i="1" u="sng" dirty="0" smtClean="0">
              <a:solidFill>
                <a:schemeClr val="tx2"/>
              </a:solidFill>
            </a:endParaRPr>
          </a:p>
          <a:p>
            <a:pPr lvl="0">
              <a:buNone/>
            </a:pPr>
            <a:endParaRPr lang="de-DE" i="1" u="sng" dirty="0" smtClean="0">
              <a:solidFill>
                <a:schemeClr val="tx2"/>
              </a:solidFill>
            </a:endParaRPr>
          </a:p>
          <a:p>
            <a:pPr lvl="0">
              <a:buNone/>
            </a:pPr>
            <a:r>
              <a:rPr lang="de-DE" i="1" u="sng" dirty="0" smtClean="0">
                <a:solidFill>
                  <a:schemeClr val="tx2"/>
                </a:solidFill>
              </a:rPr>
              <a:t> 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Remarks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88832" cy="126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Cantata</a:t>
            </a:r>
            <a:endParaRPr lang="de-DE" sz="4400" b="1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896544"/>
          </a:xfrm>
        </p:spPr>
        <p:txBody>
          <a:bodyPr>
            <a:normAutofit/>
          </a:bodyPr>
          <a:lstStyle/>
          <a:p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Cantata</a:t>
            </a:r>
            <a:r>
              <a:rPr lang="de-DE" dirty="0" smtClean="0"/>
              <a:t> (</a:t>
            </a:r>
            <a:r>
              <a:rPr lang="de-DE" dirty="0" err="1" smtClean="0"/>
              <a:t>overview</a:t>
            </a:r>
            <a:r>
              <a:rPr lang="de-DE" dirty="0" smtClean="0"/>
              <a:t>):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Set </a:t>
            </a:r>
            <a:r>
              <a:rPr lang="de-DE" dirty="0" err="1" smtClean="0">
                <a:solidFill>
                  <a:schemeClr val="tx2"/>
                </a:solidFill>
              </a:rPr>
              <a:t>up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folder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05_Testing\05_Test_Environment\</a:t>
            </a:r>
            <a:r>
              <a:rPr lang="de-DE" i="1" u="sng" dirty="0" err="1" smtClean="0">
                <a:solidFill>
                  <a:schemeClr val="tx2"/>
                </a:solidFill>
              </a:rPr>
              <a:t>algo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modtests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cantata_tests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xxx</a:t>
            </a:r>
            <a:r>
              <a:rPr lang="de-DE" i="1" u="sng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according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cantata</a:t>
            </a:r>
            <a:r>
              <a:rPr lang="de-DE" i="1" u="sng" dirty="0" smtClean="0">
                <a:solidFill>
                  <a:schemeClr val="tx2"/>
                </a:solidFill>
              </a:rPr>
              <a:t>\ETK_SCT_SCons_Cantata_Integration.docx</a:t>
            </a:r>
          </a:p>
          <a:p>
            <a:pPr lvl="1"/>
            <a:r>
              <a:rPr lang="de-DE" i="1" u="sng" dirty="0" smtClean="0">
                <a:solidFill>
                  <a:schemeClr val="tx2"/>
                </a:solidFill>
              </a:rPr>
              <a:t>03_Workspace\</a:t>
            </a:r>
            <a:r>
              <a:rPr lang="de-DE" i="1" u="sng" dirty="0" err="1" smtClean="0">
                <a:solidFill>
                  <a:schemeClr val="tx2"/>
                </a:solidFill>
              </a:rPr>
              <a:t>algo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xxx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sconstruct_config.scfg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pPr lvl="2">
              <a:buNone/>
            </a:pPr>
            <a:r>
              <a:rPr lang="de-DE" dirty="0" err="1" smtClean="0">
                <a:solidFill>
                  <a:schemeClr val="tx2"/>
                </a:solidFill>
              </a:rPr>
              <a:t>include_unit_test</a:t>
            </a:r>
            <a:r>
              <a:rPr lang="de-DE" dirty="0" smtClean="0">
                <a:solidFill>
                  <a:schemeClr val="tx2"/>
                </a:solidFill>
              </a:rPr>
              <a:t>=True</a:t>
            </a:r>
          </a:p>
          <a:p>
            <a:pPr lvl="1"/>
            <a:r>
              <a:rPr lang="de-DE" i="1" u="sng" dirty="0" smtClean="0">
                <a:solidFill>
                  <a:schemeClr val="tx2"/>
                </a:solidFill>
              </a:rPr>
              <a:t>03_Workspace\</a:t>
            </a:r>
            <a:r>
              <a:rPr lang="de-DE" i="1" u="sng" dirty="0" err="1" smtClean="0">
                <a:solidFill>
                  <a:schemeClr val="tx2"/>
                </a:solidFill>
              </a:rPr>
              <a:t>algo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xxx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sconscript_config.scfg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pPr lvl="2">
              <a:buNone/>
            </a:pPr>
            <a:r>
              <a:rPr lang="de-DE" dirty="0" smtClean="0">
                <a:solidFill>
                  <a:schemeClr val="tx2"/>
                </a:solidFill>
              </a:rPr>
              <a:t>Activate </a:t>
            </a:r>
            <a:r>
              <a:rPr lang="de-DE" dirty="0" err="1" smtClean="0">
                <a:solidFill>
                  <a:schemeClr val="tx2"/>
                </a:solidFill>
              </a:rPr>
              <a:t>copy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unittest-Sconscripts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>
                <a:solidFill>
                  <a:schemeClr val="tx2"/>
                </a:solidFill>
              </a:rPr>
              <a:t>Generate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and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modify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05_Testing\05_Test_Environment\</a:t>
            </a:r>
            <a:r>
              <a:rPr lang="de-DE" i="1" u="sng" dirty="0" err="1" smtClean="0">
                <a:solidFill>
                  <a:schemeClr val="tx2"/>
                </a:solidFill>
              </a:rPr>
              <a:t>algo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modtests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cantata_tests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xxx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unit_test.scfg</a:t>
            </a:r>
            <a:r>
              <a:rPr lang="de-DE" i="1" u="sng" dirty="0" smtClean="0">
                <a:solidFill>
                  <a:schemeClr val="tx2"/>
                </a:solidFill>
              </a:rPr>
              <a:t> </a:t>
            </a:r>
          </a:p>
          <a:p>
            <a:pPr lvl="1">
              <a:buNone/>
            </a:pPr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dirty="0" err="1" smtClean="0">
                <a:solidFill>
                  <a:schemeClr val="tx2"/>
                </a:solidFill>
              </a:rPr>
              <a:t>according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needs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Cantata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81354" y="1628800"/>
            <a:ext cx="8539118" cy="4896544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/>
              <a:t>Remarks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Installation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Cantata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affects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installation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Visual Studio 2005:</a:t>
            </a: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Cantata</a:t>
            </a:r>
            <a:r>
              <a:rPr lang="de-DE" dirty="0" smtClean="0">
                <a:solidFill>
                  <a:schemeClr val="tx2"/>
                </a:solidFill>
              </a:rPr>
              <a:t> C-Compiler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named</a:t>
            </a:r>
            <a:r>
              <a:rPr lang="de-DE" dirty="0" smtClean="0">
                <a:solidFill>
                  <a:schemeClr val="tx2"/>
                </a:solidFill>
              </a:rPr>
              <a:t> „cl.exe“ </a:t>
            </a:r>
            <a:r>
              <a:rPr lang="de-DE" dirty="0" err="1" smtClean="0">
                <a:solidFill>
                  <a:schemeClr val="tx2"/>
                </a:solidFill>
              </a:rPr>
              <a:t>and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replaces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the</a:t>
            </a:r>
            <a:r>
              <a:rPr lang="de-DE" dirty="0" smtClean="0">
                <a:solidFill>
                  <a:schemeClr val="tx2"/>
                </a:solidFill>
              </a:rPr>
              <a:t> Visual Studio </a:t>
            </a:r>
            <a:r>
              <a:rPr lang="de-DE" dirty="0" err="1" smtClean="0">
                <a:solidFill>
                  <a:schemeClr val="tx2"/>
                </a:solidFill>
              </a:rPr>
              <a:t>compiler</a:t>
            </a:r>
            <a:r>
              <a:rPr lang="de-DE" dirty="0" smtClean="0">
                <a:solidFill>
                  <a:schemeClr val="tx2"/>
                </a:solidFill>
              </a:rPr>
              <a:t> in C:\LegacyApp\VisualStudio2005\VC\bin</a:t>
            </a:r>
          </a:p>
          <a:p>
            <a:pPr lvl="2"/>
            <a:r>
              <a:rPr lang="de-DE" dirty="0" smtClean="0">
                <a:solidFill>
                  <a:schemeClr val="tx2"/>
                </a:solidFill>
              </a:rPr>
              <a:t>Visual Studio </a:t>
            </a:r>
            <a:r>
              <a:rPr lang="de-DE" dirty="0" err="1" smtClean="0">
                <a:solidFill>
                  <a:schemeClr val="tx2"/>
                </a:solidFill>
              </a:rPr>
              <a:t>compiler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renamed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„ms_cl.exe“</a:t>
            </a:r>
          </a:p>
          <a:p>
            <a:pPr lvl="1"/>
            <a:r>
              <a:rPr lang="de-DE" dirty="0" err="1" smtClean="0">
                <a:solidFill>
                  <a:schemeClr val="tx2"/>
                </a:solidFill>
              </a:rPr>
              <a:t>Consequences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If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GenericScons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detects</a:t>
            </a:r>
            <a:r>
              <a:rPr lang="de-DE" dirty="0" smtClean="0">
                <a:solidFill>
                  <a:schemeClr val="tx2"/>
                </a:solidFill>
              </a:rPr>
              <a:t> a </a:t>
            </a:r>
            <a:r>
              <a:rPr lang="de-DE" dirty="0" err="1" smtClean="0">
                <a:solidFill>
                  <a:schemeClr val="tx2"/>
                </a:solidFill>
              </a:rPr>
              <a:t>Cantata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installation</a:t>
            </a:r>
            <a:r>
              <a:rPr lang="de-DE" dirty="0" smtClean="0">
                <a:solidFill>
                  <a:schemeClr val="tx2"/>
                </a:solidFill>
              </a:rPr>
              <a:t>, </a:t>
            </a:r>
            <a:r>
              <a:rPr lang="de-DE" dirty="0" err="1" smtClean="0">
                <a:solidFill>
                  <a:schemeClr val="tx2"/>
                </a:solidFill>
              </a:rPr>
              <a:t>the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build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environment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 </a:t>
            </a:r>
            <a:r>
              <a:rPr lang="de-DE" dirty="0" err="1" smtClean="0">
                <a:solidFill>
                  <a:schemeClr val="tx2"/>
                </a:solidFill>
              </a:rPr>
              <a:t>simulation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requires</a:t>
            </a:r>
            <a:r>
              <a:rPr lang="de-DE" dirty="0" smtClean="0">
                <a:solidFill>
                  <a:schemeClr val="tx2"/>
                </a:solidFill>
              </a:rPr>
              <a:t> „</a:t>
            </a:r>
            <a:r>
              <a:rPr lang="de-DE" dirty="0" err="1" smtClean="0">
                <a:solidFill>
                  <a:schemeClr val="tx2"/>
                </a:solidFill>
              </a:rPr>
              <a:t>ms_cl</a:t>
            </a:r>
            <a:r>
              <a:rPr lang="de-DE" dirty="0" smtClean="0">
                <a:solidFill>
                  <a:schemeClr val="tx2"/>
                </a:solidFill>
              </a:rPr>
              <a:t>“ </a:t>
            </a:r>
            <a:r>
              <a:rPr lang="de-DE" dirty="0" err="1" smtClean="0">
                <a:solidFill>
                  <a:schemeClr val="tx2"/>
                </a:solidFill>
              </a:rPr>
              <a:t>instead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„cl“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„CC“</a:t>
            </a: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This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done</a:t>
            </a:r>
            <a:r>
              <a:rPr lang="de-DE" dirty="0" smtClean="0">
                <a:solidFill>
                  <a:schemeClr val="tx2"/>
                </a:solidFill>
              </a:rPr>
              <a:t> in </a:t>
            </a:r>
            <a:r>
              <a:rPr lang="de-DE" dirty="0" err="1" smtClean="0">
                <a:solidFill>
                  <a:schemeClr val="tx2"/>
                </a:solidFill>
              </a:rPr>
              <a:t>scons_tools</a:t>
            </a:r>
            <a:r>
              <a:rPr lang="de-DE" dirty="0" smtClean="0">
                <a:solidFill>
                  <a:schemeClr val="tx2"/>
                </a:solidFill>
              </a:rPr>
              <a:t>\</a:t>
            </a:r>
            <a:r>
              <a:rPr lang="de-DE" dirty="0" err="1" smtClean="0">
                <a:solidFill>
                  <a:schemeClr val="tx2"/>
                </a:solidFill>
              </a:rPr>
              <a:t>scons_common_scripts</a:t>
            </a:r>
            <a:r>
              <a:rPr lang="de-DE" dirty="0" smtClean="0">
                <a:solidFill>
                  <a:schemeClr val="tx2"/>
                </a:solidFill>
              </a:rPr>
              <a:t>\</a:t>
            </a:r>
            <a:r>
              <a:rPr lang="de-DE" dirty="0" err="1" smtClean="0">
                <a:solidFill>
                  <a:schemeClr val="tx2"/>
                </a:solidFill>
              </a:rPr>
              <a:t>sim_sconscript</a:t>
            </a:r>
            <a:r>
              <a:rPr lang="de-DE" dirty="0" smtClean="0">
                <a:solidFill>
                  <a:schemeClr val="tx2"/>
                </a:solidFill>
              </a:rPr>
              <a:t>\Sconscript_sim.py</a:t>
            </a:r>
          </a:p>
          <a:p>
            <a:pPr lvl="1"/>
            <a:r>
              <a:rPr lang="de-DE" dirty="0" err="1" smtClean="0">
                <a:solidFill>
                  <a:schemeClr val="tx2"/>
                </a:solidFill>
              </a:rPr>
              <a:t>Typical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error</a:t>
            </a:r>
            <a:r>
              <a:rPr lang="de-DE" dirty="0" smtClean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execution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a </a:t>
            </a:r>
            <a:r>
              <a:rPr lang="de-DE" dirty="0" err="1" smtClean="0">
                <a:solidFill>
                  <a:schemeClr val="tx2"/>
                </a:solidFill>
              </a:rPr>
              <a:t>unit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, ipg.cop </a:t>
            </a:r>
            <a:r>
              <a:rPr lang="de-DE" dirty="0" err="1" smtClean="0">
                <a:solidFill>
                  <a:schemeClr val="tx2"/>
                </a:solidFill>
              </a:rPr>
              <a:t>of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that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unittest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copied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03_Workspace\</a:t>
            </a:r>
            <a:r>
              <a:rPr lang="de-DE" dirty="0" err="1" smtClean="0">
                <a:solidFill>
                  <a:schemeClr val="tx2"/>
                </a:solidFill>
              </a:rPr>
              <a:t>algo</a:t>
            </a:r>
            <a:r>
              <a:rPr lang="de-DE" dirty="0" smtClean="0">
                <a:solidFill>
                  <a:schemeClr val="tx2"/>
                </a:solidFill>
              </a:rPr>
              <a:t>\</a:t>
            </a:r>
            <a:r>
              <a:rPr lang="de-DE" dirty="0" err="1" smtClean="0">
                <a:solidFill>
                  <a:schemeClr val="tx2"/>
                </a:solidFill>
              </a:rPr>
              <a:t>xxx</a:t>
            </a:r>
            <a:endParaRPr lang="de-DE" dirty="0" smtClean="0">
              <a:solidFill>
                <a:schemeClr val="tx2"/>
              </a:solidFill>
            </a:endParaRP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If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unit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test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succeeds</a:t>
            </a:r>
            <a:r>
              <a:rPr lang="de-DE" dirty="0" smtClean="0">
                <a:solidFill>
                  <a:schemeClr val="tx2"/>
                </a:solidFill>
              </a:rPr>
              <a:t>, </a:t>
            </a:r>
            <a:r>
              <a:rPr lang="de-DE" dirty="0" err="1" smtClean="0">
                <a:solidFill>
                  <a:schemeClr val="tx2"/>
                </a:solidFill>
              </a:rPr>
              <a:t>this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file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is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deleted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again</a:t>
            </a:r>
            <a:r>
              <a:rPr lang="de-DE" dirty="0" smtClean="0">
                <a:solidFill>
                  <a:schemeClr val="tx2"/>
                </a:solidFill>
              </a:rPr>
              <a:t>.</a:t>
            </a:r>
          </a:p>
          <a:p>
            <a:pPr lvl="2"/>
            <a:r>
              <a:rPr lang="de-DE" dirty="0" err="1" smtClean="0">
                <a:solidFill>
                  <a:schemeClr val="tx2"/>
                </a:solidFill>
              </a:rPr>
              <a:t>If</a:t>
            </a:r>
            <a:r>
              <a:rPr lang="de-DE" dirty="0" smtClean="0">
                <a:solidFill>
                  <a:schemeClr val="tx2"/>
                </a:solidFill>
              </a:rPr>
              <a:t> not, </a:t>
            </a:r>
            <a:r>
              <a:rPr lang="de-DE" dirty="0" err="1" smtClean="0">
                <a:solidFill>
                  <a:schemeClr val="tx2"/>
                </a:solidFill>
              </a:rPr>
              <a:t>it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remains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there</a:t>
            </a:r>
            <a:endParaRPr lang="de-DE" dirty="0" smtClean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de-DE" dirty="0" smtClean="0">
                <a:solidFill>
                  <a:schemeClr val="tx2"/>
                </a:solidFill>
              </a:rPr>
              <a:t>	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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This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causes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builds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for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any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PC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targets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to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fail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!!</a:t>
            </a:r>
          </a:p>
          <a:p>
            <a:pPr lvl="2">
              <a:buNone/>
            </a:pP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	Resolution: Remove ipg.cop.</a:t>
            </a:r>
          </a:p>
          <a:p>
            <a:pPr lvl="2">
              <a:buNone/>
            </a:pP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For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further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support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,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please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refer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itchFamily="2" charset="2"/>
              </a:rPr>
              <a:t>to</a:t>
            </a:r>
            <a:r>
              <a:rPr lang="de-DE" dirty="0" smtClean="0">
                <a:solidFill>
                  <a:schemeClr val="tx2"/>
                </a:solidFill>
                <a:sym typeface="Wingdings" pitchFamily="2" charset="2"/>
              </a:rPr>
              <a:t> Andreas Jahnke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Cantata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>
              <a:buNone/>
            </a:pPr>
            <a:r>
              <a:rPr lang="de-DE" sz="2800" b="1" dirty="0" smtClean="0">
                <a:solidFill>
                  <a:schemeClr val="tx2"/>
                </a:solidFill>
              </a:rPr>
              <a:t>Goals:</a:t>
            </a:r>
          </a:p>
          <a:p>
            <a:pPr marL="571500" indent="-571500"/>
            <a:r>
              <a:rPr lang="de-DE" sz="2800" dirty="0" smtClean="0">
                <a:solidFill>
                  <a:schemeClr val="tx2"/>
                </a:solidFill>
              </a:rPr>
              <a:t>Understand </a:t>
            </a:r>
            <a:r>
              <a:rPr lang="de-DE" sz="2800" dirty="0" err="1" smtClean="0">
                <a:solidFill>
                  <a:schemeClr val="tx2"/>
                </a:solidFill>
              </a:rPr>
              <a:t>configurations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of</a:t>
            </a:r>
            <a:r>
              <a:rPr lang="de-DE" sz="2800" dirty="0" smtClean="0">
                <a:solidFill>
                  <a:schemeClr val="tx2"/>
                </a:solidFill>
              </a:rPr>
              <a:t> QAC</a:t>
            </a: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GenericSCons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workflow</a:t>
            </a:r>
            <a:r>
              <a:rPr lang="de-DE" sz="2800" dirty="0" smtClean="0">
                <a:solidFill>
                  <a:schemeClr val="tx2"/>
                </a:solidFill>
              </a:rPr>
              <a:t> </a:t>
            </a:r>
            <a:r>
              <a:rPr lang="de-DE" sz="2800" dirty="0" err="1" smtClean="0">
                <a:solidFill>
                  <a:schemeClr val="tx2"/>
                </a:solidFill>
              </a:rPr>
              <a:t>for</a:t>
            </a:r>
            <a:r>
              <a:rPr lang="de-DE" sz="2800" dirty="0" smtClean="0">
                <a:solidFill>
                  <a:schemeClr val="tx2"/>
                </a:solidFill>
              </a:rPr>
              <a:t> QAC</a:t>
            </a:r>
          </a:p>
          <a:p>
            <a:pPr marL="571500" indent="-571500"/>
            <a:r>
              <a:rPr lang="de-DE" sz="2800" dirty="0" err="1" smtClean="0">
                <a:solidFill>
                  <a:schemeClr val="tx2"/>
                </a:solidFill>
              </a:rPr>
              <a:t>Performing</a:t>
            </a:r>
            <a:r>
              <a:rPr lang="de-DE" sz="2800" dirty="0" smtClean="0">
                <a:solidFill>
                  <a:schemeClr val="tx2"/>
                </a:solidFill>
              </a:rPr>
              <a:t> QAC </a:t>
            </a:r>
            <a:r>
              <a:rPr lang="de-DE" sz="2800" dirty="0" err="1" smtClean="0">
                <a:solidFill>
                  <a:schemeClr val="tx2"/>
                </a:solidFill>
              </a:rPr>
              <a:t>tests</a:t>
            </a:r>
            <a:r>
              <a:rPr lang="de-DE" sz="2800" dirty="0" smtClean="0">
                <a:solidFill>
                  <a:schemeClr val="tx2"/>
                </a:solidFill>
              </a:rPr>
              <a:t> via </a:t>
            </a: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Command </a:t>
            </a:r>
            <a:r>
              <a:rPr lang="de-DE" dirty="0" err="1" smtClean="0">
                <a:solidFill>
                  <a:schemeClr val="tx2"/>
                </a:solidFill>
              </a:rPr>
              <a:t>line</a:t>
            </a:r>
            <a:endParaRPr lang="de-DE" dirty="0" smtClean="0">
              <a:solidFill>
                <a:schemeClr val="tx2"/>
              </a:solidFill>
            </a:endParaRPr>
          </a:p>
          <a:p>
            <a:pPr marL="971550" lvl="1" indent="-571500"/>
            <a:r>
              <a:rPr lang="de-DE" dirty="0" smtClean="0">
                <a:solidFill>
                  <a:schemeClr val="tx2"/>
                </a:solidFill>
              </a:rPr>
              <a:t>Visual Studio</a:t>
            </a:r>
          </a:p>
          <a:p>
            <a:pPr marL="571500" indent="-571500"/>
            <a:r>
              <a:rPr lang="de-DE" dirty="0" smtClean="0">
                <a:solidFill>
                  <a:schemeClr val="tx2"/>
                </a:solidFill>
              </a:rPr>
              <a:t>Basic </a:t>
            </a:r>
            <a:r>
              <a:rPr lang="de-DE" dirty="0" err="1" smtClean="0">
                <a:solidFill>
                  <a:schemeClr val="tx2"/>
                </a:solidFill>
              </a:rPr>
              <a:t>information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about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Cantata</a:t>
            </a:r>
            <a:endParaRPr lang="de-DE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GenericScons</a:t>
            </a:r>
            <a:r>
              <a:rPr lang="en-US" dirty="0" smtClean="0"/>
              <a:t>: Developer‘s </a:t>
            </a:r>
            <a:r>
              <a:rPr lang="en-US" dirty="0"/>
              <a:t>point of view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896544"/>
          </a:xfrm>
        </p:spPr>
        <p:txBody>
          <a:bodyPr>
            <a:normAutofit/>
          </a:bodyPr>
          <a:lstStyle/>
          <a:p>
            <a:pPr marL="628650" indent="-571500">
              <a:buNone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r>
              <a:rPr lang="de-DE" sz="4000" dirty="0" smtClean="0">
                <a:solidFill>
                  <a:schemeClr val="tx2"/>
                </a:solidFill>
              </a:rPr>
              <a:t>QAC</a:t>
            </a:r>
          </a:p>
          <a:p>
            <a:pPr marL="628650" indent="-571500">
              <a:buFont typeface="+mj-lt"/>
              <a:buAutoNum type="romanUcPeriod"/>
            </a:pPr>
            <a:endParaRPr lang="de-DE" sz="40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r>
              <a:rPr lang="de-DE" sz="4000" dirty="0" err="1" smtClean="0">
                <a:solidFill>
                  <a:schemeClr val="tx2"/>
                </a:solidFill>
              </a:rPr>
              <a:t>C</a:t>
            </a:r>
            <a:r>
              <a:rPr lang="de-DE" sz="4000" dirty="0" err="1" smtClean="0">
                <a:solidFill>
                  <a:schemeClr val="tx2"/>
                </a:solidFill>
              </a:rPr>
              <a:t>antata</a:t>
            </a:r>
            <a:endParaRPr lang="de-DE" sz="4000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romanU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680520"/>
          </a:xfrm>
        </p:spPr>
        <p:txBody>
          <a:bodyPr>
            <a:normAutofit/>
          </a:bodyPr>
          <a:lstStyle/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endParaRPr lang="de-DE" sz="2800" dirty="0" smtClean="0">
              <a:solidFill>
                <a:schemeClr val="tx2"/>
              </a:solidFill>
            </a:endParaRPr>
          </a:p>
          <a:p>
            <a:pPr marL="571500" indent="-571500" algn="ctr">
              <a:buNone/>
            </a:pPr>
            <a:r>
              <a:rPr lang="de-DE" sz="4400" b="1" dirty="0" err="1" smtClean="0">
                <a:solidFill>
                  <a:schemeClr val="tx2"/>
                </a:solidFill>
              </a:rPr>
              <a:t>GenericScons</a:t>
            </a:r>
            <a:r>
              <a:rPr lang="de-DE" sz="4400" b="1" dirty="0" smtClean="0">
                <a:solidFill>
                  <a:schemeClr val="tx2"/>
                </a:solidFill>
              </a:rPr>
              <a:t> – </a:t>
            </a:r>
          </a:p>
          <a:p>
            <a:pPr marL="571500" indent="-571500" algn="ctr">
              <a:buNone/>
            </a:pPr>
            <a:r>
              <a:rPr lang="de-DE" sz="4400" b="1" dirty="0" smtClean="0">
                <a:solidFill>
                  <a:schemeClr val="tx2"/>
                </a:solidFill>
              </a:rPr>
              <a:t>QAC</a:t>
            </a:r>
          </a:p>
          <a:p>
            <a:pPr marL="628650" indent="-571500">
              <a:buFont typeface="+mj-lt"/>
              <a:buAutoNum type="arabicPeriod"/>
            </a:pPr>
            <a:endParaRPr lang="de-DE" dirty="0" smtClean="0">
              <a:solidFill>
                <a:schemeClr val="tx2"/>
              </a:solidFill>
            </a:endParaRPr>
          </a:p>
          <a:p>
            <a:pPr marL="628650" indent="-571500">
              <a:buFont typeface="+mj-lt"/>
              <a:buAutoNum type="arabicPeriod"/>
            </a:pPr>
            <a:endParaRPr lang="de-DE" sz="2800" dirty="0" smtClean="0">
              <a:solidFill>
                <a:schemeClr val="tx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smtClean="0"/>
              <a:t>© ITK Engineering AG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5745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QAC </a:t>
            </a:r>
            <a:r>
              <a:rPr lang="de-DE" dirty="0" err="1" smtClean="0"/>
              <a:t>performs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lvl="1"/>
            <a:r>
              <a:rPr lang="de-DE" dirty="0" smtClean="0"/>
              <a:t>Goal: Code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standards</a:t>
            </a:r>
            <a:r>
              <a:rPr lang="de-DE" dirty="0" smtClean="0"/>
              <a:t>, e.g. MISRA </a:t>
            </a:r>
            <a:r>
              <a:rPr lang="de-DE" dirty="0" err="1" smtClean="0"/>
              <a:t>rules</a:t>
            </a:r>
            <a:endParaRPr lang="de-DE" dirty="0" smtClean="0"/>
          </a:p>
          <a:p>
            <a:pPr lvl="1"/>
            <a:r>
              <a:rPr lang="de-DE" dirty="0" smtClean="0"/>
              <a:t>QAC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in </a:t>
            </a:r>
            <a:r>
              <a:rPr lang="de-DE" dirty="0" err="1" smtClean="0"/>
              <a:t>exactly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(</a:t>
            </a:r>
            <a:r>
              <a:rPr lang="de-DE" dirty="0" err="1" smtClean="0"/>
              <a:t>ideally</a:t>
            </a:r>
            <a:r>
              <a:rPr lang="de-DE" dirty="0" smtClean="0"/>
              <a:t>!)</a:t>
            </a:r>
          </a:p>
          <a:p>
            <a:r>
              <a:rPr lang="de-DE" dirty="0" err="1" smtClean="0"/>
              <a:t>Usage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Command </a:t>
            </a:r>
            <a:r>
              <a:rPr lang="de-DE" dirty="0" err="1" smtClean="0"/>
              <a:t>line</a:t>
            </a:r>
            <a:r>
              <a:rPr lang="de-DE" dirty="0" smtClean="0"/>
              <a:t> -&gt;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GenericScons</a:t>
            </a:r>
            <a:endParaRPr lang="de-DE" dirty="0" smtClean="0"/>
          </a:p>
          <a:p>
            <a:r>
              <a:rPr lang="de-DE" dirty="0" err="1" smtClean="0"/>
              <a:t>Configuration</a:t>
            </a:r>
            <a:r>
              <a:rPr lang="de-DE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Compiler Personality</a:t>
            </a:r>
            <a:r>
              <a:rPr lang="en-US" dirty="0" smtClean="0"/>
              <a:t>”: options that reflect the configuration of your compiler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Analysis Personality</a:t>
            </a:r>
            <a:r>
              <a:rPr lang="en-US" dirty="0" smtClean="0"/>
              <a:t>”: analysis options that are associated with project, e.g., macros in use, include/exclude paths, etc.</a:t>
            </a:r>
          </a:p>
          <a:p>
            <a:pPr lvl="1"/>
            <a:r>
              <a:rPr lang="en-US" dirty="0" smtClean="0"/>
              <a:t>“</a:t>
            </a:r>
            <a:r>
              <a:rPr lang="en-US" b="1" dirty="0" smtClean="0"/>
              <a:t>Message Personality</a:t>
            </a:r>
            <a:r>
              <a:rPr lang="en-US" dirty="0" smtClean="0"/>
              <a:t>”: messages are enabled and how output is displayed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Crash </a:t>
            </a:r>
            <a:r>
              <a:rPr lang="de-DE" dirty="0" err="1" smtClean="0"/>
              <a:t>course</a:t>
            </a:r>
            <a:r>
              <a:rPr lang="de-DE" dirty="0" smtClean="0"/>
              <a:t> on QAC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Include/Exclude options</a:t>
            </a:r>
          </a:p>
          <a:p>
            <a:pPr lvl="1"/>
            <a:r>
              <a:rPr lang="en-US" dirty="0" smtClean="0"/>
              <a:t>Analysis of one component needs to be based on the component’s source code only</a:t>
            </a:r>
          </a:p>
          <a:p>
            <a:pPr lvl="1"/>
            <a:r>
              <a:rPr lang="en-US" b="1" dirty="0" smtClean="0"/>
              <a:t>BUT: </a:t>
            </a:r>
            <a:r>
              <a:rPr lang="en-US" dirty="0" smtClean="0"/>
              <a:t>Components generally use also code that </a:t>
            </a:r>
          </a:p>
          <a:p>
            <a:pPr lvl="2"/>
            <a:r>
              <a:rPr lang="en-US" dirty="0" smtClean="0"/>
              <a:t>Is shared by other components/projects</a:t>
            </a:r>
          </a:p>
          <a:p>
            <a:pPr lvl="2"/>
            <a:r>
              <a:rPr lang="en-US" dirty="0" smtClean="0"/>
              <a:t>Is provided by the compiler</a:t>
            </a:r>
          </a:p>
          <a:p>
            <a:pPr lvl="1">
              <a:buNone/>
            </a:pPr>
            <a:r>
              <a:rPr lang="en-US" dirty="0" smtClean="0"/>
              <a:t>	This code needs to be excluded from analysis! </a:t>
            </a:r>
            <a:r>
              <a:rPr lang="en-US" dirty="0" smtClean="0">
                <a:sym typeface="Wingdings" pitchFamily="2" charset="2"/>
              </a:rPr>
              <a:t> exclude paths.</a:t>
            </a:r>
          </a:p>
          <a:p>
            <a:r>
              <a:rPr lang="en-US" dirty="0" smtClean="0">
                <a:sym typeface="Wingdings" pitchFamily="2" charset="2"/>
              </a:rPr>
              <a:t>Compiler includes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QAC generally does not understand compiler headers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Instead of compiler headers, artificial substitute headers are used which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Allow to understand the code,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Do not differ too much from the actual compiler includes.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Crash </a:t>
            </a:r>
            <a:r>
              <a:rPr lang="de-DE" dirty="0" err="1" smtClean="0"/>
              <a:t>course</a:t>
            </a:r>
            <a:r>
              <a:rPr lang="de-DE" dirty="0" smtClean="0"/>
              <a:t> on QAC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Required</a:t>
            </a:r>
            <a:r>
              <a:rPr lang="de-DE" dirty="0" smtClean="0"/>
              <a:t> QAC-relevant </a:t>
            </a:r>
            <a:r>
              <a:rPr lang="de-DE" dirty="0" err="1" smtClean="0"/>
              <a:t>shares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i="1" u="sng" dirty="0" smtClean="0"/>
              <a:t>05_Testing\05_Test_Environment\</a:t>
            </a:r>
            <a:r>
              <a:rPr lang="de-DE" i="1" u="sng" dirty="0" err="1" smtClean="0"/>
              <a:t>algo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modtests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qac_tests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common</a:t>
            </a:r>
            <a:r>
              <a:rPr lang="de-DE" dirty="0" smtClean="0"/>
              <a:t> resp.</a:t>
            </a:r>
          </a:p>
          <a:p>
            <a:pPr>
              <a:buNone/>
            </a:pPr>
            <a:r>
              <a:rPr lang="de-DE" dirty="0" smtClean="0"/>
              <a:t>	</a:t>
            </a:r>
            <a:r>
              <a:rPr lang="de-DE" i="1" u="sng" dirty="0" smtClean="0"/>
              <a:t>05_Testing\05_Test_Environment\</a:t>
            </a:r>
            <a:r>
              <a:rPr lang="de-DE" i="1" u="sng" dirty="0" err="1" smtClean="0"/>
              <a:t>algo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modtests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qacpp_tests</a:t>
            </a:r>
            <a:r>
              <a:rPr lang="de-DE" i="1" u="sng" dirty="0" smtClean="0"/>
              <a:t>\</a:t>
            </a:r>
            <a:r>
              <a:rPr lang="de-DE" i="1" u="sng" dirty="0" err="1" smtClean="0"/>
              <a:t>common</a:t>
            </a:r>
            <a:endParaRPr lang="de-DE" i="1" u="sng" dirty="0" smtClean="0"/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i="1" u="sng" dirty="0" smtClean="0">
                <a:solidFill>
                  <a:schemeClr val="tx2"/>
                </a:solidFill>
              </a:rPr>
              <a:t>02_Development_Tools\</a:t>
            </a:r>
            <a:r>
              <a:rPr lang="de-DE" i="1" u="sng" dirty="0" err="1" smtClean="0">
                <a:solidFill>
                  <a:schemeClr val="tx2"/>
                </a:solidFill>
              </a:rPr>
              <a:t>scons_tools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docs</a:t>
            </a:r>
            <a:r>
              <a:rPr lang="de-DE" i="1" u="sng" dirty="0" smtClean="0">
                <a:solidFill>
                  <a:schemeClr val="tx2"/>
                </a:solidFill>
              </a:rPr>
              <a:t>\</a:t>
            </a:r>
            <a:r>
              <a:rPr lang="de-DE" i="1" u="sng" dirty="0" err="1" smtClean="0">
                <a:solidFill>
                  <a:schemeClr val="tx2"/>
                </a:solidFill>
              </a:rPr>
              <a:t>qac</a:t>
            </a:r>
            <a:r>
              <a:rPr lang="de-DE" i="1" u="sng" dirty="0" smtClean="0">
                <a:solidFill>
                  <a:schemeClr val="tx2"/>
                </a:solidFill>
              </a:rPr>
              <a:t>\QAC_manual.docx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QAC </a:t>
            </a:r>
            <a:r>
              <a:rPr lang="de-DE" dirty="0" err="1" smtClean="0"/>
              <a:t>input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99992" y="1628800"/>
            <a:ext cx="4320480" cy="468052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GenericScons</a:t>
            </a:r>
            <a:r>
              <a:rPr lang="de-DE" dirty="0" smtClean="0"/>
              <a:t>:</a:t>
            </a:r>
          </a:p>
          <a:p>
            <a:pPr lvl="1"/>
            <a:r>
              <a:rPr lang="de-DE" b="1" dirty="0" err="1" smtClean="0"/>
              <a:t>CompilerInclude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serve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headers</a:t>
            </a:r>
            <a:endParaRPr lang="de-DE" dirty="0" smtClean="0"/>
          </a:p>
          <a:p>
            <a:pPr lvl="1"/>
            <a:r>
              <a:rPr lang="de-DE" b="1" dirty="0" err="1" smtClean="0"/>
              <a:t>CompilerPers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personalities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compilers</a:t>
            </a:r>
            <a:endParaRPr lang="de-DE" dirty="0" smtClean="0"/>
          </a:p>
          <a:p>
            <a:pPr lvl="1"/>
            <a:r>
              <a:rPr lang="de-DE" b="1" dirty="0" err="1" smtClean="0"/>
              <a:t>MessagePers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personality</a:t>
            </a:r>
            <a:endParaRPr lang="de-DE" dirty="0" smtClean="0"/>
          </a:p>
          <a:p>
            <a:pPr lvl="1"/>
            <a:r>
              <a:rPr lang="de-DE" b="1" dirty="0" err="1" smtClean="0"/>
              <a:t>qac_python_tools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a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personality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relicts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endParaRPr lang="de-DE" dirty="0" smtClean="0"/>
          </a:p>
          <a:p>
            <a:pPr lvl="1"/>
            <a:r>
              <a:rPr lang="de-DE" b="1" dirty="0" err="1" smtClean="0"/>
              <a:t>SecondaryAnalysis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a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triggering</a:t>
            </a:r>
            <a:r>
              <a:rPr lang="de-DE" dirty="0" smtClean="0"/>
              <a:t> a </a:t>
            </a:r>
            <a:r>
              <a:rPr lang="de-DE" dirty="0" err="1" smtClean="0"/>
              <a:t>secondary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lvl="1"/>
            <a:r>
              <a:rPr lang="de-DE" b="1" dirty="0" err="1" smtClean="0"/>
              <a:t>UserMessageFile</a:t>
            </a:r>
            <a:r>
              <a:rPr lang="de-DE" b="1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MISRA </a:t>
            </a:r>
            <a:r>
              <a:rPr lang="de-DE" dirty="0" err="1" smtClean="0"/>
              <a:t>rules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contents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folder</a:t>
            </a:r>
            <a:r>
              <a:rPr lang="de-DE" dirty="0" smtClean="0"/>
              <a:t>,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 smtClean="0"/>
              <a:t>Gurucharan</a:t>
            </a:r>
            <a:r>
              <a:rPr lang="de-DE" b="1" dirty="0" smtClean="0"/>
              <a:t> </a:t>
            </a:r>
            <a:r>
              <a:rPr lang="de-DE" b="1" dirty="0" err="1" smtClean="0"/>
              <a:t>Kulkarni</a:t>
            </a:r>
            <a:endParaRPr lang="de-DE" b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common</a:t>
            </a:r>
            <a:r>
              <a:rPr lang="de-DE" dirty="0" smtClean="0"/>
              <a:t> – </a:t>
            </a:r>
            <a:r>
              <a:rPr lang="de-DE" dirty="0" err="1" smtClean="0"/>
              <a:t>folder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168352" cy="471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GenericScons</a:t>
            </a:r>
            <a:r>
              <a:rPr lang="de-DE" dirty="0" smtClean="0"/>
              <a:t> Release ≥ AL_ETK_SCT_01.05.00</a:t>
            </a:r>
          </a:p>
          <a:p>
            <a:r>
              <a:rPr lang="de-DE" b="1" dirty="0" smtClean="0"/>
              <a:t>Goal: </a:t>
            </a:r>
            <a:r>
              <a:rPr lang="de-DE" dirty="0" smtClean="0"/>
              <a:t>Generation </a:t>
            </a:r>
            <a:r>
              <a:rPr lang="de-DE" dirty="0" err="1" smtClean="0"/>
              <a:t>of</a:t>
            </a:r>
            <a:r>
              <a:rPr lang="de-DE" dirty="0" smtClean="0"/>
              <a:t> QAC-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endParaRPr lang="de-DE" dirty="0" smtClean="0"/>
          </a:p>
          <a:p>
            <a:pPr lvl="1"/>
            <a:r>
              <a:rPr lang="de-DE" dirty="0" smtClean="0"/>
              <a:t>DSP-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C674x-compiler</a:t>
            </a:r>
          </a:p>
          <a:p>
            <a:pPr lvl="1"/>
            <a:r>
              <a:rPr lang="de-DE" dirty="0" smtClean="0"/>
              <a:t>DSP-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C66xx-compiler</a:t>
            </a:r>
          </a:p>
          <a:p>
            <a:pPr lvl="1"/>
            <a:r>
              <a:rPr lang="de-DE" dirty="0" smtClean="0"/>
              <a:t>(EVE-</a:t>
            </a:r>
            <a:r>
              <a:rPr lang="de-DE" dirty="0" err="1" smtClean="0"/>
              <a:t>library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ARP32-compiler)</a:t>
            </a:r>
          </a:p>
          <a:p>
            <a:pPr lvl="1"/>
            <a:r>
              <a:rPr lang="de-DE" dirty="0" smtClean="0"/>
              <a:t>ARM Cortex A8-library </a:t>
            </a:r>
            <a:r>
              <a:rPr lang="de-DE" dirty="0" err="1" smtClean="0"/>
              <a:t>with</a:t>
            </a:r>
            <a:r>
              <a:rPr lang="de-DE" dirty="0" smtClean="0"/>
              <a:t> TI-</a:t>
            </a:r>
            <a:r>
              <a:rPr lang="de-DE" dirty="0" err="1" smtClean="0"/>
              <a:t>compiler</a:t>
            </a:r>
            <a:r>
              <a:rPr lang="de-DE" dirty="0" smtClean="0"/>
              <a:t>/GCC</a:t>
            </a:r>
          </a:p>
          <a:p>
            <a:pPr lvl="1"/>
            <a:r>
              <a:rPr lang="de-DE" dirty="0" smtClean="0"/>
              <a:t>ARM Cortex A15-library </a:t>
            </a:r>
            <a:r>
              <a:rPr lang="de-DE" dirty="0" err="1" smtClean="0"/>
              <a:t>with</a:t>
            </a:r>
            <a:r>
              <a:rPr lang="de-DE" dirty="0" smtClean="0"/>
              <a:t> GCC</a:t>
            </a:r>
          </a:p>
          <a:p>
            <a:r>
              <a:rPr lang="de-DE" dirty="0" smtClean="0"/>
              <a:t>Not all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deliver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libraries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0"/>
            <a:r>
              <a:rPr lang="de-DE" dirty="0" err="1" smtClean="0"/>
              <a:t>Aliases</a:t>
            </a:r>
            <a:r>
              <a:rPr lang="de-DE" dirty="0" smtClean="0"/>
              <a:t> in </a:t>
            </a:r>
            <a:r>
              <a:rPr lang="de-DE" dirty="0" err="1" smtClean="0"/>
              <a:t>GenericScons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xxx_qac</a:t>
            </a:r>
            <a:r>
              <a:rPr lang="de-DE" dirty="0" smtClean="0"/>
              <a:t>				-&gt; </a:t>
            </a:r>
            <a:r>
              <a:rPr lang="de-DE" dirty="0" err="1" smtClean="0"/>
              <a:t>generate</a:t>
            </a:r>
            <a:r>
              <a:rPr lang="de-DE" dirty="0" smtClean="0"/>
              <a:t> all </a:t>
            </a:r>
            <a:r>
              <a:rPr lang="de-DE" dirty="0" err="1" smtClean="0"/>
              <a:t>compliance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endParaRPr lang="de-DE" dirty="0" smtClean="0"/>
          </a:p>
          <a:p>
            <a:pPr lvl="2"/>
            <a:r>
              <a:rPr lang="de-DE" dirty="0" err="1" smtClean="0"/>
              <a:t>xxx_qac</a:t>
            </a:r>
            <a:r>
              <a:rPr lang="de-DE" dirty="0" smtClean="0"/>
              <a:t>_&lt;</a:t>
            </a:r>
            <a:r>
              <a:rPr lang="de-DE" dirty="0" err="1" smtClean="0"/>
              <a:t>core</a:t>
            </a:r>
            <a:r>
              <a:rPr lang="de-DE" dirty="0" smtClean="0"/>
              <a:t>&gt;			-&gt;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compl</a:t>
            </a:r>
            <a:r>
              <a:rPr lang="de-DE" dirty="0" smtClean="0"/>
              <a:t>.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&lt;</a:t>
            </a:r>
            <a:r>
              <a:rPr lang="de-DE" dirty="0" err="1" smtClean="0"/>
              <a:t>core</a:t>
            </a:r>
            <a:r>
              <a:rPr lang="de-DE" dirty="0" smtClean="0"/>
              <a:t> &gt;</a:t>
            </a:r>
          </a:p>
          <a:p>
            <a:pPr lvl="3"/>
            <a:r>
              <a:rPr lang="de-DE" dirty="0" err="1" smtClean="0"/>
              <a:t>xxx_qac</a:t>
            </a:r>
            <a:r>
              <a:rPr lang="de-DE" dirty="0" smtClean="0"/>
              <a:t>_&lt;</a:t>
            </a:r>
            <a:r>
              <a:rPr lang="de-DE" dirty="0" err="1" smtClean="0"/>
              <a:t>core</a:t>
            </a:r>
            <a:r>
              <a:rPr lang="de-DE" dirty="0" smtClean="0"/>
              <a:t> &gt;_</a:t>
            </a:r>
            <a:r>
              <a:rPr lang="de-DE" dirty="0" err="1" smtClean="0"/>
              <a:t>proj</a:t>
            </a:r>
            <a:r>
              <a:rPr lang="de-DE" dirty="0" smtClean="0"/>
              <a:t>	-&gt; </a:t>
            </a:r>
            <a:r>
              <a:rPr lang="de-DE" dirty="0" err="1" smtClean="0"/>
              <a:t>generate</a:t>
            </a:r>
            <a:r>
              <a:rPr lang="de-DE" dirty="0" smtClean="0"/>
              <a:t> QAC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&lt;</a:t>
            </a:r>
            <a:r>
              <a:rPr lang="de-DE" dirty="0" err="1" smtClean="0"/>
              <a:t>core</a:t>
            </a:r>
            <a:r>
              <a:rPr lang="de-DE" dirty="0" smtClean="0"/>
              <a:t> &gt;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xxx</a:t>
            </a:r>
            <a:r>
              <a:rPr lang="de-DE" dirty="0" smtClean="0"/>
              <a:t> </a:t>
            </a:r>
            <a:r>
              <a:rPr lang="de-DE" dirty="0" err="1" smtClean="0"/>
              <a:t>stands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resp. </a:t>
            </a:r>
            <a:r>
              <a:rPr lang="de-DE" dirty="0" err="1" smtClean="0"/>
              <a:t>algo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&lt;</a:t>
            </a:r>
            <a:r>
              <a:rPr lang="de-DE" dirty="0" err="1" smtClean="0"/>
              <a:t>core</a:t>
            </a:r>
            <a:r>
              <a:rPr lang="de-DE" dirty="0" smtClean="0"/>
              <a:t>&gt; = „ti_c674x“, „ti_c66xx“, „ti_arp32“, „ti_cortex_a8“, „ti_cortex_a15“</a:t>
            </a:r>
          </a:p>
          <a:p>
            <a:pPr lvl="0">
              <a:buNone/>
            </a:pPr>
            <a:r>
              <a:rPr lang="de-DE" dirty="0" smtClean="0"/>
              <a:t>	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Scons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QAC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GenericScons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323528" y="6557544"/>
            <a:ext cx="2133600" cy="365125"/>
          </a:xfrm>
        </p:spPr>
        <p:txBody>
          <a:bodyPr/>
          <a:lstStyle/>
          <a:p>
            <a:fld id="{496835FE-C089-4B92-B9D3-72955A938BB8}" type="datetime1">
              <a:rPr lang="de-DE" smtClean="0"/>
              <a:pPr/>
              <a:t>30.07.2015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57544"/>
            <a:ext cx="2895600" cy="365125"/>
          </a:xfrm>
        </p:spPr>
        <p:txBody>
          <a:bodyPr/>
          <a:lstStyle/>
          <a:p>
            <a:r>
              <a:rPr lang="de-DE" dirty="0" smtClean="0"/>
              <a:t>© ITK Engineering AG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661164" y="6557544"/>
            <a:ext cx="2133600" cy="365125"/>
          </a:xfrm>
        </p:spPr>
        <p:txBody>
          <a:bodyPr/>
          <a:lstStyle/>
          <a:p>
            <a:fld id="{54C49D4F-05A1-43D6-BA1B-62865A4310A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Bildschirmpräsentation (4:3)</PresentationFormat>
  <Paragraphs>218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Larissa-Design</vt:lpstr>
      <vt:lpstr>Generic Scons –  Test Tools integration </vt:lpstr>
      <vt:lpstr>Folie 2</vt:lpstr>
      <vt:lpstr>Generic Scons</vt:lpstr>
      <vt:lpstr>Folie 4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Generic Scons</vt:lpstr>
      <vt:lpstr>Folie 16</vt:lpstr>
      <vt:lpstr>Generic Scons</vt:lpstr>
      <vt:lpstr>Generic Scons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Scons –  Test Tools integration </dc:title>
  <dc:creator>uidg5297</dc:creator>
  <cp:lastModifiedBy>uidg5297</cp:lastModifiedBy>
  <cp:revision>1</cp:revision>
  <dcterms:created xsi:type="dcterms:W3CDTF">2015-07-30T12:29:29Z</dcterms:created>
  <dcterms:modified xsi:type="dcterms:W3CDTF">2015-07-30T12:32:24Z</dcterms:modified>
</cp:coreProperties>
</file>