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4.xml" ContentType="application/vnd.openxmlformats-officedocument.them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5.xml" ContentType="application/vnd.openxmlformats-officedocument.them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6.xml" ContentType="application/vnd.openxmlformats-officedocument.them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7.xml" ContentType="application/vnd.openxmlformats-officedocument.them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8.xml" ContentType="application/vnd.openxmlformats-officedocument.them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9.xml" ContentType="application/vnd.openxmlformats-officedocument.them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942" r:id="rId5"/>
    <p:sldMasterId id="2147483961" r:id="rId6"/>
    <p:sldMasterId id="2147484000" r:id="rId7"/>
    <p:sldMasterId id="2147484020" r:id="rId8"/>
    <p:sldMasterId id="2147484040" r:id="rId9"/>
    <p:sldMasterId id="2147484060" r:id="rId10"/>
    <p:sldMasterId id="2147484080" r:id="rId11"/>
    <p:sldMasterId id="2147484270" r:id="rId12"/>
  </p:sldMasterIdLst>
  <p:notesMasterIdLst>
    <p:notesMasterId r:id="rId41"/>
  </p:notesMasterIdLst>
  <p:handoutMasterIdLst>
    <p:handoutMasterId r:id="rId42"/>
  </p:handoutMasterIdLst>
  <p:sldIdLst>
    <p:sldId id="438" r:id="rId13"/>
    <p:sldId id="468" r:id="rId14"/>
    <p:sldId id="446" r:id="rId15"/>
    <p:sldId id="467" r:id="rId16"/>
    <p:sldId id="430" r:id="rId17"/>
    <p:sldId id="450" r:id="rId18"/>
    <p:sldId id="433" r:id="rId19"/>
    <p:sldId id="451" r:id="rId20"/>
    <p:sldId id="469" r:id="rId21"/>
    <p:sldId id="470" r:id="rId22"/>
    <p:sldId id="471" r:id="rId23"/>
    <p:sldId id="472" r:id="rId24"/>
    <p:sldId id="473" r:id="rId25"/>
    <p:sldId id="474" r:id="rId26"/>
    <p:sldId id="475" r:id="rId27"/>
    <p:sldId id="476" r:id="rId28"/>
    <p:sldId id="477" r:id="rId29"/>
    <p:sldId id="478" r:id="rId30"/>
    <p:sldId id="432" r:id="rId31"/>
    <p:sldId id="457" r:id="rId32"/>
    <p:sldId id="479" r:id="rId33"/>
    <p:sldId id="435" r:id="rId34"/>
    <p:sldId id="453" r:id="rId35"/>
    <p:sldId id="447" r:id="rId36"/>
    <p:sldId id="454" r:id="rId37"/>
    <p:sldId id="455" r:id="rId38"/>
    <p:sldId id="456" r:id="rId39"/>
    <p:sldId id="480" r:id="rId40"/>
  </p:sldIdLst>
  <p:sldSz cx="9144000" cy="6858000" type="screen4x3"/>
  <p:notesSz cx="6797675" cy="9926638"/>
  <p:custDataLst>
    <p:tags r:id="rId43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orient="horz" pos="3702">
          <p15:clr>
            <a:srgbClr val="A4A3A4"/>
          </p15:clr>
        </p15:guide>
        <p15:guide id="3" orient="horz" pos="2296">
          <p15:clr>
            <a:srgbClr val="A4A3A4"/>
          </p15:clr>
        </p15:guide>
        <p15:guide id="4" orient="horz" pos="2251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orient="horz" pos="4201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pos="249">
          <p15:clr>
            <a:srgbClr val="A4A3A4"/>
          </p15:clr>
        </p15:guide>
        <p15:guide id="9" pos="2857">
          <p15:clr>
            <a:srgbClr val="A4A3A4"/>
          </p15:clr>
        </p15:guide>
        <p15:guide id="10" pos="2903">
          <p15:clr>
            <a:srgbClr val="A4A3A4"/>
          </p15:clr>
        </p15:guide>
        <p15:guide id="11" pos="3787">
          <p15:clr>
            <a:srgbClr val="A4A3A4"/>
          </p15:clr>
        </p15:guide>
        <p15:guide id="12" pos="3742">
          <p15:clr>
            <a:srgbClr val="A4A3A4"/>
          </p15:clr>
        </p15:guide>
        <p15:guide id="13" pos="2018">
          <p15:clr>
            <a:srgbClr val="A4A3A4"/>
          </p15:clr>
        </p15:guide>
        <p15:guide id="14" pos="1973">
          <p15:clr>
            <a:srgbClr val="A4A3A4"/>
          </p15:clr>
        </p15:guide>
        <p15:guide id="15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747474"/>
    <a:srgbClr val="A6A6A6"/>
    <a:srgbClr val="B2B2B2"/>
    <a:srgbClr val="EAEAEA"/>
    <a:srgbClr val="FFFEFD"/>
    <a:srgbClr val="FFFEFE"/>
    <a:srgbClr val="FF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42" autoAdjust="0"/>
    <p:restoredTop sz="94660" autoAdjust="0"/>
  </p:normalViewPr>
  <p:slideViewPr>
    <p:cSldViewPr snapToObjects="1">
      <p:cViewPr varScale="1">
        <p:scale>
          <a:sx n="92" d="100"/>
          <a:sy n="92" d="100"/>
        </p:scale>
        <p:origin x="1578" y="396"/>
      </p:cViewPr>
      <p:guideLst>
        <p:guide orient="horz" pos="845"/>
        <p:guide orient="horz" pos="3702"/>
        <p:guide orient="horz" pos="2296"/>
        <p:guide orient="horz" pos="2251"/>
        <p:guide orient="horz" pos="119"/>
        <p:guide orient="horz" pos="4201"/>
        <p:guide orient="horz" pos="2614"/>
        <p:guide pos="249"/>
        <p:guide pos="2857"/>
        <p:guide pos="2903"/>
        <p:guide pos="3787"/>
        <p:guide pos="3742"/>
        <p:guide pos="2018"/>
        <p:guide pos="1973"/>
        <p:guide pos="5511"/>
      </p:guideLst>
    </p:cSldViewPr>
  </p:slideViewPr>
  <p:outlineViewPr>
    <p:cViewPr>
      <p:scale>
        <a:sx n="33" d="100"/>
        <a:sy n="33" d="100"/>
      </p:scale>
      <p:origin x="0" y="24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6" d="100"/>
          <a:sy n="76" d="100"/>
        </p:scale>
        <p:origin x="-2166" y="-8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EFE11B9-1384-4AF7-91AF-AC7209B98287}" type="datetimeFigureOut">
              <a:rPr lang="de-DE"/>
              <a:pPr>
                <a:defRPr/>
              </a:pPr>
              <a:t>03.08.2017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6C8CB0E-E977-4755-8387-74FD48D0AC1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293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EBF9AF7-0A4E-4DB8-B0BF-76F126DD3DBF}" type="datetimeFigureOut">
              <a:rPr lang="en-US"/>
              <a:pPr>
                <a:defRPr/>
              </a:pPr>
              <a:t>8/3/2017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7575" y="4714875"/>
            <a:ext cx="4962525" cy="4467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 smtClean="0"/>
              <a:t>Textmasterformate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BFE0C6B-3AB7-4226-974A-ABB0775EFA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23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rtl="0" eaLnBrk="0" fontAlgn="base" hangingPunct="0">
      <a:spcBef>
        <a:spcPct val="30000"/>
      </a:spcBef>
      <a:spcAft>
        <a:spcPts val="600"/>
      </a:spcAft>
      <a:buFont typeface="Arial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4988" indent="-171450" algn="l" rtl="0" eaLnBrk="0" fontAlgn="base" hangingPunct="0">
      <a:spcBef>
        <a:spcPct val="30000"/>
      </a:spcBef>
      <a:spcAft>
        <a:spcPts val="600"/>
      </a:spcAft>
      <a:buFont typeface="Arial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896938" indent="-171450" algn="l" rtl="0" eaLnBrk="0" fontAlgn="base" hangingPunct="0">
      <a:spcBef>
        <a:spcPct val="30000"/>
      </a:spcBef>
      <a:spcAft>
        <a:spcPts val="600"/>
      </a:spcAft>
      <a:buFont typeface="Arial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249363" indent="-171450" algn="l" rtl="0" eaLnBrk="0" fontAlgn="base" hangingPunct="0">
      <a:spcBef>
        <a:spcPct val="30000"/>
      </a:spcBef>
      <a:spcAft>
        <a:spcPts val="600"/>
      </a:spcAft>
      <a:buFont typeface="Arial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622425" indent="-171450" algn="l" rtl="0" eaLnBrk="0" fontAlgn="base" hangingPunct="0">
      <a:spcBef>
        <a:spcPct val="30000"/>
      </a:spcBef>
      <a:spcAft>
        <a:spcPts val="600"/>
      </a:spcAft>
      <a:buFont typeface="Arial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image" Target="../media/image5.emf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image" Target="../media/image1.emf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image" Target="../media/image5.emf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image" Target="../media/image1.emf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image" Target="../media/image5.emf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4" Type="http://schemas.openxmlformats.org/officeDocument/2006/relationships/image" Target="../media/image5.emf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4" Type="http://schemas.openxmlformats.org/officeDocument/2006/relationships/image" Target="../media/image1.emf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4" Type="http://schemas.openxmlformats.org/officeDocument/2006/relationships/image" Target="../media/image5.emf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4" Type="http://schemas.openxmlformats.org/officeDocument/2006/relationships/image" Target="../media/image1.emf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4" Type="http://schemas.openxmlformats.org/officeDocument/2006/relationships/image" Target="../media/image5.emf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4" Type="http://schemas.openxmlformats.org/officeDocument/2006/relationships/image" Target="../media/image1.emf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5.emf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4" Type="http://schemas.openxmlformats.org/officeDocument/2006/relationships/image" Target="../media/image5.emf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4" Type="http://schemas.openxmlformats.org/officeDocument/2006/relationships/image" Target="../media/image1.emf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5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5.e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image" Target="../media/image1.emf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5.emf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image" Target="../media/image1.emf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5.emf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5.emf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1.emf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image" Target="../media/image1.emf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image" Target="../media/image5.emf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image" Target="../media/image1.emf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image" Target="../media/image5.emf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image" Target="../media/image1.emf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image" Target="../media/image1.emf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image" Target="../media/image5.emf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1"/>
          <p:cNvSpPr/>
          <p:nvPr userDrawn="1"/>
        </p:nvSpPr>
        <p:spPr>
          <a:xfrm>
            <a:off x="503238" y="-566738"/>
            <a:ext cx="86407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/>
              <a:t>Wenn Sie ein neues Bild einfügen: Klicken Sie mit der rechten Maustaste auf das Bild und wählen „In den Hintergrund“, um das Bild hinter das Quality Seal zu bringen.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/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9" name="Gerade Verbindung 13"/>
          <p:cNvCxnSpPr/>
          <p:nvPr userDrawn="1"/>
        </p:nvCxnSpPr>
        <p:spPr>
          <a:xfrm>
            <a:off x="503238" y="-171450"/>
            <a:ext cx="0" cy="13335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4"/>
          <p:cNvCxnSpPr/>
          <p:nvPr userDrawn="1"/>
        </p:nvCxnSpPr>
        <p:spPr>
          <a:xfrm>
            <a:off x="3059113" y="-171450"/>
            <a:ext cx="0" cy="13335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5"/>
          <p:cNvCxnSpPr/>
          <p:nvPr userDrawn="1"/>
        </p:nvCxnSpPr>
        <p:spPr>
          <a:xfrm rot="5400000">
            <a:off x="-103188" y="1238250"/>
            <a:ext cx="0" cy="13335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6"/>
          <p:cNvCxnSpPr/>
          <p:nvPr userDrawn="1"/>
        </p:nvCxnSpPr>
        <p:spPr>
          <a:xfrm rot="5400000">
            <a:off x="-113506" y="-67469"/>
            <a:ext cx="0" cy="134937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D:\DSUsers\uidw0282\50 Communication\40 Product &amp; Online\Luchs\ADAS_Luchsaugen_Abgesoftet_800px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219700" y="549275"/>
            <a:ext cx="3760788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itel 1"/>
          <p:cNvSpPr txBox="1">
            <a:spLocks/>
          </p:cNvSpPr>
          <p:nvPr userDrawn="1"/>
        </p:nvSpPr>
        <p:spPr>
          <a:xfrm>
            <a:off x="504825" y="1917700"/>
            <a:ext cx="8170863" cy="4175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latin typeface="+mj-lt"/>
                <a:ea typeface="+mj-ea"/>
                <a:cs typeface="Arial" pitchFamily="34" charset="0"/>
              </a:rPr>
              <a:t>Senses for Safety.</a:t>
            </a:r>
            <a:endParaRPr lang="en-US" sz="2000" b="1" dirty="0"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17" name="Untertitel 2"/>
          <p:cNvSpPr txBox="1">
            <a:spLocks/>
          </p:cNvSpPr>
          <p:nvPr userDrawn="1"/>
        </p:nvSpPr>
        <p:spPr>
          <a:xfrm>
            <a:off x="504825" y="2205038"/>
            <a:ext cx="8170863" cy="3603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None/>
              <a:defRPr/>
            </a:pPr>
            <a:r>
              <a:rPr lang="en-US" sz="2000" dirty="0" smtClean="0">
                <a:latin typeface="+mn-lt"/>
                <a:cs typeface="Arial" pitchFamily="34" charset="0"/>
              </a:rPr>
              <a:t>Driver assistance systems help save lives.</a:t>
            </a:r>
            <a:endParaRPr lang="en-US" sz="2000" dirty="0">
              <a:latin typeface="+mn-lt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rIns="0" anchor="t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503548" y="6021288"/>
            <a:ext cx="2628590" cy="368813"/>
          </a:xfrm>
        </p:spPr>
        <p:txBody>
          <a:bodyPr tIns="0" bIns="0" anchor="b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3599891" y="6021288"/>
            <a:ext cx="5075797" cy="368813"/>
          </a:xfrm>
        </p:spPr>
        <p:txBody>
          <a:bodyPr tIns="0" bIns="0" anchor="b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503238" y="0"/>
            <a:ext cx="2555875" cy="1304925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4535487"/>
          </a:xfrm>
        </p:spPr>
        <p:txBody>
          <a:bodyPr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1437"/>
            <a:ext cx="4141788" cy="4535487"/>
          </a:xfrm>
        </p:spPr>
        <p:txBody>
          <a:bodyPr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296862"/>
            <a:ext cx="8353424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5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593F6894-B36F-4713-BDD7-4C1A877C63A3}" type="datetime3">
              <a:rPr lang="en-US"/>
              <a:pPr>
                <a:defRPr/>
              </a:pPr>
              <a:t>3 August 2017</a:t>
            </a:fld>
            <a:endParaRPr lang="en-US"/>
          </a:p>
        </p:txBody>
      </p:sp>
      <p:sp>
        <p:nvSpPr>
          <p:cNvPr id="6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283BAB08-3A0F-41C8-AFFA-69AF69B861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2232025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DF746-0B7F-4BA1-8DC7-A666D91D719E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472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644900"/>
            <a:ext cx="8353425" cy="2232024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7A3C5F-7711-4FF6-AE0A-2DB239087D2E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024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1437"/>
            <a:ext cx="4141788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296862"/>
            <a:ext cx="8353424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F1258F60-48FC-489A-91BC-6E0B464E8D2C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2263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45354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D8E2632B-7ABB-47FF-88A0-4A9B8B63F9DA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73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341437"/>
            <a:ext cx="2736850" cy="45354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03575" y="1341437"/>
            <a:ext cx="273685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6011863" y="1341437"/>
            <a:ext cx="273685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2055C603-2F96-4C80-BB05-9921AB8672CA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559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1437"/>
            <a:ext cx="4141787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386431E5-9C6C-4E09-861E-07FDAE421A63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395289" y="3644900"/>
            <a:ext cx="4140199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4606926" y="3644900"/>
            <a:ext cx="4141788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2468977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3BD817-D861-487F-9A35-4AAF951B7B3B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905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4E68C6-1DBC-42CC-9C2B-187673C3493C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700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A56C3-BECE-480A-867A-E0EECFE868EB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6094965"/>
            <a:ext cx="1857600" cy="570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000000"/>
                </a:solidFill>
                <a:latin typeface="Arial"/>
                <a:cs typeface="+mn-cs"/>
              </a:rPr>
              <a:t>Confidential</a:t>
            </a:r>
            <a:endParaRPr lang="en-US" sz="70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b="1" smtClean="0">
                <a:solidFill>
                  <a:srgbClr val="000000"/>
                </a:solidFill>
                <a:latin typeface="Arial"/>
                <a:cs typeface="+mn-cs"/>
              </a:rPr>
              <a:t>Space for Sender Information</a:t>
            </a:r>
            <a:endParaRPr lang="en-US" sz="700" b="1">
              <a:solidFill>
                <a:srgbClr val="000000"/>
              </a:solidFill>
              <a:latin typeface="Arial"/>
              <a:cs typeface="+mn-cs"/>
            </a:endParaRPr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2634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10F3D0A-07C8-47D7-A4F0-C3B4D82D7BAF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3" name="Gruppieren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6" name="Rechteck 15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02067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4535488"/>
          </a:xfrm>
        </p:spPr>
        <p:txBody>
          <a:bodyPr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4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2908D212-0916-4B88-881F-D4EDC5B0D148}" type="datetime3">
              <a:rPr lang="en-US"/>
              <a:pPr>
                <a:defRPr/>
              </a:pPr>
              <a:t>3 August 2017</a:t>
            </a:fld>
            <a:endParaRPr lang="en-US"/>
          </a:p>
        </p:txBody>
      </p:sp>
      <p:sp>
        <p:nvSpPr>
          <p:cNvPr id="5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591C113D-7024-4961-AE08-D4892BA84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296541-F995-4EE2-B425-B080F77F2E11}" type="datetime3">
              <a:rPr lang="en-US" smtClean="0">
                <a:solidFill>
                  <a:srgbClr val="FFFFFF"/>
                </a:solidFill>
              </a:rPr>
              <a:pPr/>
              <a:t>3 August 2017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Author, © Continental AG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FFFFFF"/>
                </a:solidFill>
                <a:latin typeface="Arial"/>
                <a:cs typeface="+mn-cs"/>
              </a:rPr>
              <a:t>Confidential</a:t>
            </a:r>
            <a:endParaRPr lang="en-US" sz="70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b="1" smtClean="0">
                <a:solidFill>
                  <a:srgbClr val="FFFFFF"/>
                </a:solidFill>
                <a:latin typeface="Arial"/>
                <a:cs typeface="+mn-cs"/>
              </a:rPr>
              <a:t>Space for Sender Information</a:t>
            </a:r>
            <a:endParaRPr lang="en-US" sz="700" b="1">
              <a:solidFill>
                <a:srgbClr val="FFFFFF"/>
              </a:solidFill>
              <a:latin typeface="Arial"/>
              <a:cs typeface="+mn-cs"/>
            </a:endParaRPr>
          </a:p>
        </p:txBody>
      </p:sp>
      <p:pic>
        <p:nvPicPr>
          <p:cNvPr id="17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2637" y="6095032"/>
            <a:ext cx="1857375" cy="5700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uppieren 1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4956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8/3/2017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69056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503548" y="-56740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0000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0000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03548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059832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03432" y="1237844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0"/>
            <a:ext cx="2555875" cy="1304925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dirty="0" smtClean="0"/>
              <a:t>Das Quality Seal hat </a:t>
            </a:r>
            <a:r>
              <a:rPr lang="en-US" noProof="0" dirty="0" err="1" smtClean="0"/>
              <a:t>im</a:t>
            </a:r>
            <a:r>
              <a:rPr lang="en-US" noProof="0" dirty="0" smtClean="0"/>
              <a:t> </a:t>
            </a:r>
            <a:r>
              <a:rPr lang="en-US" noProof="0" dirty="0" err="1" smtClean="0"/>
              <a:t>Vordergrund</a:t>
            </a:r>
            <a:r>
              <a:rPr lang="en-US" noProof="0" dirty="0" smtClean="0"/>
              <a:t> </a:t>
            </a:r>
            <a:r>
              <a:rPr lang="en-US" noProof="0" dirty="0" err="1" smtClean="0"/>
              <a:t>zu</a:t>
            </a:r>
            <a:r>
              <a:rPr lang="en-US" noProof="0" dirty="0" smtClean="0"/>
              <a:t> </a:t>
            </a:r>
            <a:r>
              <a:rPr lang="en-US" noProof="0" dirty="0" err="1" smtClean="0"/>
              <a:t>stehen</a:t>
            </a:r>
            <a:r>
              <a:rPr lang="en-US" noProof="0" dirty="0" smtClean="0"/>
              <a:t>.</a:t>
            </a:r>
            <a:br>
              <a:rPr lang="en-US" noProof="0" dirty="0" smtClean="0"/>
            </a:br>
            <a:r>
              <a:rPr lang="en-US" noProof="0" dirty="0" err="1" smtClean="0"/>
              <a:t>Bitte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ändern</a:t>
            </a:r>
            <a:r>
              <a:rPr lang="en-US" noProof="0" dirty="0" smtClean="0"/>
              <a:t> </a:t>
            </a:r>
            <a:r>
              <a:rPr lang="en-US" noProof="0" dirty="0" err="1" smtClean="0"/>
              <a:t>Sie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nicht</a:t>
            </a:r>
            <a:r>
              <a:rPr lang="en-US" noProof="0" dirty="0" smtClean="0"/>
              <a:t> die </a:t>
            </a:r>
            <a:r>
              <a:rPr lang="en-US" noProof="0" dirty="0" err="1" smtClean="0"/>
              <a:t>Größe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Position.</a:t>
            </a:r>
            <a:br>
              <a:rPr lang="en-US" noProof="0" dirty="0" smtClean="0"/>
            </a:br>
            <a:r>
              <a:rPr lang="en-US" noProof="0" dirty="0" smtClean="0"/>
              <a:t>The Quality Seal has to stay on top.</a:t>
            </a:r>
            <a:br>
              <a:rPr lang="en-US" noProof="0" dirty="0" smtClean="0"/>
            </a:br>
            <a:r>
              <a:rPr lang="en-US" noProof="0" dirty="0" smtClean="0"/>
              <a:t>Please do not change size or position.</a:t>
            </a:r>
          </a:p>
          <a:p>
            <a:pPr lvl="0"/>
            <a:endParaRPr lang="en-US" noProof="0" dirty="0" smtClean="0"/>
          </a:p>
        </p:txBody>
      </p:sp>
      <p:pic>
        <p:nvPicPr>
          <p:cNvPr id="18" name="Picture 4" descr="D:\DSUsers\uidw0282\50 Communication\40 Product &amp; Online\Luchs\ADAS_Luchsaugen_Abgesoftet_800px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220072" y="548680"/>
            <a:ext cx="3760787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el 1"/>
          <p:cNvSpPr txBox="1">
            <a:spLocks/>
          </p:cNvSpPr>
          <p:nvPr userDrawn="1"/>
        </p:nvSpPr>
        <p:spPr>
          <a:xfrm>
            <a:off x="504825" y="1917502"/>
            <a:ext cx="8170863" cy="4175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FFA500"/>
                </a:solidFill>
                <a:latin typeface="Arial"/>
                <a:cs typeface="Arial" pitchFamily="34" charset="0"/>
              </a:rPr>
              <a:t>Senses for Safety.</a:t>
            </a:r>
            <a:endParaRPr lang="en-US" sz="2000" b="1" dirty="0">
              <a:solidFill>
                <a:srgbClr val="FFA500"/>
              </a:solidFill>
              <a:latin typeface="Arial"/>
              <a:cs typeface="Arial" pitchFamily="34" charset="0"/>
            </a:endParaRPr>
          </a:p>
        </p:txBody>
      </p:sp>
      <p:sp>
        <p:nvSpPr>
          <p:cNvPr id="20" name="Untertitel 2"/>
          <p:cNvSpPr txBox="1">
            <a:spLocks/>
          </p:cNvSpPr>
          <p:nvPr userDrawn="1"/>
        </p:nvSpPr>
        <p:spPr>
          <a:xfrm>
            <a:off x="504825" y="2204840"/>
            <a:ext cx="8170863" cy="3603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1200"/>
              </a:spcAft>
              <a:buClr>
                <a:srgbClr val="FFA500"/>
              </a:buClr>
              <a:buSzPct val="125000"/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/>
                <a:cs typeface="Arial" pitchFamily="34" charset="0"/>
              </a:rPr>
              <a:t>Driver assistance systems help save lives.</a:t>
            </a:r>
            <a:endParaRPr lang="en-US" sz="2000" dirty="0">
              <a:solidFill>
                <a:srgbClr val="000000"/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550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177800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9AB9BC-EC3C-4486-9684-3F656F14D41E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4896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839314"/>
            <a:ext cx="8172140" cy="418502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185084"/>
            <a:ext cx="8172140" cy="113823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pic>
        <p:nvPicPr>
          <p:cNvPr id="14" name="Grafik 1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-1"/>
            <a:ext cx="2555876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64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Bild1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8928"/>
            <a:ext cx="9144000" cy="6660144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503548" y="-56740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0000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0000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03548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059832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03432" y="1237844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0"/>
            <a:ext cx="2555875" cy="1304925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smtClean="0"/>
              <a:t>Das Quality Seal hat im Vordergrund zu stehen.</a:t>
            </a:r>
            <a:br>
              <a:rPr lang="en-US" noProof="0" smtClean="0"/>
            </a:br>
            <a:r>
              <a:rPr lang="en-US" noProof="0" smtClean="0"/>
              <a:t>Bitte ändern Sie nicht die Größe oder Position.</a:t>
            </a:r>
            <a:br>
              <a:rPr lang="en-US" noProof="0" smtClean="0"/>
            </a:br>
            <a:r>
              <a:rPr lang="en-US" noProof="0" smtClean="0"/>
              <a:t>The Quality Seal has to stay on top.</a:t>
            </a:r>
            <a:br>
              <a:rPr lang="en-US" noProof="0" smtClean="0"/>
            </a:br>
            <a:r>
              <a:rPr lang="en-US" noProof="0" smtClean="0"/>
              <a:t>Please do not change size or position.</a:t>
            </a:r>
          </a:p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52630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9BA927-74AC-44FA-B689-85192AFC28A3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6094965"/>
            <a:ext cx="1857600" cy="570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erade Verbindung 15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000000"/>
                </a:solidFill>
                <a:latin typeface="Arial"/>
                <a:cs typeface="+mn-cs"/>
              </a:rPr>
              <a:t>Confidential</a:t>
            </a:r>
            <a:endParaRPr lang="en-US" sz="70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b="1" smtClean="0">
                <a:solidFill>
                  <a:srgbClr val="000000"/>
                </a:solidFill>
                <a:latin typeface="Arial"/>
                <a:cs typeface="+mn-cs"/>
              </a:rPr>
              <a:t>Space for Sender Information</a:t>
            </a:r>
            <a:endParaRPr lang="en-US" sz="700" b="1">
              <a:solidFill>
                <a:srgbClr val="000000"/>
              </a:solidFill>
              <a:latin typeface="Arial"/>
              <a:cs typeface="+mn-cs"/>
            </a:endParaRPr>
          </a:p>
        </p:txBody>
      </p:sp>
      <p:grpSp>
        <p:nvGrpSpPr>
          <p:cNvPr id="13" name="Gruppieren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0146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A8C40B-9933-4842-925C-1685AB340677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373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ABC62B-E05F-4A50-AD1A-E270866CD9D7}" type="datetime3">
              <a:rPr lang="en-US" smtClean="0">
                <a:solidFill>
                  <a:srgbClr val="FFFFFF"/>
                </a:solidFill>
              </a:rPr>
              <a:pPr/>
              <a:t>3 August 2017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Author, © Continental AG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FFFFFF"/>
                </a:solidFill>
                <a:latin typeface="Arial"/>
                <a:cs typeface="+mn-cs"/>
              </a:rPr>
              <a:t>Confidential</a:t>
            </a:r>
            <a:endParaRPr lang="en-US" sz="70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4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b="1" smtClean="0">
                <a:solidFill>
                  <a:srgbClr val="FFFFFF"/>
                </a:solidFill>
                <a:latin typeface="Arial"/>
                <a:cs typeface="+mn-cs"/>
              </a:rPr>
              <a:t>Space for Sender Information</a:t>
            </a:r>
            <a:endParaRPr lang="en-US" sz="700" b="1">
              <a:solidFill>
                <a:srgbClr val="FFFFFF"/>
              </a:solidFill>
              <a:latin typeface="Arial"/>
              <a:cs typeface="+mn-cs"/>
            </a:endParaRPr>
          </a:p>
        </p:txBody>
      </p:sp>
      <p:pic>
        <p:nvPicPr>
          <p:cNvPr id="1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2637" y="6095032"/>
            <a:ext cx="1857375" cy="5700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ruppieren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7" name="Rechteck 16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8103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2232025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DF746-0B7F-4BA1-8DC7-A666D91D719E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42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341437"/>
            <a:ext cx="2736850" cy="4535488"/>
          </a:xfrm>
        </p:spPr>
        <p:txBody>
          <a:bodyPr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03575" y="1341437"/>
            <a:ext cx="2736850" cy="4535487"/>
          </a:xfrm>
        </p:spPr>
        <p:txBody>
          <a:bodyPr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6011863" y="1341437"/>
            <a:ext cx="2736850" cy="4535487"/>
          </a:xfrm>
        </p:spPr>
        <p:txBody>
          <a:bodyPr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85C8A06-49D1-4144-AB10-F7C53508E50C}" type="datetime3">
              <a:rPr lang="en-US"/>
              <a:pPr>
                <a:defRPr/>
              </a:pPr>
              <a:t>3 August 2017</a:t>
            </a:fld>
            <a:endParaRPr lang="en-US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17EF01C-773E-4319-BF87-717897EB0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644900"/>
            <a:ext cx="8353425" cy="2232024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7A3C5F-7711-4FF6-AE0A-2DB239087D2E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483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1437"/>
            <a:ext cx="4141788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296862"/>
            <a:ext cx="8353424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F1258F60-48FC-489A-91BC-6E0B464E8D2C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061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45354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D8E2632B-7ABB-47FF-88A0-4A9B8B63F9DA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2533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341437"/>
            <a:ext cx="2736850" cy="45354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03575" y="1341437"/>
            <a:ext cx="273685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6011863" y="1341437"/>
            <a:ext cx="273685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2055C603-2F96-4C80-BB05-9921AB8672CA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423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1437"/>
            <a:ext cx="4141787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386431E5-9C6C-4E09-861E-07FDAE421A63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395289" y="3644900"/>
            <a:ext cx="4140199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4606926" y="3644900"/>
            <a:ext cx="4141788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597862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3BD817-D861-487F-9A35-4AAF951B7B3B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2141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4E68C6-1DBC-42CC-9C2B-187673C3493C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312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A56C3-BECE-480A-867A-E0EECFE868EB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6094965"/>
            <a:ext cx="1857600" cy="570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000000"/>
                </a:solidFill>
                <a:latin typeface="Arial"/>
                <a:cs typeface="+mn-cs"/>
              </a:rPr>
              <a:t>Confidential</a:t>
            </a:r>
            <a:endParaRPr lang="en-US" sz="70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b="1" smtClean="0">
                <a:solidFill>
                  <a:srgbClr val="000000"/>
                </a:solidFill>
                <a:latin typeface="Arial"/>
                <a:cs typeface="+mn-cs"/>
              </a:rPr>
              <a:t>Space for Sender Information</a:t>
            </a:r>
            <a:endParaRPr lang="en-US" sz="700" b="1">
              <a:solidFill>
                <a:srgbClr val="000000"/>
              </a:solidFill>
              <a:latin typeface="Arial"/>
              <a:cs typeface="+mn-cs"/>
            </a:endParaRPr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8526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10F3D0A-07C8-47D7-A4F0-C3B4D82D7BAF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3" name="Gruppieren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6" name="Rechteck 15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332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296541-F995-4EE2-B425-B080F77F2E11}" type="datetime3">
              <a:rPr lang="en-US" smtClean="0">
                <a:solidFill>
                  <a:srgbClr val="FFFFFF"/>
                </a:solidFill>
              </a:rPr>
              <a:pPr/>
              <a:t>3 August 2017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Author, © Continental AG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FFFFFF"/>
                </a:solidFill>
                <a:latin typeface="Arial"/>
                <a:cs typeface="+mn-cs"/>
              </a:rPr>
              <a:t>Confidential</a:t>
            </a:r>
            <a:endParaRPr lang="en-US" sz="70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b="1" smtClean="0">
                <a:solidFill>
                  <a:srgbClr val="FFFFFF"/>
                </a:solidFill>
                <a:latin typeface="Arial"/>
                <a:cs typeface="+mn-cs"/>
              </a:rPr>
              <a:t>Space for Sender Information</a:t>
            </a:r>
            <a:endParaRPr lang="en-US" sz="700" b="1">
              <a:solidFill>
                <a:srgbClr val="FFFFFF"/>
              </a:solidFill>
              <a:latin typeface="Arial"/>
              <a:cs typeface="+mn-cs"/>
            </a:endParaRPr>
          </a:p>
        </p:txBody>
      </p:sp>
      <p:pic>
        <p:nvPicPr>
          <p:cNvPr id="17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2637" y="6095032"/>
            <a:ext cx="1857375" cy="5700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uppieren 1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3756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2232025"/>
          </a:xfrm>
        </p:spPr>
        <p:txBody>
          <a:bodyPr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1437"/>
            <a:ext cx="4141787" cy="2232025"/>
          </a:xfrm>
        </p:spPr>
        <p:txBody>
          <a:bodyPr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395289" y="3644900"/>
            <a:ext cx="4140199" cy="2232025"/>
          </a:xfrm>
        </p:spPr>
        <p:txBody>
          <a:bodyPr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4606926" y="3644900"/>
            <a:ext cx="4141788" cy="2232025"/>
          </a:xfrm>
        </p:spPr>
        <p:txBody>
          <a:bodyPr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261EC5A-195F-481A-94A2-6CB6343AF321}" type="datetime3">
              <a:rPr lang="en-US"/>
              <a:pPr>
                <a:defRPr/>
              </a:pPr>
              <a:t>3 August 2017</a:t>
            </a:fld>
            <a:endParaRPr lang="en-US"/>
          </a:p>
        </p:txBody>
      </p:sp>
      <p:sp>
        <p:nvSpPr>
          <p:cNvPr id="8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3B1CBB1-4BA8-4FD0-B7CD-A5E3C658F2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ußzeilenplatzhalt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8/3/2017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20506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503548" y="-56740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0000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0000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03548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059832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03432" y="1237844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0"/>
            <a:ext cx="2555875" cy="1304925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dirty="0" smtClean="0"/>
              <a:t>Das Quality Seal hat </a:t>
            </a:r>
            <a:r>
              <a:rPr lang="en-US" noProof="0" dirty="0" err="1" smtClean="0"/>
              <a:t>im</a:t>
            </a:r>
            <a:r>
              <a:rPr lang="en-US" noProof="0" dirty="0" smtClean="0"/>
              <a:t> </a:t>
            </a:r>
            <a:r>
              <a:rPr lang="en-US" noProof="0" dirty="0" err="1" smtClean="0"/>
              <a:t>Vordergrund</a:t>
            </a:r>
            <a:r>
              <a:rPr lang="en-US" noProof="0" dirty="0" smtClean="0"/>
              <a:t> </a:t>
            </a:r>
            <a:r>
              <a:rPr lang="en-US" noProof="0" dirty="0" err="1" smtClean="0"/>
              <a:t>zu</a:t>
            </a:r>
            <a:r>
              <a:rPr lang="en-US" noProof="0" dirty="0" smtClean="0"/>
              <a:t> </a:t>
            </a:r>
            <a:r>
              <a:rPr lang="en-US" noProof="0" dirty="0" err="1" smtClean="0"/>
              <a:t>stehen</a:t>
            </a:r>
            <a:r>
              <a:rPr lang="en-US" noProof="0" dirty="0" smtClean="0"/>
              <a:t>.</a:t>
            </a:r>
            <a:br>
              <a:rPr lang="en-US" noProof="0" dirty="0" smtClean="0"/>
            </a:br>
            <a:r>
              <a:rPr lang="en-US" noProof="0" dirty="0" err="1" smtClean="0"/>
              <a:t>Bitte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ändern</a:t>
            </a:r>
            <a:r>
              <a:rPr lang="en-US" noProof="0" dirty="0" smtClean="0"/>
              <a:t> </a:t>
            </a:r>
            <a:r>
              <a:rPr lang="en-US" noProof="0" dirty="0" err="1" smtClean="0"/>
              <a:t>Sie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nicht</a:t>
            </a:r>
            <a:r>
              <a:rPr lang="en-US" noProof="0" dirty="0" smtClean="0"/>
              <a:t> die </a:t>
            </a:r>
            <a:r>
              <a:rPr lang="en-US" noProof="0" dirty="0" err="1" smtClean="0"/>
              <a:t>Größe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Position.</a:t>
            </a:r>
            <a:br>
              <a:rPr lang="en-US" noProof="0" dirty="0" smtClean="0"/>
            </a:br>
            <a:r>
              <a:rPr lang="en-US" noProof="0" dirty="0" smtClean="0"/>
              <a:t>The Quality Seal has to stay on top.</a:t>
            </a:r>
            <a:br>
              <a:rPr lang="en-US" noProof="0" dirty="0" smtClean="0"/>
            </a:br>
            <a:r>
              <a:rPr lang="en-US" noProof="0" dirty="0" smtClean="0"/>
              <a:t>Please do not change size or position.</a:t>
            </a:r>
          </a:p>
          <a:p>
            <a:pPr lvl="0"/>
            <a:endParaRPr lang="en-US" noProof="0" dirty="0" smtClean="0"/>
          </a:p>
        </p:txBody>
      </p:sp>
      <p:pic>
        <p:nvPicPr>
          <p:cNvPr id="18" name="Picture 4" descr="D:\DSUsers\uidw0282\50 Communication\40 Product &amp; Online\Luchs\ADAS_Luchsaugen_Abgesoftet_800px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220072" y="548680"/>
            <a:ext cx="3760787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el 1"/>
          <p:cNvSpPr txBox="1">
            <a:spLocks/>
          </p:cNvSpPr>
          <p:nvPr userDrawn="1"/>
        </p:nvSpPr>
        <p:spPr>
          <a:xfrm>
            <a:off x="504825" y="1917502"/>
            <a:ext cx="8170863" cy="4175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FFA500"/>
                </a:solidFill>
                <a:latin typeface="Arial"/>
                <a:cs typeface="Arial" pitchFamily="34" charset="0"/>
              </a:rPr>
              <a:t>Senses for Safety.</a:t>
            </a:r>
            <a:endParaRPr lang="en-US" sz="2000" b="1" dirty="0">
              <a:solidFill>
                <a:srgbClr val="FFA500"/>
              </a:solidFill>
              <a:latin typeface="Arial"/>
              <a:cs typeface="Arial" pitchFamily="34" charset="0"/>
            </a:endParaRPr>
          </a:p>
        </p:txBody>
      </p:sp>
      <p:sp>
        <p:nvSpPr>
          <p:cNvPr id="20" name="Untertitel 2"/>
          <p:cNvSpPr txBox="1">
            <a:spLocks/>
          </p:cNvSpPr>
          <p:nvPr userDrawn="1"/>
        </p:nvSpPr>
        <p:spPr>
          <a:xfrm>
            <a:off x="504825" y="2204840"/>
            <a:ext cx="8170863" cy="3603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1200"/>
              </a:spcAft>
              <a:buClr>
                <a:srgbClr val="FFA500"/>
              </a:buClr>
              <a:buSzPct val="125000"/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/>
                <a:cs typeface="Arial" pitchFamily="34" charset="0"/>
              </a:rPr>
              <a:t>Driver assistance systems help save lives.</a:t>
            </a:r>
            <a:endParaRPr lang="en-US" sz="2000" dirty="0">
              <a:solidFill>
                <a:srgbClr val="000000"/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493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177800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9AB9BC-EC3C-4486-9684-3F656F14D41E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10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839314"/>
            <a:ext cx="8172140" cy="418502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185084"/>
            <a:ext cx="8172140" cy="113823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pic>
        <p:nvPicPr>
          <p:cNvPr id="14" name="Grafik 1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-1"/>
            <a:ext cx="2555876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568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Bild1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8928"/>
            <a:ext cx="9144000" cy="6660144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503548" y="-56740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0000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0000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03548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059832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03432" y="1237844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0"/>
            <a:ext cx="2555875" cy="1304925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smtClean="0"/>
              <a:t>Das Quality Seal hat im Vordergrund zu stehen.</a:t>
            </a:r>
            <a:br>
              <a:rPr lang="en-US" noProof="0" smtClean="0"/>
            </a:br>
            <a:r>
              <a:rPr lang="en-US" noProof="0" smtClean="0"/>
              <a:t>Bitte ändern Sie nicht die Größe oder Position.</a:t>
            </a:r>
            <a:br>
              <a:rPr lang="en-US" noProof="0" smtClean="0"/>
            </a:br>
            <a:r>
              <a:rPr lang="en-US" noProof="0" smtClean="0"/>
              <a:t>The Quality Seal has to stay on top.</a:t>
            </a:r>
            <a:br>
              <a:rPr lang="en-US" noProof="0" smtClean="0"/>
            </a:br>
            <a:r>
              <a:rPr lang="en-US" noProof="0" smtClean="0"/>
              <a:t>Please do not change size or position.</a:t>
            </a:r>
          </a:p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462384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9BA927-74AC-44FA-B689-85192AFC28A3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6094965"/>
            <a:ext cx="1857600" cy="570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erade Verbindung 15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000000"/>
                </a:solidFill>
                <a:latin typeface="Arial"/>
                <a:cs typeface="+mn-cs"/>
              </a:rPr>
              <a:t>Confidential</a:t>
            </a:r>
            <a:endParaRPr lang="en-US" sz="70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b="1" smtClean="0">
                <a:solidFill>
                  <a:srgbClr val="000000"/>
                </a:solidFill>
                <a:latin typeface="Arial"/>
                <a:cs typeface="+mn-cs"/>
              </a:rPr>
              <a:t>Space for Sender Information</a:t>
            </a:r>
            <a:endParaRPr lang="en-US" sz="700" b="1">
              <a:solidFill>
                <a:srgbClr val="000000"/>
              </a:solidFill>
              <a:latin typeface="Arial"/>
              <a:cs typeface="+mn-cs"/>
            </a:endParaRPr>
          </a:p>
        </p:txBody>
      </p:sp>
      <p:grpSp>
        <p:nvGrpSpPr>
          <p:cNvPr id="13" name="Gruppieren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978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A8C40B-9933-4842-925C-1685AB340677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218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ABC62B-E05F-4A50-AD1A-E270866CD9D7}" type="datetime3">
              <a:rPr lang="en-US" smtClean="0">
                <a:solidFill>
                  <a:srgbClr val="FFFFFF"/>
                </a:solidFill>
              </a:rPr>
              <a:pPr/>
              <a:t>3 August 2017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Author, © Continental AG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FFFFFF"/>
                </a:solidFill>
                <a:latin typeface="Arial"/>
                <a:cs typeface="+mn-cs"/>
              </a:rPr>
              <a:t>Confidential</a:t>
            </a:r>
            <a:endParaRPr lang="en-US" sz="70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4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b="1" smtClean="0">
                <a:solidFill>
                  <a:srgbClr val="FFFFFF"/>
                </a:solidFill>
                <a:latin typeface="Arial"/>
                <a:cs typeface="+mn-cs"/>
              </a:rPr>
              <a:t>Space for Sender Information</a:t>
            </a:r>
            <a:endParaRPr lang="en-US" sz="700" b="1">
              <a:solidFill>
                <a:srgbClr val="FFFFFF"/>
              </a:solidFill>
              <a:latin typeface="Arial"/>
              <a:cs typeface="+mn-cs"/>
            </a:endParaRPr>
          </a:p>
        </p:txBody>
      </p:sp>
      <p:pic>
        <p:nvPicPr>
          <p:cNvPr id="1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2637" y="6095032"/>
            <a:ext cx="1857375" cy="5700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ruppieren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7" name="Rechteck 16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6296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2232025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DF746-0B7F-4BA1-8DC7-A666D91D719E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1679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644900"/>
            <a:ext cx="8353425" cy="2232024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7A3C5F-7711-4FF6-AE0A-2DB239087D2E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6311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B1DCE72-7AEA-4F7F-9652-CB1D5CA6F4C8}" type="datetime3">
              <a:rPr lang="en-US"/>
              <a:pPr>
                <a:defRPr/>
              </a:pPr>
              <a:t>3 August 2017</a:t>
            </a:fld>
            <a:endParaRPr lang="en-US"/>
          </a:p>
        </p:txBody>
      </p:sp>
      <p:sp>
        <p:nvSpPr>
          <p:cNvPr id="4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7261126-7A8E-42DA-AE05-182BAED3D9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1437"/>
            <a:ext cx="4141788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296862"/>
            <a:ext cx="8353424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F1258F60-48FC-489A-91BC-6E0B464E8D2C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13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45354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D8E2632B-7ABB-47FF-88A0-4A9B8B63F9DA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8649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341437"/>
            <a:ext cx="2736850" cy="45354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03575" y="1341437"/>
            <a:ext cx="273685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6011863" y="1341437"/>
            <a:ext cx="273685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2055C603-2F96-4C80-BB05-9921AB8672CA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312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1437"/>
            <a:ext cx="4141787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386431E5-9C6C-4E09-861E-07FDAE421A63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395289" y="3644900"/>
            <a:ext cx="4140199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4606926" y="3644900"/>
            <a:ext cx="4141788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019860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3BD817-D861-487F-9A35-4AAF951B7B3B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573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4E68C6-1DBC-42CC-9C2B-187673C3493C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66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A56C3-BECE-480A-867A-E0EECFE868EB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6094965"/>
            <a:ext cx="1857600" cy="570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000000"/>
                </a:solidFill>
                <a:latin typeface="Arial"/>
                <a:cs typeface="+mn-cs"/>
              </a:rPr>
              <a:t>Confidential</a:t>
            </a:r>
            <a:endParaRPr lang="en-US" sz="70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b="1" smtClean="0">
                <a:solidFill>
                  <a:srgbClr val="000000"/>
                </a:solidFill>
                <a:latin typeface="Arial"/>
                <a:cs typeface="+mn-cs"/>
              </a:rPr>
              <a:t>Space for Sender Information</a:t>
            </a:r>
            <a:endParaRPr lang="en-US" sz="700" b="1">
              <a:solidFill>
                <a:srgbClr val="000000"/>
              </a:solidFill>
              <a:latin typeface="Arial"/>
              <a:cs typeface="+mn-cs"/>
            </a:endParaRPr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19522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10F3D0A-07C8-47D7-A4F0-C3B4D82D7BAF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3" name="Gruppieren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6" name="Rechteck 15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305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296541-F995-4EE2-B425-B080F77F2E11}" type="datetime3">
              <a:rPr lang="en-US" smtClean="0">
                <a:solidFill>
                  <a:srgbClr val="FFFFFF"/>
                </a:solidFill>
              </a:rPr>
              <a:pPr/>
              <a:t>3 August 2017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Author, © Continental AG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FFFFFF"/>
                </a:solidFill>
                <a:latin typeface="Arial"/>
                <a:cs typeface="+mn-cs"/>
              </a:rPr>
              <a:t>Confidential</a:t>
            </a:r>
            <a:endParaRPr lang="en-US" sz="70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b="1" smtClean="0">
                <a:solidFill>
                  <a:srgbClr val="FFFFFF"/>
                </a:solidFill>
                <a:latin typeface="Arial"/>
                <a:cs typeface="+mn-cs"/>
              </a:rPr>
              <a:t>Space for Sender Information</a:t>
            </a:r>
            <a:endParaRPr lang="en-US" sz="700" b="1">
              <a:solidFill>
                <a:srgbClr val="FFFFFF"/>
              </a:solidFill>
              <a:latin typeface="Arial"/>
              <a:cs typeface="+mn-cs"/>
            </a:endParaRPr>
          </a:p>
        </p:txBody>
      </p:sp>
      <p:pic>
        <p:nvPicPr>
          <p:cNvPr id="17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2637" y="6095032"/>
            <a:ext cx="1857375" cy="5700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uppieren 1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6469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503548" y="-56740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0000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0000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03548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059832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03432" y="1237844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0"/>
            <a:ext cx="2555875" cy="1304925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dirty="0" smtClean="0"/>
              <a:t>Das Quality Seal hat </a:t>
            </a:r>
            <a:r>
              <a:rPr lang="en-US" noProof="0" dirty="0" err="1" smtClean="0"/>
              <a:t>im</a:t>
            </a:r>
            <a:r>
              <a:rPr lang="en-US" noProof="0" dirty="0" smtClean="0"/>
              <a:t> </a:t>
            </a:r>
            <a:r>
              <a:rPr lang="en-US" noProof="0" dirty="0" err="1" smtClean="0"/>
              <a:t>Vordergrund</a:t>
            </a:r>
            <a:r>
              <a:rPr lang="en-US" noProof="0" dirty="0" smtClean="0"/>
              <a:t> </a:t>
            </a:r>
            <a:r>
              <a:rPr lang="en-US" noProof="0" dirty="0" err="1" smtClean="0"/>
              <a:t>zu</a:t>
            </a:r>
            <a:r>
              <a:rPr lang="en-US" noProof="0" dirty="0" smtClean="0"/>
              <a:t> </a:t>
            </a:r>
            <a:r>
              <a:rPr lang="en-US" noProof="0" dirty="0" err="1" smtClean="0"/>
              <a:t>stehen</a:t>
            </a:r>
            <a:r>
              <a:rPr lang="en-US" noProof="0" dirty="0" smtClean="0"/>
              <a:t>.</a:t>
            </a:r>
            <a:br>
              <a:rPr lang="en-US" noProof="0" dirty="0" smtClean="0"/>
            </a:br>
            <a:r>
              <a:rPr lang="en-US" noProof="0" dirty="0" err="1" smtClean="0"/>
              <a:t>Bitte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ändern</a:t>
            </a:r>
            <a:r>
              <a:rPr lang="en-US" noProof="0" dirty="0" smtClean="0"/>
              <a:t> </a:t>
            </a:r>
            <a:r>
              <a:rPr lang="en-US" noProof="0" dirty="0" err="1" smtClean="0"/>
              <a:t>Sie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nicht</a:t>
            </a:r>
            <a:r>
              <a:rPr lang="en-US" noProof="0" dirty="0" smtClean="0"/>
              <a:t> die </a:t>
            </a:r>
            <a:r>
              <a:rPr lang="en-US" noProof="0" dirty="0" err="1" smtClean="0"/>
              <a:t>Größe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Position.</a:t>
            </a:r>
            <a:br>
              <a:rPr lang="en-US" noProof="0" dirty="0" smtClean="0"/>
            </a:br>
            <a:r>
              <a:rPr lang="en-US" noProof="0" dirty="0" smtClean="0"/>
              <a:t>The Quality Seal has to stay on top.</a:t>
            </a:r>
            <a:br>
              <a:rPr lang="en-US" noProof="0" dirty="0" smtClean="0"/>
            </a:br>
            <a:r>
              <a:rPr lang="en-US" noProof="0" dirty="0" smtClean="0"/>
              <a:t>Please do not change size or position.</a:t>
            </a:r>
          </a:p>
          <a:p>
            <a:pPr lvl="0"/>
            <a:endParaRPr lang="en-US" noProof="0" dirty="0" smtClean="0"/>
          </a:p>
        </p:txBody>
      </p:sp>
      <p:pic>
        <p:nvPicPr>
          <p:cNvPr id="18" name="Picture 4" descr="D:\DSUsers\uidw0282\50 Communication\40 Product &amp; Online\Luchs\ADAS_Luchsaugen_Abgesoftet_800px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220072" y="548680"/>
            <a:ext cx="3760787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el 1"/>
          <p:cNvSpPr txBox="1">
            <a:spLocks/>
          </p:cNvSpPr>
          <p:nvPr userDrawn="1"/>
        </p:nvSpPr>
        <p:spPr>
          <a:xfrm>
            <a:off x="504825" y="1917502"/>
            <a:ext cx="8170863" cy="4175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FFA500"/>
                </a:solidFill>
                <a:latin typeface="Arial"/>
                <a:cs typeface="Arial" pitchFamily="34" charset="0"/>
              </a:rPr>
              <a:t>Senses for Safety.</a:t>
            </a:r>
            <a:endParaRPr lang="en-US" sz="2000" b="1" dirty="0">
              <a:solidFill>
                <a:srgbClr val="FFA500"/>
              </a:solidFill>
              <a:latin typeface="Arial"/>
              <a:cs typeface="Arial" pitchFamily="34" charset="0"/>
            </a:endParaRPr>
          </a:p>
        </p:txBody>
      </p:sp>
      <p:sp>
        <p:nvSpPr>
          <p:cNvPr id="20" name="Untertitel 2"/>
          <p:cNvSpPr txBox="1">
            <a:spLocks/>
          </p:cNvSpPr>
          <p:nvPr userDrawn="1"/>
        </p:nvSpPr>
        <p:spPr>
          <a:xfrm>
            <a:off x="504825" y="2204840"/>
            <a:ext cx="8170863" cy="3603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1200"/>
              </a:spcAft>
              <a:buClr>
                <a:srgbClr val="FFA500"/>
              </a:buClr>
              <a:buSzPct val="125000"/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/>
                <a:cs typeface="Arial" pitchFamily="34" charset="0"/>
              </a:rPr>
              <a:t>Driver assistance systems help save lives.</a:t>
            </a:r>
            <a:endParaRPr lang="en-US" sz="2000" dirty="0">
              <a:solidFill>
                <a:srgbClr val="000000"/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0123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005A240-1405-4438-B694-551531B7F4F2}" type="datetime3">
              <a:rPr lang="en-US"/>
              <a:pPr>
                <a:defRPr/>
              </a:pPr>
              <a:t>3 August 2017</a:t>
            </a:fld>
            <a:endParaRPr lang="en-US"/>
          </a:p>
        </p:txBody>
      </p:sp>
      <p:sp>
        <p:nvSpPr>
          <p:cNvPr id="3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B0DB49F-A5B3-402D-97E3-D77BC67CC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177800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9AB9BC-EC3C-4486-9684-3F656F14D41E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921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839314"/>
            <a:ext cx="8172140" cy="418502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185084"/>
            <a:ext cx="8172140" cy="113823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pic>
        <p:nvPicPr>
          <p:cNvPr id="14" name="Grafik 1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-1"/>
            <a:ext cx="2555876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20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Bild1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8928"/>
            <a:ext cx="9144000" cy="6660144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503548" y="-56740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0000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0000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03548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059832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03432" y="1237844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0"/>
            <a:ext cx="2555875" cy="1304925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smtClean="0"/>
              <a:t>Das Quality Seal hat im Vordergrund zu stehen.</a:t>
            </a:r>
            <a:br>
              <a:rPr lang="en-US" noProof="0" smtClean="0"/>
            </a:br>
            <a:r>
              <a:rPr lang="en-US" noProof="0" smtClean="0"/>
              <a:t>Bitte ändern Sie nicht die Größe oder Position.</a:t>
            </a:r>
            <a:br>
              <a:rPr lang="en-US" noProof="0" smtClean="0"/>
            </a:br>
            <a:r>
              <a:rPr lang="en-US" noProof="0" smtClean="0"/>
              <a:t>The Quality Seal has to stay on top.</a:t>
            </a:r>
            <a:br>
              <a:rPr lang="en-US" noProof="0" smtClean="0"/>
            </a:br>
            <a:r>
              <a:rPr lang="en-US" noProof="0" smtClean="0"/>
              <a:t>Please do not change size or position.</a:t>
            </a:r>
          </a:p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783329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9BA927-74AC-44FA-B689-85192AFC28A3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6094965"/>
            <a:ext cx="1857600" cy="570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erade Verbindung 15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000000"/>
                </a:solidFill>
                <a:latin typeface="Arial"/>
                <a:cs typeface="+mn-cs"/>
              </a:rPr>
              <a:t>Confidential</a:t>
            </a:r>
            <a:endParaRPr lang="en-US" sz="70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b="1" smtClean="0">
                <a:solidFill>
                  <a:srgbClr val="000000"/>
                </a:solidFill>
                <a:latin typeface="Arial"/>
                <a:cs typeface="+mn-cs"/>
              </a:rPr>
              <a:t>Space for Sender Information</a:t>
            </a:r>
            <a:endParaRPr lang="en-US" sz="700" b="1">
              <a:solidFill>
                <a:srgbClr val="000000"/>
              </a:solidFill>
              <a:latin typeface="Arial"/>
              <a:cs typeface="+mn-cs"/>
            </a:endParaRPr>
          </a:p>
        </p:txBody>
      </p:sp>
      <p:grpSp>
        <p:nvGrpSpPr>
          <p:cNvPr id="13" name="Gruppieren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10825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A8C40B-9933-4842-925C-1685AB340677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07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ABC62B-E05F-4A50-AD1A-E270866CD9D7}" type="datetime3">
              <a:rPr lang="en-US" smtClean="0">
                <a:solidFill>
                  <a:srgbClr val="FFFFFF"/>
                </a:solidFill>
              </a:rPr>
              <a:pPr/>
              <a:t>3 August 2017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Author, © Continental AG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FFFFFF"/>
                </a:solidFill>
                <a:latin typeface="Arial"/>
                <a:cs typeface="+mn-cs"/>
              </a:rPr>
              <a:t>Confidential</a:t>
            </a:r>
            <a:endParaRPr lang="en-US" sz="70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4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b="1" smtClean="0">
                <a:solidFill>
                  <a:srgbClr val="FFFFFF"/>
                </a:solidFill>
                <a:latin typeface="Arial"/>
                <a:cs typeface="+mn-cs"/>
              </a:rPr>
              <a:t>Space for Sender Information</a:t>
            </a:r>
            <a:endParaRPr lang="en-US" sz="700" b="1">
              <a:solidFill>
                <a:srgbClr val="FFFFFF"/>
              </a:solidFill>
              <a:latin typeface="Arial"/>
              <a:cs typeface="+mn-cs"/>
            </a:endParaRPr>
          </a:p>
        </p:txBody>
      </p:sp>
      <p:pic>
        <p:nvPicPr>
          <p:cNvPr id="1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2637" y="6095032"/>
            <a:ext cx="1857375" cy="5700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ruppieren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7" name="Rechteck 16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262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2232025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DF746-0B7F-4BA1-8DC7-A666D91D719E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6660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644900"/>
            <a:ext cx="8353425" cy="2232024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7A3C5F-7711-4FF6-AE0A-2DB239087D2E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0644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1437"/>
            <a:ext cx="4141788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296862"/>
            <a:ext cx="8353424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F1258F60-48FC-489A-91BC-6E0B464E8D2C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511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45354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D8E2632B-7ABB-47FF-88A0-4A9B8B63F9DA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21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52413" y="6094413"/>
            <a:ext cx="1857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Gerade Verbindung 12"/>
          <p:cNvCxnSpPr/>
          <p:nvPr userDrawn="1"/>
        </p:nvCxnSpPr>
        <p:spPr>
          <a:xfrm>
            <a:off x="395288" y="6045200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2025" y="6375400"/>
            <a:ext cx="2725738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>
                <a:latin typeface="+mn-lt"/>
                <a:cs typeface="+mn-cs"/>
              </a:rPr>
              <a:t>Confidential</a:t>
            </a:r>
          </a:p>
        </p:txBody>
      </p:sp>
      <p:sp>
        <p:nvSpPr>
          <p:cNvPr id="7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2025" y="6237288"/>
            <a:ext cx="2725738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>
                <a:latin typeface="+mn-lt"/>
                <a:cs typeface="+mn-cs"/>
              </a:rPr>
              <a:t>Space for Sender Information</a:t>
            </a:r>
          </a:p>
        </p:txBody>
      </p:sp>
      <p:grpSp>
        <p:nvGrpSpPr>
          <p:cNvPr id="9" name="Gruppieren 16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0" name="Rechteck 17"/>
            <p:cNvSpPr/>
            <p:nvPr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" name="Rechteck 18"/>
            <p:cNvSpPr/>
            <p:nvPr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" name="Rechteck 19"/>
            <p:cNvSpPr/>
            <p:nvPr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" name="Rechteck 20"/>
            <p:cNvSpPr/>
            <p:nvPr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14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75BC300-64FC-4A4B-924D-CA16814CF3CA}" type="datetime3">
              <a:rPr lang="en-US"/>
              <a:pPr>
                <a:defRPr/>
              </a:pPr>
              <a:t>3 August 2017</a:t>
            </a:fld>
            <a:endParaRPr lang="en-US"/>
          </a:p>
        </p:txBody>
      </p:sp>
      <p:sp>
        <p:nvSpPr>
          <p:cNvPr id="15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1B3C2A5-B9C1-4074-A1F3-7F3892B695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341437"/>
            <a:ext cx="2736850" cy="45354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03575" y="1341437"/>
            <a:ext cx="273685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6011863" y="1341437"/>
            <a:ext cx="273685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2055C603-2F96-4C80-BB05-9921AB8672CA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5593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1437"/>
            <a:ext cx="4141787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386431E5-9C6C-4E09-861E-07FDAE421A63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395289" y="3644900"/>
            <a:ext cx="4140199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4606926" y="3644900"/>
            <a:ext cx="4141788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8243776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3BD817-D861-487F-9A35-4AAF951B7B3B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041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4E68C6-1DBC-42CC-9C2B-187673C3493C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6858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A56C3-BECE-480A-867A-E0EECFE868EB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6094965"/>
            <a:ext cx="1857600" cy="570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000000"/>
                </a:solidFill>
                <a:latin typeface="Arial"/>
                <a:cs typeface="+mn-cs"/>
              </a:rPr>
              <a:t>Confidential</a:t>
            </a:r>
            <a:endParaRPr lang="en-US" sz="70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b="1" smtClean="0">
                <a:solidFill>
                  <a:srgbClr val="000000"/>
                </a:solidFill>
                <a:latin typeface="Arial"/>
                <a:cs typeface="+mn-cs"/>
              </a:rPr>
              <a:t>Space for Sender Information</a:t>
            </a:r>
            <a:endParaRPr lang="en-US" sz="700" b="1">
              <a:solidFill>
                <a:srgbClr val="000000"/>
              </a:solidFill>
              <a:latin typeface="Arial"/>
              <a:cs typeface="+mn-cs"/>
            </a:endParaRPr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2842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10F3D0A-07C8-47D7-A4F0-C3B4D82D7BAF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3" name="Gruppieren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6" name="Rechteck 15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14176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296541-F995-4EE2-B425-B080F77F2E11}" type="datetime3">
              <a:rPr lang="en-US" smtClean="0">
                <a:solidFill>
                  <a:srgbClr val="FFFFFF"/>
                </a:solidFill>
              </a:rPr>
              <a:pPr/>
              <a:t>3 August 2017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Author, © Continental AG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FFFFFF"/>
                </a:solidFill>
                <a:latin typeface="Arial"/>
                <a:cs typeface="+mn-cs"/>
              </a:rPr>
              <a:t>Confidential</a:t>
            </a:r>
            <a:endParaRPr lang="en-US" sz="70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b="1" smtClean="0">
                <a:solidFill>
                  <a:srgbClr val="FFFFFF"/>
                </a:solidFill>
                <a:latin typeface="Arial"/>
                <a:cs typeface="+mn-cs"/>
              </a:rPr>
              <a:t>Space for Sender Information</a:t>
            </a:r>
            <a:endParaRPr lang="en-US" sz="700" b="1">
              <a:solidFill>
                <a:srgbClr val="FFFFFF"/>
              </a:solidFill>
              <a:latin typeface="Arial"/>
              <a:cs typeface="+mn-cs"/>
            </a:endParaRPr>
          </a:p>
        </p:txBody>
      </p:sp>
      <p:pic>
        <p:nvPicPr>
          <p:cNvPr id="17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2637" y="6095032"/>
            <a:ext cx="1857375" cy="5700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uppieren 1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9726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8/3/2017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6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5" name="Rechteck 13"/>
            <p:cNvSpPr/>
            <p:nvPr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" name="Rechteck 14"/>
            <p:cNvSpPr/>
            <p:nvPr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Rechteck 15"/>
            <p:cNvSpPr/>
            <p:nvPr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Rechteck 16"/>
            <p:cNvSpPr/>
            <p:nvPr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6833757-8E1A-4613-AF11-B3D43C078BFB}" type="datetime3">
              <a:rPr lang="en-US"/>
              <a:pPr>
                <a:defRPr/>
              </a:pPr>
              <a:t>3 August 2017</a:t>
            </a:fld>
            <a:endParaRPr lang="en-US"/>
          </a:p>
        </p:txBody>
      </p:sp>
      <p:sp>
        <p:nvSpPr>
          <p:cNvPr id="11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6DC4CC2-7EFE-43B9-996E-3CCA582D28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12"/>
          <p:cNvCxnSpPr/>
          <p:nvPr userDrawn="1"/>
        </p:nvCxnSpPr>
        <p:spPr>
          <a:xfrm>
            <a:off x="395288" y="6045200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2025" y="6375400"/>
            <a:ext cx="2725738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>
                <a:solidFill>
                  <a:schemeClr val="bg1"/>
                </a:solidFill>
                <a:latin typeface="+mn-lt"/>
                <a:cs typeface="+mn-cs"/>
              </a:rPr>
              <a:t>Confidential</a:t>
            </a:r>
          </a:p>
        </p:txBody>
      </p:sp>
      <p:sp>
        <p:nvSpPr>
          <p:cNvPr id="6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2025" y="6237288"/>
            <a:ext cx="2725738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>
                <a:solidFill>
                  <a:schemeClr val="bg1"/>
                </a:solidFill>
                <a:latin typeface="+mn-lt"/>
                <a:cs typeface="+mn-cs"/>
              </a:rPr>
              <a:t>Space for Sender Information</a:t>
            </a:r>
          </a:p>
        </p:txBody>
      </p:sp>
      <p:pic>
        <p:nvPicPr>
          <p:cNvPr id="7" name="Bild 4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black">
          <a:xfrm>
            <a:off x="252413" y="6094413"/>
            <a:ext cx="1857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uppieren 1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0" name="Rechteck 17"/>
            <p:cNvSpPr/>
            <p:nvPr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" name="Rechteck 18"/>
            <p:cNvSpPr/>
            <p:nvPr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" name="Rechteck 19"/>
            <p:cNvSpPr/>
            <p:nvPr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" name="Rechteck 20"/>
            <p:cNvSpPr/>
            <p:nvPr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14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E0F662-F366-45B6-BDCA-200060C25D17}" type="datetime3">
              <a:rPr lang="en-US"/>
              <a:pPr>
                <a:defRPr/>
              </a:pPr>
              <a:t>3 August 2017</a:t>
            </a:fld>
            <a:endParaRPr lang="en-US"/>
          </a:p>
        </p:txBody>
      </p:sp>
      <p:sp>
        <p:nvSpPr>
          <p:cNvPr id="15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F338282-65CC-4816-A49E-44816EBEA1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1"/>
          <p:cNvSpPr/>
          <p:nvPr userDrawn="1"/>
        </p:nvSpPr>
        <p:spPr>
          <a:xfrm>
            <a:off x="503238" y="-566738"/>
            <a:ext cx="86407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solidFill>
                  <a:srgbClr val="000000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solidFill>
                  <a:srgbClr val="000000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9" name="Gerade Verbindung 13"/>
          <p:cNvCxnSpPr/>
          <p:nvPr userDrawn="1"/>
        </p:nvCxnSpPr>
        <p:spPr>
          <a:xfrm>
            <a:off x="503238" y="-171450"/>
            <a:ext cx="0" cy="13335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4"/>
          <p:cNvCxnSpPr/>
          <p:nvPr userDrawn="1"/>
        </p:nvCxnSpPr>
        <p:spPr>
          <a:xfrm>
            <a:off x="3059113" y="-171450"/>
            <a:ext cx="0" cy="13335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5"/>
          <p:cNvCxnSpPr/>
          <p:nvPr userDrawn="1"/>
        </p:nvCxnSpPr>
        <p:spPr>
          <a:xfrm rot="5400000">
            <a:off x="-103188" y="1238250"/>
            <a:ext cx="0" cy="13335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6"/>
          <p:cNvCxnSpPr/>
          <p:nvPr userDrawn="1"/>
        </p:nvCxnSpPr>
        <p:spPr>
          <a:xfrm rot="5400000">
            <a:off x="-113506" y="-67469"/>
            <a:ext cx="0" cy="134937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D:\DSUsers\uidw0282\50 Communication\40 Product &amp; Online\Luchs\ADAS_Luchsaugen_Abgesoftet_800px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219700" y="549275"/>
            <a:ext cx="3760788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itel 1"/>
          <p:cNvSpPr txBox="1">
            <a:spLocks/>
          </p:cNvSpPr>
          <p:nvPr userDrawn="1"/>
        </p:nvSpPr>
        <p:spPr>
          <a:xfrm>
            <a:off x="504825" y="1917700"/>
            <a:ext cx="8170863" cy="4175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FFA500"/>
                </a:solidFill>
                <a:latin typeface="Arial"/>
                <a:cs typeface="Arial" pitchFamily="34" charset="0"/>
              </a:rPr>
              <a:t>Senses for Safety.</a:t>
            </a:r>
            <a:endParaRPr lang="en-US" sz="2000" b="1" dirty="0">
              <a:solidFill>
                <a:srgbClr val="FFA500"/>
              </a:solidFill>
              <a:latin typeface="Arial"/>
              <a:cs typeface="Arial" pitchFamily="34" charset="0"/>
            </a:endParaRPr>
          </a:p>
        </p:txBody>
      </p:sp>
      <p:sp>
        <p:nvSpPr>
          <p:cNvPr id="17" name="Untertitel 2"/>
          <p:cNvSpPr txBox="1">
            <a:spLocks/>
          </p:cNvSpPr>
          <p:nvPr userDrawn="1"/>
        </p:nvSpPr>
        <p:spPr>
          <a:xfrm>
            <a:off x="504825" y="2205038"/>
            <a:ext cx="8170863" cy="3603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1200"/>
              </a:spcAft>
              <a:buClr>
                <a:srgbClr val="FFA500"/>
              </a:buClr>
              <a:buSzPct val="125000"/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/>
                <a:cs typeface="Arial" pitchFamily="34" charset="0"/>
              </a:rPr>
              <a:t>Driver assistance systems help save lives.</a:t>
            </a:r>
            <a:endParaRPr lang="en-US" sz="2000" dirty="0">
              <a:solidFill>
                <a:srgbClr val="000000"/>
              </a:solidFill>
              <a:latin typeface="Arial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rIns="0" anchor="t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503548" y="6021288"/>
            <a:ext cx="2628590" cy="368813"/>
          </a:xfrm>
        </p:spPr>
        <p:txBody>
          <a:bodyPr tIns="0" bIns="0" anchor="b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3599891" y="6021288"/>
            <a:ext cx="5075797" cy="368813"/>
          </a:xfrm>
        </p:spPr>
        <p:txBody>
          <a:bodyPr tIns="0" bIns="0" anchor="b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503238" y="0"/>
            <a:ext cx="2555875" cy="1304925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179043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177800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4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2C03D41-5115-4835-BAA7-D74A5BA6A57E}" type="datetime3">
              <a:rPr lang="en-US"/>
              <a:pPr>
                <a:defRPr/>
              </a:pPr>
              <a:t>3 August 2017</a:t>
            </a:fld>
            <a:endParaRPr lang="en-US"/>
          </a:p>
        </p:txBody>
      </p:sp>
      <p:sp>
        <p:nvSpPr>
          <p:cNvPr id="5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1E71671-FBD3-49FC-BE1E-442DAA1DC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177800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4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A339E9A-63CC-4670-AA05-DC79B32525C7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1E71671-FBD3-49FC-BE1E-442DAA1DCD1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N. Bhyravajhula, Y. Mani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75264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13"/>
          <p:cNvPicPr>
            <a:picLocks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03238" y="0"/>
            <a:ext cx="255587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839314"/>
            <a:ext cx="8172140" cy="418502"/>
          </a:xfrm>
        </p:spPr>
        <p:txBody>
          <a:bodyPr rIns="0" anchor="t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185084"/>
            <a:ext cx="8172140" cy="1138230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503548" y="6021288"/>
            <a:ext cx="2628590" cy="368813"/>
          </a:xfrm>
        </p:spPr>
        <p:txBody>
          <a:bodyPr tIns="0" bIns="0" anchor="b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3599891" y="6021288"/>
            <a:ext cx="5075797" cy="368813"/>
          </a:xfrm>
        </p:spPr>
        <p:txBody>
          <a:bodyPr tIns="0" bIns="0" anchor="b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7072937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2" descr="Bild10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8425"/>
            <a:ext cx="9144000" cy="666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11"/>
          <p:cNvSpPr/>
          <p:nvPr userDrawn="1"/>
        </p:nvSpPr>
        <p:spPr>
          <a:xfrm>
            <a:off x="503238" y="-566738"/>
            <a:ext cx="86407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solidFill>
                  <a:srgbClr val="000000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solidFill>
                  <a:srgbClr val="000000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2" name="Gerade Verbindung 13"/>
          <p:cNvCxnSpPr/>
          <p:nvPr userDrawn="1"/>
        </p:nvCxnSpPr>
        <p:spPr>
          <a:xfrm>
            <a:off x="503238" y="-171450"/>
            <a:ext cx="0" cy="13335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4"/>
          <p:cNvCxnSpPr/>
          <p:nvPr userDrawn="1"/>
        </p:nvCxnSpPr>
        <p:spPr>
          <a:xfrm>
            <a:off x="3059113" y="-171450"/>
            <a:ext cx="0" cy="13335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5"/>
          <p:cNvCxnSpPr/>
          <p:nvPr userDrawn="1"/>
        </p:nvCxnSpPr>
        <p:spPr>
          <a:xfrm rot="5400000">
            <a:off x="-103188" y="1238250"/>
            <a:ext cx="0" cy="13335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6"/>
          <p:cNvCxnSpPr/>
          <p:nvPr userDrawn="1"/>
        </p:nvCxnSpPr>
        <p:spPr>
          <a:xfrm rot="5400000">
            <a:off x="-113506" y="-67469"/>
            <a:ext cx="0" cy="134937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rIns="0" anchor="t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503548" y="6021288"/>
            <a:ext cx="2628590" cy="368813"/>
          </a:xfrm>
        </p:spPr>
        <p:txBody>
          <a:bodyPr tIns="0" bIns="0" anchor="b">
            <a:normAutofit/>
          </a:bodyPr>
          <a:lstStyle>
            <a:lvl1pPr marL="0" indent="0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3599891" y="6021288"/>
            <a:ext cx="5075797" cy="368813"/>
          </a:xfrm>
        </p:spPr>
        <p:txBody>
          <a:bodyPr tIns="0" bIns="0" anchor="b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503238" y="0"/>
            <a:ext cx="2555875" cy="1304925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851358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52413" y="6094413"/>
            <a:ext cx="1857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Gerade Verbindung 15"/>
          <p:cNvCxnSpPr/>
          <p:nvPr userDrawn="1"/>
        </p:nvCxnSpPr>
        <p:spPr>
          <a:xfrm>
            <a:off x="395288" y="6045200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2025" y="6375400"/>
            <a:ext cx="2725738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>
                <a:solidFill>
                  <a:srgbClr val="000000"/>
                </a:solidFill>
                <a:latin typeface="Arial"/>
              </a:rPr>
              <a:t>Confidential</a:t>
            </a:r>
          </a:p>
        </p:txBody>
      </p:sp>
      <p:sp>
        <p:nvSpPr>
          <p:cNvPr id="7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2025" y="6237288"/>
            <a:ext cx="2725738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>
                <a:solidFill>
                  <a:srgbClr val="000000"/>
                </a:solidFill>
                <a:latin typeface="Arial"/>
              </a:rPr>
              <a:t>Space for Sender Information</a:t>
            </a:r>
          </a:p>
        </p:txBody>
      </p:sp>
      <p:grpSp>
        <p:nvGrpSpPr>
          <p:cNvPr id="9" name="Gruppieren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0" name="Rechteck 13"/>
            <p:cNvSpPr/>
            <p:nvPr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1" name="Rechteck 18"/>
            <p:cNvSpPr/>
            <p:nvPr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2" name="Rechteck 19"/>
            <p:cNvSpPr/>
            <p:nvPr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3" name="Rechteck 20"/>
            <p:cNvSpPr/>
            <p:nvPr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14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98F8B6C-8218-40A8-B375-72C7E2CBAEC0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7EE8945-E7E8-4ABE-8BC6-DCC584E8F2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N. Bhyravajhula, Y. Mani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0044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4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603E250-9592-47A6-B4A4-7E4E3B2F8426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98B0F71-B670-418F-BB87-0B5C80BC50E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N. Bhyravajhula, Y. Mani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86335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/>
          <p:cNvCxnSpPr/>
          <p:nvPr userDrawn="1"/>
        </p:nvCxnSpPr>
        <p:spPr>
          <a:xfrm>
            <a:off x="395288" y="6045200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2025" y="6375400"/>
            <a:ext cx="2725738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Arial"/>
              </a:rPr>
              <a:t>Confidential</a:t>
            </a:r>
          </a:p>
        </p:txBody>
      </p:sp>
      <p:sp>
        <p:nvSpPr>
          <p:cNvPr id="6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2025" y="6237288"/>
            <a:ext cx="2725738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>
                <a:solidFill>
                  <a:srgbClr val="FFFFFF"/>
                </a:solidFill>
                <a:latin typeface="Arial"/>
              </a:rPr>
              <a:t>Space for Sender Information</a:t>
            </a:r>
          </a:p>
        </p:txBody>
      </p:sp>
      <p:pic>
        <p:nvPicPr>
          <p:cNvPr id="7" name="Bild 4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black">
          <a:xfrm>
            <a:off x="252413" y="6094413"/>
            <a:ext cx="1857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uppieren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0" name="Rechteck 16"/>
            <p:cNvSpPr/>
            <p:nvPr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1" name="Rechteck 17"/>
            <p:cNvSpPr/>
            <p:nvPr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2" name="Rechteck 18"/>
            <p:cNvSpPr/>
            <p:nvPr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3" name="Rechteck 19"/>
            <p:cNvSpPr/>
            <p:nvPr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14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3AA9AE4-90D9-42E6-8A71-226700AB0EAC}" type="datetime3">
              <a:rPr lang="en-US" smtClean="0">
                <a:solidFill>
                  <a:srgbClr val="FFFFFF"/>
                </a:solidFill>
              </a:rPr>
              <a:pPr>
                <a:defRPr/>
              </a:pPr>
              <a:t>3 August 2017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550A5FA-EF63-4740-B137-4FDBA44B0AA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it-IT" smtClean="0">
                <a:solidFill>
                  <a:srgbClr val="FFFFFF"/>
                </a:solidFill>
              </a:rPr>
              <a:t>N. Bhyravajhula, Y. Mani © Continental AG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84092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2232025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4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CF314C0-0E20-4C85-9164-7DBCE4BBE030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176C346-478B-4A62-BCAD-053722AB235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N. Bhyravajhula, Y. Mani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67874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644900"/>
            <a:ext cx="8353425" cy="2232024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4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570A9DD-9ED2-40F7-B977-34FA1956C91C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588AD41-7E5D-4B5B-BA04-4533A40692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N. Bhyravajhula, Y. Mani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55004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4535487"/>
          </a:xfrm>
        </p:spPr>
        <p:txBody>
          <a:bodyPr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1437"/>
            <a:ext cx="4141788" cy="4535487"/>
          </a:xfrm>
        </p:spPr>
        <p:txBody>
          <a:bodyPr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296862"/>
            <a:ext cx="8353424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5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4E9D8693-330C-4AD2-ABF6-0272F2D6BE13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283BAB08-3A0F-41C8-AFFA-69AF69B861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N. Bhyravajhula, Y. Mani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68619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4535488"/>
          </a:xfrm>
        </p:spPr>
        <p:txBody>
          <a:bodyPr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4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1737B303-1A2D-4B61-A122-1CF55F7FB880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591C113D-7024-4961-AE08-D4892BA8482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N. Bhyravajhula, Y. Mani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34887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13"/>
          <p:cNvPicPr>
            <a:picLocks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03238" y="0"/>
            <a:ext cx="255587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839314"/>
            <a:ext cx="8172140" cy="418502"/>
          </a:xfrm>
        </p:spPr>
        <p:txBody>
          <a:bodyPr rIns="0" anchor="t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185084"/>
            <a:ext cx="8172140" cy="1138230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503548" y="6021288"/>
            <a:ext cx="2628590" cy="368813"/>
          </a:xfrm>
        </p:spPr>
        <p:txBody>
          <a:bodyPr tIns="0" bIns="0" anchor="b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3599891" y="6021288"/>
            <a:ext cx="5075797" cy="368813"/>
          </a:xfrm>
        </p:spPr>
        <p:txBody>
          <a:bodyPr tIns="0" bIns="0" anchor="b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341437"/>
            <a:ext cx="2736850" cy="4535488"/>
          </a:xfrm>
        </p:spPr>
        <p:txBody>
          <a:bodyPr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03575" y="1341437"/>
            <a:ext cx="2736850" cy="4535487"/>
          </a:xfrm>
        </p:spPr>
        <p:txBody>
          <a:bodyPr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6011863" y="1341437"/>
            <a:ext cx="2736850" cy="4535487"/>
          </a:xfrm>
        </p:spPr>
        <p:txBody>
          <a:bodyPr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F69933B7-8BFF-4B2A-B5F6-6740203AE0D4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17EF01C-773E-4319-BF87-717897EB01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N. Bhyravajhula, Y. Mani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63550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2232025"/>
          </a:xfrm>
        </p:spPr>
        <p:txBody>
          <a:bodyPr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1437"/>
            <a:ext cx="4141787" cy="2232025"/>
          </a:xfrm>
        </p:spPr>
        <p:txBody>
          <a:bodyPr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395289" y="3644900"/>
            <a:ext cx="4140199" cy="2232025"/>
          </a:xfrm>
        </p:spPr>
        <p:txBody>
          <a:bodyPr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4606926" y="3644900"/>
            <a:ext cx="4141788" cy="2232025"/>
          </a:xfrm>
        </p:spPr>
        <p:txBody>
          <a:bodyPr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77228F54-4866-4EEA-A6BC-E24B682577BD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3B1CBB1-4BA8-4FD0-B7CD-A5E3C658F2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ußzeilenplatzhalt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N. Bhyravajhula, Y. Mani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615733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230F6ED-56B5-4F38-9189-8532DEDFC4AD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7261126-7A8E-42DA-AE05-182BAED3D9B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N. Bhyravajhula, Y. Mani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60800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FD9E457-5BC4-4A20-900B-A1A84194C876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B0DB49F-A5B3-402D-97E3-D77BC67CC23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N. Bhyravajhula, Y. Mani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66502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52413" y="6094413"/>
            <a:ext cx="1857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Gerade Verbindung 12"/>
          <p:cNvCxnSpPr/>
          <p:nvPr userDrawn="1"/>
        </p:nvCxnSpPr>
        <p:spPr>
          <a:xfrm>
            <a:off x="395288" y="6045200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2025" y="6375400"/>
            <a:ext cx="2725738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>
                <a:solidFill>
                  <a:srgbClr val="000000"/>
                </a:solidFill>
                <a:latin typeface="Arial"/>
              </a:rPr>
              <a:t>Confidential</a:t>
            </a:r>
          </a:p>
        </p:txBody>
      </p:sp>
      <p:sp>
        <p:nvSpPr>
          <p:cNvPr id="7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2025" y="6237288"/>
            <a:ext cx="2725738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>
                <a:solidFill>
                  <a:srgbClr val="000000"/>
                </a:solidFill>
                <a:latin typeface="Arial"/>
              </a:rPr>
              <a:t>Space for Sender Information</a:t>
            </a:r>
          </a:p>
        </p:txBody>
      </p:sp>
      <p:grpSp>
        <p:nvGrpSpPr>
          <p:cNvPr id="9" name="Gruppieren 16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0" name="Rechteck 17"/>
            <p:cNvSpPr/>
            <p:nvPr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1" name="Rechteck 18"/>
            <p:cNvSpPr/>
            <p:nvPr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2" name="Rechteck 19"/>
            <p:cNvSpPr/>
            <p:nvPr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3" name="Rechteck 20"/>
            <p:cNvSpPr/>
            <p:nvPr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14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5E43D35-E3D5-4BDB-83A9-A499C39697BD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1B3C2A5-B9C1-4074-A1F3-7F3892B695B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N. Bhyravajhula, Y. Mani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37919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5" name="Rechteck 13"/>
            <p:cNvSpPr/>
            <p:nvPr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6" name="Rechteck 14"/>
            <p:cNvSpPr/>
            <p:nvPr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7" name="Rechteck 15"/>
            <p:cNvSpPr/>
            <p:nvPr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9" name="Rechteck 16"/>
            <p:cNvSpPr/>
            <p:nvPr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FAEACD1-9145-4C3B-A252-F9438F4A79B0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6DC4CC2-7EFE-43B9-996E-3CCA582D283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N. Bhyravajhula, Y. Mani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77325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12"/>
          <p:cNvCxnSpPr/>
          <p:nvPr userDrawn="1"/>
        </p:nvCxnSpPr>
        <p:spPr>
          <a:xfrm>
            <a:off x="395288" y="6045200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2025" y="6375400"/>
            <a:ext cx="2725738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Arial"/>
              </a:rPr>
              <a:t>Confidential</a:t>
            </a:r>
          </a:p>
        </p:txBody>
      </p:sp>
      <p:sp>
        <p:nvSpPr>
          <p:cNvPr id="6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2025" y="6237288"/>
            <a:ext cx="2725738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>
                <a:solidFill>
                  <a:srgbClr val="FFFFFF"/>
                </a:solidFill>
                <a:latin typeface="Arial"/>
              </a:rPr>
              <a:t>Space for Sender Information</a:t>
            </a:r>
          </a:p>
        </p:txBody>
      </p:sp>
      <p:pic>
        <p:nvPicPr>
          <p:cNvPr id="7" name="Bild 4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black">
          <a:xfrm>
            <a:off x="252413" y="6094413"/>
            <a:ext cx="1857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uppieren 1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0" name="Rechteck 17"/>
            <p:cNvSpPr/>
            <p:nvPr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1" name="Rechteck 18"/>
            <p:cNvSpPr/>
            <p:nvPr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2" name="Rechteck 19"/>
            <p:cNvSpPr/>
            <p:nvPr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3" name="Rechteck 20"/>
            <p:cNvSpPr/>
            <p:nvPr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14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C93C2D1-42AD-42C8-AC2F-FE829EC7966A}" type="datetime3">
              <a:rPr lang="en-US" smtClean="0">
                <a:solidFill>
                  <a:srgbClr val="FFFFFF"/>
                </a:solidFill>
              </a:rPr>
              <a:pPr>
                <a:defRPr/>
              </a:pPr>
              <a:t>3 August 2017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F338282-65CC-4816-A49E-44816EBEA1D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it-IT" smtClean="0">
                <a:solidFill>
                  <a:srgbClr val="FFFFFF"/>
                </a:solidFill>
              </a:rPr>
              <a:t>N. Bhyravajhula, Y. Mani © Continental AG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37269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1"/>
          <p:cNvSpPr/>
          <p:nvPr userDrawn="1"/>
        </p:nvSpPr>
        <p:spPr>
          <a:xfrm>
            <a:off x="503238" y="-566738"/>
            <a:ext cx="86407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solidFill>
                  <a:srgbClr val="000000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solidFill>
                  <a:srgbClr val="000000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9" name="Gerade Verbindung 13"/>
          <p:cNvCxnSpPr/>
          <p:nvPr userDrawn="1"/>
        </p:nvCxnSpPr>
        <p:spPr>
          <a:xfrm>
            <a:off x="503238" y="-171450"/>
            <a:ext cx="0" cy="13335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4"/>
          <p:cNvCxnSpPr/>
          <p:nvPr userDrawn="1"/>
        </p:nvCxnSpPr>
        <p:spPr>
          <a:xfrm>
            <a:off x="3059113" y="-171450"/>
            <a:ext cx="0" cy="13335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5"/>
          <p:cNvCxnSpPr/>
          <p:nvPr userDrawn="1"/>
        </p:nvCxnSpPr>
        <p:spPr>
          <a:xfrm rot="5400000">
            <a:off x="-103188" y="1238250"/>
            <a:ext cx="0" cy="13335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6"/>
          <p:cNvCxnSpPr/>
          <p:nvPr userDrawn="1"/>
        </p:nvCxnSpPr>
        <p:spPr>
          <a:xfrm rot="5400000">
            <a:off x="-113506" y="-67469"/>
            <a:ext cx="0" cy="134937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D:\DSUsers\uidw0282\50 Communication\40 Product &amp; Online\Luchs\ADAS_Luchsaugen_Abgesoftet_800px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219700" y="549275"/>
            <a:ext cx="3760788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itel 1"/>
          <p:cNvSpPr txBox="1">
            <a:spLocks/>
          </p:cNvSpPr>
          <p:nvPr userDrawn="1"/>
        </p:nvSpPr>
        <p:spPr>
          <a:xfrm>
            <a:off x="504825" y="1917700"/>
            <a:ext cx="8170863" cy="4175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FFA500"/>
                </a:solidFill>
                <a:latin typeface="Arial"/>
                <a:cs typeface="Arial" pitchFamily="34" charset="0"/>
              </a:rPr>
              <a:t>Senses for Safety.</a:t>
            </a:r>
            <a:endParaRPr lang="en-US" sz="2000" b="1" dirty="0">
              <a:solidFill>
                <a:srgbClr val="FFA500"/>
              </a:solidFill>
              <a:latin typeface="Arial"/>
              <a:cs typeface="Arial" pitchFamily="34" charset="0"/>
            </a:endParaRPr>
          </a:p>
        </p:txBody>
      </p:sp>
      <p:sp>
        <p:nvSpPr>
          <p:cNvPr id="17" name="Untertitel 2"/>
          <p:cNvSpPr txBox="1">
            <a:spLocks/>
          </p:cNvSpPr>
          <p:nvPr userDrawn="1"/>
        </p:nvSpPr>
        <p:spPr>
          <a:xfrm>
            <a:off x="504825" y="2205038"/>
            <a:ext cx="8170863" cy="3603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1200"/>
              </a:spcAft>
              <a:buClr>
                <a:srgbClr val="FFA500"/>
              </a:buClr>
              <a:buSzPct val="125000"/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/>
                <a:cs typeface="Arial" pitchFamily="34" charset="0"/>
              </a:rPr>
              <a:t>Driver assistance systems help save lives.</a:t>
            </a:r>
            <a:endParaRPr lang="en-US" sz="2000" dirty="0">
              <a:solidFill>
                <a:srgbClr val="000000"/>
              </a:solidFill>
              <a:latin typeface="Arial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rIns="0" anchor="t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503548" y="6021288"/>
            <a:ext cx="2628590" cy="368813"/>
          </a:xfrm>
        </p:spPr>
        <p:txBody>
          <a:bodyPr tIns="0" bIns="0" anchor="b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3599891" y="6021288"/>
            <a:ext cx="5075797" cy="368813"/>
          </a:xfrm>
        </p:spPr>
        <p:txBody>
          <a:bodyPr tIns="0" bIns="0" anchor="b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503238" y="0"/>
            <a:ext cx="2555875" cy="1304925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554397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177800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4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A339E9A-63CC-4670-AA05-DC79B32525C7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1E71671-FBD3-49FC-BE1E-442DAA1DCD1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N. Bhyravajhula, Y. Mani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36318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13"/>
          <p:cNvPicPr>
            <a:picLocks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03238" y="0"/>
            <a:ext cx="255587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839314"/>
            <a:ext cx="8172140" cy="418502"/>
          </a:xfrm>
        </p:spPr>
        <p:txBody>
          <a:bodyPr rIns="0" anchor="t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185084"/>
            <a:ext cx="8172140" cy="1138230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503548" y="6021288"/>
            <a:ext cx="2628590" cy="368813"/>
          </a:xfrm>
        </p:spPr>
        <p:txBody>
          <a:bodyPr tIns="0" bIns="0" anchor="b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3599891" y="6021288"/>
            <a:ext cx="5075797" cy="368813"/>
          </a:xfrm>
        </p:spPr>
        <p:txBody>
          <a:bodyPr tIns="0" bIns="0" anchor="b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200384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2" descr="Bild10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8425"/>
            <a:ext cx="9144000" cy="666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11"/>
          <p:cNvSpPr/>
          <p:nvPr userDrawn="1"/>
        </p:nvSpPr>
        <p:spPr>
          <a:xfrm>
            <a:off x="503238" y="-566738"/>
            <a:ext cx="86407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/>
              <a:t>Wenn Sie ein neues Bild einfügen: Klicken Sie mit der rechten Maustaste auf das Bild und wählen „In den Hintergrund“, um das Bild hinter das Quality Seal zu bringen.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/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2" name="Gerade Verbindung 13"/>
          <p:cNvCxnSpPr/>
          <p:nvPr userDrawn="1"/>
        </p:nvCxnSpPr>
        <p:spPr>
          <a:xfrm>
            <a:off x="503238" y="-171450"/>
            <a:ext cx="0" cy="13335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4"/>
          <p:cNvCxnSpPr/>
          <p:nvPr userDrawn="1"/>
        </p:nvCxnSpPr>
        <p:spPr>
          <a:xfrm>
            <a:off x="3059113" y="-171450"/>
            <a:ext cx="0" cy="13335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5"/>
          <p:cNvCxnSpPr/>
          <p:nvPr userDrawn="1"/>
        </p:nvCxnSpPr>
        <p:spPr>
          <a:xfrm rot="5400000">
            <a:off x="-103188" y="1238250"/>
            <a:ext cx="0" cy="13335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6"/>
          <p:cNvCxnSpPr/>
          <p:nvPr userDrawn="1"/>
        </p:nvCxnSpPr>
        <p:spPr>
          <a:xfrm rot="5400000">
            <a:off x="-113506" y="-67469"/>
            <a:ext cx="0" cy="134937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rIns="0" anchor="t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503548" y="6021288"/>
            <a:ext cx="2628590" cy="368813"/>
          </a:xfrm>
        </p:spPr>
        <p:txBody>
          <a:bodyPr tIns="0" bIns="0" anchor="b">
            <a:normAutofit/>
          </a:bodyPr>
          <a:lstStyle>
            <a:lvl1pPr marL="0" indent="0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3599891" y="6021288"/>
            <a:ext cx="5075797" cy="368813"/>
          </a:xfrm>
        </p:spPr>
        <p:txBody>
          <a:bodyPr tIns="0" bIns="0" anchor="b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503238" y="0"/>
            <a:ext cx="2555875" cy="1304925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2" descr="Bild10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8425"/>
            <a:ext cx="9144000" cy="666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11"/>
          <p:cNvSpPr/>
          <p:nvPr userDrawn="1"/>
        </p:nvSpPr>
        <p:spPr>
          <a:xfrm>
            <a:off x="503238" y="-566738"/>
            <a:ext cx="86407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solidFill>
                  <a:srgbClr val="000000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solidFill>
                  <a:srgbClr val="000000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2" name="Gerade Verbindung 13"/>
          <p:cNvCxnSpPr/>
          <p:nvPr userDrawn="1"/>
        </p:nvCxnSpPr>
        <p:spPr>
          <a:xfrm>
            <a:off x="503238" y="-171450"/>
            <a:ext cx="0" cy="13335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4"/>
          <p:cNvCxnSpPr/>
          <p:nvPr userDrawn="1"/>
        </p:nvCxnSpPr>
        <p:spPr>
          <a:xfrm>
            <a:off x="3059113" y="-171450"/>
            <a:ext cx="0" cy="13335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5"/>
          <p:cNvCxnSpPr/>
          <p:nvPr userDrawn="1"/>
        </p:nvCxnSpPr>
        <p:spPr>
          <a:xfrm rot="5400000">
            <a:off x="-103188" y="1238250"/>
            <a:ext cx="0" cy="13335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6"/>
          <p:cNvCxnSpPr/>
          <p:nvPr userDrawn="1"/>
        </p:nvCxnSpPr>
        <p:spPr>
          <a:xfrm rot="5400000">
            <a:off x="-113506" y="-67469"/>
            <a:ext cx="0" cy="134937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rIns="0" anchor="t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503548" y="6021288"/>
            <a:ext cx="2628590" cy="368813"/>
          </a:xfrm>
        </p:spPr>
        <p:txBody>
          <a:bodyPr tIns="0" bIns="0" anchor="b">
            <a:normAutofit/>
          </a:bodyPr>
          <a:lstStyle>
            <a:lvl1pPr marL="0" indent="0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3599891" y="6021288"/>
            <a:ext cx="5075797" cy="368813"/>
          </a:xfrm>
        </p:spPr>
        <p:txBody>
          <a:bodyPr tIns="0" bIns="0" anchor="b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503238" y="0"/>
            <a:ext cx="2555875" cy="1304925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57447401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52413" y="6094413"/>
            <a:ext cx="1857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Gerade Verbindung 15"/>
          <p:cNvCxnSpPr/>
          <p:nvPr userDrawn="1"/>
        </p:nvCxnSpPr>
        <p:spPr>
          <a:xfrm>
            <a:off x="395288" y="6045200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2025" y="6375400"/>
            <a:ext cx="2725738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>
                <a:solidFill>
                  <a:srgbClr val="000000"/>
                </a:solidFill>
                <a:latin typeface="Arial"/>
              </a:rPr>
              <a:t>Confidential</a:t>
            </a:r>
          </a:p>
        </p:txBody>
      </p:sp>
      <p:sp>
        <p:nvSpPr>
          <p:cNvPr id="7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2025" y="6237288"/>
            <a:ext cx="2725738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>
                <a:solidFill>
                  <a:srgbClr val="000000"/>
                </a:solidFill>
                <a:latin typeface="Arial"/>
              </a:rPr>
              <a:t>Space for Sender Information</a:t>
            </a:r>
          </a:p>
        </p:txBody>
      </p:sp>
      <p:grpSp>
        <p:nvGrpSpPr>
          <p:cNvPr id="9" name="Gruppieren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0" name="Rechteck 13"/>
            <p:cNvSpPr/>
            <p:nvPr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1" name="Rechteck 18"/>
            <p:cNvSpPr/>
            <p:nvPr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2" name="Rechteck 19"/>
            <p:cNvSpPr/>
            <p:nvPr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3" name="Rechteck 20"/>
            <p:cNvSpPr/>
            <p:nvPr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14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98F8B6C-8218-40A8-B375-72C7E2CBAEC0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7EE8945-E7E8-4ABE-8BC6-DCC584E8F2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N. Bhyravajhula, Y. Mani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301128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4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603E250-9592-47A6-B4A4-7E4E3B2F8426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98B0F71-B670-418F-BB87-0B5C80BC50E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N. Bhyravajhula, Y. Mani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060544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/>
          <p:cNvCxnSpPr/>
          <p:nvPr userDrawn="1"/>
        </p:nvCxnSpPr>
        <p:spPr>
          <a:xfrm>
            <a:off x="395288" y="6045200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2025" y="6375400"/>
            <a:ext cx="2725738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Arial"/>
              </a:rPr>
              <a:t>Confidential</a:t>
            </a:r>
          </a:p>
        </p:txBody>
      </p:sp>
      <p:sp>
        <p:nvSpPr>
          <p:cNvPr id="6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2025" y="6237288"/>
            <a:ext cx="2725738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>
                <a:solidFill>
                  <a:srgbClr val="FFFFFF"/>
                </a:solidFill>
                <a:latin typeface="Arial"/>
              </a:rPr>
              <a:t>Space for Sender Information</a:t>
            </a:r>
          </a:p>
        </p:txBody>
      </p:sp>
      <p:pic>
        <p:nvPicPr>
          <p:cNvPr id="7" name="Bild 4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black">
          <a:xfrm>
            <a:off x="252413" y="6094413"/>
            <a:ext cx="1857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uppieren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0" name="Rechteck 16"/>
            <p:cNvSpPr/>
            <p:nvPr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1" name="Rechteck 17"/>
            <p:cNvSpPr/>
            <p:nvPr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2" name="Rechteck 18"/>
            <p:cNvSpPr/>
            <p:nvPr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3" name="Rechteck 19"/>
            <p:cNvSpPr/>
            <p:nvPr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14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3AA9AE4-90D9-42E6-8A71-226700AB0EAC}" type="datetime3">
              <a:rPr lang="en-US" smtClean="0">
                <a:solidFill>
                  <a:srgbClr val="FFFFFF"/>
                </a:solidFill>
              </a:rPr>
              <a:pPr>
                <a:defRPr/>
              </a:pPr>
              <a:t>3 August 2017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550A5FA-EF63-4740-B137-4FDBA44B0AA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it-IT" smtClean="0">
                <a:solidFill>
                  <a:srgbClr val="FFFFFF"/>
                </a:solidFill>
              </a:rPr>
              <a:t>N. Bhyravajhula, Y. Mani © Continental AG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97756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2232025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4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CF314C0-0E20-4C85-9164-7DBCE4BBE030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176C346-478B-4A62-BCAD-053722AB235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N. Bhyravajhula, Y. Mani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89787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644900"/>
            <a:ext cx="8353425" cy="2232024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4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570A9DD-9ED2-40F7-B977-34FA1956C91C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588AD41-7E5D-4B5B-BA04-4533A40692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N. Bhyravajhula, Y. Mani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29946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4535487"/>
          </a:xfrm>
        </p:spPr>
        <p:txBody>
          <a:bodyPr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1437"/>
            <a:ext cx="4141788" cy="4535487"/>
          </a:xfrm>
        </p:spPr>
        <p:txBody>
          <a:bodyPr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296862"/>
            <a:ext cx="8353424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5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4E9D8693-330C-4AD2-ABF6-0272F2D6BE13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283BAB08-3A0F-41C8-AFFA-69AF69B861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N. Bhyravajhula, Y. Mani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029990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4535488"/>
          </a:xfrm>
        </p:spPr>
        <p:txBody>
          <a:bodyPr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4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1737B303-1A2D-4B61-A122-1CF55F7FB880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591C113D-7024-4961-AE08-D4892BA8482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N. Bhyravajhula, Y. Mani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3693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341437"/>
            <a:ext cx="2736850" cy="4535488"/>
          </a:xfrm>
        </p:spPr>
        <p:txBody>
          <a:bodyPr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03575" y="1341437"/>
            <a:ext cx="2736850" cy="4535487"/>
          </a:xfrm>
        </p:spPr>
        <p:txBody>
          <a:bodyPr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6011863" y="1341437"/>
            <a:ext cx="2736850" cy="4535487"/>
          </a:xfrm>
        </p:spPr>
        <p:txBody>
          <a:bodyPr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F69933B7-8BFF-4B2A-B5F6-6740203AE0D4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17EF01C-773E-4319-BF87-717897EB01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N. Bhyravajhula, Y. Mani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677443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2232025"/>
          </a:xfrm>
        </p:spPr>
        <p:txBody>
          <a:bodyPr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1437"/>
            <a:ext cx="4141787" cy="2232025"/>
          </a:xfrm>
        </p:spPr>
        <p:txBody>
          <a:bodyPr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395289" y="3644900"/>
            <a:ext cx="4140199" cy="2232025"/>
          </a:xfrm>
        </p:spPr>
        <p:txBody>
          <a:bodyPr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4606926" y="3644900"/>
            <a:ext cx="4141788" cy="2232025"/>
          </a:xfrm>
        </p:spPr>
        <p:txBody>
          <a:bodyPr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77228F54-4866-4EEA-A6BC-E24B682577BD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3B1CBB1-4BA8-4FD0-B7CD-A5E3C658F2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ußzeilenplatzhalt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N. Bhyravajhula, Y. Mani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39874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52413" y="6094413"/>
            <a:ext cx="1857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Gerade Verbindung 15"/>
          <p:cNvCxnSpPr/>
          <p:nvPr userDrawn="1"/>
        </p:nvCxnSpPr>
        <p:spPr>
          <a:xfrm>
            <a:off x="395288" y="6045200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2025" y="6375400"/>
            <a:ext cx="2725738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>
                <a:latin typeface="+mn-lt"/>
                <a:cs typeface="+mn-cs"/>
              </a:rPr>
              <a:t>Confidential</a:t>
            </a:r>
          </a:p>
        </p:txBody>
      </p:sp>
      <p:sp>
        <p:nvSpPr>
          <p:cNvPr id="7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2025" y="6237288"/>
            <a:ext cx="2725738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>
                <a:latin typeface="+mn-lt"/>
                <a:cs typeface="+mn-cs"/>
              </a:rPr>
              <a:t>Space for Sender Information</a:t>
            </a:r>
          </a:p>
        </p:txBody>
      </p:sp>
      <p:grpSp>
        <p:nvGrpSpPr>
          <p:cNvPr id="9" name="Gruppieren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0" name="Rechteck 13"/>
            <p:cNvSpPr/>
            <p:nvPr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" name="Rechteck 18"/>
            <p:cNvSpPr/>
            <p:nvPr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" name="Rechteck 19"/>
            <p:cNvSpPr/>
            <p:nvPr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" name="Rechteck 20"/>
            <p:cNvSpPr/>
            <p:nvPr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14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7A65BF2-3A0F-4BBE-BD02-C308293725C2}" type="datetime3">
              <a:rPr lang="en-US"/>
              <a:pPr>
                <a:defRPr/>
              </a:pPr>
              <a:t>3 August 2017</a:t>
            </a:fld>
            <a:endParaRPr lang="en-US"/>
          </a:p>
        </p:txBody>
      </p:sp>
      <p:sp>
        <p:nvSpPr>
          <p:cNvPr id="15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7EE8945-E7E8-4ABE-8BC6-DCC584E8F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230F6ED-56B5-4F38-9189-8532DEDFC4AD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7261126-7A8E-42DA-AE05-182BAED3D9B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N. Bhyravajhula, Y. Mani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831653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FD9E457-5BC4-4A20-900B-A1A84194C876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B0DB49F-A5B3-402D-97E3-D77BC67CC23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N. Bhyravajhula, Y. Mani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61211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52413" y="6094413"/>
            <a:ext cx="1857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Gerade Verbindung 12"/>
          <p:cNvCxnSpPr/>
          <p:nvPr userDrawn="1"/>
        </p:nvCxnSpPr>
        <p:spPr>
          <a:xfrm>
            <a:off x="395288" y="6045200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2025" y="6375400"/>
            <a:ext cx="2725738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>
                <a:solidFill>
                  <a:srgbClr val="000000"/>
                </a:solidFill>
                <a:latin typeface="Arial"/>
              </a:rPr>
              <a:t>Confidential</a:t>
            </a:r>
          </a:p>
        </p:txBody>
      </p:sp>
      <p:sp>
        <p:nvSpPr>
          <p:cNvPr id="7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2025" y="6237288"/>
            <a:ext cx="2725738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>
                <a:solidFill>
                  <a:srgbClr val="000000"/>
                </a:solidFill>
                <a:latin typeface="Arial"/>
              </a:rPr>
              <a:t>Space for Sender Information</a:t>
            </a:r>
          </a:p>
        </p:txBody>
      </p:sp>
      <p:grpSp>
        <p:nvGrpSpPr>
          <p:cNvPr id="9" name="Gruppieren 16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0" name="Rechteck 17"/>
            <p:cNvSpPr/>
            <p:nvPr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1" name="Rechteck 18"/>
            <p:cNvSpPr/>
            <p:nvPr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2" name="Rechteck 19"/>
            <p:cNvSpPr/>
            <p:nvPr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3" name="Rechteck 20"/>
            <p:cNvSpPr/>
            <p:nvPr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14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5E43D35-E3D5-4BDB-83A9-A499C39697BD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1B3C2A5-B9C1-4074-A1F3-7F3892B695B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N. Bhyravajhula, Y. Mani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907678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5" name="Rechteck 13"/>
            <p:cNvSpPr/>
            <p:nvPr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6" name="Rechteck 14"/>
            <p:cNvSpPr/>
            <p:nvPr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7" name="Rechteck 15"/>
            <p:cNvSpPr/>
            <p:nvPr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9" name="Rechteck 16"/>
            <p:cNvSpPr/>
            <p:nvPr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FAEACD1-9145-4C3B-A252-F9438F4A79B0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6DC4CC2-7EFE-43B9-996E-3CCA582D283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N. Bhyravajhula, Y. Mani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684376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12"/>
          <p:cNvCxnSpPr/>
          <p:nvPr userDrawn="1"/>
        </p:nvCxnSpPr>
        <p:spPr>
          <a:xfrm>
            <a:off x="395288" y="6045200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2025" y="6375400"/>
            <a:ext cx="2725738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Arial"/>
              </a:rPr>
              <a:t>Confidential</a:t>
            </a:r>
          </a:p>
        </p:txBody>
      </p:sp>
      <p:sp>
        <p:nvSpPr>
          <p:cNvPr id="6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2025" y="6237288"/>
            <a:ext cx="2725738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>
                <a:solidFill>
                  <a:srgbClr val="FFFFFF"/>
                </a:solidFill>
                <a:latin typeface="Arial"/>
              </a:rPr>
              <a:t>Space for Sender Information</a:t>
            </a:r>
          </a:p>
        </p:txBody>
      </p:sp>
      <p:pic>
        <p:nvPicPr>
          <p:cNvPr id="7" name="Bild 4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black">
          <a:xfrm>
            <a:off x="252413" y="6094413"/>
            <a:ext cx="1857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uppieren 1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0" name="Rechteck 17"/>
            <p:cNvSpPr/>
            <p:nvPr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1" name="Rechteck 18"/>
            <p:cNvSpPr/>
            <p:nvPr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2" name="Rechteck 19"/>
            <p:cNvSpPr/>
            <p:nvPr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3" name="Rechteck 20"/>
            <p:cNvSpPr/>
            <p:nvPr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14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C93C2D1-42AD-42C8-AC2F-FE829EC7966A}" type="datetime3">
              <a:rPr lang="en-US" smtClean="0">
                <a:solidFill>
                  <a:srgbClr val="FFFFFF"/>
                </a:solidFill>
              </a:rPr>
              <a:pPr>
                <a:defRPr/>
              </a:pPr>
              <a:t>3 August 2017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F338282-65CC-4816-A49E-44816EBEA1D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it-IT" smtClean="0">
                <a:solidFill>
                  <a:srgbClr val="FFFFFF"/>
                </a:solidFill>
              </a:rPr>
              <a:t>N. Bhyravajhula, Y. Mani © Continental AG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713469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503548" y="-56740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0000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0000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03548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059832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03432" y="1237844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0"/>
            <a:ext cx="2555875" cy="1304925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dirty="0" smtClean="0"/>
              <a:t>Das Quality Seal hat </a:t>
            </a:r>
            <a:r>
              <a:rPr lang="en-US" noProof="0" dirty="0" err="1" smtClean="0"/>
              <a:t>im</a:t>
            </a:r>
            <a:r>
              <a:rPr lang="en-US" noProof="0" dirty="0" smtClean="0"/>
              <a:t> </a:t>
            </a:r>
            <a:r>
              <a:rPr lang="en-US" noProof="0" dirty="0" err="1" smtClean="0"/>
              <a:t>Vordergrund</a:t>
            </a:r>
            <a:r>
              <a:rPr lang="en-US" noProof="0" dirty="0" smtClean="0"/>
              <a:t> </a:t>
            </a:r>
            <a:r>
              <a:rPr lang="en-US" noProof="0" dirty="0" err="1" smtClean="0"/>
              <a:t>zu</a:t>
            </a:r>
            <a:r>
              <a:rPr lang="en-US" noProof="0" dirty="0" smtClean="0"/>
              <a:t> </a:t>
            </a:r>
            <a:r>
              <a:rPr lang="en-US" noProof="0" dirty="0" err="1" smtClean="0"/>
              <a:t>stehen</a:t>
            </a:r>
            <a:r>
              <a:rPr lang="en-US" noProof="0" dirty="0" smtClean="0"/>
              <a:t>.</a:t>
            </a:r>
            <a:br>
              <a:rPr lang="en-US" noProof="0" dirty="0" smtClean="0"/>
            </a:br>
            <a:r>
              <a:rPr lang="en-US" noProof="0" dirty="0" err="1" smtClean="0"/>
              <a:t>Bitte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ändern</a:t>
            </a:r>
            <a:r>
              <a:rPr lang="en-US" noProof="0" dirty="0" smtClean="0"/>
              <a:t> </a:t>
            </a:r>
            <a:r>
              <a:rPr lang="en-US" noProof="0" dirty="0" err="1" smtClean="0"/>
              <a:t>Sie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nicht</a:t>
            </a:r>
            <a:r>
              <a:rPr lang="en-US" noProof="0" dirty="0" smtClean="0"/>
              <a:t> die </a:t>
            </a:r>
            <a:r>
              <a:rPr lang="en-US" noProof="0" dirty="0" err="1" smtClean="0"/>
              <a:t>Größe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Position.</a:t>
            </a:r>
            <a:br>
              <a:rPr lang="en-US" noProof="0" dirty="0" smtClean="0"/>
            </a:br>
            <a:r>
              <a:rPr lang="en-US" noProof="0" dirty="0" smtClean="0"/>
              <a:t>The Quality Seal has to stay on top.</a:t>
            </a:r>
            <a:br>
              <a:rPr lang="en-US" noProof="0" dirty="0" smtClean="0"/>
            </a:br>
            <a:r>
              <a:rPr lang="en-US" noProof="0" dirty="0" smtClean="0"/>
              <a:t>Please do not change size or position.</a:t>
            </a:r>
          </a:p>
          <a:p>
            <a:pPr lvl="0"/>
            <a:endParaRPr lang="en-US" noProof="0" dirty="0" smtClean="0"/>
          </a:p>
        </p:txBody>
      </p:sp>
      <p:pic>
        <p:nvPicPr>
          <p:cNvPr id="18" name="Picture 4" descr="D:\DSUsers\uidw0282\50 Communication\40 Product &amp; Online\Luchs\ADAS_Luchsaugen_Abgesoftet_800px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220072" y="548680"/>
            <a:ext cx="3760787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el 1"/>
          <p:cNvSpPr txBox="1">
            <a:spLocks/>
          </p:cNvSpPr>
          <p:nvPr userDrawn="1"/>
        </p:nvSpPr>
        <p:spPr>
          <a:xfrm>
            <a:off x="504825" y="1917502"/>
            <a:ext cx="8170863" cy="4175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FFA500"/>
                </a:solidFill>
                <a:latin typeface="Arial"/>
                <a:cs typeface="Arial" pitchFamily="34" charset="0"/>
              </a:rPr>
              <a:t>Senses for Safety.</a:t>
            </a:r>
            <a:endParaRPr lang="en-US" sz="2000" b="1" dirty="0">
              <a:solidFill>
                <a:srgbClr val="FFA500"/>
              </a:solidFill>
              <a:latin typeface="Arial"/>
              <a:cs typeface="Arial" pitchFamily="34" charset="0"/>
            </a:endParaRPr>
          </a:p>
        </p:txBody>
      </p:sp>
      <p:sp>
        <p:nvSpPr>
          <p:cNvPr id="20" name="Untertitel 2"/>
          <p:cNvSpPr txBox="1">
            <a:spLocks/>
          </p:cNvSpPr>
          <p:nvPr userDrawn="1"/>
        </p:nvSpPr>
        <p:spPr>
          <a:xfrm>
            <a:off x="504825" y="2204840"/>
            <a:ext cx="8170863" cy="3603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1200"/>
              </a:spcAft>
              <a:buClr>
                <a:srgbClr val="FFA500"/>
              </a:buClr>
              <a:buSzPct val="125000"/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/>
                <a:cs typeface="Arial" pitchFamily="34" charset="0"/>
              </a:rPr>
              <a:t>Driver assistance systems help save lives.</a:t>
            </a:r>
            <a:endParaRPr lang="en-US" sz="2000" dirty="0">
              <a:solidFill>
                <a:srgbClr val="000000"/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885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177800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9AB9BC-EC3C-4486-9684-3F656F14D41E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4535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839314"/>
            <a:ext cx="8172140" cy="418502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185084"/>
            <a:ext cx="8172140" cy="113823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pic>
        <p:nvPicPr>
          <p:cNvPr id="14" name="Grafik 1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-1"/>
            <a:ext cx="2555876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93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Bild1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8928"/>
            <a:ext cx="9144000" cy="6660144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503548" y="-56740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0000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0000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03548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059832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03432" y="1237844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0"/>
            <a:ext cx="2555875" cy="1304925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smtClean="0"/>
              <a:t>Das Quality Seal hat im Vordergrund zu stehen.</a:t>
            </a:r>
            <a:br>
              <a:rPr lang="en-US" noProof="0" smtClean="0"/>
            </a:br>
            <a:r>
              <a:rPr lang="en-US" noProof="0" smtClean="0"/>
              <a:t>Bitte ändern Sie nicht die Größe oder Position.</a:t>
            </a:r>
            <a:br>
              <a:rPr lang="en-US" noProof="0" smtClean="0"/>
            </a:br>
            <a:r>
              <a:rPr lang="en-US" noProof="0" smtClean="0"/>
              <a:t>The Quality Seal has to stay on top.</a:t>
            </a:r>
            <a:br>
              <a:rPr lang="en-US" noProof="0" smtClean="0"/>
            </a:br>
            <a:r>
              <a:rPr lang="en-US" noProof="0" smtClean="0"/>
              <a:t>Please do not change size or position.</a:t>
            </a:r>
          </a:p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59665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9BA927-74AC-44FA-B689-85192AFC28A3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6094965"/>
            <a:ext cx="1857600" cy="570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erade Verbindung 15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000000"/>
                </a:solidFill>
                <a:latin typeface="Arial"/>
                <a:cs typeface="+mn-cs"/>
              </a:rPr>
              <a:t>Confidential</a:t>
            </a:r>
            <a:endParaRPr lang="en-US" sz="70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b="1" smtClean="0">
                <a:solidFill>
                  <a:srgbClr val="000000"/>
                </a:solidFill>
                <a:latin typeface="Arial"/>
                <a:cs typeface="+mn-cs"/>
              </a:rPr>
              <a:t>Space for Sender Information</a:t>
            </a:r>
            <a:endParaRPr lang="en-US" sz="700" b="1">
              <a:solidFill>
                <a:srgbClr val="000000"/>
              </a:solidFill>
              <a:latin typeface="Arial"/>
              <a:cs typeface="+mn-cs"/>
            </a:endParaRPr>
          </a:p>
        </p:txBody>
      </p:sp>
      <p:grpSp>
        <p:nvGrpSpPr>
          <p:cNvPr id="13" name="Gruppieren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98435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4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965AE83-97D7-4C2D-84DC-80E886D40A1A}" type="datetime3">
              <a:rPr lang="en-US"/>
              <a:pPr>
                <a:defRPr/>
              </a:pPr>
              <a:t>3 August 2017</a:t>
            </a:fld>
            <a:endParaRPr lang="en-US"/>
          </a:p>
        </p:txBody>
      </p:sp>
      <p:sp>
        <p:nvSpPr>
          <p:cNvPr id="5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98B0F71-B670-418F-BB87-0B5C80BC50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A8C40B-9933-4842-925C-1685AB340677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122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ABC62B-E05F-4A50-AD1A-E270866CD9D7}" type="datetime3">
              <a:rPr lang="en-US" smtClean="0">
                <a:solidFill>
                  <a:srgbClr val="FFFFFF"/>
                </a:solidFill>
              </a:rPr>
              <a:pPr/>
              <a:t>3 August 2017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Author, © Continental AG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FFFFFF"/>
                </a:solidFill>
                <a:latin typeface="Arial"/>
                <a:cs typeface="+mn-cs"/>
              </a:rPr>
              <a:t>Confidential</a:t>
            </a:r>
            <a:endParaRPr lang="en-US" sz="70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4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b="1" smtClean="0">
                <a:solidFill>
                  <a:srgbClr val="FFFFFF"/>
                </a:solidFill>
                <a:latin typeface="Arial"/>
                <a:cs typeface="+mn-cs"/>
              </a:rPr>
              <a:t>Space for Sender Information</a:t>
            </a:r>
            <a:endParaRPr lang="en-US" sz="700" b="1">
              <a:solidFill>
                <a:srgbClr val="FFFFFF"/>
              </a:solidFill>
              <a:latin typeface="Arial"/>
              <a:cs typeface="+mn-cs"/>
            </a:endParaRPr>
          </a:p>
        </p:txBody>
      </p:sp>
      <p:pic>
        <p:nvPicPr>
          <p:cNvPr id="1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2637" y="6095032"/>
            <a:ext cx="1857375" cy="5700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ruppieren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7" name="Rechteck 16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1837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2232025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DF746-0B7F-4BA1-8DC7-A666D91D719E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154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644900"/>
            <a:ext cx="8353425" cy="2232024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7A3C5F-7711-4FF6-AE0A-2DB239087D2E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628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1437"/>
            <a:ext cx="4141788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296862"/>
            <a:ext cx="8353424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F1258F60-48FC-489A-91BC-6E0B464E8D2C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918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45354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D8E2632B-7ABB-47FF-88A0-4A9B8B63F9DA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355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341437"/>
            <a:ext cx="2736850" cy="45354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03575" y="1341437"/>
            <a:ext cx="273685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6011863" y="1341437"/>
            <a:ext cx="273685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2055C603-2F96-4C80-BB05-9921AB8672CA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5121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1437"/>
            <a:ext cx="4141787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386431E5-9C6C-4E09-861E-07FDAE421A63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395289" y="3644900"/>
            <a:ext cx="4140199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4606926" y="3644900"/>
            <a:ext cx="4141788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863789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3BD817-D861-487F-9A35-4AAF951B7B3B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718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4E68C6-1DBC-42CC-9C2B-187673C3493C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362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/>
          <p:cNvCxnSpPr/>
          <p:nvPr userDrawn="1"/>
        </p:nvCxnSpPr>
        <p:spPr>
          <a:xfrm>
            <a:off x="395288" y="6045200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2025" y="6375400"/>
            <a:ext cx="2725738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>
                <a:solidFill>
                  <a:schemeClr val="bg1"/>
                </a:solidFill>
                <a:latin typeface="+mn-lt"/>
                <a:cs typeface="+mn-cs"/>
              </a:rPr>
              <a:t>Confidential</a:t>
            </a:r>
          </a:p>
        </p:txBody>
      </p:sp>
      <p:sp>
        <p:nvSpPr>
          <p:cNvPr id="6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2025" y="6237288"/>
            <a:ext cx="2725738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>
                <a:solidFill>
                  <a:schemeClr val="bg1"/>
                </a:solidFill>
                <a:latin typeface="+mn-lt"/>
                <a:cs typeface="+mn-cs"/>
              </a:rPr>
              <a:t>Space for Sender Information</a:t>
            </a:r>
          </a:p>
        </p:txBody>
      </p:sp>
      <p:pic>
        <p:nvPicPr>
          <p:cNvPr id="7" name="Bild 4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black">
          <a:xfrm>
            <a:off x="252413" y="6094413"/>
            <a:ext cx="1857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uppieren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0" name="Rechteck 16"/>
            <p:cNvSpPr/>
            <p:nvPr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" name="Rechteck 17"/>
            <p:cNvSpPr/>
            <p:nvPr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" name="Rechteck 18"/>
            <p:cNvSpPr/>
            <p:nvPr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" name="Rechteck 19"/>
            <p:cNvSpPr/>
            <p:nvPr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14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3FE381A-6119-4E40-9C86-871FC0138499}" type="datetime3">
              <a:rPr lang="en-US"/>
              <a:pPr>
                <a:defRPr/>
              </a:pPr>
              <a:t>3 August 2017</a:t>
            </a:fld>
            <a:endParaRPr lang="en-US"/>
          </a:p>
        </p:txBody>
      </p:sp>
      <p:sp>
        <p:nvSpPr>
          <p:cNvPr id="15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550A5FA-EF63-4740-B137-4FDBA44B0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A56C3-BECE-480A-867A-E0EECFE868EB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6094965"/>
            <a:ext cx="1857600" cy="570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000000"/>
                </a:solidFill>
                <a:latin typeface="Arial"/>
                <a:cs typeface="+mn-cs"/>
              </a:rPr>
              <a:t>Confidential</a:t>
            </a:r>
            <a:endParaRPr lang="en-US" sz="70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b="1" smtClean="0">
                <a:solidFill>
                  <a:srgbClr val="000000"/>
                </a:solidFill>
                <a:latin typeface="Arial"/>
                <a:cs typeface="+mn-cs"/>
              </a:rPr>
              <a:t>Space for Sender Information</a:t>
            </a:r>
            <a:endParaRPr lang="en-US" sz="700" b="1">
              <a:solidFill>
                <a:srgbClr val="000000"/>
              </a:solidFill>
              <a:latin typeface="Arial"/>
              <a:cs typeface="+mn-cs"/>
            </a:endParaRPr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191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10F3D0A-07C8-47D7-A4F0-C3B4D82D7BAF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3" name="Gruppieren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6" name="Rechteck 15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700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296541-F995-4EE2-B425-B080F77F2E11}" type="datetime3">
              <a:rPr lang="en-US" smtClean="0">
                <a:solidFill>
                  <a:srgbClr val="FFFFFF"/>
                </a:solidFill>
              </a:rPr>
              <a:pPr/>
              <a:t>3 August 2017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Author, © Continental AG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FFFFFF"/>
                </a:solidFill>
                <a:latin typeface="Arial"/>
                <a:cs typeface="+mn-cs"/>
              </a:rPr>
              <a:t>Confidential</a:t>
            </a:r>
            <a:endParaRPr lang="en-US" sz="70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b="1" smtClean="0">
                <a:solidFill>
                  <a:srgbClr val="FFFFFF"/>
                </a:solidFill>
                <a:latin typeface="Arial"/>
                <a:cs typeface="+mn-cs"/>
              </a:rPr>
              <a:t>Space for Sender Information</a:t>
            </a:r>
            <a:endParaRPr lang="en-US" sz="700" b="1">
              <a:solidFill>
                <a:srgbClr val="FFFFFF"/>
              </a:solidFill>
              <a:latin typeface="Arial"/>
              <a:cs typeface="+mn-cs"/>
            </a:endParaRPr>
          </a:p>
        </p:txBody>
      </p:sp>
      <p:pic>
        <p:nvPicPr>
          <p:cNvPr id="17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2637" y="6095032"/>
            <a:ext cx="1857375" cy="5700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uppieren 1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7619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8/3/2017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0055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503548" y="-56740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0000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0000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03548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059832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03432" y="1237844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0"/>
            <a:ext cx="2555875" cy="1304925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dirty="0" smtClean="0"/>
              <a:t>Das Quality Seal hat </a:t>
            </a:r>
            <a:r>
              <a:rPr lang="en-US" noProof="0" dirty="0" err="1" smtClean="0"/>
              <a:t>im</a:t>
            </a:r>
            <a:r>
              <a:rPr lang="en-US" noProof="0" dirty="0" smtClean="0"/>
              <a:t> </a:t>
            </a:r>
            <a:r>
              <a:rPr lang="en-US" noProof="0" dirty="0" err="1" smtClean="0"/>
              <a:t>Vordergrund</a:t>
            </a:r>
            <a:r>
              <a:rPr lang="en-US" noProof="0" dirty="0" smtClean="0"/>
              <a:t> </a:t>
            </a:r>
            <a:r>
              <a:rPr lang="en-US" noProof="0" dirty="0" err="1" smtClean="0"/>
              <a:t>zu</a:t>
            </a:r>
            <a:r>
              <a:rPr lang="en-US" noProof="0" dirty="0" smtClean="0"/>
              <a:t> </a:t>
            </a:r>
            <a:r>
              <a:rPr lang="en-US" noProof="0" dirty="0" err="1" smtClean="0"/>
              <a:t>stehen</a:t>
            </a:r>
            <a:r>
              <a:rPr lang="en-US" noProof="0" dirty="0" smtClean="0"/>
              <a:t>.</a:t>
            </a:r>
            <a:br>
              <a:rPr lang="en-US" noProof="0" dirty="0" smtClean="0"/>
            </a:br>
            <a:r>
              <a:rPr lang="en-US" noProof="0" dirty="0" err="1" smtClean="0"/>
              <a:t>Bitte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ändern</a:t>
            </a:r>
            <a:r>
              <a:rPr lang="en-US" noProof="0" dirty="0" smtClean="0"/>
              <a:t> </a:t>
            </a:r>
            <a:r>
              <a:rPr lang="en-US" noProof="0" dirty="0" err="1" smtClean="0"/>
              <a:t>Sie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nicht</a:t>
            </a:r>
            <a:r>
              <a:rPr lang="en-US" noProof="0" dirty="0" smtClean="0"/>
              <a:t> die </a:t>
            </a:r>
            <a:r>
              <a:rPr lang="en-US" noProof="0" dirty="0" err="1" smtClean="0"/>
              <a:t>Größe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Position.</a:t>
            </a:r>
            <a:br>
              <a:rPr lang="en-US" noProof="0" dirty="0" smtClean="0"/>
            </a:br>
            <a:r>
              <a:rPr lang="en-US" noProof="0" dirty="0" smtClean="0"/>
              <a:t>The Quality Seal has to stay on top.</a:t>
            </a:r>
            <a:br>
              <a:rPr lang="en-US" noProof="0" dirty="0" smtClean="0"/>
            </a:br>
            <a:r>
              <a:rPr lang="en-US" noProof="0" dirty="0" smtClean="0"/>
              <a:t>Please do not change size or position.</a:t>
            </a:r>
          </a:p>
          <a:p>
            <a:pPr lvl="0"/>
            <a:endParaRPr lang="en-US" noProof="0" dirty="0" smtClean="0"/>
          </a:p>
        </p:txBody>
      </p:sp>
      <p:pic>
        <p:nvPicPr>
          <p:cNvPr id="18" name="Picture 4" descr="D:\DSUsers\uidw0282\50 Communication\40 Product &amp; Online\Luchs\ADAS_Luchsaugen_Abgesoftet_800px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220072" y="548680"/>
            <a:ext cx="3760787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el 1"/>
          <p:cNvSpPr txBox="1">
            <a:spLocks/>
          </p:cNvSpPr>
          <p:nvPr userDrawn="1"/>
        </p:nvSpPr>
        <p:spPr>
          <a:xfrm>
            <a:off x="504825" y="1917502"/>
            <a:ext cx="8170863" cy="4175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FFA500"/>
                </a:solidFill>
                <a:latin typeface="Arial"/>
                <a:cs typeface="Arial" pitchFamily="34" charset="0"/>
              </a:rPr>
              <a:t>Senses for Safety.</a:t>
            </a:r>
            <a:endParaRPr lang="en-US" sz="2000" b="1" dirty="0">
              <a:solidFill>
                <a:srgbClr val="FFA500"/>
              </a:solidFill>
              <a:latin typeface="Arial"/>
              <a:cs typeface="Arial" pitchFamily="34" charset="0"/>
            </a:endParaRPr>
          </a:p>
        </p:txBody>
      </p:sp>
      <p:sp>
        <p:nvSpPr>
          <p:cNvPr id="20" name="Untertitel 2"/>
          <p:cNvSpPr txBox="1">
            <a:spLocks/>
          </p:cNvSpPr>
          <p:nvPr userDrawn="1"/>
        </p:nvSpPr>
        <p:spPr>
          <a:xfrm>
            <a:off x="504825" y="2204840"/>
            <a:ext cx="8170863" cy="3603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1200"/>
              </a:spcAft>
              <a:buClr>
                <a:srgbClr val="FFA500"/>
              </a:buClr>
              <a:buSzPct val="125000"/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/>
                <a:cs typeface="Arial" pitchFamily="34" charset="0"/>
              </a:rPr>
              <a:t>Driver assistance systems help save lives.</a:t>
            </a:r>
            <a:endParaRPr lang="en-US" sz="2000" dirty="0">
              <a:solidFill>
                <a:srgbClr val="000000"/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293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177800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9AB9BC-EC3C-4486-9684-3F656F14D41E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295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839314"/>
            <a:ext cx="8172140" cy="418502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185084"/>
            <a:ext cx="8172140" cy="113823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pic>
        <p:nvPicPr>
          <p:cNvPr id="14" name="Grafik 1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-1"/>
            <a:ext cx="2555876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31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Bild1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8928"/>
            <a:ext cx="9144000" cy="6660144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503548" y="-56740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0000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0000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03548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059832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03432" y="1237844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0"/>
            <a:ext cx="2555875" cy="1304925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smtClean="0"/>
              <a:t>Das Quality Seal hat im Vordergrund zu stehen.</a:t>
            </a:r>
            <a:br>
              <a:rPr lang="en-US" noProof="0" smtClean="0"/>
            </a:br>
            <a:r>
              <a:rPr lang="en-US" noProof="0" smtClean="0"/>
              <a:t>Bitte ändern Sie nicht die Größe oder Position.</a:t>
            </a:r>
            <a:br>
              <a:rPr lang="en-US" noProof="0" smtClean="0"/>
            </a:br>
            <a:r>
              <a:rPr lang="en-US" noProof="0" smtClean="0"/>
              <a:t>The Quality Seal has to stay on top.</a:t>
            </a:r>
            <a:br>
              <a:rPr lang="en-US" noProof="0" smtClean="0"/>
            </a:br>
            <a:r>
              <a:rPr lang="en-US" noProof="0" smtClean="0"/>
              <a:t>Please do not change size or position.</a:t>
            </a:r>
          </a:p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332792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9BA927-74AC-44FA-B689-85192AFC28A3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6094965"/>
            <a:ext cx="1857600" cy="570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erade Verbindung 15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000000"/>
                </a:solidFill>
                <a:latin typeface="Arial"/>
                <a:cs typeface="+mn-cs"/>
              </a:rPr>
              <a:t>Confidential</a:t>
            </a:r>
            <a:endParaRPr lang="en-US" sz="70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b="1" smtClean="0">
                <a:solidFill>
                  <a:srgbClr val="000000"/>
                </a:solidFill>
                <a:latin typeface="Arial"/>
                <a:cs typeface="+mn-cs"/>
              </a:rPr>
              <a:t>Space for Sender Information</a:t>
            </a:r>
            <a:endParaRPr lang="en-US" sz="700" b="1">
              <a:solidFill>
                <a:srgbClr val="000000"/>
              </a:solidFill>
              <a:latin typeface="Arial"/>
              <a:cs typeface="+mn-cs"/>
            </a:endParaRPr>
          </a:p>
        </p:txBody>
      </p:sp>
      <p:grpSp>
        <p:nvGrpSpPr>
          <p:cNvPr id="13" name="Gruppieren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6727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A8C40B-9933-4842-925C-1685AB340677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954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2232025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4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0621A46-0A1E-456A-95BD-C8E494B815D0}" type="datetime3">
              <a:rPr lang="en-US"/>
              <a:pPr>
                <a:defRPr/>
              </a:pPr>
              <a:t>3 August 2017</a:t>
            </a:fld>
            <a:endParaRPr lang="en-US"/>
          </a:p>
        </p:txBody>
      </p:sp>
      <p:sp>
        <p:nvSpPr>
          <p:cNvPr id="5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176C346-478B-4A62-BCAD-053722AB23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ABC62B-E05F-4A50-AD1A-E270866CD9D7}" type="datetime3">
              <a:rPr lang="en-US" smtClean="0">
                <a:solidFill>
                  <a:srgbClr val="FFFFFF"/>
                </a:solidFill>
              </a:rPr>
              <a:pPr/>
              <a:t>3 August 2017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Author, © Continental AG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FFFFFF"/>
                </a:solidFill>
                <a:latin typeface="Arial"/>
                <a:cs typeface="+mn-cs"/>
              </a:rPr>
              <a:t>Confidential</a:t>
            </a:r>
            <a:endParaRPr lang="en-US" sz="70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4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b="1" smtClean="0">
                <a:solidFill>
                  <a:srgbClr val="FFFFFF"/>
                </a:solidFill>
                <a:latin typeface="Arial"/>
                <a:cs typeface="+mn-cs"/>
              </a:rPr>
              <a:t>Space for Sender Information</a:t>
            </a:r>
            <a:endParaRPr lang="en-US" sz="700" b="1">
              <a:solidFill>
                <a:srgbClr val="FFFFFF"/>
              </a:solidFill>
              <a:latin typeface="Arial"/>
              <a:cs typeface="+mn-cs"/>
            </a:endParaRPr>
          </a:p>
        </p:txBody>
      </p:sp>
      <p:pic>
        <p:nvPicPr>
          <p:cNvPr id="1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2637" y="6095032"/>
            <a:ext cx="1857375" cy="5700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ruppieren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7" name="Rechteck 16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0296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2232025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DF746-0B7F-4BA1-8DC7-A666D91D719E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45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644900"/>
            <a:ext cx="8353425" cy="2232024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7A3C5F-7711-4FF6-AE0A-2DB239087D2E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868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1437"/>
            <a:ext cx="4141788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296862"/>
            <a:ext cx="8353424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F1258F60-48FC-489A-91BC-6E0B464E8D2C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242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45354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D8E2632B-7ABB-47FF-88A0-4A9B8B63F9DA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405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341437"/>
            <a:ext cx="2736850" cy="45354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03575" y="1341437"/>
            <a:ext cx="273685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6011863" y="1341437"/>
            <a:ext cx="273685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2055C603-2F96-4C80-BB05-9921AB8672CA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049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1437"/>
            <a:ext cx="4141787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386431E5-9C6C-4E09-861E-07FDAE421A63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395289" y="3644900"/>
            <a:ext cx="4140199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4606926" y="3644900"/>
            <a:ext cx="4141788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616024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3BD817-D861-487F-9A35-4AAF951B7B3B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254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4E68C6-1DBC-42CC-9C2B-187673C3493C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850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A56C3-BECE-480A-867A-E0EECFE868EB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6094965"/>
            <a:ext cx="1857600" cy="570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000000"/>
                </a:solidFill>
                <a:latin typeface="Arial"/>
                <a:cs typeface="+mn-cs"/>
              </a:rPr>
              <a:t>Confidential</a:t>
            </a:r>
            <a:endParaRPr lang="en-US" sz="70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b="1" smtClean="0">
                <a:solidFill>
                  <a:srgbClr val="000000"/>
                </a:solidFill>
                <a:latin typeface="Arial"/>
                <a:cs typeface="+mn-cs"/>
              </a:rPr>
              <a:t>Space for Sender Information</a:t>
            </a:r>
            <a:endParaRPr lang="en-US" sz="700" b="1">
              <a:solidFill>
                <a:srgbClr val="000000"/>
              </a:solidFill>
              <a:latin typeface="Arial"/>
              <a:cs typeface="+mn-cs"/>
            </a:endParaRPr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21135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644900"/>
            <a:ext cx="8353425" cy="2232024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4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27E7829-9656-40CB-8DE7-F8576DFE55EF}" type="datetime3">
              <a:rPr lang="en-US"/>
              <a:pPr>
                <a:defRPr/>
              </a:pPr>
              <a:t>3 August 2017</a:t>
            </a:fld>
            <a:endParaRPr lang="en-US"/>
          </a:p>
        </p:txBody>
      </p:sp>
      <p:sp>
        <p:nvSpPr>
          <p:cNvPr id="5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588AD41-7E5D-4B5B-BA04-4533A4069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10F3D0A-07C8-47D7-A4F0-C3B4D82D7BAF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3" name="Gruppieren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6" name="Rechteck 15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4278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296541-F995-4EE2-B425-B080F77F2E11}" type="datetime3">
              <a:rPr lang="en-US" smtClean="0">
                <a:solidFill>
                  <a:srgbClr val="FFFFFF"/>
                </a:solidFill>
              </a:rPr>
              <a:pPr/>
              <a:t>3 August 2017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Author, © Continental AG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FFFFFF"/>
                </a:solidFill>
                <a:latin typeface="Arial"/>
                <a:cs typeface="+mn-cs"/>
              </a:rPr>
              <a:t>Confidential</a:t>
            </a:r>
            <a:endParaRPr lang="en-US" sz="70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b="1" smtClean="0">
                <a:solidFill>
                  <a:srgbClr val="FFFFFF"/>
                </a:solidFill>
                <a:latin typeface="Arial"/>
                <a:cs typeface="+mn-cs"/>
              </a:rPr>
              <a:t>Space for Sender Information</a:t>
            </a:r>
            <a:endParaRPr lang="en-US" sz="700" b="1">
              <a:solidFill>
                <a:srgbClr val="FFFFFF"/>
              </a:solidFill>
              <a:latin typeface="Arial"/>
              <a:cs typeface="+mn-cs"/>
            </a:endParaRPr>
          </a:p>
        </p:txBody>
      </p:sp>
      <p:pic>
        <p:nvPicPr>
          <p:cNvPr id="17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2637" y="6095032"/>
            <a:ext cx="1857375" cy="5700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uppieren 1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5110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8/3/2017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73078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503548" y="-56740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0000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0000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03548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059832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03432" y="1237844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0"/>
            <a:ext cx="2555875" cy="1304925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dirty="0" smtClean="0"/>
              <a:t>Das Quality Seal hat </a:t>
            </a:r>
            <a:r>
              <a:rPr lang="en-US" noProof="0" dirty="0" err="1" smtClean="0"/>
              <a:t>im</a:t>
            </a:r>
            <a:r>
              <a:rPr lang="en-US" noProof="0" dirty="0" smtClean="0"/>
              <a:t> </a:t>
            </a:r>
            <a:r>
              <a:rPr lang="en-US" noProof="0" dirty="0" err="1" smtClean="0"/>
              <a:t>Vordergrund</a:t>
            </a:r>
            <a:r>
              <a:rPr lang="en-US" noProof="0" dirty="0" smtClean="0"/>
              <a:t> </a:t>
            </a:r>
            <a:r>
              <a:rPr lang="en-US" noProof="0" dirty="0" err="1" smtClean="0"/>
              <a:t>zu</a:t>
            </a:r>
            <a:r>
              <a:rPr lang="en-US" noProof="0" dirty="0" smtClean="0"/>
              <a:t> </a:t>
            </a:r>
            <a:r>
              <a:rPr lang="en-US" noProof="0" dirty="0" err="1" smtClean="0"/>
              <a:t>stehen</a:t>
            </a:r>
            <a:r>
              <a:rPr lang="en-US" noProof="0" dirty="0" smtClean="0"/>
              <a:t>.</a:t>
            </a:r>
            <a:br>
              <a:rPr lang="en-US" noProof="0" dirty="0" smtClean="0"/>
            </a:br>
            <a:r>
              <a:rPr lang="en-US" noProof="0" dirty="0" err="1" smtClean="0"/>
              <a:t>Bitte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ändern</a:t>
            </a:r>
            <a:r>
              <a:rPr lang="en-US" noProof="0" dirty="0" smtClean="0"/>
              <a:t> </a:t>
            </a:r>
            <a:r>
              <a:rPr lang="en-US" noProof="0" dirty="0" err="1" smtClean="0"/>
              <a:t>Sie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nicht</a:t>
            </a:r>
            <a:r>
              <a:rPr lang="en-US" noProof="0" dirty="0" smtClean="0"/>
              <a:t> die </a:t>
            </a:r>
            <a:r>
              <a:rPr lang="en-US" noProof="0" dirty="0" err="1" smtClean="0"/>
              <a:t>Größe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Position.</a:t>
            </a:r>
            <a:br>
              <a:rPr lang="en-US" noProof="0" dirty="0" smtClean="0"/>
            </a:br>
            <a:r>
              <a:rPr lang="en-US" noProof="0" dirty="0" smtClean="0"/>
              <a:t>The Quality Seal has to stay on top.</a:t>
            </a:r>
            <a:br>
              <a:rPr lang="en-US" noProof="0" dirty="0" smtClean="0"/>
            </a:br>
            <a:r>
              <a:rPr lang="en-US" noProof="0" dirty="0" smtClean="0"/>
              <a:t>Please do not change size or position.</a:t>
            </a:r>
          </a:p>
          <a:p>
            <a:pPr lvl="0"/>
            <a:endParaRPr lang="en-US" noProof="0" dirty="0" smtClean="0"/>
          </a:p>
        </p:txBody>
      </p:sp>
      <p:pic>
        <p:nvPicPr>
          <p:cNvPr id="18" name="Picture 4" descr="D:\DSUsers\uidw0282\50 Communication\40 Product &amp; Online\Luchs\ADAS_Luchsaugen_Abgesoftet_800px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220072" y="548680"/>
            <a:ext cx="3760787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el 1"/>
          <p:cNvSpPr txBox="1">
            <a:spLocks/>
          </p:cNvSpPr>
          <p:nvPr userDrawn="1"/>
        </p:nvSpPr>
        <p:spPr>
          <a:xfrm>
            <a:off x="504825" y="1917502"/>
            <a:ext cx="8170863" cy="4175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FFA500"/>
                </a:solidFill>
                <a:latin typeface="Arial"/>
                <a:cs typeface="Arial" pitchFamily="34" charset="0"/>
              </a:rPr>
              <a:t>Senses for Safety.</a:t>
            </a:r>
            <a:endParaRPr lang="en-US" sz="2000" b="1" dirty="0">
              <a:solidFill>
                <a:srgbClr val="FFA500"/>
              </a:solidFill>
              <a:latin typeface="Arial"/>
              <a:cs typeface="Arial" pitchFamily="34" charset="0"/>
            </a:endParaRPr>
          </a:p>
        </p:txBody>
      </p:sp>
      <p:sp>
        <p:nvSpPr>
          <p:cNvPr id="20" name="Untertitel 2"/>
          <p:cNvSpPr txBox="1">
            <a:spLocks/>
          </p:cNvSpPr>
          <p:nvPr userDrawn="1"/>
        </p:nvSpPr>
        <p:spPr>
          <a:xfrm>
            <a:off x="504825" y="2204840"/>
            <a:ext cx="8170863" cy="3603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1200"/>
              </a:spcAft>
              <a:buClr>
                <a:srgbClr val="FFA500"/>
              </a:buClr>
              <a:buSzPct val="125000"/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/>
                <a:cs typeface="Arial" pitchFamily="34" charset="0"/>
              </a:rPr>
              <a:t>Driver assistance systems help save lives.</a:t>
            </a:r>
            <a:endParaRPr lang="en-US" sz="2000" dirty="0">
              <a:solidFill>
                <a:srgbClr val="000000"/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837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177800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9AB9BC-EC3C-4486-9684-3F656F14D41E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9218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839314"/>
            <a:ext cx="8172140" cy="418502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185084"/>
            <a:ext cx="8172140" cy="113823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pic>
        <p:nvPicPr>
          <p:cNvPr id="14" name="Grafik 1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-1"/>
            <a:ext cx="2555876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76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Bild1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8928"/>
            <a:ext cx="9144000" cy="6660144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503548" y="-56740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0000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0000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03548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059832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03432" y="1237844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0"/>
            <a:ext cx="2555875" cy="1304925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smtClean="0"/>
              <a:t>Das Quality Seal hat im Vordergrund zu stehen.</a:t>
            </a:r>
            <a:br>
              <a:rPr lang="en-US" noProof="0" smtClean="0"/>
            </a:br>
            <a:r>
              <a:rPr lang="en-US" noProof="0" smtClean="0"/>
              <a:t>Bitte ändern Sie nicht die Größe oder Position.</a:t>
            </a:r>
            <a:br>
              <a:rPr lang="en-US" noProof="0" smtClean="0"/>
            </a:br>
            <a:r>
              <a:rPr lang="en-US" noProof="0" smtClean="0"/>
              <a:t>The Quality Seal has to stay on top.</a:t>
            </a:r>
            <a:br>
              <a:rPr lang="en-US" noProof="0" smtClean="0"/>
            </a:br>
            <a:r>
              <a:rPr lang="en-US" noProof="0" smtClean="0"/>
              <a:t>Please do not change size or position.</a:t>
            </a:r>
          </a:p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661007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9BA927-74AC-44FA-B689-85192AFC28A3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6094965"/>
            <a:ext cx="1857600" cy="570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erade Verbindung 15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000000"/>
                </a:solidFill>
                <a:latin typeface="Arial"/>
                <a:cs typeface="+mn-cs"/>
              </a:rPr>
              <a:t>Confidential</a:t>
            </a:r>
            <a:endParaRPr lang="en-US" sz="70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b="1" smtClean="0">
                <a:solidFill>
                  <a:srgbClr val="000000"/>
                </a:solidFill>
                <a:latin typeface="Arial"/>
                <a:cs typeface="+mn-cs"/>
              </a:rPr>
              <a:t>Space for Sender Information</a:t>
            </a:r>
            <a:endParaRPr lang="en-US" sz="700" b="1">
              <a:solidFill>
                <a:srgbClr val="000000"/>
              </a:solidFill>
              <a:latin typeface="Arial"/>
              <a:cs typeface="+mn-cs"/>
            </a:endParaRPr>
          </a:p>
        </p:txBody>
      </p:sp>
      <p:grpSp>
        <p:nvGrpSpPr>
          <p:cNvPr id="13" name="Gruppieren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87243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A8C40B-9933-4842-925C-1685AB340677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Author, © Continental AG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345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ABC62B-E05F-4A50-AD1A-E270866CD9D7}" type="datetime3">
              <a:rPr lang="en-US" smtClean="0">
                <a:solidFill>
                  <a:srgbClr val="FFFFFF"/>
                </a:solidFill>
              </a:rPr>
              <a:pPr/>
              <a:t>3 August 2017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Author, © Continental AG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FFFFFF"/>
                </a:solidFill>
                <a:latin typeface="Arial"/>
                <a:cs typeface="+mn-cs"/>
              </a:rPr>
              <a:t>Confidential</a:t>
            </a:r>
            <a:endParaRPr lang="en-US" sz="70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4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b="1" smtClean="0">
                <a:solidFill>
                  <a:srgbClr val="FFFFFF"/>
                </a:solidFill>
                <a:latin typeface="Arial"/>
                <a:cs typeface="+mn-cs"/>
              </a:rPr>
              <a:t>Space for Sender Information</a:t>
            </a:r>
            <a:endParaRPr lang="en-US" sz="700" b="1">
              <a:solidFill>
                <a:srgbClr val="FFFFFF"/>
              </a:solidFill>
              <a:latin typeface="Arial"/>
              <a:cs typeface="+mn-cs"/>
            </a:endParaRPr>
          </a:p>
        </p:txBody>
      </p:sp>
      <p:pic>
        <p:nvPicPr>
          <p:cNvPr id="1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2637" y="6095032"/>
            <a:ext cx="1857375" cy="5700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ruppieren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7" name="Rechteck 16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5356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tags" Target="../tags/tag14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ags" Target="../tags/tag13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tags" Target="../tags/tag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21" Type="http://schemas.openxmlformats.org/officeDocument/2006/relationships/tags" Target="../tags/tag25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tags" Target="../tags/tag24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tags" Target="../tags/tag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57.xml"/><Relationship Id="rId21" Type="http://schemas.openxmlformats.org/officeDocument/2006/relationships/tags" Target="../tags/tag35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tags" Target="../tags/tag37.xml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tags" Target="../tags/tag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6.xml"/><Relationship Id="rId18" Type="http://schemas.openxmlformats.org/officeDocument/2006/relationships/slideLayout" Target="../slideLayouts/slideLayout91.xml"/><Relationship Id="rId3" Type="http://schemas.openxmlformats.org/officeDocument/2006/relationships/slideLayout" Target="../slideLayouts/slideLayout76.xml"/><Relationship Id="rId21" Type="http://schemas.openxmlformats.org/officeDocument/2006/relationships/tags" Target="../tags/tag46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17" Type="http://schemas.openxmlformats.org/officeDocument/2006/relationships/slideLayout" Target="../slideLayouts/slideLayout90.xml"/><Relationship Id="rId2" Type="http://schemas.openxmlformats.org/officeDocument/2006/relationships/slideLayout" Target="../slideLayouts/slideLayout75.xml"/><Relationship Id="rId16" Type="http://schemas.openxmlformats.org/officeDocument/2006/relationships/slideLayout" Target="../slideLayouts/slideLayout89.xml"/><Relationship Id="rId20" Type="http://schemas.openxmlformats.org/officeDocument/2006/relationships/theme" Target="../theme/theme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8.xml"/><Relationship Id="rId23" Type="http://schemas.openxmlformats.org/officeDocument/2006/relationships/tags" Target="../tags/tag48.xml"/><Relationship Id="rId10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92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7.xml"/><Relationship Id="rId22" Type="http://schemas.openxmlformats.org/officeDocument/2006/relationships/tags" Target="../tags/tag4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13" Type="http://schemas.openxmlformats.org/officeDocument/2006/relationships/slideLayout" Target="../slideLayouts/slideLayout105.xml"/><Relationship Id="rId18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95.xml"/><Relationship Id="rId21" Type="http://schemas.openxmlformats.org/officeDocument/2006/relationships/tags" Target="../tags/tag57.xml"/><Relationship Id="rId7" Type="http://schemas.openxmlformats.org/officeDocument/2006/relationships/slideLayout" Target="../slideLayouts/slideLayout99.xml"/><Relationship Id="rId12" Type="http://schemas.openxmlformats.org/officeDocument/2006/relationships/slideLayout" Target="../slideLayouts/slideLayout104.xml"/><Relationship Id="rId17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94.xml"/><Relationship Id="rId16" Type="http://schemas.openxmlformats.org/officeDocument/2006/relationships/slideLayout" Target="../slideLayouts/slideLayout108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97.xml"/><Relationship Id="rId15" Type="http://schemas.openxmlformats.org/officeDocument/2006/relationships/slideLayout" Target="../slideLayouts/slideLayout107.xml"/><Relationship Id="rId23" Type="http://schemas.openxmlformats.org/officeDocument/2006/relationships/tags" Target="../tags/tag59.xml"/><Relationship Id="rId10" Type="http://schemas.openxmlformats.org/officeDocument/2006/relationships/slideLayout" Target="../slideLayouts/slideLayout102.xml"/><Relationship Id="rId19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Relationship Id="rId14" Type="http://schemas.openxmlformats.org/officeDocument/2006/relationships/slideLayout" Target="../slideLayouts/slideLayout106.xml"/><Relationship Id="rId22" Type="http://schemas.openxmlformats.org/officeDocument/2006/relationships/tags" Target="../tags/tag5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4.xml"/><Relationship Id="rId1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14.xml"/><Relationship Id="rId21" Type="http://schemas.openxmlformats.org/officeDocument/2006/relationships/tags" Target="../tags/tag68.xml"/><Relationship Id="rId7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23.xml"/><Relationship Id="rId17" Type="http://schemas.openxmlformats.org/officeDocument/2006/relationships/slideLayout" Target="../slideLayouts/slideLayout128.xml"/><Relationship Id="rId2" Type="http://schemas.openxmlformats.org/officeDocument/2006/relationships/slideLayout" Target="../slideLayouts/slideLayout113.xml"/><Relationship Id="rId16" Type="http://schemas.openxmlformats.org/officeDocument/2006/relationships/slideLayout" Target="../slideLayouts/slideLayout127.xml"/><Relationship Id="rId20" Type="http://schemas.openxmlformats.org/officeDocument/2006/relationships/theme" Target="../theme/theme7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116.xml"/><Relationship Id="rId15" Type="http://schemas.openxmlformats.org/officeDocument/2006/relationships/slideLayout" Target="../slideLayouts/slideLayout126.xml"/><Relationship Id="rId23" Type="http://schemas.openxmlformats.org/officeDocument/2006/relationships/tags" Target="../tags/tag70.xml"/><Relationship Id="rId10" Type="http://schemas.openxmlformats.org/officeDocument/2006/relationships/slideLayout" Target="../slideLayouts/slideLayout121.xml"/><Relationship Id="rId19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Relationship Id="rId14" Type="http://schemas.openxmlformats.org/officeDocument/2006/relationships/slideLayout" Target="../slideLayouts/slideLayout125.xml"/><Relationship Id="rId22" Type="http://schemas.openxmlformats.org/officeDocument/2006/relationships/tags" Target="../tags/tag6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8.xml"/><Relationship Id="rId13" Type="http://schemas.openxmlformats.org/officeDocument/2006/relationships/slideLayout" Target="../slideLayouts/slideLayout143.xml"/><Relationship Id="rId18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33.xml"/><Relationship Id="rId21" Type="http://schemas.openxmlformats.org/officeDocument/2006/relationships/tags" Target="../tags/tag80.xml"/><Relationship Id="rId7" Type="http://schemas.openxmlformats.org/officeDocument/2006/relationships/slideLayout" Target="../slideLayouts/slideLayout137.xml"/><Relationship Id="rId12" Type="http://schemas.openxmlformats.org/officeDocument/2006/relationships/slideLayout" Target="../slideLayouts/slideLayout142.xml"/><Relationship Id="rId17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32.xml"/><Relationship Id="rId16" Type="http://schemas.openxmlformats.org/officeDocument/2006/relationships/slideLayout" Target="../slideLayouts/slideLayout146.xml"/><Relationship Id="rId20" Type="http://schemas.openxmlformats.org/officeDocument/2006/relationships/tags" Target="../tags/tag79.xml"/><Relationship Id="rId1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6.xml"/><Relationship Id="rId11" Type="http://schemas.openxmlformats.org/officeDocument/2006/relationships/slideLayout" Target="../slideLayouts/slideLayout141.xml"/><Relationship Id="rId5" Type="http://schemas.openxmlformats.org/officeDocument/2006/relationships/slideLayout" Target="../slideLayouts/slideLayout135.xml"/><Relationship Id="rId15" Type="http://schemas.openxmlformats.org/officeDocument/2006/relationships/slideLayout" Target="../slideLayouts/slideLayout14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40.xml"/><Relationship Id="rId19" Type="http://schemas.openxmlformats.org/officeDocument/2006/relationships/theme" Target="../theme/theme8.xml"/><Relationship Id="rId4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9.xml"/><Relationship Id="rId14" Type="http://schemas.openxmlformats.org/officeDocument/2006/relationships/slideLayout" Target="../slideLayouts/slideLayout144.xml"/><Relationship Id="rId22" Type="http://schemas.openxmlformats.org/officeDocument/2006/relationships/tags" Target="../tags/tag81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6.xml"/><Relationship Id="rId13" Type="http://schemas.openxmlformats.org/officeDocument/2006/relationships/slideLayout" Target="../slideLayouts/slideLayout161.xml"/><Relationship Id="rId18" Type="http://schemas.openxmlformats.org/officeDocument/2006/relationships/slideLayout" Target="../slideLayouts/slideLayout166.xml"/><Relationship Id="rId3" Type="http://schemas.openxmlformats.org/officeDocument/2006/relationships/slideLayout" Target="../slideLayouts/slideLayout151.xml"/><Relationship Id="rId21" Type="http://schemas.openxmlformats.org/officeDocument/2006/relationships/tags" Target="../tags/tag90.xml"/><Relationship Id="rId7" Type="http://schemas.openxmlformats.org/officeDocument/2006/relationships/slideLayout" Target="../slideLayouts/slideLayout155.xml"/><Relationship Id="rId12" Type="http://schemas.openxmlformats.org/officeDocument/2006/relationships/slideLayout" Target="../slideLayouts/slideLayout160.xml"/><Relationship Id="rId17" Type="http://schemas.openxmlformats.org/officeDocument/2006/relationships/slideLayout" Target="../slideLayouts/slideLayout165.xml"/><Relationship Id="rId2" Type="http://schemas.openxmlformats.org/officeDocument/2006/relationships/slideLayout" Target="../slideLayouts/slideLayout150.xml"/><Relationship Id="rId16" Type="http://schemas.openxmlformats.org/officeDocument/2006/relationships/slideLayout" Target="../slideLayouts/slideLayout164.xml"/><Relationship Id="rId20" Type="http://schemas.openxmlformats.org/officeDocument/2006/relationships/theme" Target="../theme/theme9.xml"/><Relationship Id="rId1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4.xml"/><Relationship Id="rId11" Type="http://schemas.openxmlformats.org/officeDocument/2006/relationships/slideLayout" Target="../slideLayouts/slideLayout159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153.xml"/><Relationship Id="rId15" Type="http://schemas.openxmlformats.org/officeDocument/2006/relationships/slideLayout" Target="../slideLayouts/slideLayout163.xml"/><Relationship Id="rId23" Type="http://schemas.openxmlformats.org/officeDocument/2006/relationships/tags" Target="../tags/tag92.xml"/><Relationship Id="rId10" Type="http://schemas.openxmlformats.org/officeDocument/2006/relationships/slideLayout" Target="../slideLayouts/slideLayout158.xml"/><Relationship Id="rId19" Type="http://schemas.openxmlformats.org/officeDocument/2006/relationships/slideLayout" Target="../slideLayouts/slideLayout167.xml"/><Relationship Id="rId4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7.xml"/><Relationship Id="rId14" Type="http://schemas.openxmlformats.org/officeDocument/2006/relationships/slideLayout" Target="../slideLayouts/slideLayout162.xml"/><Relationship Id="rId22" Type="http://schemas.openxmlformats.org/officeDocument/2006/relationships/tags" Target="../tags/tag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2"/>
          <p:cNvCxnSpPr/>
          <p:nvPr/>
        </p:nvCxnSpPr>
        <p:spPr>
          <a:xfrm>
            <a:off x="395288" y="6045200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Bild 4"/>
          <p:cNvPicPr>
            <a:picLocks noChangeAspect="1"/>
          </p:cNvPicPr>
          <p:nvPr/>
        </p:nvPicPr>
        <p:blipFill>
          <a:blip r:embed="rId23"/>
          <a:srcRect/>
          <a:stretch>
            <a:fillRect/>
          </a:stretch>
        </p:blipFill>
        <p:spPr bwMode="black">
          <a:xfrm>
            <a:off x="252413" y="6094413"/>
            <a:ext cx="1857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Titelplatzhalter 1"/>
          <p:cNvSpPr>
            <a:spLocks noGrp="1"/>
          </p:cNvSpPr>
          <p:nvPr>
            <p:ph type="title"/>
          </p:nvPr>
        </p:nvSpPr>
        <p:spPr bwMode="auto">
          <a:xfrm>
            <a:off x="395288" y="296863"/>
            <a:ext cx="83534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Titelmasterformat durch Klicken bearbeiten</a:t>
            </a:r>
          </a:p>
        </p:txBody>
      </p:sp>
      <p:sp>
        <p:nvSpPr>
          <p:cNvPr id="1029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8353425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8000" rIns="0" bIns="18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Textmasterformate durch Klicken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000" y="6224588"/>
            <a:ext cx="2001838" cy="1508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77441FA-E2B6-4EC6-883B-49141ED825B3}" type="datetime3">
              <a:rPr lang="en-US"/>
              <a:pPr>
                <a:defRPr/>
              </a:pPr>
              <a:t>3 August 2017</a:t>
            </a:fld>
            <a:endParaRPr lang="en-US"/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000" y="6375400"/>
            <a:ext cx="2001838" cy="150813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Mr. </a:t>
            </a:r>
            <a:r>
              <a:rPr lang="en-US" err="1"/>
              <a:t>Ganesh</a:t>
            </a:r>
            <a:r>
              <a:rPr lang="en-US"/>
              <a:t> </a:t>
            </a:r>
            <a:r>
              <a:rPr lang="en-US" err="1"/>
              <a:t>Rao</a:t>
            </a:r>
            <a:r>
              <a:rPr lang="en-US"/>
              <a:t>, © Continental AG</a:t>
            </a:r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350" y="6375400"/>
            <a:ext cx="360363" cy="150813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700" b="1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DFDB57C-49F9-4B2E-8B42-0C56A6389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 Box 2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502025" y="6375400"/>
            <a:ext cx="2725738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>
                <a:latin typeface="+mn-lt"/>
                <a:cs typeface="+mn-cs"/>
              </a:rPr>
              <a:t>Confidential</a:t>
            </a:r>
          </a:p>
        </p:txBody>
      </p:sp>
      <p:sp>
        <p:nvSpPr>
          <p:cNvPr id="12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502025" y="6237288"/>
            <a:ext cx="2725738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latin typeface="+mn-lt"/>
                <a:cs typeface="+mn-cs"/>
              </a:rPr>
              <a:t>BU ADAS</a:t>
            </a:r>
          </a:p>
        </p:txBody>
      </p:sp>
      <p:sp>
        <p:nvSpPr>
          <p:cNvPr id="4" name="Ellipse 3" hidden="1"/>
          <p:cNvSpPr/>
          <p:nvPr>
            <p:custDataLst>
              <p:tags r:id="rId22"/>
            </p:custDataLst>
          </p:nvPr>
        </p:nvSpPr>
        <p:spPr>
          <a:xfrm>
            <a:off x="-1270000" y="-127000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  <p:sldLayoutId id="2147483922" r:id="rId18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177800" indent="-177800" algn="l" rtl="0" eaLnBrk="0" fontAlgn="base" hangingPunct="0">
        <a:spcBef>
          <a:spcPct val="0"/>
        </a:spcBef>
        <a:spcAft>
          <a:spcPts val="1200"/>
        </a:spcAft>
        <a:buClr>
          <a:schemeClr val="accent1"/>
        </a:buClr>
        <a:buSzPct val="125000"/>
        <a:buFont typeface="Arial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41338" indent="-184150" algn="l" rtl="0" eaLnBrk="0" fontAlgn="base" hangingPunct="0">
        <a:spcBef>
          <a:spcPct val="0"/>
        </a:spcBef>
        <a:spcAft>
          <a:spcPts val="1200"/>
        </a:spcAft>
        <a:buClr>
          <a:schemeClr val="accent1"/>
        </a:buClr>
        <a:buSzPct val="125000"/>
        <a:buFont typeface="Arial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96938" indent="-177800" algn="l" rtl="0" eaLnBrk="0" fontAlgn="base" hangingPunct="0">
        <a:spcBef>
          <a:spcPct val="0"/>
        </a:spcBef>
        <a:spcAft>
          <a:spcPts val="1200"/>
        </a:spcAft>
        <a:buClr>
          <a:schemeClr val="accent1"/>
        </a:buClr>
        <a:buSzPct val="125000"/>
        <a:buFont typeface="Arial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54125" indent="-179388" algn="l" rtl="0" eaLnBrk="0" fontAlgn="base" hangingPunct="0">
        <a:spcBef>
          <a:spcPct val="0"/>
        </a:spcBef>
        <a:spcAft>
          <a:spcPts val="1200"/>
        </a:spcAft>
        <a:buClr>
          <a:schemeClr val="accent1"/>
        </a:buClr>
        <a:buSzPct val="125000"/>
        <a:buFont typeface="Arial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616075" indent="-177800" algn="l" rtl="0" eaLnBrk="0" fontAlgn="base" hangingPunct="0">
        <a:spcBef>
          <a:spcPct val="0"/>
        </a:spcBef>
        <a:spcAft>
          <a:spcPts val="1200"/>
        </a:spcAft>
        <a:buClr>
          <a:schemeClr val="accent1"/>
        </a:buClr>
        <a:buSzPct val="125000"/>
        <a:buFont typeface="Arial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2"/>
          <p:cNvCxnSpPr/>
          <p:nvPr/>
        </p:nvCxnSpPr>
        <p:spPr>
          <a:xfrm>
            <a:off x="395288" y="6045200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Bild 4"/>
          <p:cNvPicPr>
            <a:picLocks noChangeAspect="1"/>
          </p:cNvPicPr>
          <p:nvPr/>
        </p:nvPicPr>
        <p:blipFill>
          <a:blip r:embed="rId23"/>
          <a:srcRect/>
          <a:stretch>
            <a:fillRect/>
          </a:stretch>
        </p:blipFill>
        <p:spPr bwMode="black">
          <a:xfrm>
            <a:off x="252413" y="6094413"/>
            <a:ext cx="1857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Titelplatzhalter 1"/>
          <p:cNvSpPr>
            <a:spLocks noGrp="1"/>
          </p:cNvSpPr>
          <p:nvPr>
            <p:ph type="title"/>
          </p:nvPr>
        </p:nvSpPr>
        <p:spPr bwMode="auto">
          <a:xfrm>
            <a:off x="395288" y="296863"/>
            <a:ext cx="83534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Titelmasterformat durch Klicken bearbeiten</a:t>
            </a:r>
          </a:p>
        </p:txBody>
      </p:sp>
      <p:sp>
        <p:nvSpPr>
          <p:cNvPr id="1029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8353425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8000" rIns="0" bIns="18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Textmasterformate durch Klicken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000" y="6224588"/>
            <a:ext cx="2001838" cy="1508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93A2530-4890-4F43-99F1-13759E6BBC2E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000" y="6375400"/>
            <a:ext cx="2001838" cy="150813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N. Bhyravajhula, Y. Mani © Continental AG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350" y="6375400"/>
            <a:ext cx="360363" cy="150813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700" b="1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DFDB57C-49F9-4B2E-8B42-0C56A63893E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Text Box 2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502025" y="6375400"/>
            <a:ext cx="2725738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>
                <a:solidFill>
                  <a:srgbClr val="000000"/>
                </a:solidFill>
                <a:latin typeface="Arial"/>
              </a:rPr>
              <a:t>Confidential</a:t>
            </a:r>
          </a:p>
        </p:txBody>
      </p:sp>
      <p:sp>
        <p:nvSpPr>
          <p:cNvPr id="12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502025" y="6237288"/>
            <a:ext cx="2725738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rgbClr val="000000"/>
                </a:solidFill>
                <a:latin typeface="Arial"/>
              </a:rPr>
              <a:t>BU ADAS</a:t>
            </a:r>
          </a:p>
        </p:txBody>
      </p:sp>
      <p:sp>
        <p:nvSpPr>
          <p:cNvPr id="4" name="Ellipse 3" hidden="1"/>
          <p:cNvSpPr/>
          <p:nvPr>
            <p:custDataLst>
              <p:tags r:id="rId22"/>
            </p:custDataLst>
          </p:nvPr>
        </p:nvSpPr>
        <p:spPr>
          <a:xfrm>
            <a:off x="-1270000" y="-127000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600" dirty="0" err="1">
              <a:solidFill>
                <a:srgbClr val="EBEBEB">
                  <a:lumMod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79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  <p:sldLayoutId id="2147483960" r:id="rId18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177800" indent="-177800" algn="l" rtl="0" eaLnBrk="0" fontAlgn="base" hangingPunct="0">
        <a:spcBef>
          <a:spcPct val="0"/>
        </a:spcBef>
        <a:spcAft>
          <a:spcPts val="1200"/>
        </a:spcAft>
        <a:buClr>
          <a:schemeClr val="accent1"/>
        </a:buClr>
        <a:buSzPct val="125000"/>
        <a:buFont typeface="Arial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41338" indent="-184150" algn="l" rtl="0" eaLnBrk="0" fontAlgn="base" hangingPunct="0">
        <a:spcBef>
          <a:spcPct val="0"/>
        </a:spcBef>
        <a:spcAft>
          <a:spcPts val="1200"/>
        </a:spcAft>
        <a:buClr>
          <a:schemeClr val="accent1"/>
        </a:buClr>
        <a:buSzPct val="125000"/>
        <a:buFont typeface="Arial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96938" indent="-177800" algn="l" rtl="0" eaLnBrk="0" fontAlgn="base" hangingPunct="0">
        <a:spcBef>
          <a:spcPct val="0"/>
        </a:spcBef>
        <a:spcAft>
          <a:spcPts val="1200"/>
        </a:spcAft>
        <a:buClr>
          <a:schemeClr val="accent1"/>
        </a:buClr>
        <a:buSzPct val="125000"/>
        <a:buFont typeface="Arial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54125" indent="-179388" algn="l" rtl="0" eaLnBrk="0" fontAlgn="base" hangingPunct="0">
        <a:spcBef>
          <a:spcPct val="0"/>
        </a:spcBef>
        <a:spcAft>
          <a:spcPts val="1200"/>
        </a:spcAft>
        <a:buClr>
          <a:schemeClr val="accent1"/>
        </a:buClr>
        <a:buSzPct val="125000"/>
        <a:buFont typeface="Arial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616075" indent="-177800" algn="l" rtl="0" eaLnBrk="0" fontAlgn="base" hangingPunct="0">
        <a:spcBef>
          <a:spcPct val="0"/>
        </a:spcBef>
        <a:spcAft>
          <a:spcPts val="1200"/>
        </a:spcAft>
        <a:buClr>
          <a:schemeClr val="accent1"/>
        </a:buClr>
        <a:buSzPct val="125000"/>
        <a:buFont typeface="Arial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2"/>
          <p:cNvCxnSpPr/>
          <p:nvPr/>
        </p:nvCxnSpPr>
        <p:spPr>
          <a:xfrm>
            <a:off x="395288" y="6045200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Bild 4"/>
          <p:cNvPicPr>
            <a:picLocks noChangeAspect="1"/>
          </p:cNvPicPr>
          <p:nvPr/>
        </p:nvPicPr>
        <p:blipFill>
          <a:blip r:embed="rId23"/>
          <a:srcRect/>
          <a:stretch>
            <a:fillRect/>
          </a:stretch>
        </p:blipFill>
        <p:spPr bwMode="black">
          <a:xfrm>
            <a:off x="252413" y="6094413"/>
            <a:ext cx="1857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Titelplatzhalter 1"/>
          <p:cNvSpPr>
            <a:spLocks noGrp="1"/>
          </p:cNvSpPr>
          <p:nvPr>
            <p:ph type="title"/>
          </p:nvPr>
        </p:nvSpPr>
        <p:spPr bwMode="auto">
          <a:xfrm>
            <a:off x="395288" y="296863"/>
            <a:ext cx="83534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Titelmasterformat durch Klicken bearbeiten</a:t>
            </a:r>
          </a:p>
        </p:txBody>
      </p:sp>
      <p:sp>
        <p:nvSpPr>
          <p:cNvPr id="1029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8353425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8000" rIns="0" bIns="18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Textmasterformate durch Klicken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000" y="6224588"/>
            <a:ext cx="2001838" cy="1508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93A2530-4890-4F43-99F1-13759E6BBC2E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000" y="6375400"/>
            <a:ext cx="2001838" cy="150813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N. Bhyravajhula, Y. Mani © Continental AG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350" y="6375400"/>
            <a:ext cx="360363" cy="150813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700" b="1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DFDB57C-49F9-4B2E-8B42-0C56A63893E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Text Box 2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502025" y="6375400"/>
            <a:ext cx="2725738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>
                <a:solidFill>
                  <a:srgbClr val="000000"/>
                </a:solidFill>
                <a:latin typeface="Arial"/>
              </a:rPr>
              <a:t>Confidential</a:t>
            </a:r>
          </a:p>
        </p:txBody>
      </p:sp>
      <p:sp>
        <p:nvSpPr>
          <p:cNvPr id="12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502025" y="6237288"/>
            <a:ext cx="2725738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rgbClr val="000000"/>
                </a:solidFill>
                <a:latin typeface="Arial"/>
              </a:rPr>
              <a:t>BU ADAS</a:t>
            </a:r>
          </a:p>
        </p:txBody>
      </p:sp>
      <p:sp>
        <p:nvSpPr>
          <p:cNvPr id="4" name="Ellipse 3" hidden="1"/>
          <p:cNvSpPr/>
          <p:nvPr>
            <p:custDataLst>
              <p:tags r:id="rId22"/>
            </p:custDataLst>
          </p:nvPr>
        </p:nvSpPr>
        <p:spPr>
          <a:xfrm>
            <a:off x="-1270000" y="-127000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600" dirty="0" err="1">
              <a:solidFill>
                <a:srgbClr val="EBEBEB">
                  <a:lumMod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49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  <p:sldLayoutId id="2147483974" r:id="rId13"/>
    <p:sldLayoutId id="2147483975" r:id="rId14"/>
    <p:sldLayoutId id="2147483976" r:id="rId15"/>
    <p:sldLayoutId id="2147483977" r:id="rId16"/>
    <p:sldLayoutId id="2147483978" r:id="rId17"/>
    <p:sldLayoutId id="2147483979" r:id="rId18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177800" indent="-177800" algn="l" rtl="0" eaLnBrk="0" fontAlgn="base" hangingPunct="0">
        <a:spcBef>
          <a:spcPct val="0"/>
        </a:spcBef>
        <a:spcAft>
          <a:spcPts val="1200"/>
        </a:spcAft>
        <a:buClr>
          <a:schemeClr val="accent1"/>
        </a:buClr>
        <a:buSzPct val="125000"/>
        <a:buFont typeface="Arial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41338" indent="-184150" algn="l" rtl="0" eaLnBrk="0" fontAlgn="base" hangingPunct="0">
        <a:spcBef>
          <a:spcPct val="0"/>
        </a:spcBef>
        <a:spcAft>
          <a:spcPts val="1200"/>
        </a:spcAft>
        <a:buClr>
          <a:schemeClr val="accent1"/>
        </a:buClr>
        <a:buSzPct val="125000"/>
        <a:buFont typeface="Arial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96938" indent="-177800" algn="l" rtl="0" eaLnBrk="0" fontAlgn="base" hangingPunct="0">
        <a:spcBef>
          <a:spcPct val="0"/>
        </a:spcBef>
        <a:spcAft>
          <a:spcPts val="1200"/>
        </a:spcAft>
        <a:buClr>
          <a:schemeClr val="accent1"/>
        </a:buClr>
        <a:buSzPct val="125000"/>
        <a:buFont typeface="Arial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54125" indent="-179388" algn="l" rtl="0" eaLnBrk="0" fontAlgn="base" hangingPunct="0">
        <a:spcBef>
          <a:spcPct val="0"/>
        </a:spcBef>
        <a:spcAft>
          <a:spcPts val="1200"/>
        </a:spcAft>
        <a:buClr>
          <a:schemeClr val="accent1"/>
        </a:buClr>
        <a:buSzPct val="125000"/>
        <a:buFont typeface="Arial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616075" indent="-177800" algn="l" rtl="0" eaLnBrk="0" fontAlgn="base" hangingPunct="0">
        <a:spcBef>
          <a:spcPct val="0"/>
        </a:spcBef>
        <a:spcAft>
          <a:spcPts val="1200"/>
        </a:spcAft>
        <a:buClr>
          <a:schemeClr val="accent1"/>
        </a:buClr>
        <a:buSzPct val="125000"/>
        <a:buFont typeface="Arial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2"/>
          <p:cNvCxnSpPr/>
          <p:nvPr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2637" y="6095032"/>
            <a:ext cx="1857375" cy="5700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  <a:prstGeom prst="rect">
            <a:avLst/>
          </a:prstGeom>
        </p:spPr>
        <p:txBody>
          <a:bodyPr vert="horz" lIns="0" tIns="0" rIns="91440" bIns="0" rtlCol="0" anchor="b" anchorCtr="0">
            <a:normAutofit/>
          </a:bodyPr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8353425" cy="4535487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D0B995C-0DC4-4194-BBD7-8C3812C84D11}" type="datetime3">
              <a:rPr lang="en-US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 August 2017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cs typeface="+mn-cs"/>
              </a:rPr>
              <a:t>Mr. </a:t>
            </a:r>
            <a:r>
              <a:rPr lang="en-US" dirty="0" err="1" smtClean="0">
                <a:solidFill>
                  <a:srgbClr val="000000"/>
                </a:solidFill>
                <a:cs typeface="+mn-cs"/>
              </a:rPr>
              <a:t>Ganesh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+mn-cs"/>
              </a:rPr>
              <a:t>Rao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, © Continental AG</a:t>
            </a: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DA48181-2C78-49CB-8C52-912A07842C2E}" type="slidenum">
              <a:rPr lang="en-US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1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000000"/>
                </a:solidFill>
                <a:latin typeface="Arial"/>
                <a:cs typeface="+mn-cs"/>
              </a:rPr>
              <a:t>Confidential</a:t>
            </a:r>
            <a:endParaRPr lang="en-US" sz="70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b="1" dirty="0" smtClean="0">
                <a:solidFill>
                  <a:srgbClr val="000000"/>
                </a:solidFill>
                <a:latin typeface="Arial"/>
                <a:cs typeface="+mn-cs"/>
              </a:rPr>
              <a:t>BU ADAS</a:t>
            </a:r>
            <a:endParaRPr lang="en-US" sz="700" b="1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4" name="Ellipse 3" hidden="1"/>
          <p:cNvSpPr/>
          <p:nvPr>
            <p:custDataLst>
              <p:tags r:id="rId23"/>
            </p:custDataLst>
          </p:nvPr>
        </p:nvSpPr>
        <p:spPr>
          <a:xfrm>
            <a:off x="-1270000" y="-127000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 sz="1600" dirty="0" err="1" smtClean="0">
              <a:solidFill>
                <a:srgbClr val="EBEBEB">
                  <a:lumMod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01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  <p:sldLayoutId id="2147484014" r:id="rId14"/>
    <p:sldLayoutId id="2147484015" r:id="rId15"/>
    <p:sldLayoutId id="2147484016" r:id="rId16"/>
    <p:sldLayoutId id="2147484017" r:id="rId17"/>
    <p:sldLayoutId id="2147484018" r:id="rId18"/>
    <p:sldLayoutId id="2147484019" r:id="rId1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41338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969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54125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616075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2"/>
          <p:cNvCxnSpPr/>
          <p:nvPr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2637" y="6095032"/>
            <a:ext cx="1857375" cy="5700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  <a:prstGeom prst="rect">
            <a:avLst/>
          </a:prstGeom>
        </p:spPr>
        <p:txBody>
          <a:bodyPr vert="horz" lIns="0" tIns="0" rIns="91440" bIns="0" rtlCol="0" anchor="b" anchorCtr="0">
            <a:normAutofit/>
          </a:bodyPr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8353425" cy="4535487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D0B995C-0DC4-4194-BBD7-8C3812C84D11}" type="datetime3">
              <a:rPr lang="en-US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 August 2017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cs typeface="+mn-cs"/>
              </a:rPr>
              <a:t>Mr. </a:t>
            </a:r>
            <a:r>
              <a:rPr lang="en-US" dirty="0" err="1" smtClean="0">
                <a:solidFill>
                  <a:srgbClr val="000000"/>
                </a:solidFill>
                <a:cs typeface="+mn-cs"/>
              </a:rPr>
              <a:t>Ganesh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+mn-cs"/>
              </a:rPr>
              <a:t>Rao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, © Continental AG</a:t>
            </a: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DA48181-2C78-49CB-8C52-912A07842C2E}" type="slidenum">
              <a:rPr lang="en-US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1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000000"/>
                </a:solidFill>
                <a:latin typeface="Arial"/>
                <a:cs typeface="+mn-cs"/>
              </a:rPr>
              <a:t>Confidential</a:t>
            </a:r>
            <a:endParaRPr lang="en-US" sz="70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b="1" dirty="0" smtClean="0">
                <a:solidFill>
                  <a:srgbClr val="000000"/>
                </a:solidFill>
                <a:latin typeface="Arial"/>
                <a:cs typeface="+mn-cs"/>
              </a:rPr>
              <a:t>BU ADAS</a:t>
            </a:r>
            <a:endParaRPr lang="en-US" sz="700" b="1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4" name="Ellipse 3" hidden="1"/>
          <p:cNvSpPr/>
          <p:nvPr>
            <p:custDataLst>
              <p:tags r:id="rId23"/>
            </p:custDataLst>
          </p:nvPr>
        </p:nvSpPr>
        <p:spPr>
          <a:xfrm>
            <a:off x="-1270000" y="-127000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 sz="1600" dirty="0" err="1" smtClean="0">
              <a:solidFill>
                <a:srgbClr val="EBEBEB">
                  <a:lumMod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88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  <p:sldLayoutId id="2147484033" r:id="rId13"/>
    <p:sldLayoutId id="2147484034" r:id="rId14"/>
    <p:sldLayoutId id="2147484035" r:id="rId15"/>
    <p:sldLayoutId id="2147484036" r:id="rId16"/>
    <p:sldLayoutId id="2147484037" r:id="rId17"/>
    <p:sldLayoutId id="2147484038" r:id="rId18"/>
    <p:sldLayoutId id="2147484039" r:id="rId1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41338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969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54125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616075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2"/>
          <p:cNvCxnSpPr/>
          <p:nvPr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2637" y="6095032"/>
            <a:ext cx="1857375" cy="5700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  <a:prstGeom prst="rect">
            <a:avLst/>
          </a:prstGeom>
        </p:spPr>
        <p:txBody>
          <a:bodyPr vert="horz" lIns="0" tIns="0" rIns="91440" bIns="0" rtlCol="0" anchor="b" anchorCtr="0">
            <a:normAutofit/>
          </a:bodyPr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8353425" cy="4535487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D0B995C-0DC4-4194-BBD7-8C3812C84D11}" type="datetime3">
              <a:rPr lang="en-US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 August 2017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cs typeface="+mn-cs"/>
              </a:rPr>
              <a:t>Mr. </a:t>
            </a:r>
            <a:r>
              <a:rPr lang="en-US" dirty="0" err="1" smtClean="0">
                <a:solidFill>
                  <a:srgbClr val="000000"/>
                </a:solidFill>
                <a:cs typeface="+mn-cs"/>
              </a:rPr>
              <a:t>Ganesh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+mn-cs"/>
              </a:rPr>
              <a:t>Rao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, © Continental AG</a:t>
            </a: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DA48181-2C78-49CB-8C52-912A07842C2E}" type="slidenum">
              <a:rPr lang="en-US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1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000000"/>
                </a:solidFill>
                <a:latin typeface="Arial"/>
                <a:cs typeface="+mn-cs"/>
              </a:rPr>
              <a:t>Confidential</a:t>
            </a:r>
            <a:endParaRPr lang="en-US" sz="70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b="1" dirty="0" smtClean="0">
                <a:solidFill>
                  <a:srgbClr val="000000"/>
                </a:solidFill>
                <a:latin typeface="Arial"/>
                <a:cs typeface="+mn-cs"/>
              </a:rPr>
              <a:t>BU ADAS</a:t>
            </a:r>
            <a:endParaRPr lang="en-US" sz="700" b="1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4" name="Ellipse 3" hidden="1"/>
          <p:cNvSpPr/>
          <p:nvPr>
            <p:custDataLst>
              <p:tags r:id="rId23"/>
            </p:custDataLst>
          </p:nvPr>
        </p:nvSpPr>
        <p:spPr>
          <a:xfrm>
            <a:off x="-1270000" y="-127000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 sz="1600" dirty="0" err="1" smtClean="0">
              <a:solidFill>
                <a:srgbClr val="EBEBEB">
                  <a:lumMod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39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  <p:sldLayoutId id="2147484052" r:id="rId12"/>
    <p:sldLayoutId id="2147484053" r:id="rId13"/>
    <p:sldLayoutId id="2147484054" r:id="rId14"/>
    <p:sldLayoutId id="2147484055" r:id="rId15"/>
    <p:sldLayoutId id="2147484056" r:id="rId16"/>
    <p:sldLayoutId id="2147484057" r:id="rId17"/>
    <p:sldLayoutId id="2147484058" r:id="rId18"/>
    <p:sldLayoutId id="2147484059" r:id="rId1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41338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969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54125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616075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2"/>
          <p:cNvCxnSpPr/>
          <p:nvPr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2637" y="6095032"/>
            <a:ext cx="1857375" cy="5700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  <a:prstGeom prst="rect">
            <a:avLst/>
          </a:prstGeom>
        </p:spPr>
        <p:txBody>
          <a:bodyPr vert="horz" lIns="0" tIns="0" rIns="91440" bIns="0" rtlCol="0" anchor="b" anchorCtr="0">
            <a:normAutofit/>
          </a:bodyPr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8353425" cy="4535487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D0B995C-0DC4-4194-BBD7-8C3812C84D11}" type="datetime3">
              <a:rPr lang="en-US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 August 2017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cs typeface="+mn-cs"/>
              </a:rPr>
              <a:t>Mr. </a:t>
            </a:r>
            <a:r>
              <a:rPr lang="en-US" dirty="0" err="1" smtClean="0">
                <a:solidFill>
                  <a:srgbClr val="000000"/>
                </a:solidFill>
                <a:cs typeface="+mn-cs"/>
              </a:rPr>
              <a:t>Ganesh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+mn-cs"/>
              </a:rPr>
              <a:t>Rao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, © Continental AG</a:t>
            </a: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DA48181-2C78-49CB-8C52-912A07842C2E}" type="slidenum">
              <a:rPr lang="en-US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1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000000"/>
                </a:solidFill>
                <a:latin typeface="Arial"/>
                <a:cs typeface="+mn-cs"/>
              </a:rPr>
              <a:t>Confidential</a:t>
            </a:r>
            <a:endParaRPr lang="en-US" sz="70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b="1" dirty="0" smtClean="0">
                <a:solidFill>
                  <a:srgbClr val="000000"/>
                </a:solidFill>
                <a:latin typeface="Arial"/>
                <a:cs typeface="+mn-cs"/>
              </a:rPr>
              <a:t>BU ADAS</a:t>
            </a:r>
            <a:endParaRPr lang="en-US" sz="700" b="1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4" name="Ellipse 3" hidden="1"/>
          <p:cNvSpPr/>
          <p:nvPr>
            <p:custDataLst>
              <p:tags r:id="rId23"/>
            </p:custDataLst>
          </p:nvPr>
        </p:nvSpPr>
        <p:spPr>
          <a:xfrm>
            <a:off x="-1270000" y="-127000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 sz="1600" dirty="0" err="1" smtClean="0">
              <a:solidFill>
                <a:srgbClr val="EBEBEB">
                  <a:lumMod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66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  <p:sldLayoutId id="2147484072" r:id="rId12"/>
    <p:sldLayoutId id="2147484073" r:id="rId13"/>
    <p:sldLayoutId id="2147484074" r:id="rId14"/>
    <p:sldLayoutId id="2147484075" r:id="rId15"/>
    <p:sldLayoutId id="2147484076" r:id="rId16"/>
    <p:sldLayoutId id="2147484077" r:id="rId17"/>
    <p:sldLayoutId id="2147484078" r:id="rId18"/>
    <p:sldLayoutId id="2147484079" r:id="rId1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41338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969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54125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616075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2"/>
          <p:cNvCxnSpPr/>
          <p:nvPr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2637" y="6095032"/>
            <a:ext cx="1857375" cy="5700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  <a:prstGeom prst="rect">
            <a:avLst/>
          </a:prstGeom>
        </p:spPr>
        <p:txBody>
          <a:bodyPr vert="horz" lIns="0" tIns="0" rIns="91440" bIns="0" rtlCol="0" anchor="b" anchorCtr="0">
            <a:normAutofit/>
          </a:bodyPr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8353425" cy="4535487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D0B995C-0DC4-4194-BBD7-8C3812C84D11}" type="datetime3">
              <a:rPr lang="en-US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 August 2017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cs typeface="+mn-cs"/>
              </a:rPr>
              <a:t>Mr. </a:t>
            </a:r>
            <a:r>
              <a:rPr lang="en-US" dirty="0" err="1" smtClean="0">
                <a:solidFill>
                  <a:srgbClr val="000000"/>
                </a:solidFill>
                <a:cs typeface="+mn-cs"/>
              </a:rPr>
              <a:t>Ganesh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+mn-cs"/>
              </a:rPr>
              <a:t>Rao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, © Continental AG</a:t>
            </a: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DA48181-2C78-49CB-8C52-912A07842C2E}" type="slidenum">
              <a:rPr lang="en-US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1" name="Text Box 2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000000"/>
                </a:solidFill>
                <a:latin typeface="Arial"/>
                <a:cs typeface="+mn-cs"/>
              </a:rPr>
              <a:t>Confidential</a:t>
            </a:r>
            <a:endParaRPr lang="en-US" sz="70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b="1" dirty="0" smtClean="0">
                <a:solidFill>
                  <a:srgbClr val="000000"/>
                </a:solidFill>
                <a:latin typeface="Arial"/>
                <a:cs typeface="+mn-cs"/>
              </a:rPr>
              <a:t>BU ADAS</a:t>
            </a:r>
            <a:endParaRPr lang="en-US" sz="700" b="1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4" name="Ellipse 3" hidden="1"/>
          <p:cNvSpPr/>
          <p:nvPr>
            <p:custDataLst>
              <p:tags r:id="rId22"/>
            </p:custDataLst>
          </p:nvPr>
        </p:nvSpPr>
        <p:spPr>
          <a:xfrm>
            <a:off x="-1270000" y="-127000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 sz="1600" dirty="0" err="1" smtClean="0">
              <a:solidFill>
                <a:srgbClr val="EBEBEB">
                  <a:lumMod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25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  <p:sldLayoutId id="2147484092" r:id="rId12"/>
    <p:sldLayoutId id="2147484093" r:id="rId13"/>
    <p:sldLayoutId id="2147484094" r:id="rId14"/>
    <p:sldLayoutId id="2147484095" r:id="rId15"/>
    <p:sldLayoutId id="2147484096" r:id="rId16"/>
    <p:sldLayoutId id="2147484097" r:id="rId17"/>
    <p:sldLayoutId id="2147484098" r:id="rId18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41338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969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54125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616075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2"/>
          <p:cNvCxnSpPr/>
          <p:nvPr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2637" y="6095032"/>
            <a:ext cx="1857375" cy="5700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  <a:prstGeom prst="rect">
            <a:avLst/>
          </a:prstGeom>
        </p:spPr>
        <p:txBody>
          <a:bodyPr vert="horz" lIns="0" tIns="0" rIns="91440" bIns="0" rtlCol="0" anchor="b" anchorCtr="0">
            <a:normAutofit/>
          </a:bodyPr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8353425" cy="4535487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D0B995C-0DC4-4194-BBD7-8C3812C84D11}" type="datetime3">
              <a:rPr lang="en-US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 August 2017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cs typeface="+mn-cs"/>
              </a:rPr>
              <a:t>Mr. </a:t>
            </a:r>
            <a:r>
              <a:rPr lang="en-US" dirty="0" err="1" smtClean="0">
                <a:solidFill>
                  <a:srgbClr val="000000"/>
                </a:solidFill>
                <a:cs typeface="+mn-cs"/>
              </a:rPr>
              <a:t>Ganesh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+mn-cs"/>
              </a:rPr>
              <a:t>Rao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, © Continental AG</a:t>
            </a: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DA48181-2C78-49CB-8C52-912A07842C2E}" type="slidenum">
              <a:rPr lang="en-US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1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000000"/>
                </a:solidFill>
                <a:latin typeface="Arial"/>
                <a:cs typeface="+mn-cs"/>
              </a:rPr>
              <a:t>Confidential</a:t>
            </a:r>
            <a:endParaRPr lang="en-US" sz="70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895888" fontAlgn="auto">
              <a:spcBef>
                <a:spcPts val="0"/>
              </a:spcBef>
              <a:spcAft>
                <a:spcPts val="0"/>
              </a:spcAft>
            </a:pPr>
            <a:r>
              <a:rPr lang="en-US" sz="700" b="1" dirty="0" smtClean="0">
                <a:solidFill>
                  <a:srgbClr val="000000"/>
                </a:solidFill>
                <a:latin typeface="Arial"/>
                <a:cs typeface="+mn-cs"/>
              </a:rPr>
              <a:t>BU ADAS</a:t>
            </a:r>
            <a:endParaRPr lang="en-US" sz="700" b="1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4" name="Ellipse 3" hidden="1"/>
          <p:cNvSpPr/>
          <p:nvPr>
            <p:custDataLst>
              <p:tags r:id="rId23"/>
            </p:custDataLst>
          </p:nvPr>
        </p:nvSpPr>
        <p:spPr>
          <a:xfrm>
            <a:off x="-1270000" y="-127000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 sz="1600" dirty="0" err="1" smtClean="0">
              <a:solidFill>
                <a:srgbClr val="EBEBEB">
                  <a:lumMod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66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1" r:id="rId1"/>
    <p:sldLayoutId id="2147484272" r:id="rId2"/>
    <p:sldLayoutId id="2147484273" r:id="rId3"/>
    <p:sldLayoutId id="2147484274" r:id="rId4"/>
    <p:sldLayoutId id="2147484275" r:id="rId5"/>
    <p:sldLayoutId id="2147484276" r:id="rId6"/>
    <p:sldLayoutId id="2147484277" r:id="rId7"/>
    <p:sldLayoutId id="2147484278" r:id="rId8"/>
    <p:sldLayoutId id="2147484279" r:id="rId9"/>
    <p:sldLayoutId id="2147484280" r:id="rId10"/>
    <p:sldLayoutId id="2147484281" r:id="rId11"/>
    <p:sldLayoutId id="2147484282" r:id="rId12"/>
    <p:sldLayoutId id="2147484283" r:id="rId13"/>
    <p:sldLayoutId id="2147484284" r:id="rId14"/>
    <p:sldLayoutId id="2147484285" r:id="rId15"/>
    <p:sldLayoutId id="2147484286" r:id="rId16"/>
    <p:sldLayoutId id="2147484287" r:id="rId17"/>
    <p:sldLayoutId id="2147484288" r:id="rId18"/>
    <p:sldLayoutId id="2147484289" r:id="rId1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41338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969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54125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616075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platzhalt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eaLnBrk="1" hangingPunct="1">
              <a:spcAft>
                <a:spcPct val="0"/>
              </a:spcAft>
            </a:pPr>
            <a:endParaRPr lang="en-US" dirty="0" smtClean="0">
              <a:cs typeface="Arial" charset="0"/>
            </a:endParaRPr>
          </a:p>
        </p:txBody>
      </p:sp>
      <p:sp>
        <p:nvSpPr>
          <p:cNvPr id="20483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504825" y="6021388"/>
            <a:ext cx="5075238" cy="368300"/>
          </a:xfrm>
        </p:spPr>
        <p:txBody>
          <a:bodyPr/>
          <a:lstStyle/>
          <a:p>
            <a:pPr algn="l" eaLnBrk="1" hangingPunct="1">
              <a:spcAft>
                <a:spcPct val="0"/>
              </a:spcAft>
            </a:pPr>
            <a:r>
              <a:rPr lang="en-US" sz="800" smtClean="0">
                <a:cs typeface="Arial" charset="0"/>
              </a:rPr>
              <a:t>Chassis &amp; Safety | Advanced Driver Assistance Systems</a:t>
            </a:r>
          </a:p>
        </p:txBody>
      </p:sp>
      <p:pic>
        <p:nvPicPr>
          <p:cNvPr id="20484" name="Picture 11" descr="SensePlanAc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5025" y="6162675"/>
            <a:ext cx="1189038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Grafik 9" descr="conti_senseplanact_Poster_xs_v25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8562" y="5733256"/>
            <a:ext cx="8748000" cy="567370"/>
          </a:xfrm>
          <a:prstGeom prst="rect">
            <a:avLst/>
          </a:prstGeom>
        </p:spPr>
      </p:pic>
      <p:sp>
        <p:nvSpPr>
          <p:cNvPr id="20486" name="Title 1"/>
          <p:cNvSpPr>
            <a:spLocks noGrp="1"/>
          </p:cNvSpPr>
          <p:nvPr>
            <p:ph type="ctrTitle"/>
          </p:nvPr>
        </p:nvSpPr>
        <p:spPr>
          <a:xfrm>
            <a:off x="503238" y="3838575"/>
            <a:ext cx="8172450" cy="419100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Arial" charset="0"/>
              </a:rPr>
              <a:t>VEHICLE DYNAMICS COMPONENT</a:t>
            </a:r>
            <a:endParaRPr lang="de-DE" dirty="0" smtClean="0">
              <a:cs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483DB0-1C8E-4A61-A302-6EF235F5E7E9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E71671-FBD3-49FC-BE1E-442DAA1DCD1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>
                <a:solidFill>
                  <a:srgbClr val="000000"/>
                </a:solidFill>
              </a:rPr>
              <a:t>N. </a:t>
            </a:r>
            <a:r>
              <a:rPr lang="it-IT" dirty="0" err="1" smtClean="0">
                <a:solidFill>
                  <a:srgbClr val="000000"/>
                </a:solidFill>
              </a:rPr>
              <a:t>Bhyravajhula</a:t>
            </a:r>
            <a:r>
              <a:rPr lang="it-IT" dirty="0" smtClean="0">
                <a:solidFill>
                  <a:srgbClr val="000000"/>
                </a:solidFill>
              </a:rPr>
              <a:t>, Y. Mani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" name="Title 2"/>
          <p:cNvSpPr>
            <a:spLocks noGrp="1"/>
          </p:cNvSpPr>
          <p:nvPr>
            <p:ph type="title"/>
          </p:nvPr>
        </p:nvSpPr>
        <p:spPr>
          <a:xfrm>
            <a:off x="166687" y="-321469"/>
            <a:ext cx="8353425" cy="719137"/>
          </a:xfrm>
        </p:spPr>
        <p:txBody>
          <a:bodyPr>
            <a:normAutofit/>
          </a:bodyPr>
          <a:lstStyle/>
          <a:p>
            <a:r>
              <a:rPr lang="en-US" dirty="0" smtClean="0"/>
              <a:t>Steering Wheel Angle Offset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66687" y="572184"/>
            <a:ext cx="4870940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When the vehicle is moving at certain velocity</a:t>
            </a:r>
          </a:p>
          <a:p>
            <a:r>
              <a:rPr lang="en-IN" dirty="0" smtClean="0">
                <a:solidFill>
                  <a:srgbClr val="000000"/>
                </a:solidFill>
              </a:rPr>
              <a:t>If driver provides SWA as an input</a:t>
            </a:r>
            <a:endParaRPr lang="en-IN" dirty="0">
              <a:solidFill>
                <a:srgbClr val="00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5400000">
            <a:off x="1975179" y="2543208"/>
            <a:ext cx="595532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00551" y="2855836"/>
            <a:ext cx="2887788" cy="381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Vehicle develops Yaw rate</a:t>
            </a:r>
            <a:endParaRPr lang="en-IN" dirty="0">
              <a:solidFill>
                <a:srgbClr val="00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rot="5400000">
            <a:off x="1975179" y="3533808"/>
            <a:ext cx="595532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9551" y="3770236"/>
            <a:ext cx="377284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Lateral Acceleration is experienced</a:t>
            </a:r>
          </a:p>
          <a:p>
            <a:r>
              <a:rPr lang="en-IN" dirty="0" smtClean="0">
                <a:solidFill>
                  <a:srgbClr val="000000"/>
                </a:solidFill>
              </a:rPr>
              <a:t>by the vehicle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1551" y="1865236"/>
            <a:ext cx="2066313" cy="381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Front Wheel Angle</a:t>
            </a:r>
            <a:endParaRPr lang="en-IN" dirty="0">
              <a:solidFill>
                <a:srgbClr val="00000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1921255" y="1527984"/>
            <a:ext cx="595532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49874" y="1265008"/>
            <a:ext cx="333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Steer Ratio (Rack and Pinion)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23427" y="545212"/>
            <a:ext cx="251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Steering column rotation</a:t>
            </a:r>
          </a:p>
          <a:p>
            <a:r>
              <a:rPr lang="en-IN" dirty="0" smtClean="0">
                <a:solidFill>
                  <a:srgbClr val="000000"/>
                </a:solidFill>
              </a:rPr>
              <a:t>sensed by SWA sensor</a:t>
            </a:r>
            <a:endParaRPr lang="en-IN" dirty="0">
              <a:solidFill>
                <a:srgbClr val="000000"/>
              </a:solidFill>
            </a:endParaRPr>
          </a:p>
        </p:txBody>
      </p:sp>
      <p:cxnSp>
        <p:nvCxnSpPr>
          <p:cNvPr id="44" name="Straight Arrow Connector 43"/>
          <p:cNvCxnSpPr>
            <a:stCxn id="35" idx="3"/>
            <a:endCxn id="43" idx="1"/>
          </p:cNvCxnSpPr>
          <p:nvPr/>
        </p:nvCxnSpPr>
        <p:spPr>
          <a:xfrm flipV="1">
            <a:off x="5037627" y="868378"/>
            <a:ext cx="685800" cy="269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37627" y="2678812"/>
            <a:ext cx="2892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Angular rotation about z-axis</a:t>
            </a:r>
          </a:p>
          <a:p>
            <a:r>
              <a:rPr lang="en-IN" dirty="0" smtClean="0">
                <a:solidFill>
                  <a:srgbClr val="000000"/>
                </a:solidFill>
              </a:rPr>
              <a:t>is sensed by Gyro</a:t>
            </a:r>
            <a:endParaRPr lang="en-IN" dirty="0">
              <a:solidFill>
                <a:srgbClr val="000000"/>
              </a:solidFill>
            </a:endParaRPr>
          </a:p>
        </p:txBody>
      </p:sp>
      <p:cxnSp>
        <p:nvCxnSpPr>
          <p:cNvPr id="46" name="Straight Arrow Connector 45"/>
          <p:cNvCxnSpPr>
            <a:endCxn id="45" idx="1"/>
          </p:cNvCxnSpPr>
          <p:nvPr/>
        </p:nvCxnSpPr>
        <p:spPr>
          <a:xfrm flipV="1">
            <a:off x="3513627" y="3001978"/>
            <a:ext cx="1524000" cy="860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351827" y="4126612"/>
            <a:ext cx="1524000" cy="860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875827" y="3941946"/>
            <a:ext cx="225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Lateral Accelerometer</a:t>
            </a:r>
            <a:endParaRPr lang="en-IN" dirty="0">
              <a:solidFill>
                <a:srgbClr val="000000"/>
              </a:solidFill>
            </a:endParaRPr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/>
        </p:nvGraphicFramePr>
        <p:xfrm>
          <a:off x="4351827" y="4431412"/>
          <a:ext cx="3657600" cy="1335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Formel" r:id="rId3" imgW="2831760" imgH="1117440" progId="Equation.3">
                  <p:embed/>
                </p:oleObj>
              </mc:Choice>
              <mc:Fallback>
                <p:oleObj name="Formel" r:id="rId3" imgW="283176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827" y="4431412"/>
                        <a:ext cx="3657600" cy="13355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2294427" y="2450212"/>
            <a:ext cx="2819400" cy="198120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439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483DB0-1C8E-4A61-A302-6EF235F5E7E9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3 August 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E71671-FBD3-49FC-BE1E-442DAA1DCD1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>
                <a:solidFill>
                  <a:srgbClr val="000000"/>
                </a:solidFill>
              </a:rPr>
              <a:t>N. </a:t>
            </a:r>
            <a:r>
              <a:rPr lang="it-IT" dirty="0" err="1" smtClean="0">
                <a:solidFill>
                  <a:srgbClr val="000000"/>
                </a:solidFill>
              </a:rPr>
              <a:t>Bhyravajhula</a:t>
            </a:r>
            <a:r>
              <a:rPr lang="it-IT" dirty="0" smtClean="0">
                <a:solidFill>
                  <a:srgbClr val="000000"/>
                </a:solidFill>
              </a:rPr>
              <a:t>, Y. Mani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395288" y="87312"/>
            <a:ext cx="8353425" cy="719137"/>
          </a:xfrm>
        </p:spPr>
        <p:txBody>
          <a:bodyPr>
            <a:normAutofit/>
          </a:bodyPr>
          <a:lstStyle/>
          <a:p>
            <a:r>
              <a:rPr lang="en-IN" dirty="0" smtClean="0"/>
              <a:t>Fast Steer Wheel Angle offset computation: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2402" y="904875"/>
            <a:ext cx="8396337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b="1" dirty="0" smtClean="0">
                <a:solidFill>
                  <a:srgbClr val="000000"/>
                </a:solidFill>
              </a:rPr>
              <a:t>Learning Conditions : </a:t>
            </a:r>
          </a:p>
          <a:p>
            <a:pPr marL="1257300" lvl="2" indent="-342900"/>
            <a:r>
              <a:rPr lang="en-IN" dirty="0" smtClean="0">
                <a:solidFill>
                  <a:srgbClr val="000000"/>
                </a:solidFill>
              </a:rPr>
              <a:t>a. NVM is cleared / New Sensor (Learnt State is zero)</a:t>
            </a:r>
          </a:p>
          <a:p>
            <a:pPr marL="342900" indent="-342900"/>
            <a:r>
              <a:rPr lang="en-IN" dirty="0" smtClean="0">
                <a:solidFill>
                  <a:srgbClr val="000000"/>
                </a:solidFill>
              </a:rPr>
              <a:t>		b  When the Wheel Speed Difference  (FL – FR &amp; RL – RR) is less than</a:t>
            </a:r>
          </a:p>
          <a:p>
            <a:pPr marL="342900" indent="-342900"/>
            <a:r>
              <a:rPr lang="en-IN" dirty="0" smtClean="0">
                <a:solidFill>
                  <a:srgbClr val="000000"/>
                </a:solidFill>
              </a:rPr>
              <a:t>		    0.6 m/sec and the vehicle velocity &gt; 5 m/sec</a:t>
            </a:r>
          </a:p>
          <a:p>
            <a:pPr marL="342900" indent="-342900"/>
            <a:r>
              <a:rPr lang="en-IN" dirty="0" smtClean="0">
                <a:solidFill>
                  <a:srgbClr val="000000"/>
                </a:solidFill>
              </a:rPr>
              <a:t>		c. SWA &lt; 30 deg</a:t>
            </a:r>
          </a:p>
          <a:p>
            <a:pPr marL="342900" indent="-342900"/>
            <a:r>
              <a:rPr lang="en-IN" dirty="0" smtClean="0">
                <a:solidFill>
                  <a:srgbClr val="000000"/>
                </a:solidFill>
              </a:rPr>
              <a:t>                  d. Collect the samples till distance criteria (&gt; 250 m) is met. </a:t>
            </a:r>
          </a:p>
          <a:p>
            <a:pPr marL="342900" indent="-342900"/>
            <a:r>
              <a:rPr lang="en-IN" dirty="0" smtClean="0">
                <a:solidFill>
                  <a:srgbClr val="000000"/>
                </a:solidFill>
              </a:rPr>
              <a:t>                       Compute the average of collected samples.</a:t>
            </a:r>
          </a:p>
          <a:p>
            <a:pPr marL="342900" indent="-342900"/>
            <a:endParaRPr lang="en-IN" dirty="0" smtClean="0">
              <a:solidFill>
                <a:srgbClr val="000000"/>
              </a:solidFill>
            </a:endParaRPr>
          </a:p>
          <a:p>
            <a:pPr marL="342900" indent="-342900">
              <a:buFontTx/>
              <a:buAutoNum type="arabicPeriod" startAt="2"/>
            </a:pPr>
            <a:r>
              <a:rPr lang="en-IN" b="1" dirty="0" smtClean="0">
                <a:solidFill>
                  <a:srgbClr val="000000"/>
                </a:solidFill>
              </a:rPr>
              <a:t>Method of computation :</a:t>
            </a:r>
          </a:p>
          <a:p>
            <a:pPr marL="342900" indent="-342900"/>
            <a:r>
              <a:rPr lang="en-IN" dirty="0" smtClean="0">
                <a:solidFill>
                  <a:srgbClr val="000000"/>
                </a:solidFill>
              </a:rPr>
              <a:t>                    </a:t>
            </a:r>
          </a:p>
          <a:p>
            <a:pPr marL="342900" indent="-342900"/>
            <a:r>
              <a:rPr lang="en-IN" dirty="0" smtClean="0">
                <a:solidFill>
                  <a:srgbClr val="000000"/>
                </a:solidFill>
              </a:rPr>
              <a:t>                   1. Compute difference between Yaw rate estimated from SWA and</a:t>
            </a:r>
          </a:p>
          <a:p>
            <a:pPr marL="342900" indent="-342900"/>
            <a:r>
              <a:rPr lang="en-IN" dirty="0" smtClean="0">
                <a:solidFill>
                  <a:srgbClr val="000000"/>
                </a:solidFill>
              </a:rPr>
              <a:t>                        offset compensated Gyro Yaw rate. (Note : Estimated values are</a:t>
            </a:r>
          </a:p>
          <a:p>
            <a:pPr marL="342900" indent="-342900"/>
            <a:r>
              <a:rPr lang="en-IN" dirty="0" smtClean="0">
                <a:solidFill>
                  <a:srgbClr val="000000"/>
                </a:solidFill>
              </a:rPr>
              <a:t>                        outputs of KFs)</a:t>
            </a:r>
          </a:p>
          <a:p>
            <a:pPr marL="342900" indent="-342900"/>
            <a:endParaRPr lang="en-IN" dirty="0" smtClean="0">
              <a:solidFill>
                <a:srgbClr val="000000"/>
              </a:solidFill>
            </a:endParaRPr>
          </a:p>
          <a:p>
            <a:pPr marL="342900" indent="-342900"/>
            <a:r>
              <a:rPr lang="en-IN" dirty="0" smtClean="0">
                <a:solidFill>
                  <a:srgbClr val="000000"/>
                </a:solidFill>
              </a:rPr>
              <a:t>                    2.  SWA Offset = Difference * SR * (L + EG * V</a:t>
            </a:r>
            <a:r>
              <a:rPr lang="en-IN" baseline="-25000" dirty="0" smtClean="0">
                <a:solidFill>
                  <a:srgbClr val="000000"/>
                </a:solidFill>
              </a:rPr>
              <a:t>x</a:t>
            </a:r>
            <a:r>
              <a:rPr lang="en-IN" baseline="30000" dirty="0" smtClean="0">
                <a:solidFill>
                  <a:srgbClr val="000000"/>
                </a:solidFill>
              </a:rPr>
              <a:t>2</a:t>
            </a:r>
            <a:r>
              <a:rPr lang="en-IN" dirty="0" smtClean="0">
                <a:solidFill>
                  <a:srgbClr val="000000"/>
                </a:solidFill>
              </a:rPr>
              <a:t>)/</a:t>
            </a:r>
            <a:r>
              <a:rPr lang="en-IN" dirty="0" err="1" smtClean="0">
                <a:solidFill>
                  <a:srgbClr val="000000"/>
                </a:solidFill>
              </a:rPr>
              <a:t>V</a:t>
            </a:r>
            <a:r>
              <a:rPr lang="en-IN" baseline="-25000" dirty="0" err="1" smtClean="0">
                <a:solidFill>
                  <a:srgbClr val="000000"/>
                </a:solidFill>
              </a:rPr>
              <a:t>x</a:t>
            </a:r>
            <a:endParaRPr lang="en-IN" baseline="-25000" dirty="0" smtClean="0">
              <a:solidFill>
                <a:srgbClr val="000000"/>
              </a:solidFill>
            </a:endParaRPr>
          </a:p>
          <a:p>
            <a:pPr marL="342900" indent="-342900"/>
            <a:endParaRPr lang="en-IN" baseline="-25000" dirty="0" smtClean="0">
              <a:solidFill>
                <a:srgbClr val="000000"/>
              </a:solidFill>
            </a:endParaRPr>
          </a:p>
          <a:p>
            <a:pPr marL="342900" indent="-342900"/>
            <a:r>
              <a:rPr lang="en-IN" dirty="0" smtClean="0">
                <a:solidFill>
                  <a:srgbClr val="000000"/>
                </a:solidFill>
              </a:rPr>
              <a:t>3.    Set the Learnt State to 1                  </a:t>
            </a:r>
          </a:p>
          <a:p>
            <a:pPr marL="342900" indent="-342900"/>
            <a:r>
              <a:rPr lang="en-IN" dirty="0" smtClean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3762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50000" y="6126033"/>
            <a:ext cx="2001838" cy="150812"/>
          </a:xfrm>
        </p:spPr>
        <p:txBody>
          <a:bodyPr/>
          <a:lstStyle/>
          <a:p>
            <a:pPr>
              <a:defRPr/>
            </a:pPr>
            <a:fld id="{AE483DB0-1C8E-4A61-A302-6EF235F5E7E9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8350" y="6276845"/>
            <a:ext cx="360363" cy="150813"/>
          </a:xfrm>
        </p:spPr>
        <p:txBody>
          <a:bodyPr/>
          <a:lstStyle/>
          <a:p>
            <a:pPr>
              <a:defRPr/>
            </a:pPr>
            <a:fld id="{21E71671-FBD3-49FC-BE1E-442DAA1DCD1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350000" y="6276845"/>
            <a:ext cx="2001838" cy="150813"/>
          </a:xfrm>
        </p:spPr>
        <p:txBody>
          <a:bodyPr/>
          <a:lstStyle/>
          <a:p>
            <a:pPr>
              <a:defRPr/>
            </a:pPr>
            <a:r>
              <a:rPr lang="it-IT" dirty="0" smtClean="0">
                <a:solidFill>
                  <a:srgbClr val="000000"/>
                </a:solidFill>
              </a:rPr>
              <a:t>N. </a:t>
            </a:r>
            <a:r>
              <a:rPr lang="it-IT" dirty="0" err="1" smtClean="0">
                <a:solidFill>
                  <a:srgbClr val="000000"/>
                </a:solidFill>
              </a:rPr>
              <a:t>Bhyravajhula</a:t>
            </a:r>
            <a:r>
              <a:rPr lang="it-IT" dirty="0" smtClean="0">
                <a:solidFill>
                  <a:srgbClr val="000000"/>
                </a:solidFill>
              </a:rPr>
              <a:t>, Y. Mani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103198" y="-359569"/>
            <a:ext cx="8353425" cy="719137"/>
          </a:xfrm>
        </p:spPr>
        <p:txBody>
          <a:bodyPr>
            <a:normAutofit/>
          </a:bodyPr>
          <a:lstStyle/>
          <a:p>
            <a:r>
              <a:rPr lang="en-US" dirty="0" smtClean="0"/>
              <a:t>SWA Offset Overview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434845"/>
            <a:ext cx="6126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</a:rPr>
              <a:t>Learning distance Criteria :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968245"/>
            <a:ext cx="42557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dirty="0" smtClean="0">
                <a:solidFill>
                  <a:srgbClr val="000000"/>
                </a:solidFill>
              </a:rPr>
              <a:t>Fast steer wheel angle  ---    250 cycles</a:t>
            </a:r>
          </a:p>
          <a:p>
            <a:pPr marL="342900" indent="-342900">
              <a:buFontTx/>
              <a:buAutoNum type="arabicPeriod"/>
            </a:pPr>
            <a:r>
              <a:rPr lang="en-IN" dirty="0" smtClean="0">
                <a:solidFill>
                  <a:srgbClr val="000000"/>
                </a:solidFill>
              </a:rPr>
              <a:t>First Learning                 ---    25 Km</a:t>
            </a:r>
          </a:p>
          <a:p>
            <a:pPr marL="342900" indent="-342900">
              <a:buFontTx/>
              <a:buAutoNum type="arabicPeriod"/>
            </a:pPr>
            <a:r>
              <a:rPr lang="en-IN" dirty="0" smtClean="0">
                <a:solidFill>
                  <a:srgbClr val="000000"/>
                </a:solidFill>
              </a:rPr>
              <a:t>Second Learning            ---    30 Km</a:t>
            </a:r>
          </a:p>
          <a:p>
            <a:pPr marL="342900" indent="-342900">
              <a:buFontTx/>
              <a:buAutoNum type="arabicPeriod"/>
            </a:pPr>
            <a:r>
              <a:rPr lang="en-IN" dirty="0" smtClean="0">
                <a:solidFill>
                  <a:srgbClr val="000000"/>
                </a:solidFill>
              </a:rPr>
              <a:t>Third Learning               -- -    35 km</a:t>
            </a:r>
          </a:p>
          <a:p>
            <a:pPr marL="342900" indent="-342900">
              <a:buFontTx/>
              <a:buAutoNum type="arabicPeriod"/>
            </a:pPr>
            <a:r>
              <a:rPr lang="en-IN" dirty="0" smtClean="0">
                <a:solidFill>
                  <a:srgbClr val="000000"/>
                </a:solidFill>
              </a:rPr>
              <a:t>Fourth Learning            ----    40 Km</a:t>
            </a:r>
          </a:p>
          <a:p>
            <a:pPr marL="342900" indent="-342900">
              <a:buFontTx/>
              <a:buAutoNum type="arabicPeriod"/>
            </a:pPr>
            <a:r>
              <a:rPr lang="en-IN" dirty="0" smtClean="0">
                <a:solidFill>
                  <a:srgbClr val="000000"/>
                </a:solidFill>
              </a:rPr>
              <a:t>Fifth Learning                ----    40 km</a:t>
            </a:r>
          </a:p>
          <a:p>
            <a:pPr marL="342900" indent="-342900">
              <a:buFontTx/>
              <a:buAutoNum type="arabicPeriod"/>
            </a:pPr>
            <a:r>
              <a:rPr lang="en-IN" dirty="0" smtClean="0">
                <a:solidFill>
                  <a:srgbClr val="000000"/>
                </a:solidFill>
              </a:rPr>
              <a:t>Sixth Learning               -----   50 Km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2977807"/>
            <a:ext cx="2291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</a:rPr>
              <a:t>Reset Criteria: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7056" y="4283991"/>
            <a:ext cx="343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</a:rPr>
              <a:t>Impact of SWA offset 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0652" y="4676711"/>
            <a:ext cx="439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It will have impact on curvature computation</a:t>
            </a:r>
            <a:endParaRPr lang="en-IN" dirty="0">
              <a:solidFill>
                <a:srgbClr val="000000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882232" y="543955"/>
          <a:ext cx="1778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Formel" r:id="rId3" imgW="1777680" imgH="253800" progId="Equation.3">
                  <p:embed/>
                </p:oleObj>
              </mc:Choice>
              <mc:Fallback>
                <p:oleObj name="Formel" r:id="rId3" imgW="17776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2232" y="543955"/>
                        <a:ext cx="1778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13304" y="5046043"/>
            <a:ext cx="5370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</a:rPr>
              <a:t>Errors associated with SWA offset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0652" y="5479702"/>
            <a:ext cx="580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Out of Range SWA offset error (</a:t>
            </a:r>
            <a:r>
              <a:rPr lang="en-US" dirty="0" err="1" smtClean="0">
                <a:solidFill>
                  <a:srgbClr val="000000"/>
                </a:solidFill>
              </a:rPr>
              <a:t>SwaOffsRg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IN" dirty="0" smtClean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5473" y="3338270"/>
            <a:ext cx="6390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If there is a difference more than 0.5 deg between previously learnt value and the latest value then update that value with the latest value and set the state to 4.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94564" y="206820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(learned but not confirmed)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07264" y="2335425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(learned and confirmed once)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32664" y="2608475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(learned and confirmed twice)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59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483DB0-1C8E-4A61-A302-6EF235F5E7E9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E71671-FBD3-49FC-BE1E-442DAA1DCD1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>
                <a:solidFill>
                  <a:srgbClr val="000000"/>
                </a:solidFill>
              </a:rPr>
              <a:t>N. </a:t>
            </a:r>
            <a:r>
              <a:rPr lang="it-IT" dirty="0" err="1" smtClean="0">
                <a:solidFill>
                  <a:srgbClr val="000000"/>
                </a:solidFill>
              </a:rPr>
              <a:t>Bhyravajhula</a:t>
            </a:r>
            <a:r>
              <a:rPr lang="it-IT" dirty="0" smtClean="0">
                <a:solidFill>
                  <a:srgbClr val="000000"/>
                </a:solidFill>
              </a:rPr>
              <a:t>, Y. Mani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385240" y="75806"/>
            <a:ext cx="8353425" cy="719137"/>
          </a:xfrm>
        </p:spPr>
        <p:txBody>
          <a:bodyPr>
            <a:normAutofit/>
          </a:bodyPr>
          <a:lstStyle/>
          <a:p>
            <a:r>
              <a:rPr lang="en-US" dirty="0" smtClean="0"/>
              <a:t>Next Level SWA offset Learning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5239" y="860817"/>
            <a:ext cx="8569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b="1" dirty="0" smtClean="0">
                <a:solidFill>
                  <a:srgbClr val="000000"/>
                </a:solidFill>
              </a:rPr>
              <a:t>Learning conditions : (Straight drive)</a:t>
            </a:r>
          </a:p>
          <a:p>
            <a:pPr marL="342900" indent="-342900"/>
            <a:r>
              <a:rPr lang="en-IN" dirty="0" smtClean="0">
                <a:solidFill>
                  <a:srgbClr val="000000"/>
                </a:solidFill>
              </a:rPr>
              <a:t>                  Velocity &gt; 10 m/sec, Wheel Speed Difference  (FL – FR &amp; RL – RR) is less than 0.3 m/sec                </a:t>
            </a:r>
            <a:endParaRPr lang="en-IN" dirty="0">
              <a:solidFill>
                <a:srgbClr val="000000"/>
              </a:solidFill>
            </a:endParaRPr>
          </a:p>
        </p:txBody>
      </p:sp>
      <p:grpSp>
        <p:nvGrpSpPr>
          <p:cNvPr id="9" name="Group 42"/>
          <p:cNvGrpSpPr/>
          <p:nvPr/>
        </p:nvGrpSpPr>
        <p:grpSpPr>
          <a:xfrm>
            <a:off x="1849936" y="2587472"/>
            <a:ext cx="5104184" cy="2521985"/>
            <a:chOff x="0" y="0"/>
            <a:chExt cx="5104184" cy="2521985"/>
          </a:xfrm>
        </p:grpSpPr>
        <p:grpSp>
          <p:nvGrpSpPr>
            <p:cNvPr id="10" name="Group 6"/>
            <p:cNvGrpSpPr/>
            <p:nvPr/>
          </p:nvGrpSpPr>
          <p:grpSpPr>
            <a:xfrm>
              <a:off x="247650" y="0"/>
              <a:ext cx="4438650" cy="2324100"/>
              <a:chOff x="247650" y="0"/>
              <a:chExt cx="4438650" cy="2324100"/>
            </a:xfrm>
          </p:grpSpPr>
          <p:grpSp>
            <p:nvGrpSpPr>
              <p:cNvPr id="13" name="Group 9"/>
              <p:cNvGrpSpPr/>
              <p:nvPr/>
            </p:nvGrpSpPr>
            <p:grpSpPr>
              <a:xfrm>
                <a:off x="2466976" y="9526"/>
                <a:ext cx="2219324" cy="2305050"/>
                <a:chOff x="2466976" y="9526"/>
                <a:chExt cx="2219324" cy="2305050"/>
              </a:xfrm>
            </p:grpSpPr>
            <p:grpSp>
              <p:nvGrpSpPr>
                <p:cNvPr id="28" name="Group 61"/>
                <p:cNvGrpSpPr/>
                <p:nvPr/>
              </p:nvGrpSpPr>
              <p:grpSpPr>
                <a:xfrm>
                  <a:off x="2667000" y="238125"/>
                  <a:ext cx="2019300" cy="2066925"/>
                  <a:chOff x="2667000" y="238125"/>
                  <a:chExt cx="2019300" cy="2066925"/>
                </a:xfrm>
              </p:grpSpPr>
              <p:grpSp>
                <p:nvGrpSpPr>
                  <p:cNvPr id="30" name="Group 63"/>
                  <p:cNvGrpSpPr/>
                  <p:nvPr/>
                </p:nvGrpSpPr>
                <p:grpSpPr>
                  <a:xfrm>
                    <a:off x="2886075" y="447675"/>
                    <a:ext cx="1800225" cy="1857375"/>
                    <a:chOff x="2886075" y="447675"/>
                    <a:chExt cx="1800225" cy="1857375"/>
                  </a:xfrm>
                </p:grpSpPr>
                <p:grpSp>
                  <p:nvGrpSpPr>
                    <p:cNvPr id="32" name="Group 65"/>
                    <p:cNvGrpSpPr/>
                    <p:nvPr/>
                  </p:nvGrpSpPr>
                  <p:grpSpPr>
                    <a:xfrm>
                      <a:off x="3810000" y="1533525"/>
                      <a:ext cx="876300" cy="762000"/>
                      <a:chOff x="3810000" y="1533525"/>
                      <a:chExt cx="876300" cy="762000"/>
                    </a:xfrm>
                  </p:grpSpPr>
                  <p:sp>
                    <p:nvSpPr>
                      <p:cNvPr id="37" name="Rectangle 36"/>
                      <p:cNvSpPr/>
                      <p:nvPr/>
                    </p:nvSpPr>
                    <p:spPr>
                      <a:xfrm>
                        <a:off x="3810000" y="1533525"/>
                        <a:ext cx="228600" cy="7620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IN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4038600" y="1733550"/>
                        <a:ext cx="228600" cy="561975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IN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  <p:sp>
                    <p:nvSpPr>
                      <p:cNvPr id="39" name="Rectangle 38"/>
                      <p:cNvSpPr/>
                      <p:nvPr/>
                    </p:nvSpPr>
                    <p:spPr>
                      <a:xfrm>
                        <a:off x="4267200" y="1952625"/>
                        <a:ext cx="219075" cy="3429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IN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4486275" y="2095500"/>
                        <a:ext cx="200025" cy="200025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IN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3562350" y="1171575"/>
                      <a:ext cx="238125" cy="11239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IN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3333751" y="895350"/>
                      <a:ext cx="228600" cy="140017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IN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3114675" y="666750"/>
                      <a:ext cx="219075" cy="162877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IN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2886075" y="447675"/>
                      <a:ext cx="219075" cy="185737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IN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  <p:sp>
                <p:nvSpPr>
                  <p:cNvPr id="31" name="Rectangle 30"/>
                  <p:cNvSpPr/>
                  <p:nvPr/>
                </p:nvSpPr>
                <p:spPr>
                  <a:xfrm>
                    <a:off x="2667000" y="238125"/>
                    <a:ext cx="219075" cy="206692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IN">
                      <a:solidFill>
                        <a:srgbClr val="FFFFFF"/>
                      </a:solidFill>
                    </a:endParaRPr>
                  </a:p>
                </p:txBody>
              </p:sp>
            </p:grpSp>
            <p:sp>
              <p:nvSpPr>
                <p:cNvPr id="29" name="Rectangle 28"/>
                <p:cNvSpPr/>
                <p:nvPr/>
              </p:nvSpPr>
              <p:spPr>
                <a:xfrm>
                  <a:off x="2466976" y="9526"/>
                  <a:ext cx="190500" cy="23050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4" name="Group 10"/>
              <p:cNvGrpSpPr/>
              <p:nvPr/>
            </p:nvGrpSpPr>
            <p:grpSpPr>
              <a:xfrm>
                <a:off x="247650" y="0"/>
                <a:ext cx="2209800" cy="2324100"/>
                <a:chOff x="247650" y="0"/>
                <a:chExt cx="2209800" cy="2324100"/>
              </a:xfrm>
            </p:grpSpPr>
            <p:grpSp>
              <p:nvGrpSpPr>
                <p:cNvPr id="15" name="Group 11"/>
                <p:cNvGrpSpPr/>
                <p:nvPr/>
              </p:nvGrpSpPr>
              <p:grpSpPr>
                <a:xfrm>
                  <a:off x="247650" y="257175"/>
                  <a:ext cx="2019300" cy="2066925"/>
                  <a:chOff x="247650" y="257175"/>
                  <a:chExt cx="2019300" cy="2066925"/>
                </a:xfrm>
              </p:grpSpPr>
              <p:grpSp>
                <p:nvGrpSpPr>
                  <p:cNvPr id="17" name="Group 13"/>
                  <p:cNvGrpSpPr/>
                  <p:nvPr/>
                </p:nvGrpSpPr>
                <p:grpSpPr>
                  <a:xfrm>
                    <a:off x="247650" y="457200"/>
                    <a:ext cx="1800225" cy="1857375"/>
                    <a:chOff x="247650" y="457200"/>
                    <a:chExt cx="1800225" cy="1857375"/>
                  </a:xfrm>
                </p:grpSpPr>
                <p:grpSp>
                  <p:nvGrpSpPr>
                    <p:cNvPr id="19" name="Group 15"/>
                    <p:cNvGrpSpPr/>
                    <p:nvPr/>
                  </p:nvGrpSpPr>
                  <p:grpSpPr>
                    <a:xfrm>
                      <a:off x="247650" y="1543051"/>
                      <a:ext cx="885825" cy="762000"/>
                      <a:chOff x="247650" y="1543051"/>
                      <a:chExt cx="885825" cy="762000"/>
                    </a:xfrm>
                  </p:grpSpPr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247650" y="2095500"/>
                        <a:ext cx="200025" cy="200025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IN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  <p:sp>
                    <p:nvSpPr>
                      <p:cNvPr id="25" name="Rectangle 24"/>
                      <p:cNvSpPr/>
                      <p:nvPr/>
                    </p:nvSpPr>
                    <p:spPr>
                      <a:xfrm>
                        <a:off x="457200" y="1952626"/>
                        <a:ext cx="219075" cy="3429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IN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685801" y="1733550"/>
                        <a:ext cx="228600" cy="561975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IN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  <p:sp>
                    <p:nvSpPr>
                      <p:cNvPr id="27" name="Rectangle 26"/>
                      <p:cNvSpPr/>
                      <p:nvPr/>
                    </p:nvSpPr>
                    <p:spPr>
                      <a:xfrm>
                        <a:off x="904875" y="1543051"/>
                        <a:ext cx="228600" cy="7620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IN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133474" y="1190625"/>
                      <a:ext cx="238125" cy="11239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IN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371600" y="914400"/>
                      <a:ext cx="228600" cy="140017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IN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1609725" y="685800"/>
                      <a:ext cx="219075" cy="162877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IN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1828800" y="457200"/>
                      <a:ext cx="219075" cy="185737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IN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  <p:sp>
                <p:nvSpPr>
                  <p:cNvPr id="18" name="Rectangle 17"/>
                  <p:cNvSpPr/>
                  <p:nvPr/>
                </p:nvSpPr>
                <p:spPr>
                  <a:xfrm>
                    <a:off x="2047875" y="257175"/>
                    <a:ext cx="219075" cy="206692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IN">
                      <a:solidFill>
                        <a:srgbClr val="FFFFFF"/>
                      </a:solidFill>
                    </a:endParaRPr>
                  </a:p>
                </p:txBody>
              </p:sp>
            </p:grpSp>
            <p:sp>
              <p:nvSpPr>
                <p:cNvPr id="16" name="Rectangle 15"/>
                <p:cNvSpPr/>
                <p:nvPr/>
              </p:nvSpPr>
              <p:spPr>
                <a:xfrm>
                  <a:off x="2266950" y="0"/>
                  <a:ext cx="190500" cy="23050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11" name="TextBox 34"/>
            <p:cNvSpPr txBox="1"/>
            <p:nvPr/>
          </p:nvSpPr>
          <p:spPr>
            <a:xfrm>
              <a:off x="0" y="2228850"/>
              <a:ext cx="613501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>
                  <a:solidFill>
                    <a:srgbClr val="000000"/>
                  </a:solidFill>
                </a:rPr>
                <a:t>-14 deg</a:t>
              </a:r>
            </a:p>
          </p:txBody>
        </p:sp>
        <p:sp>
          <p:nvSpPr>
            <p:cNvPr id="12" name="TextBox 35"/>
            <p:cNvSpPr txBox="1"/>
            <p:nvPr/>
          </p:nvSpPr>
          <p:spPr>
            <a:xfrm>
              <a:off x="4533900" y="2257425"/>
              <a:ext cx="570284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>
                  <a:solidFill>
                    <a:srgbClr val="000000"/>
                  </a:solidFill>
                </a:rPr>
                <a:t>14 deg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65943" y="1851432"/>
            <a:ext cx="8238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 startAt="2"/>
            </a:pPr>
            <a:r>
              <a:rPr lang="en-IN" b="1" dirty="0" smtClean="0">
                <a:solidFill>
                  <a:srgbClr val="000000"/>
                </a:solidFill>
              </a:rPr>
              <a:t>Build Histogram : </a:t>
            </a:r>
            <a:r>
              <a:rPr lang="en-IN" dirty="0" smtClean="0">
                <a:solidFill>
                  <a:srgbClr val="000000"/>
                </a:solidFill>
              </a:rPr>
              <a:t>Histogram is filled based on direct SWA measurements</a:t>
            </a:r>
          </a:p>
          <a:p>
            <a:pPr marL="342900" indent="-342900"/>
            <a:r>
              <a:rPr lang="en-IN" dirty="0" smtClean="0">
                <a:solidFill>
                  <a:srgbClr val="000000"/>
                </a:solidFill>
              </a:rPr>
              <a:t>                                   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9696" y="5294664"/>
            <a:ext cx="7495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 startAt="3"/>
            </a:pPr>
            <a:r>
              <a:rPr lang="en-IN" dirty="0" smtClean="0">
                <a:solidFill>
                  <a:srgbClr val="000000"/>
                </a:solidFill>
              </a:rPr>
              <a:t>Check enough number of samples are collected based on distance criteria.</a:t>
            </a:r>
          </a:p>
          <a:p>
            <a:pPr marL="342900" indent="-342900"/>
            <a:r>
              <a:rPr lang="en-IN" dirty="0" smtClean="0">
                <a:solidFill>
                  <a:srgbClr val="000000"/>
                </a:solidFill>
              </a:rPr>
              <a:t>       Computed median, once enough number of samples are collected.      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000446" y="443675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W1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24894" y="353187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W5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83686" y="32856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W15</a:t>
            </a:r>
            <a:endParaRPr lang="en-US" sz="1000" dirty="0">
              <a:solidFill>
                <a:srgbClr val="000000"/>
              </a:solidFill>
            </a:endParaRPr>
          </a:p>
        </p:txBody>
      </p:sp>
      <p:graphicFrame>
        <p:nvGraphicFramePr>
          <p:cNvPr id="46" name="Object 2"/>
          <p:cNvGraphicFramePr>
            <a:graphicFrameLocks noChangeAspect="1"/>
          </p:cNvGraphicFramePr>
          <p:nvPr/>
        </p:nvGraphicFramePr>
        <p:xfrm>
          <a:off x="3014663" y="2176463"/>
          <a:ext cx="1168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Formel" r:id="rId3" imgW="1168200" imgH="228600" progId="Equation.3">
                  <p:embed/>
                </p:oleObj>
              </mc:Choice>
              <mc:Fallback>
                <p:oleObj name="Formel" r:id="rId3" imgW="1168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663" y="2176463"/>
                        <a:ext cx="1168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46"/>
          <p:cNvSpPr/>
          <p:nvPr/>
        </p:nvSpPr>
        <p:spPr>
          <a:xfrm>
            <a:off x="5562600" y="2590800"/>
            <a:ext cx="2970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solidFill>
                  <a:srgbClr val="000000"/>
                </a:solidFill>
              </a:rPr>
              <a:t>Lateral Acceleration is more than 1.8 m/sec2</a:t>
            </a:r>
          </a:p>
          <a:p>
            <a:r>
              <a:rPr lang="en-IN" sz="1200" dirty="0" smtClean="0">
                <a:solidFill>
                  <a:srgbClr val="000000"/>
                </a:solidFill>
              </a:rPr>
              <a:t>Reset histogram.</a:t>
            </a:r>
            <a:endParaRPr lang="en-IN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178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50000" y="6126033"/>
            <a:ext cx="2001838" cy="150812"/>
          </a:xfrm>
        </p:spPr>
        <p:txBody>
          <a:bodyPr/>
          <a:lstStyle/>
          <a:p>
            <a:pPr>
              <a:defRPr/>
            </a:pPr>
            <a:fld id="{AE483DB0-1C8E-4A61-A302-6EF235F5E7E9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8350" y="6276845"/>
            <a:ext cx="360363" cy="150813"/>
          </a:xfrm>
        </p:spPr>
        <p:txBody>
          <a:bodyPr/>
          <a:lstStyle/>
          <a:p>
            <a:pPr>
              <a:defRPr/>
            </a:pPr>
            <a:fld id="{21E71671-FBD3-49FC-BE1E-442DAA1DCD1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350000" y="6276845"/>
            <a:ext cx="2001838" cy="150813"/>
          </a:xfrm>
        </p:spPr>
        <p:txBody>
          <a:bodyPr/>
          <a:lstStyle/>
          <a:p>
            <a:pPr>
              <a:defRPr/>
            </a:pPr>
            <a:r>
              <a:rPr lang="it-IT" dirty="0" smtClean="0">
                <a:solidFill>
                  <a:srgbClr val="000000"/>
                </a:solidFill>
              </a:rPr>
              <a:t>N. </a:t>
            </a:r>
            <a:r>
              <a:rPr lang="it-IT" dirty="0" err="1" smtClean="0">
                <a:solidFill>
                  <a:srgbClr val="000000"/>
                </a:solidFill>
              </a:rPr>
              <a:t>Bhyravajhula</a:t>
            </a:r>
            <a:r>
              <a:rPr lang="it-IT" dirty="0" smtClean="0">
                <a:solidFill>
                  <a:srgbClr val="000000"/>
                </a:solidFill>
              </a:rPr>
              <a:t>, Y. Mani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103198" y="-359569"/>
            <a:ext cx="8353425" cy="719137"/>
          </a:xfrm>
        </p:spPr>
        <p:txBody>
          <a:bodyPr>
            <a:normAutofit/>
          </a:bodyPr>
          <a:lstStyle/>
          <a:p>
            <a:r>
              <a:rPr lang="en-US" dirty="0" smtClean="0"/>
              <a:t>SWA Offset Overview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434845"/>
            <a:ext cx="6126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</a:rPr>
              <a:t>Learning distance Criteria :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968245"/>
            <a:ext cx="42557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dirty="0" smtClean="0">
                <a:solidFill>
                  <a:srgbClr val="000000"/>
                </a:solidFill>
              </a:rPr>
              <a:t>Fast steer wheel angle  ---    250 cycles</a:t>
            </a:r>
          </a:p>
          <a:p>
            <a:pPr marL="342900" indent="-342900">
              <a:buFontTx/>
              <a:buAutoNum type="arabicPeriod"/>
            </a:pPr>
            <a:r>
              <a:rPr lang="en-IN" dirty="0" smtClean="0">
                <a:solidFill>
                  <a:srgbClr val="000000"/>
                </a:solidFill>
              </a:rPr>
              <a:t>First Learning                 ---    25 Km</a:t>
            </a:r>
          </a:p>
          <a:p>
            <a:pPr marL="342900" indent="-342900">
              <a:buFontTx/>
              <a:buAutoNum type="arabicPeriod"/>
            </a:pPr>
            <a:r>
              <a:rPr lang="en-IN" dirty="0" smtClean="0">
                <a:solidFill>
                  <a:srgbClr val="000000"/>
                </a:solidFill>
              </a:rPr>
              <a:t>Second Learning            ---    30 Km</a:t>
            </a:r>
          </a:p>
          <a:p>
            <a:pPr marL="342900" indent="-342900">
              <a:buFontTx/>
              <a:buAutoNum type="arabicPeriod"/>
            </a:pPr>
            <a:r>
              <a:rPr lang="en-IN" dirty="0" smtClean="0">
                <a:solidFill>
                  <a:srgbClr val="000000"/>
                </a:solidFill>
              </a:rPr>
              <a:t>Third Learning               -- -    35 km</a:t>
            </a:r>
          </a:p>
          <a:p>
            <a:pPr marL="342900" indent="-342900">
              <a:buFontTx/>
              <a:buAutoNum type="arabicPeriod"/>
            </a:pPr>
            <a:r>
              <a:rPr lang="en-IN" dirty="0" smtClean="0">
                <a:solidFill>
                  <a:srgbClr val="000000"/>
                </a:solidFill>
              </a:rPr>
              <a:t>Fourth Learning            ----    40 Km</a:t>
            </a:r>
          </a:p>
          <a:p>
            <a:pPr marL="342900" indent="-342900">
              <a:buFontTx/>
              <a:buAutoNum type="arabicPeriod"/>
            </a:pPr>
            <a:r>
              <a:rPr lang="en-IN" dirty="0" smtClean="0">
                <a:solidFill>
                  <a:srgbClr val="000000"/>
                </a:solidFill>
              </a:rPr>
              <a:t>Fifth Learning                ----    40 km</a:t>
            </a:r>
          </a:p>
          <a:p>
            <a:pPr marL="342900" indent="-342900">
              <a:buFontTx/>
              <a:buAutoNum type="arabicPeriod"/>
            </a:pPr>
            <a:r>
              <a:rPr lang="en-IN" dirty="0" smtClean="0">
                <a:solidFill>
                  <a:srgbClr val="000000"/>
                </a:solidFill>
              </a:rPr>
              <a:t>Sixth Learning               -----   50 Km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2977807"/>
            <a:ext cx="2291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</a:rPr>
              <a:t>Reset Criteria: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7056" y="4283991"/>
            <a:ext cx="343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</a:rPr>
              <a:t>Impact of SWA offset 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0652" y="4676711"/>
            <a:ext cx="439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It will have impact on curvature computation</a:t>
            </a:r>
            <a:endParaRPr lang="en-IN" dirty="0">
              <a:solidFill>
                <a:srgbClr val="000000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882232" y="543955"/>
          <a:ext cx="1778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Formel" r:id="rId3" imgW="1777680" imgH="253800" progId="Equation.3">
                  <p:embed/>
                </p:oleObj>
              </mc:Choice>
              <mc:Fallback>
                <p:oleObj name="Formel" r:id="rId3" imgW="17776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2232" y="543955"/>
                        <a:ext cx="1778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13304" y="5046043"/>
            <a:ext cx="5370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</a:rPr>
              <a:t>Errors associated with SWA offset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0652" y="5479702"/>
            <a:ext cx="580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Out of Range SWA offset error (</a:t>
            </a:r>
            <a:r>
              <a:rPr lang="en-US" dirty="0" err="1" smtClean="0">
                <a:solidFill>
                  <a:srgbClr val="000000"/>
                </a:solidFill>
              </a:rPr>
              <a:t>SwaOffsRg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IN" dirty="0" smtClean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5473" y="3338270"/>
            <a:ext cx="6390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If there is a difference more than 0.5 deg between previously learnt value and the latest value then update that value with the latest value and set the state to 4.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94564" y="206820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(learned but not confirmed)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07264" y="2335425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(learned and confirmed once)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32664" y="2608475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(learned and confirmed twice)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34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483DB0-1C8E-4A61-A302-6EF235F5E7E9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E71671-FBD3-49FC-BE1E-442DAA1DCD1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>
                <a:solidFill>
                  <a:srgbClr val="000000"/>
                </a:solidFill>
              </a:rPr>
              <a:t>N. </a:t>
            </a:r>
            <a:r>
              <a:rPr lang="it-IT" dirty="0" err="1" smtClean="0">
                <a:solidFill>
                  <a:srgbClr val="000000"/>
                </a:solidFill>
              </a:rPr>
              <a:t>Bhyravajhula</a:t>
            </a:r>
            <a:r>
              <a:rPr lang="it-IT" dirty="0" smtClean="0">
                <a:solidFill>
                  <a:srgbClr val="000000"/>
                </a:solidFill>
              </a:rPr>
              <a:t>, Y. Mani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395288" y="0"/>
            <a:ext cx="8353425" cy="719137"/>
          </a:xfrm>
        </p:spPr>
        <p:txBody>
          <a:bodyPr>
            <a:normAutofit/>
          </a:bodyPr>
          <a:lstStyle/>
          <a:p>
            <a:r>
              <a:rPr lang="en-US" dirty="0" smtClean="0"/>
              <a:t>YAW RATE OFFSET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676" y="1067624"/>
            <a:ext cx="9005992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600" dirty="0" smtClean="0">
                <a:solidFill>
                  <a:srgbClr val="000000"/>
                </a:solidFill>
              </a:rPr>
              <a:t>When the vehicle is detected to be in stand still state, yaw rate stand still offset is estimated</a:t>
            </a:r>
          </a:p>
          <a:p>
            <a:pPr marL="342900" indent="-342900"/>
            <a:r>
              <a:rPr lang="en-IN" sz="1600" dirty="0" smtClean="0">
                <a:solidFill>
                  <a:srgbClr val="000000"/>
                </a:solidFill>
              </a:rPr>
              <a:t>       as mean value of 30 cycles for the first time. Later on it is computed as a mean of 15 cycles. </a:t>
            </a:r>
          </a:p>
          <a:p>
            <a:pPr marL="342900" indent="-342900"/>
            <a:endParaRPr lang="en-IN" sz="1600" dirty="0" smtClean="0">
              <a:solidFill>
                <a:srgbClr val="000000"/>
              </a:solidFill>
            </a:endParaRPr>
          </a:p>
          <a:p>
            <a:pPr marL="342900" indent="-342900">
              <a:buFontTx/>
              <a:buAutoNum type="arabicPeriod" startAt="2"/>
            </a:pPr>
            <a:r>
              <a:rPr lang="en-IN" sz="1600" dirty="0" smtClean="0">
                <a:solidFill>
                  <a:srgbClr val="000000"/>
                </a:solidFill>
              </a:rPr>
              <a:t>Quality of yaw rate offset determines the last estimated yaw rate offset will be considered for</a:t>
            </a:r>
          </a:p>
          <a:p>
            <a:pPr marL="342900" indent="-342900"/>
            <a:r>
              <a:rPr lang="en-IN" sz="1600" dirty="0" smtClean="0">
                <a:solidFill>
                  <a:srgbClr val="000000"/>
                </a:solidFill>
              </a:rPr>
              <a:t>       compensation or not.</a:t>
            </a:r>
          </a:p>
          <a:p>
            <a:pPr marL="342900" indent="-342900"/>
            <a:endParaRPr lang="en-IN" sz="1600" dirty="0" smtClean="0">
              <a:solidFill>
                <a:srgbClr val="000000"/>
              </a:solidFill>
            </a:endParaRPr>
          </a:p>
          <a:p>
            <a:pPr marL="342900" indent="-342900">
              <a:buFontTx/>
              <a:buAutoNum type="arabicPeriod" startAt="3"/>
            </a:pPr>
            <a:r>
              <a:rPr lang="en-IN" sz="1600" dirty="0" smtClean="0">
                <a:solidFill>
                  <a:srgbClr val="000000"/>
                </a:solidFill>
              </a:rPr>
              <a:t>The allowed learning is 4 deg/sec in a stand still cycle.</a:t>
            </a:r>
          </a:p>
          <a:p>
            <a:pPr marL="342900" indent="-342900">
              <a:buFontTx/>
              <a:buAutoNum type="arabicPeriod" startAt="3"/>
            </a:pPr>
            <a:endParaRPr lang="en-IN" sz="1600" dirty="0" smtClean="0">
              <a:solidFill>
                <a:srgbClr val="000000"/>
              </a:solidFill>
            </a:endParaRPr>
          </a:p>
          <a:p>
            <a:pPr marL="342900" indent="-342900">
              <a:buFontTx/>
              <a:buAutoNum type="arabicPeriod" startAt="3"/>
            </a:pPr>
            <a:r>
              <a:rPr lang="en-IN" sz="1600" dirty="0" smtClean="0">
                <a:solidFill>
                  <a:srgbClr val="000000"/>
                </a:solidFill>
              </a:rPr>
              <a:t>Turn Table Detection :</a:t>
            </a:r>
          </a:p>
          <a:p>
            <a:pPr marL="342900" indent="-342900"/>
            <a:r>
              <a:rPr lang="en-IN" sz="1600" dirty="0" smtClean="0">
                <a:solidFill>
                  <a:srgbClr val="000000"/>
                </a:solidFill>
              </a:rPr>
              <a:t>	When the motion state detected is stand still and if the measured yaw rate is more than </a:t>
            </a:r>
          </a:p>
          <a:p>
            <a:pPr marL="342900" indent="-342900"/>
            <a:r>
              <a:rPr lang="en-IN" sz="1600" dirty="0" smtClean="0">
                <a:solidFill>
                  <a:srgbClr val="000000"/>
                </a:solidFill>
              </a:rPr>
              <a:t>       7 deg/sec</a:t>
            </a:r>
          </a:p>
          <a:p>
            <a:pPr marL="342900" indent="-342900"/>
            <a:endParaRPr lang="en-IN" sz="1600" dirty="0" smtClean="0">
              <a:solidFill>
                <a:srgbClr val="000000"/>
              </a:solidFill>
            </a:endParaRPr>
          </a:p>
          <a:p>
            <a:pPr marL="342900" indent="-342900">
              <a:buFontTx/>
              <a:buAutoNum type="arabicPeriod" startAt="5"/>
            </a:pPr>
            <a:r>
              <a:rPr lang="en-IN" sz="1600" dirty="0" smtClean="0">
                <a:solidFill>
                  <a:srgbClr val="000000"/>
                </a:solidFill>
              </a:rPr>
              <a:t>Fast Stand Still : When the quality is less than 0.75 (approximately)</a:t>
            </a:r>
          </a:p>
          <a:p>
            <a:pPr marL="342900" indent="-342900">
              <a:buFontTx/>
              <a:buAutoNum type="arabicPeriod" startAt="5"/>
            </a:pPr>
            <a:endParaRPr lang="en-IN" sz="1600" dirty="0" smtClean="0">
              <a:solidFill>
                <a:srgbClr val="000000"/>
              </a:solidFill>
            </a:endParaRPr>
          </a:p>
          <a:p>
            <a:pPr marL="342900" indent="-342900">
              <a:buFontTx/>
              <a:buAutoNum type="arabicPeriod" startAt="5"/>
            </a:pPr>
            <a:r>
              <a:rPr lang="en-IN" sz="1600" dirty="0" smtClean="0">
                <a:solidFill>
                  <a:srgbClr val="000000"/>
                </a:solidFill>
              </a:rPr>
              <a:t>Dynamic Yaw rate offset : (High way driving) </a:t>
            </a:r>
          </a:p>
          <a:p>
            <a:pPr marL="342900" indent="-342900"/>
            <a:r>
              <a:rPr lang="en-IN" sz="1600" dirty="0" smtClean="0">
                <a:solidFill>
                  <a:srgbClr val="000000"/>
                </a:solidFill>
              </a:rPr>
              <a:t>	 </a:t>
            </a:r>
            <a:r>
              <a:rPr lang="en-IN" sz="1200" dirty="0" smtClean="0">
                <a:solidFill>
                  <a:srgbClr val="FF0000"/>
                </a:solidFill>
              </a:rPr>
              <a:t>a</a:t>
            </a:r>
            <a:r>
              <a:rPr lang="en-IN" sz="1600" dirty="0" smtClean="0">
                <a:solidFill>
                  <a:srgbClr val="000000"/>
                </a:solidFill>
              </a:rPr>
              <a:t>. </a:t>
            </a:r>
            <a:r>
              <a:rPr lang="en-IN" sz="1200" dirty="0" smtClean="0">
                <a:solidFill>
                  <a:srgbClr val="000000"/>
                </a:solidFill>
              </a:rPr>
              <a:t>Long </a:t>
            </a:r>
            <a:r>
              <a:rPr lang="en-IN" sz="1200" dirty="0" err="1" smtClean="0">
                <a:solidFill>
                  <a:srgbClr val="000000"/>
                </a:solidFill>
              </a:rPr>
              <a:t>Vel</a:t>
            </a:r>
            <a:r>
              <a:rPr lang="en-IN" sz="1200" dirty="0" smtClean="0">
                <a:solidFill>
                  <a:srgbClr val="000000"/>
                </a:solidFill>
              </a:rPr>
              <a:t> &gt;=14 m/sec, Lateral </a:t>
            </a:r>
            <a:r>
              <a:rPr lang="en-IN" sz="1200" dirty="0" err="1" smtClean="0">
                <a:solidFill>
                  <a:srgbClr val="000000"/>
                </a:solidFill>
              </a:rPr>
              <a:t>Accel</a:t>
            </a:r>
            <a:r>
              <a:rPr lang="en-IN" sz="1200" dirty="0" smtClean="0">
                <a:solidFill>
                  <a:srgbClr val="000000"/>
                </a:solidFill>
              </a:rPr>
              <a:t> &lt;=3.5 m/sec2, Long </a:t>
            </a:r>
            <a:r>
              <a:rPr lang="en-IN" sz="1200" dirty="0" err="1" smtClean="0">
                <a:solidFill>
                  <a:srgbClr val="000000"/>
                </a:solidFill>
              </a:rPr>
              <a:t>Accel</a:t>
            </a:r>
            <a:r>
              <a:rPr lang="en-IN" sz="1200" dirty="0" smtClean="0">
                <a:solidFill>
                  <a:srgbClr val="000000"/>
                </a:solidFill>
              </a:rPr>
              <a:t> &lt;= 2.0 m/sec2, Yaw Rate Front and Rear </a:t>
            </a:r>
            <a:r>
              <a:rPr lang="en-IN" sz="1200" dirty="0" err="1" smtClean="0">
                <a:solidFill>
                  <a:srgbClr val="000000"/>
                </a:solidFill>
              </a:rPr>
              <a:t>Diffe</a:t>
            </a:r>
            <a:r>
              <a:rPr lang="en-IN" sz="1200" dirty="0" smtClean="0">
                <a:solidFill>
                  <a:srgbClr val="000000"/>
                </a:solidFill>
              </a:rPr>
              <a:t> &lt;=0.02</a:t>
            </a:r>
          </a:p>
          <a:p>
            <a:pPr marL="342900" indent="-342900"/>
            <a:r>
              <a:rPr lang="en-IN" sz="1600" dirty="0" smtClean="0">
                <a:solidFill>
                  <a:srgbClr val="000000"/>
                </a:solidFill>
              </a:rPr>
              <a:t>       </a:t>
            </a:r>
            <a:r>
              <a:rPr lang="en-IN" sz="1200" dirty="0" smtClean="0">
                <a:solidFill>
                  <a:srgbClr val="FF0000"/>
                </a:solidFill>
              </a:rPr>
              <a:t>b</a:t>
            </a:r>
            <a:r>
              <a:rPr lang="en-IN" sz="1600" dirty="0" smtClean="0">
                <a:solidFill>
                  <a:srgbClr val="000000"/>
                </a:solidFill>
              </a:rPr>
              <a:t>. </a:t>
            </a:r>
            <a:r>
              <a:rPr lang="en-IN" sz="1200" dirty="0" smtClean="0">
                <a:solidFill>
                  <a:srgbClr val="000000"/>
                </a:solidFill>
              </a:rPr>
              <a:t>Initial value of the dynamic yaw rate offset  is Stand Still offset and its starts learning on top of that. The learning rate is not</a:t>
            </a:r>
          </a:p>
          <a:p>
            <a:pPr marL="342900" indent="-342900"/>
            <a:r>
              <a:rPr lang="en-IN" sz="1200" dirty="0" smtClean="0">
                <a:solidFill>
                  <a:srgbClr val="000000"/>
                </a:solidFill>
              </a:rPr>
              <a:t>              allowed to go more than 0.002 in 500 cycles.</a:t>
            </a:r>
          </a:p>
          <a:p>
            <a:pPr marL="342900" indent="-342900"/>
            <a:r>
              <a:rPr lang="en-IN" dirty="0" smtClean="0">
                <a:solidFill>
                  <a:srgbClr val="000000"/>
                </a:solidFill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18401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483DB0-1C8E-4A61-A302-6EF235F5E7E9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E71671-FBD3-49FC-BE1E-442DAA1DCD1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>
                <a:solidFill>
                  <a:srgbClr val="000000"/>
                </a:solidFill>
              </a:rPr>
              <a:t>N. </a:t>
            </a:r>
            <a:r>
              <a:rPr lang="it-IT" dirty="0" err="1" smtClean="0">
                <a:solidFill>
                  <a:srgbClr val="000000"/>
                </a:solidFill>
              </a:rPr>
              <a:t>Bhyravajhula</a:t>
            </a:r>
            <a:r>
              <a:rPr lang="it-IT" dirty="0" smtClean="0">
                <a:solidFill>
                  <a:srgbClr val="000000"/>
                </a:solidFill>
              </a:rPr>
              <a:t>, Y. Mani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395239" y="-171400"/>
            <a:ext cx="8579248" cy="719137"/>
          </a:xfrm>
        </p:spPr>
        <p:txBody>
          <a:bodyPr>
            <a:normAutofit/>
          </a:bodyPr>
          <a:lstStyle/>
          <a:p>
            <a:r>
              <a:rPr lang="en-US" dirty="0" smtClean="0"/>
              <a:t>Lateral </a:t>
            </a:r>
            <a:r>
              <a:rPr lang="en-US" dirty="0" err="1" smtClean="0"/>
              <a:t>Accel</a:t>
            </a:r>
            <a:r>
              <a:rPr lang="en-US" dirty="0" smtClean="0"/>
              <a:t> Offset Learning (Similar lines of SWA offset)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5239" y="860817"/>
            <a:ext cx="8569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dirty="0" smtClean="0">
                <a:solidFill>
                  <a:srgbClr val="000000"/>
                </a:solidFill>
              </a:rPr>
              <a:t>Learning conditions : (Straight drive)</a:t>
            </a:r>
          </a:p>
          <a:p>
            <a:pPr marL="342900" indent="-342900"/>
            <a:r>
              <a:rPr lang="en-IN" dirty="0" smtClean="0">
                <a:solidFill>
                  <a:srgbClr val="000000"/>
                </a:solidFill>
              </a:rPr>
              <a:t>                  Velocity &gt; 10 m/sec, Wheel Speed Difference  (FL – FR &amp; RL – RR) is less than 0.3 m/sec.                </a:t>
            </a:r>
            <a:endParaRPr lang="en-IN" dirty="0">
              <a:solidFill>
                <a:srgbClr val="000000"/>
              </a:solidFill>
            </a:endParaRPr>
          </a:p>
        </p:txBody>
      </p:sp>
      <p:grpSp>
        <p:nvGrpSpPr>
          <p:cNvPr id="9" name="Group 42"/>
          <p:cNvGrpSpPr/>
          <p:nvPr/>
        </p:nvGrpSpPr>
        <p:grpSpPr>
          <a:xfrm>
            <a:off x="1849936" y="2587472"/>
            <a:ext cx="5406255" cy="2519035"/>
            <a:chOff x="0" y="0"/>
            <a:chExt cx="5406255" cy="2519035"/>
          </a:xfrm>
        </p:grpSpPr>
        <p:grpSp>
          <p:nvGrpSpPr>
            <p:cNvPr id="10" name="Group 6"/>
            <p:cNvGrpSpPr/>
            <p:nvPr/>
          </p:nvGrpSpPr>
          <p:grpSpPr>
            <a:xfrm>
              <a:off x="247650" y="0"/>
              <a:ext cx="4438650" cy="2324100"/>
              <a:chOff x="247650" y="0"/>
              <a:chExt cx="4438650" cy="2324100"/>
            </a:xfrm>
          </p:grpSpPr>
          <p:grpSp>
            <p:nvGrpSpPr>
              <p:cNvPr id="13" name="Group 9"/>
              <p:cNvGrpSpPr/>
              <p:nvPr/>
            </p:nvGrpSpPr>
            <p:grpSpPr>
              <a:xfrm>
                <a:off x="2466976" y="9526"/>
                <a:ext cx="2219324" cy="2305050"/>
                <a:chOff x="2466976" y="9526"/>
                <a:chExt cx="2219324" cy="2305050"/>
              </a:xfrm>
            </p:grpSpPr>
            <p:grpSp>
              <p:nvGrpSpPr>
                <p:cNvPr id="28" name="Group 61"/>
                <p:cNvGrpSpPr/>
                <p:nvPr/>
              </p:nvGrpSpPr>
              <p:grpSpPr>
                <a:xfrm>
                  <a:off x="2667000" y="238125"/>
                  <a:ext cx="2019300" cy="2066925"/>
                  <a:chOff x="2667000" y="238125"/>
                  <a:chExt cx="2019300" cy="2066925"/>
                </a:xfrm>
              </p:grpSpPr>
              <p:grpSp>
                <p:nvGrpSpPr>
                  <p:cNvPr id="30" name="Group 63"/>
                  <p:cNvGrpSpPr/>
                  <p:nvPr/>
                </p:nvGrpSpPr>
                <p:grpSpPr>
                  <a:xfrm>
                    <a:off x="2886075" y="447675"/>
                    <a:ext cx="1800225" cy="1857375"/>
                    <a:chOff x="2886075" y="447675"/>
                    <a:chExt cx="1800225" cy="1857375"/>
                  </a:xfrm>
                </p:grpSpPr>
                <p:grpSp>
                  <p:nvGrpSpPr>
                    <p:cNvPr id="32" name="Group 65"/>
                    <p:cNvGrpSpPr/>
                    <p:nvPr/>
                  </p:nvGrpSpPr>
                  <p:grpSpPr>
                    <a:xfrm>
                      <a:off x="3810000" y="1533525"/>
                      <a:ext cx="876300" cy="762000"/>
                      <a:chOff x="3810000" y="1533525"/>
                      <a:chExt cx="876300" cy="762000"/>
                    </a:xfrm>
                  </p:grpSpPr>
                  <p:sp>
                    <p:nvSpPr>
                      <p:cNvPr id="37" name="Rectangle 36"/>
                      <p:cNvSpPr/>
                      <p:nvPr/>
                    </p:nvSpPr>
                    <p:spPr>
                      <a:xfrm>
                        <a:off x="3810000" y="1533525"/>
                        <a:ext cx="228600" cy="7620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IN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4038600" y="1733550"/>
                        <a:ext cx="228600" cy="561975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IN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  <p:sp>
                    <p:nvSpPr>
                      <p:cNvPr id="39" name="Rectangle 38"/>
                      <p:cNvSpPr/>
                      <p:nvPr/>
                    </p:nvSpPr>
                    <p:spPr>
                      <a:xfrm>
                        <a:off x="4267200" y="1952625"/>
                        <a:ext cx="219075" cy="3429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IN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4486275" y="2095500"/>
                        <a:ext cx="200025" cy="200025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IN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3562350" y="1171575"/>
                      <a:ext cx="238125" cy="11239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IN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3333751" y="895350"/>
                      <a:ext cx="228600" cy="140017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IN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3114675" y="666750"/>
                      <a:ext cx="219075" cy="162877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IN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2886075" y="447675"/>
                      <a:ext cx="219075" cy="185737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IN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  <p:sp>
                <p:nvSpPr>
                  <p:cNvPr id="31" name="Rectangle 30"/>
                  <p:cNvSpPr/>
                  <p:nvPr/>
                </p:nvSpPr>
                <p:spPr>
                  <a:xfrm>
                    <a:off x="2667000" y="238125"/>
                    <a:ext cx="219075" cy="206692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IN">
                      <a:solidFill>
                        <a:srgbClr val="FFFFFF"/>
                      </a:solidFill>
                    </a:endParaRPr>
                  </a:p>
                </p:txBody>
              </p:sp>
            </p:grpSp>
            <p:sp>
              <p:nvSpPr>
                <p:cNvPr id="29" name="Rectangle 28"/>
                <p:cNvSpPr/>
                <p:nvPr/>
              </p:nvSpPr>
              <p:spPr>
                <a:xfrm>
                  <a:off x="2466976" y="9526"/>
                  <a:ext cx="190500" cy="23050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4" name="Group 10"/>
              <p:cNvGrpSpPr/>
              <p:nvPr/>
            </p:nvGrpSpPr>
            <p:grpSpPr>
              <a:xfrm>
                <a:off x="247650" y="0"/>
                <a:ext cx="2209800" cy="2324100"/>
                <a:chOff x="247650" y="0"/>
                <a:chExt cx="2209800" cy="2324100"/>
              </a:xfrm>
            </p:grpSpPr>
            <p:grpSp>
              <p:nvGrpSpPr>
                <p:cNvPr id="15" name="Group 11"/>
                <p:cNvGrpSpPr/>
                <p:nvPr/>
              </p:nvGrpSpPr>
              <p:grpSpPr>
                <a:xfrm>
                  <a:off x="247650" y="257175"/>
                  <a:ext cx="2019300" cy="2066925"/>
                  <a:chOff x="247650" y="257175"/>
                  <a:chExt cx="2019300" cy="2066925"/>
                </a:xfrm>
              </p:grpSpPr>
              <p:grpSp>
                <p:nvGrpSpPr>
                  <p:cNvPr id="17" name="Group 13"/>
                  <p:cNvGrpSpPr/>
                  <p:nvPr/>
                </p:nvGrpSpPr>
                <p:grpSpPr>
                  <a:xfrm>
                    <a:off x="247650" y="457200"/>
                    <a:ext cx="1800225" cy="1857375"/>
                    <a:chOff x="247650" y="457200"/>
                    <a:chExt cx="1800225" cy="1857375"/>
                  </a:xfrm>
                </p:grpSpPr>
                <p:grpSp>
                  <p:nvGrpSpPr>
                    <p:cNvPr id="19" name="Group 15"/>
                    <p:cNvGrpSpPr/>
                    <p:nvPr/>
                  </p:nvGrpSpPr>
                  <p:grpSpPr>
                    <a:xfrm>
                      <a:off x="247650" y="1543051"/>
                      <a:ext cx="885825" cy="762000"/>
                      <a:chOff x="247650" y="1543051"/>
                      <a:chExt cx="885825" cy="762000"/>
                    </a:xfrm>
                  </p:grpSpPr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247650" y="2095500"/>
                        <a:ext cx="200025" cy="200025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IN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  <p:sp>
                    <p:nvSpPr>
                      <p:cNvPr id="25" name="Rectangle 24"/>
                      <p:cNvSpPr/>
                      <p:nvPr/>
                    </p:nvSpPr>
                    <p:spPr>
                      <a:xfrm>
                        <a:off x="457200" y="1952626"/>
                        <a:ext cx="219075" cy="3429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IN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685801" y="1733550"/>
                        <a:ext cx="228600" cy="561975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IN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  <p:sp>
                    <p:nvSpPr>
                      <p:cNvPr id="27" name="Rectangle 26"/>
                      <p:cNvSpPr/>
                      <p:nvPr/>
                    </p:nvSpPr>
                    <p:spPr>
                      <a:xfrm>
                        <a:off x="904875" y="1543051"/>
                        <a:ext cx="228600" cy="7620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IN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133474" y="1190625"/>
                      <a:ext cx="238125" cy="11239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IN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371600" y="914400"/>
                      <a:ext cx="228600" cy="140017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IN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1609725" y="685800"/>
                      <a:ext cx="219075" cy="162877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IN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1828800" y="457200"/>
                      <a:ext cx="219075" cy="185737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IN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  <p:sp>
                <p:nvSpPr>
                  <p:cNvPr id="18" name="Rectangle 17"/>
                  <p:cNvSpPr/>
                  <p:nvPr/>
                </p:nvSpPr>
                <p:spPr>
                  <a:xfrm>
                    <a:off x="2047875" y="257175"/>
                    <a:ext cx="219075" cy="206692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IN">
                      <a:solidFill>
                        <a:srgbClr val="FFFFFF"/>
                      </a:solidFill>
                    </a:endParaRPr>
                  </a:p>
                </p:txBody>
              </p:sp>
            </p:grpSp>
            <p:sp>
              <p:nvSpPr>
                <p:cNvPr id="16" name="Rectangle 15"/>
                <p:cNvSpPr/>
                <p:nvPr/>
              </p:nvSpPr>
              <p:spPr>
                <a:xfrm>
                  <a:off x="2266950" y="0"/>
                  <a:ext cx="190500" cy="23050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11" name="TextBox 34"/>
            <p:cNvSpPr txBox="1"/>
            <p:nvPr/>
          </p:nvSpPr>
          <p:spPr>
            <a:xfrm>
              <a:off x="0" y="2228850"/>
              <a:ext cx="918841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dirty="0" smtClean="0">
                  <a:solidFill>
                    <a:srgbClr val="000000"/>
                  </a:solidFill>
                </a:rPr>
                <a:t>-2.5 m/sec2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12" name="TextBox 35"/>
            <p:cNvSpPr txBox="1"/>
            <p:nvPr/>
          </p:nvSpPr>
          <p:spPr>
            <a:xfrm>
              <a:off x="4533900" y="2257425"/>
              <a:ext cx="872355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dirty="0" smtClean="0">
                  <a:solidFill>
                    <a:srgbClr val="000000"/>
                  </a:solidFill>
                </a:rPr>
                <a:t>2.5 m/sec2</a:t>
              </a:r>
              <a:endParaRPr lang="en-IN" dirty="0">
                <a:solidFill>
                  <a:srgbClr val="000000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65943" y="1851432"/>
            <a:ext cx="8238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 startAt="2"/>
            </a:pPr>
            <a:r>
              <a:rPr lang="en-IN" dirty="0" smtClean="0">
                <a:solidFill>
                  <a:srgbClr val="000000"/>
                </a:solidFill>
              </a:rPr>
              <a:t>Build Histogram : Histogram is filled based on direct SWA measurements</a:t>
            </a:r>
          </a:p>
          <a:p>
            <a:pPr marL="342900" indent="-342900"/>
            <a:r>
              <a:rPr lang="en-IN" dirty="0" smtClean="0">
                <a:solidFill>
                  <a:srgbClr val="000000"/>
                </a:solidFill>
              </a:rPr>
              <a:t>                                   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9696" y="5294664"/>
            <a:ext cx="817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 startAt="3"/>
            </a:pPr>
            <a:r>
              <a:rPr lang="en-IN" dirty="0" smtClean="0">
                <a:solidFill>
                  <a:srgbClr val="000000"/>
                </a:solidFill>
              </a:rPr>
              <a:t>Check enough number of samples are collected based on distance criteria.</a:t>
            </a:r>
          </a:p>
          <a:p>
            <a:pPr marL="342900" indent="-342900"/>
            <a:r>
              <a:rPr lang="en-IN" dirty="0" smtClean="0">
                <a:solidFill>
                  <a:srgbClr val="000000"/>
                </a:solidFill>
              </a:rPr>
              <a:t>     Compute median, once enough number of samples are collected.      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000446" y="443675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W1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24894" y="353187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W5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83686" y="32856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W15</a:t>
            </a:r>
            <a:endParaRPr lang="en-US" sz="1000" dirty="0">
              <a:solidFill>
                <a:srgbClr val="000000"/>
              </a:solidFill>
            </a:endParaRPr>
          </a:p>
        </p:txBody>
      </p:sp>
      <p:graphicFrame>
        <p:nvGraphicFramePr>
          <p:cNvPr id="46" name="Object 2"/>
          <p:cNvGraphicFramePr>
            <a:graphicFrameLocks noChangeAspect="1"/>
          </p:cNvGraphicFramePr>
          <p:nvPr/>
        </p:nvGraphicFramePr>
        <p:xfrm>
          <a:off x="3014663" y="2176463"/>
          <a:ext cx="1168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3" imgW="1168200" imgH="228600" progId="Equation.3">
                  <p:embed/>
                </p:oleObj>
              </mc:Choice>
              <mc:Fallback>
                <p:oleObj name="Equation" r:id="rId3" imgW="1168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663" y="2176463"/>
                        <a:ext cx="1168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4078862" y="2090470"/>
            <a:ext cx="2158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(Distance Computation)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6222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483DB0-1C8E-4A61-A302-6EF235F5E7E9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E71671-FBD3-49FC-BE1E-442DAA1DCD1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>
                <a:solidFill>
                  <a:srgbClr val="000000"/>
                </a:solidFill>
              </a:rPr>
              <a:t>N. </a:t>
            </a:r>
            <a:r>
              <a:rPr lang="it-IT" dirty="0" err="1" smtClean="0">
                <a:solidFill>
                  <a:srgbClr val="000000"/>
                </a:solidFill>
              </a:rPr>
              <a:t>Bhyravajhula</a:t>
            </a:r>
            <a:r>
              <a:rPr lang="it-IT" dirty="0" smtClean="0">
                <a:solidFill>
                  <a:srgbClr val="000000"/>
                </a:solidFill>
              </a:rPr>
              <a:t>, Y. Mani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34999" y="-185737"/>
            <a:ext cx="8353425" cy="719137"/>
          </a:xfrm>
        </p:spPr>
        <p:txBody>
          <a:bodyPr>
            <a:normAutofit/>
          </a:bodyPr>
          <a:lstStyle/>
          <a:p>
            <a:r>
              <a:rPr lang="en-US" dirty="0" smtClean="0"/>
              <a:t>Lateral Acceleration Offset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4635" y="859135"/>
            <a:ext cx="4470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</a:rPr>
              <a:t>Learning distance Criteria :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0531" y="1514943"/>
            <a:ext cx="3734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dirty="0" smtClean="0">
                <a:solidFill>
                  <a:srgbClr val="000000"/>
                </a:solidFill>
              </a:rPr>
              <a:t>First Learning                 ---    20 Km</a:t>
            </a:r>
          </a:p>
          <a:p>
            <a:pPr marL="342900" indent="-342900">
              <a:buFontTx/>
              <a:buAutoNum type="arabicPeriod"/>
            </a:pPr>
            <a:r>
              <a:rPr lang="en-IN" dirty="0" smtClean="0">
                <a:solidFill>
                  <a:srgbClr val="000000"/>
                </a:solidFill>
              </a:rPr>
              <a:t>Second Learning            ---    25 Km</a:t>
            </a:r>
          </a:p>
          <a:p>
            <a:pPr marL="342900" indent="-342900">
              <a:buFontTx/>
              <a:buAutoNum type="arabicPeriod"/>
            </a:pPr>
            <a:r>
              <a:rPr lang="en-IN" dirty="0" smtClean="0">
                <a:solidFill>
                  <a:srgbClr val="000000"/>
                </a:solidFill>
              </a:rPr>
              <a:t>Third Learning               -- -    30 km</a:t>
            </a:r>
          </a:p>
          <a:p>
            <a:pPr marL="342900" indent="-342900">
              <a:buFontTx/>
              <a:buAutoNum type="arabicPeriod"/>
            </a:pPr>
            <a:r>
              <a:rPr lang="en-IN" dirty="0" smtClean="0">
                <a:solidFill>
                  <a:srgbClr val="000000"/>
                </a:solidFill>
              </a:rPr>
              <a:t>Fourth Learning            ----    30 Km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713" y="2962743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</a:rPr>
              <a:t> Reset Criteria: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756859" y="1066800"/>
          <a:ext cx="1778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Formel" r:id="rId3" imgW="1777680" imgH="253800" progId="Equation.3">
                  <p:embed/>
                </p:oleObj>
              </mc:Choice>
              <mc:Fallback>
                <p:oleObj name="Formel" r:id="rId3" imgW="17776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859" y="1066800"/>
                        <a:ext cx="1778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87131" y="3419943"/>
            <a:ext cx="639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Lateral Acceleration  more than 1.8 m/sec2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4635" y="3949151"/>
            <a:ext cx="5370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</a:rPr>
              <a:t>Errors associated with SWA offset 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8914" y="4410816"/>
            <a:ext cx="624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Out of Range lateral acceleration offset error (</a:t>
            </a:r>
            <a:r>
              <a:rPr lang="en-US" dirty="0" err="1" smtClean="0">
                <a:solidFill>
                  <a:srgbClr val="000000"/>
                </a:solidFill>
              </a:rPr>
              <a:t>AyOffsRg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I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48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A199B5-C260-4674-A750-6875095CB2F7}" type="datetime3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 August 2017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23DCED-D386-4AFD-A363-DC1D866F68DC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556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VDY, </a:t>
            </a:r>
            <a:r>
              <a:rPr lang="en-US" dirty="0" smtClean="0">
                <a:solidFill>
                  <a:srgbClr val="000000"/>
                </a:solidFill>
              </a:rPr>
              <a:t>© Continental AG</a:t>
            </a:r>
          </a:p>
        </p:txBody>
      </p:sp>
      <p:grpSp>
        <p:nvGrpSpPr>
          <p:cNvPr id="24581" name="Group 31"/>
          <p:cNvGrpSpPr>
            <a:grpSpLocks/>
          </p:cNvGrpSpPr>
          <p:nvPr/>
        </p:nvGrpSpPr>
        <p:grpSpPr bwMode="auto">
          <a:xfrm>
            <a:off x="468313" y="620713"/>
            <a:ext cx="8351837" cy="5329237"/>
            <a:chOff x="539552" y="548680"/>
            <a:chExt cx="8568952" cy="5472608"/>
          </a:xfrm>
        </p:grpSpPr>
        <p:sp>
          <p:nvSpPr>
            <p:cNvPr id="10" name="Rounded Rectangle 9"/>
            <p:cNvSpPr/>
            <p:nvPr/>
          </p:nvSpPr>
          <p:spPr>
            <a:xfrm>
              <a:off x="2844259" y="548680"/>
              <a:ext cx="1296500" cy="1080827"/>
            </a:xfrm>
            <a:prstGeom prst="round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dirty="0">
                  <a:solidFill>
                    <a:srgbClr val="EBEBEB">
                      <a:lumMod val="10000"/>
                    </a:srgbClr>
                  </a:solidFill>
                </a:rPr>
                <a:t>GYE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dirty="0">
                  <a:solidFill>
                    <a:srgbClr val="EBEBEB">
                      <a:lumMod val="10000"/>
                    </a:srgbClr>
                  </a:solidFill>
                </a:rPr>
                <a:t>KALMAN  FILTER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44259" y="1988153"/>
              <a:ext cx="1296500" cy="1080828"/>
            </a:xfrm>
            <a:prstGeom prst="round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dirty="0">
                  <a:solidFill>
                    <a:srgbClr val="EBEBEB">
                      <a:lumMod val="10000"/>
                    </a:srgbClr>
                  </a:solidFill>
                </a:rPr>
                <a:t>SYE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dirty="0">
                  <a:solidFill>
                    <a:srgbClr val="EBEBEB">
                      <a:lumMod val="10000"/>
                    </a:srgbClr>
                  </a:solidFill>
                </a:rPr>
                <a:t>KALMAN  FILTER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844259" y="3500986"/>
              <a:ext cx="1296500" cy="1080828"/>
            </a:xfrm>
            <a:prstGeom prst="round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dirty="0">
                  <a:solidFill>
                    <a:srgbClr val="EBEBEB">
                      <a:lumMod val="10000"/>
                    </a:srgbClr>
                  </a:solidFill>
                </a:rPr>
                <a:t>AYE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dirty="0">
                  <a:solidFill>
                    <a:srgbClr val="EBEBEB">
                      <a:lumMod val="10000"/>
                    </a:srgbClr>
                  </a:solidFill>
                </a:rPr>
                <a:t>KALMAN  FILTER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844259" y="4940461"/>
              <a:ext cx="1296500" cy="1080827"/>
            </a:xfrm>
            <a:prstGeom prst="round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dirty="0">
                  <a:solidFill>
                    <a:srgbClr val="EBEBEB">
                      <a:lumMod val="10000"/>
                    </a:srgbClr>
                  </a:solidFill>
                </a:rPr>
                <a:t>WYE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dirty="0">
                  <a:solidFill>
                    <a:srgbClr val="EBEBEB">
                      <a:lumMod val="10000"/>
                    </a:srgbClr>
                  </a:solidFill>
                </a:rPr>
                <a:t>KALMAN  FILTER</a:t>
              </a: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539552" y="837226"/>
              <a:ext cx="2304707" cy="503735"/>
            </a:xfrm>
            <a:prstGeom prst="rightArrow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dirty="0">
                  <a:solidFill>
                    <a:srgbClr val="EBEBEB">
                      <a:lumMod val="10000"/>
                    </a:srgbClr>
                  </a:solidFill>
                </a:rPr>
                <a:t>OFFSET COMPENSATED GIER YAW RATE</a:t>
              </a: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539552" y="2276701"/>
              <a:ext cx="2304707" cy="503734"/>
            </a:xfrm>
            <a:prstGeom prst="rightArrow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dirty="0">
                  <a:solidFill>
                    <a:srgbClr val="EBEBEB">
                      <a:lumMod val="10000"/>
                    </a:srgbClr>
                  </a:solidFill>
                </a:rPr>
                <a:t>OFFSET COMPENSATED STEERING WHEEL ANGEL</a:t>
              </a: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539552" y="3717805"/>
              <a:ext cx="2304707" cy="503734"/>
            </a:xfrm>
            <a:prstGeom prst="rightArrow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dirty="0">
                  <a:solidFill>
                    <a:srgbClr val="EBEBEB">
                      <a:lumMod val="10000"/>
                    </a:srgbClr>
                  </a:solidFill>
                </a:rPr>
                <a:t>OFFSET COMPENSATED LATERAL ACCELERATION</a:t>
              </a: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539552" y="5300736"/>
              <a:ext cx="2304707" cy="503735"/>
            </a:xfrm>
            <a:prstGeom prst="rightArrow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dirty="0">
                  <a:solidFill>
                    <a:srgbClr val="EBEBEB">
                      <a:lumMod val="10000"/>
                    </a:srgbClr>
                  </a:solidFill>
                </a:rPr>
                <a:t>OFFSET COMPENSATED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dirty="0">
                  <a:solidFill>
                    <a:srgbClr val="EBEBEB">
                      <a:lumMod val="10000"/>
                    </a:srgbClr>
                  </a:solidFill>
                </a:rPr>
                <a:t>4 WHEEL VELOCITIES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868883" y="548680"/>
              <a:ext cx="1583163" cy="5472608"/>
            </a:xfrm>
            <a:prstGeom prst="round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4140759" y="692138"/>
              <a:ext cx="1728124" cy="937369"/>
            </a:xfrm>
            <a:prstGeom prst="rightArrow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>
                  <a:solidFill>
                    <a:srgbClr val="EBEBEB">
                      <a:lumMod val="10000"/>
                    </a:srgbClr>
                  </a:solidFill>
                </a:rPr>
                <a:t>YAW RATE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>
                  <a:solidFill>
                    <a:srgbClr val="EBEBEB">
                      <a:lumMod val="10000"/>
                    </a:srgbClr>
                  </a:solidFill>
                </a:rPr>
                <a:t>+VARIANCE</a:t>
              </a:r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7452047" y="2565247"/>
              <a:ext cx="1656457" cy="1152558"/>
            </a:xfrm>
            <a:prstGeom prst="rightArrow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rgbClr val="EBEBEB">
                      <a:lumMod val="10000"/>
                    </a:srgbClr>
                  </a:solidFill>
                </a:rPr>
                <a:t>MERGED YAW RATE +VARIANCE</a:t>
              </a:r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4140759" y="1988153"/>
              <a:ext cx="1728124" cy="1080828"/>
            </a:xfrm>
            <a:prstGeom prst="rightArrow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>
                  <a:solidFill>
                    <a:srgbClr val="EBEBEB">
                      <a:lumMod val="10000"/>
                    </a:srgbClr>
                  </a:solidFill>
                </a:rPr>
                <a:t>STEERING WHEEL YAW RATE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>
                  <a:solidFill>
                    <a:srgbClr val="EBEBEB">
                      <a:lumMod val="10000"/>
                    </a:srgbClr>
                  </a:solidFill>
                </a:rPr>
                <a:t>+VARIANCE</a:t>
              </a:r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4140759" y="3500986"/>
              <a:ext cx="1728124" cy="1080828"/>
            </a:xfrm>
            <a:prstGeom prst="rightArrow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>
                  <a:solidFill>
                    <a:srgbClr val="EBEBEB">
                      <a:lumMod val="10000"/>
                    </a:srgbClr>
                  </a:solidFill>
                </a:rPr>
                <a:t>LAT ACCEL YAW RATE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>
                  <a:solidFill>
                    <a:srgbClr val="EBEBEB">
                      <a:lumMod val="10000"/>
                    </a:srgbClr>
                  </a:solidFill>
                </a:rPr>
                <a:t>+VARIANCE</a:t>
              </a:r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4140759" y="4940461"/>
              <a:ext cx="1728124" cy="1080827"/>
            </a:xfrm>
            <a:prstGeom prst="rightArrow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>
                  <a:solidFill>
                    <a:srgbClr val="EBEBEB">
                      <a:lumMod val="10000"/>
                    </a:srgbClr>
                  </a:solidFill>
                </a:rPr>
                <a:t>WHEEL SPD YAW RATE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>
                  <a:solidFill>
                    <a:srgbClr val="EBEBEB">
                      <a:lumMod val="10000"/>
                    </a:srgbClr>
                  </a:solidFill>
                </a:rPr>
                <a:t>+VARIANCE</a:t>
              </a:r>
            </a:p>
          </p:txBody>
        </p:sp>
      </p:grpSp>
      <p:grpSp>
        <p:nvGrpSpPr>
          <p:cNvPr id="24582" name="Group 30"/>
          <p:cNvGrpSpPr>
            <a:grpSpLocks/>
          </p:cNvGrpSpPr>
          <p:nvPr/>
        </p:nvGrpSpPr>
        <p:grpSpPr bwMode="auto">
          <a:xfrm>
            <a:off x="6156325" y="1196975"/>
            <a:ext cx="492125" cy="4248150"/>
            <a:chOff x="6455821" y="980728"/>
            <a:chExt cx="492443" cy="4248472"/>
          </a:xfrm>
        </p:grpSpPr>
        <p:sp>
          <p:nvSpPr>
            <p:cNvPr id="24584" name="TextBox 27"/>
            <p:cNvSpPr txBox="1">
              <a:spLocks noChangeArrowheads="1"/>
            </p:cNvSpPr>
            <p:nvPr/>
          </p:nvSpPr>
          <p:spPr bwMode="auto">
            <a:xfrm>
              <a:off x="6516216" y="1535881"/>
              <a:ext cx="288032" cy="3693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KALMAN</a:t>
              </a:r>
              <a:r>
                <a:rPr lang="en-US">
                  <a:solidFill>
                    <a:srgbClr val="000000"/>
                  </a:solidFill>
                </a:rPr>
                <a:t> </a:t>
              </a:r>
              <a:r>
                <a:rPr lang="en-US" b="1">
                  <a:solidFill>
                    <a:srgbClr val="000000"/>
                  </a:solidFill>
                </a:rPr>
                <a:t>FILTER</a:t>
              </a:r>
            </a:p>
          </p:txBody>
        </p:sp>
        <p:sp>
          <p:nvSpPr>
            <p:cNvPr id="24585" name="TextBox 28"/>
            <p:cNvSpPr txBox="1">
              <a:spLocks noChangeArrowheads="1"/>
            </p:cNvSpPr>
            <p:nvPr/>
          </p:nvSpPr>
          <p:spPr bwMode="auto">
            <a:xfrm>
              <a:off x="6455821" y="980728"/>
              <a:ext cx="49244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YE</a:t>
              </a:r>
            </a:p>
          </p:txBody>
        </p:sp>
      </p:grpSp>
      <p:sp>
        <p:nvSpPr>
          <p:cNvPr id="24583" name="Title 2"/>
          <p:cNvSpPr>
            <a:spLocks noGrp="1"/>
          </p:cNvSpPr>
          <p:nvPr>
            <p:ph type="title"/>
          </p:nvPr>
        </p:nvSpPr>
        <p:spPr>
          <a:xfrm>
            <a:off x="539750" y="-242888"/>
            <a:ext cx="8353425" cy="719138"/>
          </a:xfrm>
        </p:spPr>
        <p:txBody>
          <a:bodyPr/>
          <a:lstStyle/>
          <a:p>
            <a:pPr algn="ctr" eaLnBrk="1" hangingPunct="1"/>
            <a:r>
              <a:rPr lang="en-US" smtClean="0">
                <a:cs typeface="Arial" charset="0"/>
              </a:rPr>
              <a:t>YAW RATE ESTIMATION</a:t>
            </a:r>
          </a:p>
        </p:txBody>
      </p:sp>
    </p:spTree>
    <p:extLst>
      <p:ext uri="{BB962C8B-B14F-4D97-AF65-F5344CB8AC3E}">
        <p14:creationId xmlns:p14="http://schemas.microsoft.com/office/powerpoint/2010/main" val="469490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2"/>
          <p:cNvSpPr>
            <a:spLocks noGrp="1"/>
          </p:cNvSpPr>
          <p:nvPr>
            <p:ph type="title"/>
          </p:nvPr>
        </p:nvSpPr>
        <p:spPr>
          <a:xfrm>
            <a:off x="468313" y="-242888"/>
            <a:ext cx="8353425" cy="719138"/>
          </a:xfrm>
        </p:spPr>
        <p:txBody>
          <a:bodyPr/>
          <a:lstStyle/>
          <a:p>
            <a:pPr algn="ctr" eaLnBrk="1" hangingPunct="1"/>
            <a:r>
              <a:rPr lang="en-US" smtClean="0">
                <a:cs typeface="Arial" charset="0"/>
              </a:rPr>
              <a:t>VELOCITY ESTIMATION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B555BD-485F-445E-9E1E-E20AC8D17975}" type="datetime3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 August 2017</a:t>
            </a:fld>
            <a:endParaRPr lang="en-US" smtClean="0"/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952292-763F-4A4F-B7F1-EEEC1C1724E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  <p:sp>
        <p:nvSpPr>
          <p:cNvPr id="24581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/>
              <a:t>VDY, </a:t>
            </a:r>
            <a:r>
              <a:rPr lang="en-US" dirty="0" smtClean="0"/>
              <a:t>© Continental AG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63713" y="836613"/>
            <a:ext cx="2447925" cy="381635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24525" y="908050"/>
            <a:ext cx="1943100" cy="2160588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4925" y="836613"/>
            <a:ext cx="1728788" cy="863600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OFF COMP WHEEL VELOCITY FRONT LEFT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4925" y="1773238"/>
            <a:ext cx="1728788" cy="863600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OFF COMP WHEEL VELOCITY FRONT </a:t>
            </a:r>
            <a:r>
              <a:rPr lang="en-US" sz="1000" b="1" dirty="0" smtClean="0">
                <a:solidFill>
                  <a:schemeClr val="bg2">
                    <a:lumMod val="10000"/>
                  </a:schemeClr>
                </a:solidFill>
              </a:rPr>
              <a:t>RIGHT</a:t>
            </a:r>
            <a:endParaRPr lang="en-US" sz="1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4925" y="2708275"/>
            <a:ext cx="1728788" cy="865188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OFF COMP WHEEL VELOCITY </a:t>
            </a:r>
            <a:r>
              <a:rPr lang="en-US" sz="1000" b="1" dirty="0" smtClean="0">
                <a:solidFill>
                  <a:schemeClr val="bg2">
                    <a:lumMod val="10000"/>
                  </a:schemeClr>
                </a:solidFill>
              </a:rPr>
              <a:t>REAR </a:t>
            </a:r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4925" y="3644900"/>
            <a:ext cx="1728788" cy="863600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OFF COMP WHEEL VELOCITY </a:t>
            </a:r>
            <a:r>
              <a:rPr lang="en-US" sz="1000" b="1" dirty="0" smtClean="0">
                <a:solidFill>
                  <a:schemeClr val="bg2">
                    <a:lumMod val="10000"/>
                  </a:schemeClr>
                </a:solidFill>
              </a:rPr>
              <a:t>REAR RIGHT</a:t>
            </a:r>
            <a:endParaRPr lang="en-US" sz="1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211638" y="1557338"/>
            <a:ext cx="1512887" cy="863600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MERGED VELOCITY +VARIANCE</a:t>
            </a:r>
          </a:p>
        </p:txBody>
      </p:sp>
      <p:sp>
        <p:nvSpPr>
          <p:cNvPr id="26637" name="TextBox 14"/>
          <p:cNvSpPr txBox="1">
            <a:spLocks noChangeArrowheads="1"/>
          </p:cNvSpPr>
          <p:nvPr/>
        </p:nvSpPr>
        <p:spPr bwMode="auto">
          <a:xfrm>
            <a:off x="2051050" y="2606675"/>
            <a:ext cx="18748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/>
              <a:t>MERGING KALMAN FILTER</a:t>
            </a:r>
          </a:p>
        </p:txBody>
      </p:sp>
      <p:sp>
        <p:nvSpPr>
          <p:cNvPr id="26638" name="TextBox 15"/>
          <p:cNvSpPr txBox="1">
            <a:spLocks noChangeArrowheads="1"/>
          </p:cNvSpPr>
          <p:nvPr/>
        </p:nvSpPr>
        <p:spPr bwMode="auto">
          <a:xfrm>
            <a:off x="5881688" y="1844675"/>
            <a:ext cx="17145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/>
              <a:t>VELOCITY CORRECTION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7667625" y="1557338"/>
            <a:ext cx="1512888" cy="965200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CORRECETD VELOCITY VARIANCE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4211638" y="3357563"/>
            <a:ext cx="1512887" cy="863600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MERGED ACCEL +VARIANCE</a:t>
            </a:r>
          </a:p>
        </p:txBody>
      </p:sp>
      <p:sp>
        <p:nvSpPr>
          <p:cNvPr id="22" name="Right Arrow 21"/>
          <p:cNvSpPr/>
          <p:nvPr/>
        </p:nvSpPr>
        <p:spPr>
          <a:xfrm rot="16200000">
            <a:off x="5481638" y="3906838"/>
            <a:ext cx="2376487" cy="700087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RELAVTIVE VELOCITY+ VAR  FROM STATIONARY TARGETS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288" y="1011814"/>
            <a:ext cx="8353425" cy="4535487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Estimate vehicle dynamic signals like Longitudinal velocity , Long </a:t>
            </a:r>
            <a:r>
              <a:rPr lang="en-IN" dirty="0" err="1" smtClean="0"/>
              <a:t>Accel</a:t>
            </a:r>
            <a:r>
              <a:rPr lang="en-IN" dirty="0" smtClean="0"/>
              <a:t>, Yaw rate and Lateral Acceleration by Offset </a:t>
            </a:r>
            <a:r>
              <a:rPr lang="en-IN" dirty="0" smtClean="0"/>
              <a:t>compensation and </a:t>
            </a:r>
            <a:r>
              <a:rPr lang="en-IN" dirty="0" err="1" smtClean="0"/>
              <a:t>Plausibilization</a:t>
            </a:r>
            <a:r>
              <a:rPr lang="en-IN" dirty="0" smtClean="0"/>
              <a:t>.</a:t>
            </a:r>
          </a:p>
          <a:p>
            <a:pPr marL="342900" indent="-342900">
              <a:buAutoNum type="arabicPeriod" startAt="2"/>
            </a:pPr>
            <a:r>
              <a:rPr lang="en-IN" dirty="0" smtClean="0"/>
              <a:t>Vehicle path prediction by providing Curvature estimation &amp; Motion State detection</a:t>
            </a:r>
          </a:p>
          <a:p>
            <a:pPr marL="342900" indent="-342900">
              <a:buAutoNum type="arabicPeriod" startAt="2"/>
            </a:pPr>
            <a:r>
              <a:rPr lang="en-IN" dirty="0" smtClean="0"/>
              <a:t>Set the DEMs/Errors in case of </a:t>
            </a:r>
          </a:p>
          <a:p>
            <a:pPr marL="342900" indent="-342900">
              <a:buNone/>
            </a:pPr>
            <a:r>
              <a:rPr lang="en-IN" dirty="0" smtClean="0"/>
              <a:t>		a. Invalid inputs</a:t>
            </a:r>
          </a:p>
          <a:p>
            <a:pPr marL="342900" indent="-342900">
              <a:buNone/>
            </a:pPr>
            <a:r>
              <a:rPr lang="en-IN" dirty="0" smtClean="0"/>
              <a:t>		b. Estimated signal / Variance is crossing threshold</a:t>
            </a:r>
          </a:p>
          <a:p>
            <a:pPr marL="342900" indent="-342900">
              <a:buNone/>
            </a:pPr>
            <a:r>
              <a:rPr lang="en-IN" dirty="0" smtClean="0"/>
              <a:t>                c. Input parameters out of range</a:t>
            </a:r>
          </a:p>
          <a:p>
            <a:pPr marL="342900" indent="-342900">
              <a:buNone/>
            </a:pPr>
            <a:r>
              <a:rPr lang="en-IN" dirty="0" smtClean="0"/>
              <a:t>                d. Input signals out of range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: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VDY, </a:t>
            </a:r>
            <a:r>
              <a:rPr lang="en-US" dirty="0" smtClean="0">
                <a:solidFill>
                  <a:srgbClr val="000000"/>
                </a:solidFill>
              </a:rPr>
              <a:t>© Continental AG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633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 computation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VDY, </a:t>
            </a:r>
            <a:r>
              <a:rPr lang="en-US" dirty="0" smtClean="0">
                <a:solidFill>
                  <a:srgbClr val="000000"/>
                </a:solidFill>
              </a:rPr>
              <a:t>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61794" name="Object 2"/>
          <p:cNvGraphicFramePr>
            <a:graphicFrameLocks noChangeAspect="1"/>
          </p:cNvGraphicFramePr>
          <p:nvPr/>
        </p:nvGraphicFramePr>
        <p:xfrm>
          <a:off x="539552" y="1412776"/>
          <a:ext cx="40671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3" imgW="3340080" imgH="431640" progId="Equation.3">
                  <p:embed/>
                </p:oleObj>
              </mc:Choice>
              <mc:Fallback>
                <p:oleObj name="Equation" r:id="rId3" imgW="3340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412776"/>
                        <a:ext cx="4067175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1886" y="2236222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/>
                <a:cs typeface="+mn-cs"/>
              </a:rPr>
              <a:t>Build histogram from the ratio of speeds (CF). </a:t>
            </a: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648" y="2852936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/>
                <a:cs typeface="+mn-cs"/>
              </a:rPr>
              <a:t>Compute median from histogram to compute CF statistically</a:t>
            </a: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3645024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/>
                <a:cs typeface="+mn-cs"/>
              </a:rPr>
              <a:t>Range of CF = 0.7 to 1.3</a:t>
            </a: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5691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65163" y="1157288"/>
            <a:ext cx="1981200" cy="46085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err="1">
              <a:solidFill>
                <a:srgbClr val="EBEBEB">
                  <a:lumMod val="10000"/>
                </a:srgbClr>
              </a:solidFill>
            </a:endParaRPr>
          </a:p>
        </p:txBody>
      </p:sp>
      <p:sp>
        <p:nvSpPr>
          <p:cNvPr id="101379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6170613" y="7177088"/>
            <a:ext cx="2001837" cy="150812"/>
          </a:xfrm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D20AA7-8086-4A09-9530-AF7F71FA446E}" type="datetime3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 August 2017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1380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8208963" y="7327900"/>
            <a:ext cx="360362" cy="150813"/>
          </a:xfrm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218178-1450-4B26-8BBF-8DFB4A9AD13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1381" name="Footer Placeholder 5"/>
          <p:cNvSpPr>
            <a:spLocks noGrp="1"/>
          </p:cNvSpPr>
          <p:nvPr>
            <p:ph type="ftr" sz="quarter" idx="12"/>
          </p:nvPr>
        </p:nvSpPr>
        <p:spPr bwMode="auto">
          <a:xfrm>
            <a:off x="6170613" y="7327900"/>
            <a:ext cx="2001837" cy="150813"/>
          </a:xfrm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Author, © Continental AG</a:t>
            </a:r>
          </a:p>
        </p:txBody>
      </p:sp>
      <p:sp>
        <p:nvSpPr>
          <p:cNvPr id="7" name="Rectangle 6"/>
          <p:cNvSpPr/>
          <p:nvPr/>
        </p:nvSpPr>
        <p:spPr>
          <a:xfrm>
            <a:off x="6119813" y="2227263"/>
            <a:ext cx="1439862" cy="3024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EBEBEB">
                    <a:lumMod val="10000"/>
                  </a:srgbClr>
                </a:solidFill>
              </a:rPr>
              <a:t>Curve Estimation using Kalman Filter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256213" y="2725738"/>
            <a:ext cx="863600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8" name="TextBox 9"/>
          <p:cNvSpPr txBox="1">
            <a:spLocks noChangeArrowheads="1"/>
          </p:cNvSpPr>
          <p:nvPr/>
        </p:nvSpPr>
        <p:spPr bwMode="auto">
          <a:xfrm>
            <a:off x="3851275" y="2587625"/>
            <a:ext cx="1549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Vehicle Velocity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56213" y="3738563"/>
            <a:ext cx="863600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51500" y="4741863"/>
            <a:ext cx="468313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1" name="TextBox 16"/>
          <p:cNvSpPr txBox="1">
            <a:spLocks noChangeArrowheads="1"/>
          </p:cNvSpPr>
          <p:nvPr/>
        </p:nvSpPr>
        <p:spPr bwMode="auto">
          <a:xfrm>
            <a:off x="3743325" y="3600450"/>
            <a:ext cx="165735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Steering wheel Curve</a:t>
            </a:r>
          </a:p>
        </p:txBody>
      </p:sp>
      <p:sp>
        <p:nvSpPr>
          <p:cNvPr id="25612" name="TextBox 19"/>
          <p:cNvSpPr txBox="1">
            <a:spLocks noChangeArrowheads="1"/>
          </p:cNvSpPr>
          <p:nvPr/>
        </p:nvSpPr>
        <p:spPr bwMode="auto">
          <a:xfrm>
            <a:off x="4500563" y="4603750"/>
            <a:ext cx="1295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Yaw Rate Curve </a:t>
            </a:r>
          </a:p>
        </p:txBody>
      </p:sp>
      <p:sp>
        <p:nvSpPr>
          <p:cNvPr id="25613" name="TextBox 20"/>
          <p:cNvSpPr txBox="1">
            <a:spLocks noChangeArrowheads="1"/>
          </p:cNvSpPr>
          <p:nvPr/>
        </p:nvSpPr>
        <p:spPr bwMode="auto">
          <a:xfrm>
            <a:off x="1025525" y="2447925"/>
            <a:ext cx="1296988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External Velocity </a:t>
            </a:r>
          </a:p>
        </p:txBody>
      </p:sp>
      <p:cxnSp>
        <p:nvCxnSpPr>
          <p:cNvPr id="22" name="Straight Arrow Connector 21"/>
          <p:cNvCxnSpPr>
            <a:stCxn id="25613" idx="3"/>
          </p:cNvCxnSpPr>
          <p:nvPr/>
        </p:nvCxnSpPr>
        <p:spPr>
          <a:xfrm>
            <a:off x="2322513" y="2587625"/>
            <a:ext cx="1223962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22513" y="3600450"/>
            <a:ext cx="1223962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6" name="TextBox 23"/>
          <p:cNvSpPr txBox="1">
            <a:spLocks noChangeArrowheads="1"/>
          </p:cNvSpPr>
          <p:nvPr/>
        </p:nvSpPr>
        <p:spPr bwMode="auto">
          <a:xfrm>
            <a:off x="773113" y="3462338"/>
            <a:ext cx="1765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Steering wheel Angle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113088" y="4603750"/>
            <a:ext cx="433387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13088" y="4170363"/>
            <a:ext cx="0" cy="9429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249488" y="4741863"/>
            <a:ext cx="863600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49488" y="4464050"/>
            <a:ext cx="863600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249488" y="4170363"/>
            <a:ext cx="863600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249488" y="5113338"/>
            <a:ext cx="863600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23" name="TextBox 31"/>
          <p:cNvSpPr txBox="1">
            <a:spLocks noChangeArrowheads="1"/>
          </p:cNvSpPr>
          <p:nvPr/>
        </p:nvSpPr>
        <p:spPr bwMode="auto">
          <a:xfrm>
            <a:off x="665163" y="4032250"/>
            <a:ext cx="165735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Steering wheel Angle</a:t>
            </a:r>
          </a:p>
        </p:txBody>
      </p:sp>
      <p:sp>
        <p:nvSpPr>
          <p:cNvPr id="25624" name="TextBox 32"/>
          <p:cNvSpPr txBox="1">
            <a:spLocks noChangeArrowheads="1"/>
          </p:cNvSpPr>
          <p:nvPr/>
        </p:nvSpPr>
        <p:spPr bwMode="auto">
          <a:xfrm>
            <a:off x="1025525" y="4325938"/>
            <a:ext cx="1655763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Wheel Speeds</a:t>
            </a:r>
          </a:p>
        </p:txBody>
      </p:sp>
      <p:sp>
        <p:nvSpPr>
          <p:cNvPr id="25625" name="TextBox 33"/>
          <p:cNvSpPr txBox="1">
            <a:spLocks noChangeArrowheads="1"/>
          </p:cNvSpPr>
          <p:nvPr/>
        </p:nvSpPr>
        <p:spPr bwMode="auto">
          <a:xfrm>
            <a:off x="1025525" y="4603750"/>
            <a:ext cx="16557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Gier Yaw Rate</a:t>
            </a:r>
          </a:p>
        </p:txBody>
      </p:sp>
      <p:sp>
        <p:nvSpPr>
          <p:cNvPr id="25626" name="TextBox 34"/>
          <p:cNvSpPr txBox="1">
            <a:spLocks noChangeArrowheads="1"/>
          </p:cNvSpPr>
          <p:nvPr/>
        </p:nvSpPr>
        <p:spPr bwMode="auto">
          <a:xfrm>
            <a:off x="665163" y="4973638"/>
            <a:ext cx="165735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Lateral Acceleration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559675" y="3738563"/>
            <a:ext cx="865188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28" name="TextBox 36"/>
          <p:cNvSpPr txBox="1">
            <a:spLocks noChangeArrowheads="1"/>
          </p:cNvSpPr>
          <p:nvPr/>
        </p:nvSpPr>
        <p:spPr bwMode="auto">
          <a:xfrm>
            <a:off x="7777163" y="3878263"/>
            <a:ext cx="165576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Vehicle Curve/Lane Radius</a:t>
            </a:r>
          </a:p>
        </p:txBody>
      </p:sp>
      <p:sp>
        <p:nvSpPr>
          <p:cNvPr id="25629" name="TextBox 37"/>
          <p:cNvSpPr txBox="1">
            <a:spLocks noChangeArrowheads="1"/>
          </p:cNvSpPr>
          <p:nvPr/>
        </p:nvSpPr>
        <p:spPr bwMode="auto">
          <a:xfrm>
            <a:off x="3851275" y="1582738"/>
            <a:ext cx="20891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VDY Internal Data</a:t>
            </a:r>
          </a:p>
        </p:txBody>
      </p:sp>
      <p:sp>
        <p:nvSpPr>
          <p:cNvPr id="25630" name="TextBox 38"/>
          <p:cNvSpPr txBox="1">
            <a:spLocks noChangeArrowheads="1"/>
          </p:cNvSpPr>
          <p:nvPr/>
        </p:nvSpPr>
        <p:spPr bwMode="auto">
          <a:xfrm>
            <a:off x="1025525" y="1614488"/>
            <a:ext cx="20875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VDY Input</a:t>
            </a:r>
          </a:p>
        </p:txBody>
      </p:sp>
      <p:sp>
        <p:nvSpPr>
          <p:cNvPr id="25631" name="TextBox 39"/>
          <p:cNvSpPr txBox="1">
            <a:spLocks noChangeArrowheads="1"/>
          </p:cNvSpPr>
          <p:nvPr/>
        </p:nvSpPr>
        <p:spPr bwMode="auto">
          <a:xfrm>
            <a:off x="6875463" y="1614488"/>
            <a:ext cx="20891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VDY Output</a:t>
            </a:r>
          </a:p>
        </p:txBody>
      </p:sp>
      <p:sp>
        <p:nvSpPr>
          <p:cNvPr id="25632" name="TextBox 45"/>
          <p:cNvSpPr txBox="1">
            <a:spLocks noChangeArrowheads="1"/>
          </p:cNvSpPr>
          <p:nvPr/>
        </p:nvSpPr>
        <p:spPr bwMode="auto">
          <a:xfrm>
            <a:off x="3348038" y="4616450"/>
            <a:ext cx="12954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Yaw Rate 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140200" y="4756150"/>
            <a:ext cx="360363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34" name="Title 2"/>
          <p:cNvSpPr>
            <a:spLocks noGrp="1"/>
          </p:cNvSpPr>
          <p:nvPr>
            <p:ph type="title"/>
          </p:nvPr>
        </p:nvSpPr>
        <p:spPr>
          <a:xfrm>
            <a:off x="539750" y="-100013"/>
            <a:ext cx="8353425" cy="719138"/>
          </a:xfrm>
        </p:spPr>
        <p:txBody>
          <a:bodyPr/>
          <a:lstStyle/>
          <a:p>
            <a:pPr algn="ctr" eaLnBrk="1" hangingPunct="1"/>
            <a:r>
              <a:rPr lang="en-US" smtClean="0">
                <a:cs typeface="Arial" charset="0"/>
              </a:rPr>
              <a:t>VDY CURVE ESTIMATION</a:t>
            </a:r>
          </a:p>
        </p:txBody>
      </p:sp>
    </p:spTree>
    <p:extLst>
      <p:ext uri="{BB962C8B-B14F-4D97-AF65-F5344CB8AC3E}">
        <p14:creationId xmlns:p14="http://schemas.microsoft.com/office/powerpoint/2010/main" val="2986668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2"/>
          <p:cNvSpPr>
            <a:spLocks noGrp="1"/>
          </p:cNvSpPr>
          <p:nvPr>
            <p:ph type="title"/>
          </p:nvPr>
        </p:nvSpPr>
        <p:spPr>
          <a:xfrm>
            <a:off x="790575" y="-242888"/>
            <a:ext cx="8353425" cy="719138"/>
          </a:xfrm>
        </p:spPr>
        <p:txBody>
          <a:bodyPr/>
          <a:lstStyle/>
          <a:p>
            <a:pPr algn="ctr" eaLnBrk="1" hangingPunct="1"/>
            <a:r>
              <a:rPr lang="en-US" smtClean="0">
                <a:cs typeface="Arial" charset="0"/>
              </a:rPr>
              <a:t>MOTION STATE ESTIMATION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EB8820-BE78-4655-BC72-2977269B43AC}" type="datetime3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 August 2017</a:t>
            </a:fld>
            <a:endParaRPr lang="en-US" smtClean="0"/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C8889F-A0FB-4189-9F7D-EC289B5B568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  <p:sp>
        <p:nvSpPr>
          <p:cNvPr id="25605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/>
              <a:t>VDY, </a:t>
            </a:r>
            <a:r>
              <a:rPr lang="en-US" dirty="0" smtClean="0"/>
              <a:t>© Continental AG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71550" y="836613"/>
            <a:ext cx="1439863" cy="576262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WHEEL PULSE COUNTER PROCESSING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484438" y="1557338"/>
            <a:ext cx="1439862" cy="576262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VEHICLE VELOCITY PROCESSING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42988" y="2420938"/>
            <a:ext cx="1441450" cy="576262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YAW RATE PROCESSING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555875" y="3068638"/>
            <a:ext cx="1439863" cy="576262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WHEEL DIRECTION PROCESSING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42988" y="3789363"/>
            <a:ext cx="1441450" cy="576262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</a:rPr>
              <a:t>BRAKE TORQUE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PROCESSING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42988" y="5013325"/>
            <a:ext cx="1441450" cy="576263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GEAR SHIFT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PROCESSING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27313" y="4365625"/>
            <a:ext cx="1439862" cy="576263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PARK </a:t>
            </a: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</a:rPr>
              <a:t>BRAKE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PROCESSING</a:t>
            </a:r>
          </a:p>
        </p:txBody>
      </p:sp>
      <p:cxnSp>
        <p:nvCxnSpPr>
          <p:cNvPr id="16" name="Straight Arrow Connector 15"/>
          <p:cNvCxnSpPr>
            <a:stCxn id="8" idx="3"/>
          </p:cNvCxnSpPr>
          <p:nvPr/>
        </p:nvCxnSpPr>
        <p:spPr>
          <a:xfrm>
            <a:off x="2411413" y="1125538"/>
            <a:ext cx="259238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003800" y="619125"/>
            <a:ext cx="1346200" cy="4970463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stCxn id="9" idx="3"/>
          </p:cNvCxnSpPr>
          <p:nvPr/>
        </p:nvCxnSpPr>
        <p:spPr>
          <a:xfrm>
            <a:off x="3924300" y="1844675"/>
            <a:ext cx="10795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</p:cNvCxnSpPr>
          <p:nvPr/>
        </p:nvCxnSpPr>
        <p:spPr>
          <a:xfrm>
            <a:off x="2484438" y="2708275"/>
            <a:ext cx="251936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3"/>
          </p:cNvCxnSpPr>
          <p:nvPr/>
        </p:nvCxnSpPr>
        <p:spPr>
          <a:xfrm>
            <a:off x="3995738" y="3357563"/>
            <a:ext cx="100806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</p:cNvCxnSpPr>
          <p:nvPr/>
        </p:nvCxnSpPr>
        <p:spPr>
          <a:xfrm>
            <a:off x="2484438" y="4076700"/>
            <a:ext cx="251936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</p:cNvCxnSpPr>
          <p:nvPr/>
        </p:nvCxnSpPr>
        <p:spPr>
          <a:xfrm>
            <a:off x="4067175" y="4652963"/>
            <a:ext cx="93662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3"/>
          </p:cNvCxnSpPr>
          <p:nvPr/>
        </p:nvCxnSpPr>
        <p:spPr>
          <a:xfrm>
            <a:off x="2484438" y="5300663"/>
            <a:ext cx="251936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9" name="TextBox 31"/>
          <p:cNvSpPr txBox="1">
            <a:spLocks noChangeArrowheads="1"/>
          </p:cNvSpPr>
          <p:nvPr/>
        </p:nvSpPr>
        <p:spPr bwMode="auto">
          <a:xfrm rot="10800000" flipH="1" flipV="1">
            <a:off x="5508625" y="1641475"/>
            <a:ext cx="355600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BAYES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NET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6350000" y="2133600"/>
            <a:ext cx="2398713" cy="1511300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2">
                    <a:lumMod val="10000"/>
                  </a:schemeClr>
                </a:solidFill>
              </a:rPr>
              <a:t>VEHICLE MOTION STATE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2">
                    <a:lumMod val="10000"/>
                  </a:schemeClr>
                </a:solidFill>
              </a:rPr>
              <a:t>-FORWARD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2">
                    <a:lumMod val="10000"/>
                  </a:schemeClr>
                </a:solidFill>
              </a:rPr>
              <a:t>-REVERSE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2">
                    <a:lumMod val="10000"/>
                  </a:schemeClr>
                </a:solidFill>
              </a:rPr>
              <a:t>-STANDSTIL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2">
                    <a:lumMod val="10000"/>
                  </a:schemeClr>
                </a:solidFill>
              </a:rPr>
              <a:t>-MOVING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288" y="18577"/>
            <a:ext cx="8353425" cy="719137"/>
          </a:xfrm>
        </p:spPr>
        <p:txBody>
          <a:bodyPr/>
          <a:lstStyle/>
          <a:p>
            <a:r>
              <a:rPr lang="en-US" dirty="0" err="1" smtClean="0"/>
              <a:t>Mtn</a:t>
            </a:r>
            <a:r>
              <a:rPr lang="en-US" dirty="0" smtClean="0"/>
              <a:t> State Detection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VDY, </a:t>
            </a:r>
            <a:r>
              <a:rPr lang="en-US" dirty="0" smtClean="0">
                <a:solidFill>
                  <a:srgbClr val="000000"/>
                </a:solidFill>
              </a:rPr>
              <a:t>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504" y="836712"/>
            <a:ext cx="8877994" cy="4580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77322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146" y="57363"/>
            <a:ext cx="8353425" cy="719137"/>
          </a:xfrm>
        </p:spPr>
        <p:txBody>
          <a:bodyPr/>
          <a:lstStyle/>
          <a:p>
            <a:r>
              <a:rPr lang="en-US" dirty="0" smtClean="0"/>
              <a:t>VDY Outputs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833757-8E1A-4613-AF11-B3D43C078BFB}" type="datetime3">
              <a:rPr lang="en-US" smtClean="0"/>
              <a:pPr>
                <a:defRPr/>
              </a:pPr>
              <a:t>3 August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DC4CC2-7EFE-43B9-996E-3CCA582D283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VDY, </a:t>
            </a:r>
            <a:r>
              <a:rPr lang="en-US" dirty="0" smtClean="0"/>
              <a:t>© Continental AG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043444"/>
            <a:ext cx="122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Yaw Rate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79496" y="1050303"/>
            <a:ext cx="221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Lateral Acceleration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023" y="2705110"/>
            <a:ext cx="245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Velocity &amp; </a:t>
            </a:r>
            <a:r>
              <a:rPr lang="en-US" dirty="0" err="1" smtClean="0"/>
              <a:t>Accel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89421" y="105877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Motion State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19979" y="105876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Curvature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49699" y="2722044"/>
            <a:ext cx="70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0764" y="3046546"/>
            <a:ext cx="24121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1200" dirty="0" smtClean="0"/>
              <a:t>Uncorrected </a:t>
            </a:r>
            <a:r>
              <a:rPr lang="en-US" sz="1200" dirty="0" err="1" smtClean="0"/>
              <a:t>Veh</a:t>
            </a:r>
            <a:r>
              <a:rPr lang="en-US" sz="1200" dirty="0" smtClean="0"/>
              <a:t> Velocity</a:t>
            </a:r>
          </a:p>
          <a:p>
            <a:pPr marL="342900" indent="-342900">
              <a:buAutoNum type="alphaLcPeriod"/>
            </a:pPr>
            <a:r>
              <a:rPr lang="en-US" sz="1200" dirty="0" smtClean="0"/>
              <a:t>Corrected </a:t>
            </a:r>
            <a:r>
              <a:rPr lang="en-US" sz="1200" dirty="0" err="1" smtClean="0"/>
              <a:t>Veh</a:t>
            </a:r>
            <a:r>
              <a:rPr lang="en-US" sz="1200" dirty="0" smtClean="0"/>
              <a:t> Velocity</a:t>
            </a:r>
          </a:p>
          <a:p>
            <a:pPr marL="342900" indent="-342900">
              <a:buAutoNum type="alphaLcPeriod"/>
            </a:pPr>
            <a:r>
              <a:rPr lang="en-US" sz="1200" dirty="0" smtClean="0"/>
              <a:t>Corrected Velocity Variance</a:t>
            </a:r>
          </a:p>
          <a:p>
            <a:pPr marL="342900" indent="-342900">
              <a:buAutoNum type="alphaLcPeriod"/>
            </a:pPr>
            <a:r>
              <a:rPr lang="en-US" sz="1200" dirty="0" smtClean="0"/>
              <a:t>Vehicle Acceleration</a:t>
            </a:r>
          </a:p>
          <a:p>
            <a:pPr marL="342900" indent="-342900">
              <a:buAutoNum type="alphaLcPeriod"/>
            </a:pPr>
            <a:r>
              <a:rPr lang="en-US" sz="1200" dirty="0" smtClean="0"/>
              <a:t>Quality of Velocity</a:t>
            </a:r>
          </a:p>
          <a:p>
            <a:pPr marL="342900" indent="-342900">
              <a:buAutoNum type="alphaLcPeriod"/>
            </a:pPr>
            <a:r>
              <a:rPr lang="en-US" sz="1200" dirty="0" smtClean="0"/>
              <a:t>Quality of </a:t>
            </a:r>
            <a:r>
              <a:rPr lang="en-US" sz="1200" dirty="0" err="1" smtClean="0"/>
              <a:t>Accel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44339" y="3091376"/>
            <a:ext cx="2292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1200" dirty="0" smtClean="0"/>
              <a:t>Offset compensated SWA</a:t>
            </a:r>
          </a:p>
          <a:p>
            <a:pPr marL="342900" indent="-342900">
              <a:buAutoNum type="alphaLcPeriod"/>
            </a:pPr>
            <a:r>
              <a:rPr lang="en-US" sz="1200" dirty="0" smtClean="0"/>
              <a:t>SWA offset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5160" y="1495838"/>
            <a:ext cx="1747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1200" dirty="0" smtClean="0"/>
              <a:t>Yaw rate</a:t>
            </a:r>
          </a:p>
          <a:p>
            <a:pPr marL="342900" indent="-342900">
              <a:buAutoNum type="alphaLcPeriod"/>
            </a:pPr>
            <a:r>
              <a:rPr lang="en-US" sz="1200" dirty="0" smtClean="0"/>
              <a:t>Yaw rate variance</a:t>
            </a:r>
          </a:p>
          <a:p>
            <a:pPr marL="342900" indent="-342900">
              <a:buAutoNum type="alphaLcPeriod"/>
            </a:pPr>
            <a:r>
              <a:rPr lang="en-US" sz="1200" dirty="0" smtClean="0"/>
              <a:t>Yaw rate Offset</a:t>
            </a:r>
          </a:p>
          <a:p>
            <a:pPr marL="342900" indent="-342900">
              <a:buAutoNum type="alphaLcPeriod"/>
            </a:pPr>
            <a:r>
              <a:rPr lang="en-US" sz="1200" dirty="0" smtClean="0"/>
              <a:t>Yaw rate Quality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15816" y="1572035"/>
            <a:ext cx="2397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1200" dirty="0" smtClean="0"/>
              <a:t>Lateral Acceleration</a:t>
            </a:r>
          </a:p>
          <a:p>
            <a:pPr marL="342900" indent="-342900">
              <a:buAutoNum type="alphaLcPeriod"/>
            </a:pPr>
            <a:r>
              <a:rPr lang="en-US" sz="1200" dirty="0" smtClean="0"/>
              <a:t>Lateral Acceleration offset</a:t>
            </a:r>
          </a:p>
          <a:p>
            <a:pPr marL="342900" indent="-342900">
              <a:buAutoNum type="alphaLcPeriod"/>
            </a:pPr>
            <a:r>
              <a:rPr lang="en-US" sz="1200" dirty="0" smtClean="0"/>
              <a:t>Lateral Acceleration Quality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59317" y="1638169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1200" dirty="0" smtClean="0"/>
              <a:t>Motion State</a:t>
            </a:r>
          </a:p>
          <a:p>
            <a:pPr marL="342900" indent="-342900">
              <a:buAutoNum type="alphaLcPeriod"/>
            </a:pPr>
            <a:r>
              <a:rPr lang="en-US" sz="1200" dirty="0" smtClean="0"/>
              <a:t>Motion State Confidence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64828" y="1461964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1200" dirty="0" smtClean="0"/>
              <a:t>Curvature</a:t>
            </a:r>
          </a:p>
          <a:p>
            <a:pPr marL="342900" indent="-342900">
              <a:buAutoNum type="alphaLcPeriod"/>
            </a:pPr>
            <a:r>
              <a:rPr lang="en-US" sz="1200" dirty="0" smtClean="0"/>
              <a:t>Driver Intended curvature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12" y="-329696"/>
            <a:ext cx="8353425" cy="719137"/>
          </a:xfrm>
        </p:spPr>
        <p:txBody>
          <a:bodyPr/>
          <a:lstStyle/>
          <a:p>
            <a:r>
              <a:rPr lang="en-US" dirty="0" smtClean="0"/>
              <a:t>VDY-MTS simulation (Interface)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E94-4449-41FB-8914-C72DF5AA1808}" type="datetime1">
              <a:rPr lang="en-US" smtClean="0">
                <a:solidFill>
                  <a:srgbClr val="000000"/>
                </a:solidFill>
              </a:rPr>
              <a:pPr/>
              <a:t>8/3/2017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VDY, © Continental AG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25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021307" y="1211560"/>
            <a:ext cx="4309884" cy="2983980"/>
            <a:chOff x="2267744" y="806654"/>
            <a:chExt cx="4309884" cy="2983980"/>
          </a:xfrm>
        </p:grpSpPr>
        <p:sp>
          <p:nvSpPr>
            <p:cNvPr id="12" name="Right Arrow 11"/>
            <p:cNvSpPr/>
            <p:nvPr/>
          </p:nvSpPr>
          <p:spPr>
            <a:xfrm>
              <a:off x="2267744" y="2048934"/>
              <a:ext cx="800750" cy="369332"/>
            </a:xfrm>
            <a:prstGeom prst="rightArrow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dirty="0" err="1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5427434" y="2048934"/>
              <a:ext cx="1150194" cy="369332"/>
            </a:xfrm>
            <a:prstGeom prst="rightArrow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dirty="0" err="1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267744" y="806654"/>
              <a:ext cx="4102147" cy="2983980"/>
              <a:chOff x="2267744" y="781253"/>
              <a:chExt cx="4102147" cy="298398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3068494" y="1196752"/>
                <a:ext cx="2358940" cy="2106816"/>
                <a:chOff x="3068494" y="1196752"/>
                <a:chExt cx="2358940" cy="2106816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3068494" y="1566084"/>
                  <a:ext cx="2358940" cy="1737484"/>
                  <a:chOff x="3068494" y="1566084"/>
                  <a:chExt cx="2358940" cy="1737484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3068494" y="1566084"/>
                    <a:ext cx="2358940" cy="1368152"/>
                    <a:chOff x="3068494" y="2082054"/>
                    <a:chExt cx="2358940" cy="1368152"/>
                  </a:xfrm>
                </p:grpSpPr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3419872" y="2082054"/>
                      <a:ext cx="1656184" cy="136815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 err="1" smtClean="0">
                        <a:solidFill>
                          <a:srgbClr val="EBEBEB">
                            <a:lumMod val="1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3635896" y="2564904"/>
                      <a:ext cx="11766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/>
                          <a:cs typeface="+mn-cs"/>
                        </a:rPr>
                        <a:t>VDY-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Arial"/>
                          <a:cs typeface="+mn-cs"/>
                        </a:rPr>
                        <a:t>Algo</a:t>
                      </a:r>
                      <a:endParaRPr lang="en-US" dirty="0">
                        <a:solidFill>
                          <a:srgbClr val="000000"/>
                        </a:solidFill>
                        <a:latin typeface="Arial"/>
                        <a:cs typeface="+mn-cs"/>
                      </a:endParaRPr>
                    </a:p>
                  </p:txBody>
                </p:sp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3068494" y="2348880"/>
                      <a:ext cx="351378" cy="92333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/>
                          <a:cs typeface="+mn-cs"/>
                        </a:rPr>
                        <a:t>R</a:t>
                      </a:r>
                    </a:p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/>
                          <a:cs typeface="+mn-cs"/>
                        </a:rPr>
                        <a:t>T</a:t>
                      </a:r>
                    </a:p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/>
                          <a:cs typeface="+mn-cs"/>
                        </a:rPr>
                        <a:t>E</a:t>
                      </a:r>
                      <a:endParaRPr lang="en-US" dirty="0">
                        <a:solidFill>
                          <a:srgbClr val="000000"/>
                        </a:solidFill>
                        <a:latin typeface="Arial"/>
                        <a:cs typeface="+mn-cs"/>
                      </a:endParaRPr>
                    </a:p>
                  </p:txBody>
                </p:sp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5076056" y="2345566"/>
                      <a:ext cx="351378" cy="92333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/>
                          <a:cs typeface="+mn-cs"/>
                        </a:rPr>
                        <a:t>R</a:t>
                      </a:r>
                    </a:p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/>
                          <a:cs typeface="+mn-cs"/>
                        </a:rPr>
                        <a:t>T</a:t>
                      </a:r>
                    </a:p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/>
                          <a:cs typeface="+mn-cs"/>
                        </a:rPr>
                        <a:t>E</a:t>
                      </a:r>
                      <a:endParaRPr lang="en-US" dirty="0">
                        <a:solidFill>
                          <a:srgbClr val="000000"/>
                        </a:solidFill>
                        <a:latin typeface="Arial"/>
                        <a:cs typeface="+mn-cs"/>
                      </a:endParaRPr>
                    </a:p>
                  </p:txBody>
                </p:sp>
              </p:grp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857829" y="2934236"/>
                    <a:ext cx="89447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dirty="0" smtClean="0">
                        <a:solidFill>
                          <a:srgbClr val="000000"/>
                        </a:solidFill>
                        <a:latin typeface="Arial"/>
                        <a:cs typeface="+mn-cs"/>
                      </a:rPr>
                      <a:t>R  T  E</a:t>
                    </a:r>
                    <a:endParaRPr lang="en-US" dirty="0">
                      <a:solidFill>
                        <a:srgbClr val="000000"/>
                      </a:solidFill>
                      <a:latin typeface="Arial"/>
                      <a:cs typeface="+mn-cs"/>
                    </a:endParaRPr>
                  </a:p>
                </p:txBody>
              </p:sp>
            </p:grpSp>
            <p:sp>
              <p:nvSpPr>
                <p:cNvPr id="16" name="TextBox 15"/>
                <p:cNvSpPr txBox="1"/>
                <p:nvPr/>
              </p:nvSpPr>
              <p:spPr>
                <a:xfrm>
                  <a:off x="3857829" y="1196752"/>
                  <a:ext cx="89447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Arial"/>
                      <a:cs typeface="+mn-cs"/>
                    </a:rPr>
                    <a:t>R  T  E</a:t>
                  </a:r>
                  <a:endParaRPr lang="en-US" dirty="0">
                    <a:solidFill>
                      <a:srgbClr val="000000"/>
                    </a:solidFill>
                    <a:latin typeface="Arial"/>
                    <a:cs typeface="+mn-cs"/>
                  </a:endParaRPr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2267744" y="2328959"/>
                <a:ext cx="7729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/>
                    <a:cs typeface="+mn-cs"/>
                  </a:rPr>
                  <a:t>Input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/>
                    <a:cs typeface="+mn-cs"/>
                  </a:rPr>
                  <a:t>interface</a:t>
                </a:r>
                <a:endParaRPr lang="en-US" sz="1200" dirty="0">
                  <a:solidFill>
                    <a:srgbClr val="000000"/>
                  </a:solidFill>
                  <a:latin typeface="Arial"/>
                  <a:cs typeface="+mn-cs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596922" y="2294575"/>
                <a:ext cx="7729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/>
                    <a:cs typeface="+mn-cs"/>
                  </a:rPr>
                  <a:t>Output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/>
                    <a:cs typeface="+mn-cs"/>
                  </a:rPr>
                  <a:t>interface</a:t>
                </a:r>
                <a:endParaRPr lang="en-US" sz="1200" dirty="0">
                  <a:solidFill>
                    <a:srgbClr val="000000"/>
                  </a:solidFill>
                  <a:latin typeface="Arial"/>
                  <a:cs typeface="+mn-c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742976" y="3303568"/>
                <a:ext cx="9012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/>
                    <a:cs typeface="+mn-cs"/>
                  </a:rPr>
                  <a:t>Parameter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/>
                    <a:cs typeface="+mn-cs"/>
                  </a:rPr>
                  <a:t>interface</a:t>
                </a:r>
                <a:endParaRPr lang="en-US" sz="1200" dirty="0">
                  <a:solidFill>
                    <a:srgbClr val="000000"/>
                  </a:solidFill>
                  <a:latin typeface="Arial"/>
                  <a:cs typeface="+mn-cs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742976" y="781253"/>
                <a:ext cx="7729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/>
                    <a:cs typeface="+mn-cs"/>
                  </a:rPr>
                  <a:t>NVM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/>
                    <a:cs typeface="+mn-cs"/>
                  </a:rPr>
                  <a:t>interface</a:t>
                </a:r>
                <a:endParaRPr lang="en-US" sz="1200" dirty="0">
                  <a:solidFill>
                    <a:srgbClr val="000000"/>
                  </a:solidFill>
                  <a:latin typeface="Arial"/>
                  <a:cs typeface="+mn-cs"/>
                </a:endParaRPr>
              </a:p>
            </p:txBody>
          </p:sp>
        </p:grpSp>
      </p:grpSp>
      <p:sp>
        <p:nvSpPr>
          <p:cNvPr id="24" name="Rectangle 23"/>
          <p:cNvSpPr/>
          <p:nvPr/>
        </p:nvSpPr>
        <p:spPr>
          <a:xfrm>
            <a:off x="1869178" y="608180"/>
            <a:ext cx="7095309" cy="4320480"/>
          </a:xfrm>
          <a:prstGeom prst="rect">
            <a:avLst/>
          </a:prstGeom>
          <a:noFill/>
          <a:ln w="539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600" dirty="0" err="1" smtClean="0">
              <a:solidFill>
                <a:srgbClr val="EBEBEB">
                  <a:lumMod val="10000"/>
                </a:srgb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49328" y="79284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92D050"/>
                </a:solidFill>
                <a:latin typeface="Arial"/>
                <a:cs typeface="+mn-cs"/>
              </a:rPr>
              <a:t>MTS</a:t>
            </a:r>
            <a:endParaRPr lang="en-US" b="1" dirty="0">
              <a:solidFill>
                <a:srgbClr val="92D050"/>
              </a:solidFill>
              <a:latin typeface="Arial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39628" y="1268760"/>
            <a:ext cx="377026" cy="286232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/>
                <a:cs typeface="+mn-cs"/>
              </a:rPr>
              <a:t>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/>
                <a:cs typeface="+mn-cs"/>
              </a:rPr>
              <a:t>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/>
                <a:cs typeface="+mn-cs"/>
              </a:rPr>
              <a:t>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/>
                <a:cs typeface="+mn-cs"/>
              </a:rPr>
              <a:t>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/>
                <a:cs typeface="+mn-cs"/>
              </a:rPr>
              <a:t>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/>
                <a:cs typeface="+mn-cs"/>
              </a:rPr>
              <a:t>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/>
                <a:cs typeface="+mn-cs"/>
              </a:rPr>
              <a:t>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/>
                <a:cs typeface="+mn-cs"/>
              </a:rPr>
              <a:t>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/>
                <a:cs typeface="+mn-cs"/>
              </a:rPr>
              <a:t>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/>
                <a:cs typeface="+mn-cs"/>
              </a:rPr>
              <a:t>R</a:t>
            </a: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857" y="2219980"/>
            <a:ext cx="1595309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/>
                <a:cs typeface="+mn-cs"/>
              </a:rPr>
              <a:t>RECORDING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/>
                <a:cs typeface="+mn-cs"/>
              </a:rPr>
              <a:t>DEVICE</a:t>
            </a: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1621166" y="2386104"/>
            <a:ext cx="818462" cy="323165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600" dirty="0" err="1" smtClean="0">
              <a:solidFill>
                <a:srgbClr val="EBEBEB">
                  <a:lumMod val="10000"/>
                </a:srgb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31191" y="2343768"/>
            <a:ext cx="1069524" cy="646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/>
                <a:cs typeface="+mn-cs"/>
              </a:rPr>
              <a:t> VISUAL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/>
                <a:cs typeface="+mn-cs"/>
              </a:rPr>
              <a:t> PLOTS</a:t>
            </a: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82138" y="811560"/>
            <a:ext cx="2934077" cy="3568646"/>
          </a:xfrm>
          <a:prstGeom prst="rect">
            <a:avLst/>
          </a:prstGeom>
          <a:noFill/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600" dirty="0" err="1" smtClean="0">
              <a:solidFill>
                <a:srgbClr val="EBEBEB">
                  <a:lumMod val="10000"/>
                </a:srgb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21733" y="89942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BF7300"/>
                </a:solidFill>
                <a:latin typeface="Arial"/>
                <a:cs typeface="+mn-cs"/>
              </a:rPr>
              <a:t>ECU-CODE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37505" y="1697437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/>
                <a:cs typeface="+mn-cs"/>
              </a:rPr>
              <a:t>Simulation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/>
                <a:cs typeface="+mn-cs"/>
              </a:rPr>
              <a:t>Results</a:t>
            </a: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05545" y="4447942"/>
            <a:ext cx="6840760" cy="27293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600" dirty="0" err="1" smtClean="0">
              <a:solidFill>
                <a:srgbClr val="EBEBEB">
                  <a:lumMod val="10000"/>
                </a:srgb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05545" y="2866311"/>
            <a:ext cx="254087" cy="158163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600" dirty="0" err="1" smtClean="0">
              <a:solidFill>
                <a:srgbClr val="EBEBEB">
                  <a:lumMod val="10000"/>
                </a:srgbClr>
              </a:solidFill>
            </a:endParaRPr>
          </a:p>
        </p:txBody>
      </p:sp>
      <p:sp>
        <p:nvSpPr>
          <p:cNvPr id="36" name="Up Arrow 35"/>
          <p:cNvSpPr/>
          <p:nvPr/>
        </p:nvSpPr>
        <p:spPr>
          <a:xfrm>
            <a:off x="7556060" y="3004953"/>
            <a:ext cx="360040" cy="1457843"/>
          </a:xfrm>
          <a:prstGeom prst="upArrow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600" dirty="0" err="1" smtClean="0">
              <a:solidFill>
                <a:srgbClr val="EBEBEB">
                  <a:lumMod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0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VDY-Structures in MTS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F04E-E4C5-40B0-A050-0250606CECFE}" type="datetime1">
              <a:rPr lang="en-US" smtClean="0">
                <a:solidFill>
                  <a:srgbClr val="000000"/>
                </a:solidFill>
              </a:rPr>
              <a:pPr/>
              <a:t>8/3/2017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VDY, © Continental AG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26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484" y="1124744"/>
            <a:ext cx="227647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7944" y="1268760"/>
            <a:ext cx="21240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90913" y="2819400"/>
            <a:ext cx="21621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59632" y="1412776"/>
            <a:ext cx="20764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59632" y="3163094"/>
            <a:ext cx="20574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8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24400" y="4439980"/>
            <a:ext cx="18573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329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VDY-Structures in MTS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6CF8-91C9-4C58-BC93-5CFDAF62D69F}" type="datetime1">
              <a:rPr lang="en-US" smtClean="0">
                <a:solidFill>
                  <a:srgbClr val="000000"/>
                </a:solidFill>
              </a:rPr>
              <a:pPr/>
              <a:t>8/3/2017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VDY, © Continental AG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27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2080" y="1002011"/>
            <a:ext cx="2628900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1760" y="1007534"/>
            <a:ext cx="2524125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434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03" y="2708920"/>
            <a:ext cx="8353425" cy="50338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dirty="0" smtClean="0">
                <a:solidFill>
                  <a:schemeClr val="accent1"/>
                </a:solidFill>
              </a:rPr>
              <a:t>Thank you 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B77C-878A-4AA8-8BA5-9A2183B1A215}" type="datetime1">
              <a:rPr lang="en-US" smtClean="0">
                <a:solidFill>
                  <a:srgbClr val="000000"/>
                </a:solidFill>
              </a:rPr>
              <a:t>8/3/2017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VDY, © Continental AG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28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67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objective of Vehicle Dynamic Observer are ,</a:t>
            </a:r>
          </a:p>
          <a:p>
            <a:pPr>
              <a:buNone/>
            </a:pPr>
            <a:r>
              <a:rPr lang="en-US" dirty="0" smtClean="0"/>
              <a:t>               a. Filtering and Offset compensation of Sensor Signals</a:t>
            </a:r>
          </a:p>
          <a:p>
            <a:pPr>
              <a:buNone/>
            </a:pPr>
            <a:r>
              <a:rPr lang="en-US" dirty="0" smtClean="0"/>
              <a:t>               b. Fusion of different sensor signals</a:t>
            </a:r>
          </a:p>
          <a:p>
            <a:pPr>
              <a:buNone/>
            </a:pPr>
            <a:r>
              <a:rPr lang="en-US" dirty="0" smtClean="0"/>
              <a:t>               c. Path Estimation</a:t>
            </a:r>
          </a:p>
          <a:p>
            <a:pPr>
              <a:buNone/>
            </a:pPr>
            <a:r>
              <a:rPr lang="en-US" dirty="0" smtClean="0"/>
              <a:t>               d. Set errors when data is not proper.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VEHICLE DYNAMICS OBSERVER COMPONENT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C03D41-5115-4835-BAA7-D74A5BA6A57E}" type="datetime3">
              <a:rPr lang="en-US" smtClean="0"/>
              <a:pPr>
                <a:defRPr/>
              </a:pPr>
              <a:t>3 August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E71671-FBD3-49FC-BE1E-442DAA1DCD1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VDY © Continental AG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296862"/>
            <a:ext cx="8648700" cy="55435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layer "Signal processing" is preprocessing the input signals, removes offsets, and supports for each input signal a yaw rate and a corresponding variances</a:t>
            </a:r>
          </a:p>
          <a:p>
            <a:r>
              <a:rPr lang="en-US" dirty="0"/>
              <a:t>Second layer "State estimation" </a:t>
            </a:r>
            <a:r>
              <a:rPr lang="en-US" dirty="0" smtClean="0"/>
              <a:t>consists </a:t>
            </a:r>
            <a:r>
              <a:rPr lang="en-US" dirty="0"/>
              <a:t>of three modules,:</a:t>
            </a:r>
          </a:p>
          <a:p>
            <a:r>
              <a:rPr lang="en-US" dirty="0"/>
              <a:t>the yaw rate fusion module using the </a:t>
            </a:r>
            <a:r>
              <a:rPr lang="en-US" dirty="0" smtClean="0"/>
              <a:t>preprocessed </a:t>
            </a:r>
            <a:r>
              <a:rPr lang="en-US" dirty="0"/>
              <a:t>yaw rates, </a:t>
            </a:r>
          </a:p>
          <a:p>
            <a:r>
              <a:rPr lang="en-US" dirty="0"/>
              <a:t>the velocity estimation</a:t>
            </a:r>
          </a:p>
          <a:p>
            <a:r>
              <a:rPr lang="en-US" dirty="0"/>
              <a:t>and the motion state estimation</a:t>
            </a:r>
          </a:p>
          <a:p>
            <a:r>
              <a:rPr lang="en-US" dirty="0"/>
              <a:t>The Last layer "Supplementary data" estimates some additional date based on the information from the above layers, like curve, and lateral acceleration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VDY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C03D41-5115-4835-BAA7-D74A5BA6A57E}" type="datetime3">
              <a:rPr lang="en-US" smtClean="0"/>
              <a:pPr>
                <a:defRPr/>
              </a:pPr>
              <a:t>3 August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E71671-FBD3-49FC-BE1E-442DAA1DCD1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339997" y="6375400"/>
            <a:ext cx="2001838" cy="15081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VDY, </a:t>
            </a:r>
            <a:r>
              <a:rPr lang="en-US" dirty="0" smtClean="0"/>
              <a:t>© Continental 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505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2"/>
          <p:cNvSpPr>
            <a:spLocks noGrp="1"/>
          </p:cNvSpPr>
          <p:nvPr>
            <p:ph type="title"/>
          </p:nvPr>
        </p:nvSpPr>
        <p:spPr>
          <a:xfrm>
            <a:off x="395288" y="-242888"/>
            <a:ext cx="8353425" cy="719138"/>
          </a:xfrm>
        </p:spPr>
        <p:txBody>
          <a:bodyPr/>
          <a:lstStyle/>
          <a:p>
            <a:pPr algn="ctr" eaLnBrk="1" hangingPunct="1"/>
            <a:r>
              <a:rPr lang="en-US" dirty="0" smtClean="0">
                <a:cs typeface="Arial" charset="0"/>
              </a:rPr>
              <a:t>VEHICLE DYNAMICS OBSERVER COMPONENT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97127C-DC74-4A85-9763-B9FC95191EC7}" type="datetime3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 August 2017</a:t>
            </a:fld>
            <a:endParaRPr lang="en-US" smtClean="0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FB1771-522A-4A06-BF8F-F5AEED49B00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  <p:sp>
        <p:nvSpPr>
          <p:cNvPr id="20485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/>
              <a:t>VDY, © Continental AG</a:t>
            </a:r>
          </a:p>
        </p:txBody>
      </p:sp>
      <p:sp>
        <p:nvSpPr>
          <p:cNvPr id="56" name="Right Arrow 55"/>
          <p:cNvSpPr/>
          <p:nvPr/>
        </p:nvSpPr>
        <p:spPr>
          <a:xfrm rot="16200000">
            <a:off x="2483644" y="5012531"/>
            <a:ext cx="1728788" cy="288925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2">
                    <a:lumMod val="10000"/>
                  </a:schemeClr>
                </a:solidFill>
              </a:rPr>
              <a:t>TRACK WIDTH FRONT </a:t>
            </a:r>
          </a:p>
        </p:txBody>
      </p:sp>
      <p:grpSp>
        <p:nvGrpSpPr>
          <p:cNvPr id="21511" name="Group 49"/>
          <p:cNvGrpSpPr>
            <a:grpSpLocks/>
          </p:cNvGrpSpPr>
          <p:nvPr/>
        </p:nvGrpSpPr>
        <p:grpSpPr bwMode="auto">
          <a:xfrm>
            <a:off x="250825" y="817563"/>
            <a:ext cx="2736850" cy="3240087"/>
            <a:chOff x="-318158" y="1484784"/>
            <a:chExt cx="3161966" cy="3240360"/>
          </a:xfrm>
        </p:grpSpPr>
        <p:grpSp>
          <p:nvGrpSpPr>
            <p:cNvPr id="21530" name="Group 48"/>
            <p:cNvGrpSpPr>
              <a:grpSpLocks/>
            </p:cNvGrpSpPr>
            <p:nvPr/>
          </p:nvGrpSpPr>
          <p:grpSpPr bwMode="auto">
            <a:xfrm>
              <a:off x="-318158" y="1484784"/>
              <a:ext cx="3161966" cy="2880320"/>
              <a:chOff x="-547403" y="1798412"/>
              <a:chExt cx="3391211" cy="3162501"/>
            </a:xfrm>
          </p:grpSpPr>
          <p:sp>
            <p:nvSpPr>
              <p:cNvPr id="39" name="Right Arrow 38"/>
              <p:cNvSpPr/>
              <p:nvPr/>
            </p:nvSpPr>
            <p:spPr>
              <a:xfrm>
                <a:off x="-541501" y="1798412"/>
                <a:ext cx="3385309" cy="327716"/>
              </a:xfrm>
              <a:prstGeom prst="rightArrow">
                <a:avLst/>
              </a:prstGeom>
              <a:solidFill>
                <a:schemeClr val="tx2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b="1" dirty="0">
                    <a:solidFill>
                      <a:schemeClr val="bg2">
                        <a:lumMod val="10000"/>
                      </a:schemeClr>
                    </a:solidFill>
                  </a:rPr>
                  <a:t>YAW RATE </a:t>
                </a:r>
              </a:p>
            </p:txBody>
          </p:sp>
          <p:sp>
            <p:nvSpPr>
              <p:cNvPr id="40" name="Right Arrow 39"/>
              <p:cNvSpPr/>
              <p:nvPr/>
            </p:nvSpPr>
            <p:spPr>
              <a:xfrm>
                <a:off x="-547403" y="2159248"/>
                <a:ext cx="3385310" cy="325974"/>
              </a:xfrm>
              <a:prstGeom prst="rightArrow">
                <a:avLst/>
              </a:prstGeom>
              <a:solidFill>
                <a:schemeClr val="tx2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b="1" dirty="0">
                    <a:solidFill>
                      <a:schemeClr val="bg2">
                        <a:lumMod val="10000"/>
                      </a:schemeClr>
                    </a:solidFill>
                  </a:rPr>
                  <a:t>STEERING WHEEL ANGLE</a:t>
                </a:r>
              </a:p>
            </p:txBody>
          </p:sp>
          <p:sp>
            <p:nvSpPr>
              <p:cNvPr id="41" name="Right Arrow 40"/>
              <p:cNvSpPr/>
              <p:nvPr/>
            </p:nvSpPr>
            <p:spPr>
              <a:xfrm>
                <a:off x="-547403" y="2518342"/>
                <a:ext cx="3385310" cy="327716"/>
              </a:xfrm>
              <a:prstGeom prst="rightArrow">
                <a:avLst/>
              </a:prstGeom>
              <a:solidFill>
                <a:schemeClr val="tx2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b="1" dirty="0">
                    <a:solidFill>
                      <a:schemeClr val="bg2">
                        <a:lumMod val="10000"/>
                      </a:schemeClr>
                    </a:solidFill>
                  </a:rPr>
                  <a:t>FOUR WHEEL VELOCITIES</a:t>
                </a:r>
              </a:p>
            </p:txBody>
          </p:sp>
          <p:sp>
            <p:nvSpPr>
              <p:cNvPr id="42" name="Right Arrow 41"/>
              <p:cNvSpPr/>
              <p:nvPr/>
            </p:nvSpPr>
            <p:spPr>
              <a:xfrm>
                <a:off x="-547403" y="2879179"/>
                <a:ext cx="3385310" cy="325973"/>
              </a:xfrm>
              <a:prstGeom prst="rightArrow">
                <a:avLst/>
              </a:prstGeom>
              <a:solidFill>
                <a:schemeClr val="tx2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b="1" dirty="0">
                    <a:solidFill>
                      <a:schemeClr val="bg2">
                        <a:lumMod val="10000"/>
                      </a:schemeClr>
                    </a:solidFill>
                  </a:rPr>
                  <a:t>FOUR WHEEL PULSE COUNTER DEVIATION</a:t>
                </a:r>
              </a:p>
            </p:txBody>
          </p:sp>
          <p:sp>
            <p:nvSpPr>
              <p:cNvPr id="43" name="Right Arrow 42"/>
              <p:cNvSpPr/>
              <p:nvPr/>
            </p:nvSpPr>
            <p:spPr>
              <a:xfrm>
                <a:off x="-547403" y="3205151"/>
                <a:ext cx="3385310" cy="327716"/>
              </a:xfrm>
              <a:prstGeom prst="rightArrow">
                <a:avLst/>
              </a:prstGeom>
              <a:solidFill>
                <a:schemeClr val="tx2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b="1" dirty="0">
                    <a:solidFill>
                      <a:schemeClr val="bg2">
                        <a:lumMod val="10000"/>
                      </a:schemeClr>
                    </a:solidFill>
                  </a:rPr>
                  <a:t>FOUR WHEEL ROTATION DIRECTION</a:t>
                </a:r>
              </a:p>
            </p:txBody>
          </p:sp>
          <p:sp>
            <p:nvSpPr>
              <p:cNvPr id="44" name="Right Arrow 43"/>
              <p:cNvSpPr/>
              <p:nvPr/>
            </p:nvSpPr>
            <p:spPr>
              <a:xfrm>
                <a:off x="-541501" y="3532868"/>
                <a:ext cx="3385309" cy="327716"/>
              </a:xfrm>
              <a:prstGeom prst="rightArrow">
                <a:avLst/>
              </a:prstGeom>
              <a:solidFill>
                <a:schemeClr val="tx2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b="1" dirty="0">
                    <a:solidFill>
                      <a:schemeClr val="bg2">
                        <a:lumMod val="10000"/>
                      </a:schemeClr>
                    </a:solidFill>
                  </a:rPr>
                  <a:t>ACTUAL GEAR POSITION</a:t>
                </a:r>
              </a:p>
            </p:txBody>
          </p:sp>
          <p:sp>
            <p:nvSpPr>
              <p:cNvPr id="45" name="Right Arrow 44"/>
              <p:cNvSpPr/>
              <p:nvPr/>
            </p:nvSpPr>
            <p:spPr>
              <a:xfrm>
                <a:off x="-541501" y="3860584"/>
                <a:ext cx="3385309" cy="327716"/>
              </a:xfrm>
              <a:prstGeom prst="rightArrow">
                <a:avLst/>
              </a:prstGeom>
              <a:solidFill>
                <a:schemeClr val="tx2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b="1" dirty="0">
                    <a:solidFill>
                      <a:schemeClr val="bg2">
                        <a:lumMod val="10000"/>
                      </a:schemeClr>
                    </a:solidFill>
                  </a:rPr>
                  <a:t>PARK </a:t>
                </a:r>
                <a:r>
                  <a:rPr lang="en-US" sz="900" b="1" dirty="0" smtClean="0">
                    <a:solidFill>
                      <a:schemeClr val="bg2">
                        <a:lumMod val="10000"/>
                      </a:schemeClr>
                    </a:solidFill>
                  </a:rPr>
                  <a:t>BRAKE </a:t>
                </a:r>
                <a:r>
                  <a:rPr lang="en-US" sz="900" b="1" dirty="0">
                    <a:solidFill>
                      <a:schemeClr val="bg2">
                        <a:lumMod val="10000"/>
                      </a:schemeClr>
                    </a:solidFill>
                  </a:rPr>
                  <a:t>STATE</a:t>
                </a:r>
              </a:p>
            </p:txBody>
          </p:sp>
          <p:sp>
            <p:nvSpPr>
              <p:cNvPr id="46" name="Right Arrow 45"/>
              <p:cNvSpPr/>
              <p:nvPr/>
            </p:nvSpPr>
            <p:spPr>
              <a:xfrm>
                <a:off x="-541501" y="4188301"/>
                <a:ext cx="3385309" cy="327716"/>
              </a:xfrm>
              <a:prstGeom prst="rightArrow">
                <a:avLst/>
              </a:prstGeom>
              <a:solidFill>
                <a:schemeClr val="tx2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b="1" dirty="0" smtClean="0">
                    <a:solidFill>
                      <a:schemeClr val="bg2">
                        <a:lumMod val="10000"/>
                      </a:schemeClr>
                    </a:solidFill>
                  </a:rPr>
                  <a:t>BRAKE </a:t>
                </a:r>
                <a:r>
                  <a:rPr lang="en-US" sz="900" b="1" dirty="0">
                    <a:solidFill>
                      <a:schemeClr val="bg2">
                        <a:lumMod val="10000"/>
                      </a:schemeClr>
                    </a:solidFill>
                  </a:rPr>
                  <a:t>TOURQUE</a:t>
                </a:r>
              </a:p>
            </p:txBody>
          </p:sp>
          <p:sp>
            <p:nvSpPr>
              <p:cNvPr id="47" name="Right Arrow 46"/>
              <p:cNvSpPr/>
              <p:nvPr/>
            </p:nvSpPr>
            <p:spPr>
              <a:xfrm>
                <a:off x="-541501" y="4632810"/>
                <a:ext cx="3385309" cy="327716"/>
              </a:xfrm>
              <a:prstGeom prst="rightArrow">
                <a:avLst/>
              </a:prstGeom>
              <a:solidFill>
                <a:schemeClr val="tx2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b="1" dirty="0">
                    <a:solidFill>
                      <a:schemeClr val="bg2">
                        <a:lumMod val="10000"/>
                      </a:schemeClr>
                    </a:solidFill>
                  </a:rPr>
                  <a:t>LONG ACCELERATION</a:t>
                </a:r>
              </a:p>
            </p:txBody>
          </p:sp>
        </p:grpSp>
        <p:sp>
          <p:nvSpPr>
            <p:cNvPr id="48" name="Right Arrow 47"/>
            <p:cNvSpPr/>
            <p:nvPr/>
          </p:nvSpPr>
          <p:spPr>
            <a:xfrm>
              <a:off x="-312655" y="4398091"/>
              <a:ext cx="3156463" cy="327053"/>
            </a:xfrm>
            <a:prstGeom prst="rightArrow">
              <a:avLst/>
            </a:prstGeom>
            <a:solidFill>
              <a:schemeClr val="tx2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dirty="0">
                  <a:solidFill>
                    <a:schemeClr val="bg2">
                      <a:lumMod val="10000"/>
                    </a:schemeClr>
                  </a:solidFill>
                </a:rPr>
                <a:t>STATIONARY TARGETS VELOCITY</a:t>
              </a:r>
            </a:p>
          </p:txBody>
        </p:sp>
      </p:grpSp>
      <p:sp>
        <p:nvSpPr>
          <p:cNvPr id="51" name="Right Arrow 50"/>
          <p:cNvSpPr/>
          <p:nvPr/>
        </p:nvSpPr>
        <p:spPr>
          <a:xfrm>
            <a:off x="6372225" y="1052513"/>
            <a:ext cx="2808288" cy="576262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2">
                    <a:lumMod val="10000"/>
                  </a:schemeClr>
                </a:solidFill>
              </a:rPr>
              <a:t>LONG VELOCITY AND ACCELARATION</a:t>
            </a:r>
          </a:p>
        </p:txBody>
      </p:sp>
      <p:sp>
        <p:nvSpPr>
          <p:cNvPr id="52" name="Right Arrow 51"/>
          <p:cNvSpPr/>
          <p:nvPr/>
        </p:nvSpPr>
        <p:spPr>
          <a:xfrm>
            <a:off x="6084888" y="1700213"/>
            <a:ext cx="3095625" cy="649287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2">
                    <a:lumMod val="10000"/>
                  </a:schemeClr>
                </a:solidFill>
              </a:rPr>
              <a:t>YAW </a:t>
            </a:r>
            <a:r>
              <a:rPr lang="en-US" sz="900" b="1" dirty="0" smtClean="0">
                <a:solidFill>
                  <a:schemeClr val="bg2">
                    <a:lumMod val="10000"/>
                  </a:schemeClr>
                </a:solidFill>
              </a:rPr>
              <a:t>RATE &amp; Lateral </a:t>
            </a:r>
            <a:r>
              <a:rPr lang="en-US" sz="900" b="1" dirty="0" err="1" smtClean="0">
                <a:solidFill>
                  <a:schemeClr val="bg2">
                    <a:lumMod val="10000"/>
                  </a:schemeClr>
                </a:solidFill>
              </a:rPr>
              <a:t>Accel</a:t>
            </a:r>
            <a:endParaRPr lang="en-US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981325" y="601663"/>
            <a:ext cx="3606800" cy="3690937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>
                <a:alpha val="7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VEHICLE  DYNAMIC OBSERVER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6588125" y="2492375"/>
            <a:ext cx="2555875" cy="576263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2">
                    <a:lumMod val="10000"/>
                  </a:schemeClr>
                </a:solidFill>
              </a:rPr>
              <a:t>MOTION STATE</a:t>
            </a:r>
          </a:p>
        </p:txBody>
      </p:sp>
      <p:sp>
        <p:nvSpPr>
          <p:cNvPr id="60" name="Right Arrow 59"/>
          <p:cNvSpPr/>
          <p:nvPr/>
        </p:nvSpPr>
        <p:spPr>
          <a:xfrm>
            <a:off x="6588125" y="3213100"/>
            <a:ext cx="2555875" cy="576263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2">
                    <a:lumMod val="10000"/>
                  </a:schemeClr>
                </a:solidFill>
              </a:rPr>
              <a:t>VEHICLE CURVATURE</a:t>
            </a:r>
          </a:p>
        </p:txBody>
      </p:sp>
      <p:sp>
        <p:nvSpPr>
          <p:cNvPr id="65" name="Right Arrow 64"/>
          <p:cNvSpPr/>
          <p:nvPr/>
        </p:nvSpPr>
        <p:spPr>
          <a:xfrm rot="16200000">
            <a:off x="2771775" y="5013325"/>
            <a:ext cx="1728788" cy="287338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2">
                    <a:lumMod val="10000"/>
                  </a:schemeClr>
                </a:solidFill>
              </a:rPr>
              <a:t>TRACK WIDTH REAR</a:t>
            </a:r>
          </a:p>
        </p:txBody>
      </p:sp>
      <p:sp>
        <p:nvSpPr>
          <p:cNvPr id="66" name="Right Arrow 65"/>
          <p:cNvSpPr/>
          <p:nvPr/>
        </p:nvSpPr>
        <p:spPr>
          <a:xfrm rot="16200000">
            <a:off x="3059113" y="5013325"/>
            <a:ext cx="1728788" cy="287337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2">
                    <a:lumMod val="10000"/>
                  </a:schemeClr>
                </a:solidFill>
              </a:rPr>
              <a:t>WHEEL BASE</a:t>
            </a:r>
          </a:p>
        </p:txBody>
      </p:sp>
      <p:sp>
        <p:nvSpPr>
          <p:cNvPr id="67" name="Right Arrow 66"/>
          <p:cNvSpPr/>
          <p:nvPr/>
        </p:nvSpPr>
        <p:spPr>
          <a:xfrm rot="16200000">
            <a:off x="3347244" y="5012531"/>
            <a:ext cx="1728788" cy="288925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2">
                    <a:lumMod val="10000"/>
                  </a:schemeClr>
                </a:solidFill>
              </a:rPr>
              <a:t>VEHICLE WEIGHT</a:t>
            </a:r>
          </a:p>
        </p:txBody>
      </p:sp>
      <p:sp>
        <p:nvSpPr>
          <p:cNvPr id="68" name="Right Arrow 67"/>
          <p:cNvSpPr/>
          <p:nvPr/>
        </p:nvSpPr>
        <p:spPr>
          <a:xfrm rot="16200000">
            <a:off x="3635375" y="5013325"/>
            <a:ext cx="1728788" cy="287338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2">
                    <a:lumMod val="10000"/>
                  </a:schemeClr>
                </a:solidFill>
              </a:rPr>
              <a:t>CENTER OF GRAVITY HGT</a:t>
            </a:r>
          </a:p>
        </p:txBody>
      </p:sp>
      <p:sp>
        <p:nvSpPr>
          <p:cNvPr id="69" name="Right Arrow 68"/>
          <p:cNvSpPr/>
          <p:nvPr/>
        </p:nvSpPr>
        <p:spPr>
          <a:xfrm rot="16200000">
            <a:off x="3923507" y="5012531"/>
            <a:ext cx="1728788" cy="288925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2">
                    <a:lumMod val="10000"/>
                  </a:schemeClr>
                </a:solidFill>
              </a:rPr>
              <a:t>AXLE LOAD DISTR</a:t>
            </a:r>
          </a:p>
        </p:txBody>
      </p:sp>
      <p:sp>
        <p:nvSpPr>
          <p:cNvPr id="70" name="Right Arrow 69"/>
          <p:cNvSpPr/>
          <p:nvPr/>
        </p:nvSpPr>
        <p:spPr>
          <a:xfrm rot="16200000">
            <a:off x="4211638" y="5013325"/>
            <a:ext cx="1728788" cy="287337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2">
                    <a:lumMod val="10000"/>
                  </a:schemeClr>
                </a:solidFill>
              </a:rPr>
              <a:t>WHEEL CIRCUMFERENCE</a:t>
            </a:r>
          </a:p>
        </p:txBody>
      </p:sp>
      <p:sp>
        <p:nvSpPr>
          <p:cNvPr id="71" name="Right Arrow 70"/>
          <p:cNvSpPr/>
          <p:nvPr/>
        </p:nvSpPr>
        <p:spPr>
          <a:xfrm rot="16200000">
            <a:off x="4499769" y="5012531"/>
            <a:ext cx="1728788" cy="288925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2">
                    <a:lumMod val="10000"/>
                  </a:schemeClr>
                </a:solidFill>
              </a:rPr>
              <a:t>STEERING RATIO</a:t>
            </a:r>
          </a:p>
        </p:txBody>
      </p:sp>
      <p:sp>
        <p:nvSpPr>
          <p:cNvPr id="72" name="Right Arrow 71"/>
          <p:cNvSpPr/>
          <p:nvPr/>
        </p:nvSpPr>
        <p:spPr>
          <a:xfrm rot="16200000">
            <a:off x="4787900" y="5013325"/>
            <a:ext cx="1728788" cy="287338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2">
                    <a:lumMod val="10000"/>
                  </a:schemeClr>
                </a:solidFill>
              </a:rPr>
              <a:t>WHEEL TICKS PER REV</a:t>
            </a:r>
          </a:p>
        </p:txBody>
      </p:sp>
      <p:sp>
        <p:nvSpPr>
          <p:cNvPr id="73" name="Right Arrow 72"/>
          <p:cNvSpPr/>
          <p:nvPr/>
        </p:nvSpPr>
        <p:spPr>
          <a:xfrm rot="16200000">
            <a:off x="5076032" y="5012531"/>
            <a:ext cx="1728788" cy="288925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2">
                    <a:lumMod val="10000"/>
                  </a:schemeClr>
                </a:solidFill>
              </a:rPr>
              <a:t>UNDERSTEER GRAD</a:t>
            </a:r>
          </a:p>
        </p:txBody>
      </p:sp>
      <p:sp>
        <p:nvSpPr>
          <p:cNvPr id="74" name="Right Arrow 73"/>
          <p:cNvSpPr/>
          <p:nvPr/>
        </p:nvSpPr>
        <p:spPr>
          <a:xfrm rot="16200000">
            <a:off x="5364163" y="5013325"/>
            <a:ext cx="1728788" cy="287337"/>
          </a:xfrm>
          <a:prstGeom prst="rightArrow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2">
                    <a:lumMod val="10000"/>
                  </a:schemeClr>
                </a:solidFill>
              </a:rPr>
              <a:t>CORNER STIFFNESS</a:t>
            </a:r>
          </a:p>
        </p:txBody>
      </p:sp>
      <p:sp>
        <p:nvSpPr>
          <p:cNvPr id="21527" name="TextBox 74"/>
          <p:cNvSpPr txBox="1">
            <a:spLocks noChangeArrowheads="1"/>
          </p:cNvSpPr>
          <p:nvPr/>
        </p:nvSpPr>
        <p:spPr bwMode="auto">
          <a:xfrm>
            <a:off x="611188" y="509588"/>
            <a:ext cx="1549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INPUT SIGNALS</a:t>
            </a:r>
          </a:p>
        </p:txBody>
      </p:sp>
      <p:sp>
        <p:nvSpPr>
          <p:cNvPr id="21528" name="TextBox 75"/>
          <p:cNvSpPr txBox="1">
            <a:spLocks noChangeArrowheads="1"/>
          </p:cNvSpPr>
          <p:nvPr/>
        </p:nvSpPr>
        <p:spPr bwMode="auto">
          <a:xfrm>
            <a:off x="1116013" y="4921250"/>
            <a:ext cx="19954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INPUT PARAMETERS</a:t>
            </a:r>
          </a:p>
        </p:txBody>
      </p:sp>
      <p:sp>
        <p:nvSpPr>
          <p:cNvPr id="21529" name="TextBox 76"/>
          <p:cNvSpPr txBox="1">
            <a:spLocks noChangeArrowheads="1"/>
          </p:cNvSpPr>
          <p:nvPr/>
        </p:nvSpPr>
        <p:spPr bwMode="auto">
          <a:xfrm>
            <a:off x="6875463" y="663575"/>
            <a:ext cx="17478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OUTPUT SIGNALS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56684" y="3877101"/>
            <a:ext cx="1551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Signal Processing: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a. Yaw Rate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b. Vehicle Velocity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06036" y="4800430"/>
            <a:ext cx="1348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Path Estimation: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a. Curvature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b. Motion State</a:t>
            </a:r>
            <a:endParaRPr lang="en-US" sz="1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7059" y="84733"/>
            <a:ext cx="8353425" cy="442148"/>
          </a:xfrm>
        </p:spPr>
        <p:txBody>
          <a:bodyPr/>
          <a:lstStyle/>
          <a:p>
            <a:r>
              <a:rPr lang="en-US" dirty="0" smtClean="0"/>
              <a:t>Algorithm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VDY,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4353" y="491421"/>
            <a:ext cx="7289626" cy="5502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5913" y="1412776"/>
            <a:ext cx="16986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Co-ordinate system:</a:t>
            </a:r>
          </a:p>
          <a:p>
            <a:pPr marL="228600" indent="-228600">
              <a:buFontTx/>
              <a:buAutoNum type="arabicPeriod"/>
            </a:pPr>
            <a:r>
              <a:rPr lang="en-US" sz="1200" dirty="0" err="1" smtClean="0">
                <a:solidFill>
                  <a:srgbClr val="000000"/>
                </a:solidFill>
              </a:rPr>
              <a:t>Autosar</a:t>
            </a:r>
            <a:r>
              <a:rPr lang="en-US" sz="1200" dirty="0" smtClean="0">
                <a:solidFill>
                  <a:srgbClr val="000000"/>
                </a:solidFill>
              </a:rPr>
              <a:t> Compliant</a:t>
            </a:r>
          </a:p>
          <a:p>
            <a:pPr marL="228600" indent="-228600">
              <a:buFontTx/>
              <a:buAutoNum type="arabicPeriod"/>
            </a:pPr>
            <a:r>
              <a:rPr lang="en-US" sz="1200" dirty="0" smtClean="0">
                <a:solidFill>
                  <a:srgbClr val="000000"/>
                </a:solidFill>
              </a:rPr>
              <a:t>Defined </a:t>
            </a:r>
            <a:r>
              <a:rPr lang="en-US" sz="1200" dirty="0" err="1" smtClean="0">
                <a:solidFill>
                  <a:srgbClr val="000000"/>
                </a:solidFill>
              </a:rPr>
              <a:t>w.r.t</a:t>
            </a:r>
            <a:r>
              <a:rPr lang="en-US" sz="1200" dirty="0" smtClean="0">
                <a:solidFill>
                  <a:srgbClr val="000000"/>
                </a:solidFill>
              </a:rPr>
              <a:t>. COG</a:t>
            </a:r>
          </a:p>
          <a:p>
            <a:pPr marL="228600" indent="-228600">
              <a:buFontTx/>
              <a:buAutoNum type="arabicPeriod"/>
            </a:pPr>
            <a:r>
              <a:rPr lang="en-US" sz="1200" dirty="0" smtClean="0">
                <a:solidFill>
                  <a:srgbClr val="000000"/>
                </a:solidFill>
              </a:rPr>
              <a:t>Left Turn,</a:t>
            </a:r>
          </a:p>
          <a:p>
            <a:pPr marL="228600" indent="-228600"/>
            <a:r>
              <a:rPr lang="en-US" sz="1200" dirty="0" smtClean="0">
                <a:solidFill>
                  <a:srgbClr val="000000"/>
                </a:solidFill>
              </a:rPr>
              <a:t>        SWA            +</a:t>
            </a:r>
            <a:r>
              <a:rPr lang="en-US" sz="1200" dirty="0" err="1" smtClean="0">
                <a:solidFill>
                  <a:srgbClr val="000000"/>
                </a:solidFill>
              </a:rPr>
              <a:t>ve</a:t>
            </a:r>
            <a:endParaRPr lang="en-US" sz="1200" dirty="0" smtClean="0">
              <a:solidFill>
                <a:srgbClr val="000000"/>
              </a:solidFill>
            </a:endParaRPr>
          </a:p>
          <a:p>
            <a:pPr marL="228600" indent="-228600"/>
            <a:r>
              <a:rPr lang="en-US" sz="1200" dirty="0" smtClean="0">
                <a:solidFill>
                  <a:srgbClr val="000000"/>
                </a:solidFill>
              </a:rPr>
              <a:t>        Yaw Rate    +</a:t>
            </a:r>
            <a:r>
              <a:rPr lang="en-US" sz="1200" dirty="0" err="1" smtClean="0">
                <a:solidFill>
                  <a:srgbClr val="000000"/>
                </a:solidFill>
              </a:rPr>
              <a:t>ve</a:t>
            </a:r>
            <a:endParaRPr lang="en-US" sz="1200" dirty="0" smtClean="0">
              <a:solidFill>
                <a:srgbClr val="000000"/>
              </a:solidFill>
            </a:endParaRPr>
          </a:p>
          <a:p>
            <a:pPr marL="228600" indent="-228600"/>
            <a:r>
              <a:rPr lang="en-US" sz="1200" dirty="0" smtClean="0">
                <a:solidFill>
                  <a:srgbClr val="000000"/>
                </a:solidFill>
              </a:rPr>
              <a:t>        Lateral Acc  +</a:t>
            </a:r>
            <a:r>
              <a:rPr lang="en-US" sz="1200" dirty="0" err="1" smtClean="0">
                <a:solidFill>
                  <a:srgbClr val="000000"/>
                </a:solidFill>
              </a:rPr>
              <a:t>ve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7564" y="4509120"/>
            <a:ext cx="360040" cy="50405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rgbClr val="EBEBEB">
                  <a:lumMod val="1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-900000">
            <a:off x="583956" y="3157768"/>
            <a:ext cx="360040" cy="50405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rgbClr val="EBEBEB">
                  <a:lumMod val="10000"/>
                </a:srgb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55576" y="3989611"/>
            <a:ext cx="144016" cy="14401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rgbClr val="EBEBEB">
                  <a:lumMod val="10000"/>
                </a:srgbClr>
              </a:solidFill>
            </a:endParaRPr>
          </a:p>
        </p:txBody>
      </p:sp>
      <p:sp>
        <p:nvSpPr>
          <p:cNvPr id="17" name="Multiply 16"/>
          <p:cNvSpPr/>
          <p:nvPr/>
        </p:nvSpPr>
        <p:spPr>
          <a:xfrm>
            <a:off x="754815" y="3989611"/>
            <a:ext cx="144777" cy="144016"/>
          </a:xfrm>
          <a:prstGeom prst="mathMultiply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rgbClr val="EBEBEB">
                  <a:lumMod val="10000"/>
                </a:srgbClr>
              </a:solidFill>
            </a:endParaRPr>
          </a:p>
        </p:txBody>
      </p:sp>
      <p:cxnSp>
        <p:nvCxnSpPr>
          <p:cNvPr id="19" name="Straight Connector 18"/>
          <p:cNvCxnSpPr>
            <a:stCxn id="15" idx="2"/>
            <a:endCxn id="14" idx="0"/>
          </p:cNvCxnSpPr>
          <p:nvPr/>
        </p:nvCxnSpPr>
        <p:spPr>
          <a:xfrm flipH="1">
            <a:off x="827584" y="3653236"/>
            <a:ext cx="1622" cy="8558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96815" y="4059283"/>
            <a:ext cx="532527" cy="0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814653" y="2996952"/>
            <a:ext cx="12931" cy="992660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3815" y="281228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X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7059" y="405928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9083" y="5013176"/>
            <a:ext cx="849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Rear Axle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3976" y="3561329"/>
            <a:ext cx="876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Front Axle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3452" y="5378732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4. Z +</a:t>
            </a:r>
            <a:r>
              <a:rPr lang="en-US" sz="1200" dirty="0" err="1" smtClean="0">
                <a:solidFill>
                  <a:srgbClr val="000000"/>
                </a:solidFill>
              </a:rPr>
              <a:t>ve</a:t>
            </a:r>
            <a:r>
              <a:rPr lang="en-US" sz="1200" dirty="0" smtClean="0">
                <a:solidFill>
                  <a:srgbClr val="000000"/>
                </a:solidFill>
              </a:rPr>
              <a:t> up</a:t>
            </a:r>
          </a:p>
        </p:txBody>
      </p:sp>
      <p:sp>
        <p:nvSpPr>
          <p:cNvPr id="34" name="Curved Up Arrow 33"/>
          <p:cNvSpPr/>
          <p:nvPr/>
        </p:nvSpPr>
        <p:spPr>
          <a:xfrm>
            <a:off x="703234" y="4133627"/>
            <a:ext cx="299858" cy="153308"/>
          </a:xfrm>
          <a:prstGeom prst="curvedUp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rgbClr val="EBEBEB">
                  <a:lumMod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1645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/>
          <p:cNvSpPr>
            <a:spLocks noGrp="1"/>
          </p:cNvSpPr>
          <p:nvPr>
            <p:ph type="title"/>
          </p:nvPr>
        </p:nvSpPr>
        <p:spPr>
          <a:xfrm>
            <a:off x="395288" y="115888"/>
            <a:ext cx="8353425" cy="719137"/>
          </a:xfrm>
        </p:spPr>
        <p:txBody>
          <a:bodyPr/>
          <a:lstStyle/>
          <a:p>
            <a:pPr algn="ctr" eaLnBrk="1" hangingPunct="1"/>
            <a:r>
              <a:rPr lang="en-US" dirty="0" smtClean="0">
                <a:cs typeface="Arial" charset="0"/>
              </a:rPr>
              <a:t>INPUT SIGNAL PRE-PROCESSING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E32221-A6E7-4BD0-BE1B-71C7FAC29D61}" type="datetime3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 August 2017</a:t>
            </a:fld>
            <a:endParaRPr lang="en-US" smtClean="0"/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180E2E-03F1-4FE8-8E85-03002F97B5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  <p:sp>
        <p:nvSpPr>
          <p:cNvPr id="21509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/>
              <a:t>VDY, </a:t>
            </a:r>
            <a:r>
              <a:rPr lang="en-US" dirty="0" smtClean="0"/>
              <a:t>© Continental AG</a:t>
            </a:r>
          </a:p>
        </p:txBody>
      </p:sp>
      <p:sp>
        <p:nvSpPr>
          <p:cNvPr id="22534" name="TextBox 7"/>
          <p:cNvSpPr txBox="1">
            <a:spLocks noChangeArrowheads="1"/>
          </p:cNvSpPr>
          <p:nvPr/>
        </p:nvSpPr>
        <p:spPr bwMode="auto">
          <a:xfrm>
            <a:off x="574675" y="981075"/>
            <a:ext cx="68421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</a:t>
            </a:r>
            <a:r>
              <a:rPr lang="en-US" b="1"/>
              <a:t>. INPUT SIGNAL MONITOR </a:t>
            </a:r>
          </a:p>
        </p:txBody>
      </p:sp>
      <p:sp>
        <p:nvSpPr>
          <p:cNvPr id="9" name="Rectangle 8"/>
          <p:cNvSpPr/>
          <p:nvPr/>
        </p:nvSpPr>
        <p:spPr>
          <a:xfrm>
            <a:off x="3635375" y="1700213"/>
            <a:ext cx="1152525" cy="914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71775" y="2133600"/>
            <a:ext cx="863600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11638" y="1844675"/>
            <a:ext cx="0" cy="6477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51275" y="2133600"/>
            <a:ext cx="72072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465638" y="1873250"/>
            <a:ext cx="14446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851275" y="2349500"/>
            <a:ext cx="144463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995738" y="1873250"/>
            <a:ext cx="469900" cy="4762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87900" y="2133600"/>
            <a:ext cx="863600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3" name="TextBox 16"/>
          <p:cNvSpPr txBox="1">
            <a:spLocks noChangeArrowheads="1"/>
          </p:cNvSpPr>
          <p:nvPr/>
        </p:nvSpPr>
        <p:spPr bwMode="auto">
          <a:xfrm>
            <a:off x="3378200" y="1392238"/>
            <a:ext cx="16065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Magnitude Limiter</a:t>
            </a:r>
          </a:p>
        </p:txBody>
      </p:sp>
      <p:sp>
        <p:nvSpPr>
          <p:cNvPr id="22544" name="TextBox 17"/>
          <p:cNvSpPr txBox="1">
            <a:spLocks noChangeArrowheads="1"/>
          </p:cNvSpPr>
          <p:nvPr/>
        </p:nvSpPr>
        <p:spPr bwMode="auto">
          <a:xfrm>
            <a:off x="5651500" y="1660525"/>
            <a:ext cx="2343150" cy="104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100"/>
              <a:t>Wheel Speeds +/- 115 m/sec</a:t>
            </a:r>
          </a:p>
          <a:p>
            <a:pPr marL="342900" indent="-342900">
              <a:buFontTx/>
              <a:buAutoNum type="arabicPeriod"/>
            </a:pPr>
            <a:r>
              <a:rPr lang="en-US" sz="1100"/>
              <a:t>Yaw Rate +/- 150 deg/sec</a:t>
            </a:r>
          </a:p>
          <a:p>
            <a:pPr marL="342900" indent="-342900">
              <a:buFontTx/>
              <a:buAutoNum type="arabicPeriod"/>
            </a:pPr>
            <a:r>
              <a:rPr lang="en-US" sz="1100"/>
              <a:t>Long Accel +/- 10 m/sec2</a:t>
            </a:r>
          </a:p>
          <a:p>
            <a:pPr marL="342900" indent="-342900">
              <a:buFontTx/>
              <a:buAutoNum type="arabicPeriod"/>
            </a:pPr>
            <a:r>
              <a:rPr lang="en-US" sz="1100"/>
              <a:t>Lateral Accel - +/10 m/sec2</a:t>
            </a:r>
          </a:p>
          <a:p>
            <a:pPr marL="342900" indent="-342900">
              <a:buFontTx/>
              <a:buAutoNum type="arabicPeriod"/>
            </a:pPr>
            <a:r>
              <a:rPr lang="en-US" sz="1100"/>
              <a:t>SWA +/- 90 *SR</a:t>
            </a:r>
            <a:r>
              <a:rPr lang="en-US"/>
              <a:t> </a:t>
            </a:r>
          </a:p>
        </p:txBody>
      </p:sp>
      <p:sp>
        <p:nvSpPr>
          <p:cNvPr id="22545" name="TextBox 18"/>
          <p:cNvSpPr txBox="1">
            <a:spLocks noChangeArrowheads="1"/>
          </p:cNvSpPr>
          <p:nvPr/>
        </p:nvSpPr>
        <p:spPr bwMode="auto">
          <a:xfrm>
            <a:off x="5641975" y="3182938"/>
            <a:ext cx="2263775" cy="104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100"/>
              <a:t>Wheel Speeds +/- 10 m/sec</a:t>
            </a:r>
          </a:p>
          <a:p>
            <a:pPr marL="342900" indent="-342900">
              <a:buFontTx/>
              <a:buAutoNum type="arabicPeriod"/>
            </a:pPr>
            <a:r>
              <a:rPr lang="en-US" sz="1100"/>
              <a:t>Yaw Rate +/- 6 deg/sec</a:t>
            </a:r>
          </a:p>
          <a:p>
            <a:pPr marL="342900" indent="-342900">
              <a:buFontTx/>
              <a:buAutoNum type="arabicPeriod"/>
            </a:pPr>
            <a:r>
              <a:rPr lang="en-US" sz="1100"/>
              <a:t>Long Accel +/- 2.5 m/sec2</a:t>
            </a:r>
          </a:p>
          <a:p>
            <a:pPr marL="342900" indent="-342900">
              <a:buFontTx/>
              <a:buAutoNum type="arabicPeriod"/>
            </a:pPr>
            <a:r>
              <a:rPr lang="en-US" sz="1100"/>
              <a:t>Lateral Accel - +/2.5 m/sec2</a:t>
            </a:r>
          </a:p>
          <a:p>
            <a:pPr marL="342900" indent="-342900">
              <a:buFontTx/>
              <a:buAutoNum type="arabicPeriod"/>
            </a:pPr>
            <a:r>
              <a:rPr lang="en-US" sz="1100"/>
              <a:t>SWA +/- 6 deg/sec</a:t>
            </a:r>
            <a:r>
              <a:rPr lang="en-US"/>
              <a:t> </a:t>
            </a:r>
          </a:p>
        </p:txBody>
      </p:sp>
      <p:grpSp>
        <p:nvGrpSpPr>
          <p:cNvPr id="22546" name="Group 19"/>
          <p:cNvGrpSpPr>
            <a:grpSpLocks/>
          </p:cNvGrpSpPr>
          <p:nvPr/>
        </p:nvGrpSpPr>
        <p:grpSpPr bwMode="auto">
          <a:xfrm>
            <a:off x="2725738" y="3259138"/>
            <a:ext cx="2881312" cy="914400"/>
            <a:chOff x="2924200" y="1853208"/>
            <a:chExt cx="2880320" cy="914400"/>
          </a:xfrm>
        </p:grpSpPr>
        <p:sp>
          <p:nvSpPr>
            <p:cNvPr id="21" name="Rectangle 20"/>
            <p:cNvSpPr/>
            <p:nvPr/>
          </p:nvSpPr>
          <p:spPr>
            <a:xfrm>
              <a:off x="3789089" y="1853208"/>
              <a:ext cx="1152128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 err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2924200" y="2285008"/>
              <a:ext cx="86488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365154" y="1997670"/>
              <a:ext cx="0" cy="6477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004915" y="2285008"/>
              <a:ext cx="7188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619066" y="2026245"/>
              <a:ext cx="14282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004915" y="2500908"/>
              <a:ext cx="14282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4147741" y="2026245"/>
              <a:ext cx="471326" cy="4746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941217" y="2285008"/>
              <a:ext cx="86330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47" name="TextBox 28"/>
          <p:cNvSpPr txBox="1">
            <a:spLocks noChangeArrowheads="1"/>
          </p:cNvSpPr>
          <p:nvPr/>
        </p:nvSpPr>
        <p:spPr bwMode="auto">
          <a:xfrm>
            <a:off x="3592513" y="2951163"/>
            <a:ext cx="11493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Rate Limiter</a:t>
            </a:r>
          </a:p>
        </p:txBody>
      </p:sp>
      <p:sp>
        <p:nvSpPr>
          <p:cNvPr id="22548" name="TextBox 29"/>
          <p:cNvSpPr txBox="1">
            <a:spLocks noChangeArrowheads="1"/>
          </p:cNvSpPr>
          <p:nvPr/>
        </p:nvSpPr>
        <p:spPr bwMode="auto">
          <a:xfrm>
            <a:off x="1731963" y="1993900"/>
            <a:ext cx="9937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Input Signal</a:t>
            </a:r>
          </a:p>
        </p:txBody>
      </p:sp>
      <p:sp>
        <p:nvSpPr>
          <p:cNvPr id="22549" name="TextBox 30"/>
          <p:cNvSpPr txBox="1">
            <a:spLocks noChangeArrowheads="1"/>
          </p:cNvSpPr>
          <p:nvPr/>
        </p:nvSpPr>
        <p:spPr bwMode="auto">
          <a:xfrm>
            <a:off x="1731963" y="3552825"/>
            <a:ext cx="9937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Input Signal</a:t>
            </a:r>
          </a:p>
        </p:txBody>
      </p:sp>
      <p:sp>
        <p:nvSpPr>
          <p:cNvPr id="22550" name="TextBox 31"/>
          <p:cNvSpPr txBox="1">
            <a:spLocks noChangeArrowheads="1"/>
          </p:cNvSpPr>
          <p:nvPr/>
        </p:nvSpPr>
        <p:spPr bwMode="auto">
          <a:xfrm>
            <a:off x="3459163" y="4449763"/>
            <a:ext cx="13573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Validity checks</a:t>
            </a:r>
          </a:p>
        </p:txBody>
      </p:sp>
      <p:sp>
        <p:nvSpPr>
          <p:cNvPr id="22551" name="TextBox 32"/>
          <p:cNvSpPr txBox="1">
            <a:spLocks noChangeArrowheads="1"/>
          </p:cNvSpPr>
          <p:nvPr/>
        </p:nvSpPr>
        <p:spPr bwMode="auto">
          <a:xfrm>
            <a:off x="971550" y="4946650"/>
            <a:ext cx="9937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Input Signal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965325" y="5084763"/>
            <a:ext cx="865188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53" name="TextBox 34"/>
          <p:cNvSpPr txBox="1">
            <a:spLocks noChangeArrowheads="1"/>
          </p:cNvSpPr>
          <p:nvPr/>
        </p:nvSpPr>
        <p:spPr bwMode="auto">
          <a:xfrm>
            <a:off x="2897188" y="4762500"/>
            <a:ext cx="2538412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Wait for 3 VDY cycles</a:t>
            </a:r>
          </a:p>
          <a:p>
            <a:r>
              <a:rPr lang="en-US" sz="1200"/>
              <a:t>To check whether input is INVALID</a:t>
            </a:r>
          </a:p>
          <a:p>
            <a:r>
              <a:rPr lang="en-US" sz="1200"/>
              <a:t>Then set the state as INVALID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435600" y="5084763"/>
            <a:ext cx="863600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 Connection of Different VDY processing modules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smtClean="0">
                <a:solidFill>
                  <a:srgbClr val="000000"/>
                </a:solidFill>
              </a:rPr>
              <a:pPr/>
              <a:t>3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VDY, </a:t>
            </a:r>
            <a:r>
              <a:rPr lang="en-US" dirty="0" smtClean="0">
                <a:solidFill>
                  <a:srgbClr val="000000"/>
                </a:solidFill>
              </a:rPr>
              <a:t>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522" y="1158085"/>
            <a:ext cx="8044955" cy="475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84722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0825" y="1017588"/>
            <a:ext cx="8353425" cy="431800"/>
          </a:xfrm>
        </p:spPr>
        <p:txBody>
          <a:bodyPr rtlCol="0"/>
          <a:lstStyle/>
          <a:p>
            <a:pPr eaLnBrk="1" fontAlgn="auto" hangingPunct="1">
              <a:spcBef>
                <a:spcPts val="0"/>
              </a:spcBef>
              <a:defRPr/>
            </a:pPr>
            <a:r>
              <a:rPr lang="en-US" sz="1800" b="1" dirty="0" smtClean="0">
                <a:cs typeface="+mn-cs"/>
              </a:rPr>
              <a:t>2.OFFSET COMPENSATION</a:t>
            </a:r>
          </a:p>
        </p:txBody>
      </p:sp>
      <p:sp>
        <p:nvSpPr>
          <p:cNvPr id="23555" name="Title 2"/>
          <p:cNvSpPr>
            <a:spLocks noGrp="1"/>
          </p:cNvSpPr>
          <p:nvPr>
            <p:ph type="title"/>
          </p:nvPr>
        </p:nvSpPr>
        <p:spPr>
          <a:xfrm>
            <a:off x="900113" y="188913"/>
            <a:ext cx="8353425" cy="719137"/>
          </a:xfrm>
        </p:spPr>
        <p:txBody>
          <a:bodyPr/>
          <a:lstStyle/>
          <a:p>
            <a:pPr algn="ctr" eaLnBrk="1" hangingPunct="1"/>
            <a:r>
              <a:rPr lang="en-US" smtClean="0">
                <a:cs typeface="Arial" charset="0"/>
              </a:rPr>
              <a:t>INPUT SIGNAL PRE-PROCESSING</a:t>
            </a: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66F9E7-FB96-440F-AA5B-D9A57FD3CEE8}" type="datetime3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 August 2017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7483E0-8EDF-4F1E-81F8-1B8070E2CCEA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534" name="Footer Placeholder 5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VDY, </a:t>
            </a:r>
            <a:r>
              <a:rPr lang="en-US" dirty="0" smtClean="0">
                <a:solidFill>
                  <a:srgbClr val="000000"/>
                </a:solidFill>
              </a:rPr>
              <a:t>© Continental AG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924300" y="1449388"/>
            <a:ext cx="1584325" cy="97155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EBEBEB">
                    <a:lumMod val="10000"/>
                  </a:srgbClr>
                </a:solidFill>
              </a:rPr>
              <a:t>YAW RATE Offset Compensation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924300" y="2636838"/>
            <a:ext cx="1584325" cy="936625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EBEBEB">
                    <a:lumMod val="10000"/>
                  </a:srgbClr>
                </a:solidFill>
              </a:rPr>
              <a:t>LAT ACCEL Offset Compensation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924300" y="3789363"/>
            <a:ext cx="1584325" cy="935037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EBEBEB">
                    <a:lumMod val="10000"/>
                  </a:srgbClr>
                </a:solidFill>
              </a:rPr>
              <a:t>WHEEL SPEED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EBEBEB">
                    <a:lumMod val="10000"/>
                  </a:srgbClr>
                </a:solidFill>
              </a:rPr>
              <a:t>Offset Compensation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924300" y="4941888"/>
            <a:ext cx="1584325" cy="10795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EBEBEB">
                    <a:lumMod val="10000"/>
                  </a:srgbClr>
                </a:solidFill>
              </a:rPr>
              <a:t>STEERING WHEEL ANGLE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EBEBEB">
                    <a:lumMod val="10000"/>
                  </a:srgbClr>
                </a:solidFill>
              </a:rPr>
              <a:t>Offset Compensation</a:t>
            </a:r>
          </a:p>
        </p:txBody>
      </p:sp>
      <p:cxnSp>
        <p:nvCxnSpPr>
          <p:cNvPr id="18" name="Straight Arrow Connector 17"/>
          <p:cNvCxnSpPr>
            <a:endCxn id="7" idx="1"/>
          </p:cNvCxnSpPr>
          <p:nvPr/>
        </p:nvCxnSpPr>
        <p:spPr>
          <a:xfrm>
            <a:off x="1763713" y="1935163"/>
            <a:ext cx="216058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63713" y="3141663"/>
            <a:ext cx="216058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763713" y="4257675"/>
            <a:ext cx="216058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763713" y="5445125"/>
            <a:ext cx="216058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08625" y="1935163"/>
            <a:ext cx="17272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508625" y="3141663"/>
            <a:ext cx="17272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08625" y="4257675"/>
            <a:ext cx="17272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08625" y="5445125"/>
            <a:ext cx="17272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79600" y="1700213"/>
            <a:ext cx="2116138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EBEBEB">
                    <a:lumMod val="10000"/>
                  </a:srgbClr>
                </a:solidFill>
                <a:latin typeface="Arial"/>
              </a:rPr>
              <a:t>EXT GIER YAW RATE +OFFSET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84438" y="2852738"/>
            <a:ext cx="152717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EBEBEB">
                    <a:lumMod val="10000"/>
                  </a:srgbClr>
                </a:solidFill>
                <a:latin typeface="Arial"/>
              </a:rPr>
              <a:t>LAT ACCEL +OFFSET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79638" y="3986213"/>
            <a:ext cx="1816100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EBEBEB">
                    <a:lumMod val="10000"/>
                  </a:srgbClr>
                </a:solidFill>
                <a:latin typeface="Arial"/>
              </a:rPr>
              <a:t>WHEEL SPEEDS +OFFSET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93850" y="5138738"/>
            <a:ext cx="2401888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EBEBEB">
                    <a:lumMod val="10000"/>
                  </a:srgbClr>
                </a:solidFill>
                <a:latin typeface="Arial"/>
              </a:rPr>
              <a:t>STEERING WHEEL ANGLE+OFFSET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75" name="TextBox 31"/>
          <p:cNvSpPr txBox="1">
            <a:spLocks noChangeArrowheads="1"/>
          </p:cNvSpPr>
          <p:nvPr/>
        </p:nvSpPr>
        <p:spPr bwMode="auto">
          <a:xfrm>
            <a:off x="5508625" y="1689100"/>
            <a:ext cx="27654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</a:rPr>
              <a:t>OFFSET COMPENSATED GIER YAW RATE</a:t>
            </a:r>
          </a:p>
        </p:txBody>
      </p:sp>
      <p:sp>
        <p:nvSpPr>
          <p:cNvPr id="23576" name="TextBox 32"/>
          <p:cNvSpPr txBox="1">
            <a:spLocks noChangeArrowheads="1"/>
          </p:cNvSpPr>
          <p:nvPr/>
        </p:nvSpPr>
        <p:spPr bwMode="auto">
          <a:xfrm>
            <a:off x="5508625" y="2852738"/>
            <a:ext cx="24844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</a:rPr>
              <a:t>OFFSET COMPENSATED LAT ACCEL</a:t>
            </a:r>
          </a:p>
        </p:txBody>
      </p:sp>
      <p:sp>
        <p:nvSpPr>
          <p:cNvPr id="23577" name="TextBox 33"/>
          <p:cNvSpPr txBox="1">
            <a:spLocks noChangeArrowheads="1"/>
          </p:cNvSpPr>
          <p:nvPr/>
        </p:nvSpPr>
        <p:spPr bwMode="auto">
          <a:xfrm>
            <a:off x="5508625" y="3986213"/>
            <a:ext cx="27733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</a:rPr>
              <a:t>OFFSET COMPENSATED WHEEL SPEEDS</a:t>
            </a:r>
          </a:p>
        </p:txBody>
      </p:sp>
      <p:sp>
        <p:nvSpPr>
          <p:cNvPr id="23578" name="TextBox 34"/>
          <p:cNvSpPr txBox="1">
            <a:spLocks noChangeArrowheads="1"/>
          </p:cNvSpPr>
          <p:nvPr/>
        </p:nvSpPr>
        <p:spPr bwMode="auto">
          <a:xfrm>
            <a:off x="5508625" y="5199063"/>
            <a:ext cx="33940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</a:rPr>
              <a:t>OFFSET COMPENSATED STEERING WHEEL ANGLE</a:t>
            </a:r>
          </a:p>
        </p:txBody>
      </p:sp>
    </p:spTree>
    <p:extLst>
      <p:ext uri="{BB962C8B-B14F-4D97-AF65-F5344CB8AC3E}">
        <p14:creationId xmlns:p14="http://schemas.microsoft.com/office/powerpoint/2010/main" val="16807636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HASAGENDA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HDS" val="True"/>
  <p:tag name="MIO_EK" val="2375"/>
  <p:tag name="MIO_UPDATE" val="True"/>
  <p:tag name="MIO_VERSION" val="30.11.2012 11:40:17"/>
  <p:tag name="MIO_DBID" val="ED9FF2F2-6643-46BA-B685-7D49126FFAF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HDS" val="True"/>
  <p:tag name="MIO_EK" val="2375"/>
  <p:tag name="MIO_UPDATE" val="True"/>
  <p:tag name="MIO_VERSION" val="30.11.2012 11:40:17"/>
  <p:tag name="MIO_DBID" val="ED9FF2F2-6643-46BA-B685-7D49126FFAFF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HDS" val="True"/>
  <p:tag name="MIO_EK" val="2375"/>
  <p:tag name="MIO_UPDATE" val="True"/>
  <p:tag name="MIO_VERSION" val="30.11.2012 11:40:17"/>
  <p:tag name="MIO_DBID" val="ED9FF2F2-6643-46BA-B685-7D49126FFAFF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HDS" val="True"/>
  <p:tag name="MIO_EK" val="2375"/>
  <p:tag name="MIO_UPDATE" val="True"/>
  <p:tag name="MIO_VERSION" val="30.11.2012 11:40:17"/>
  <p:tag name="MIO_DBID" val="ED9FF2F2-6643-46BA-B685-7D49126FFAF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HDS" val="True"/>
  <p:tag name="MIO_EK" val="2375"/>
  <p:tag name="MIO_UPDATE" val="True"/>
  <p:tag name="MIO_VERSION" val="30.11.2012 11:40:17"/>
  <p:tag name="MIO_DBID" val="ED9FF2F2-6643-46BA-B685-7D49126FFAFF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HDS" val="True"/>
  <p:tag name="MIO_EK" val="2375"/>
  <p:tag name="MIO_UPDATE" val="True"/>
  <p:tag name="MIO_VERSION" val="30.11.2012 11:40:17"/>
  <p:tag name="MIO_DBID" val="ED9FF2F2-6643-46BA-B685-7D49126FFAF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HDS" val="True"/>
  <p:tag name="MIO_EK" val="2375"/>
  <p:tag name="MIO_UPDATE" val="True"/>
  <p:tag name="MIO_VERSION" val="30.11.2012 11:40:17"/>
  <p:tag name="MIO_DBID" val="ED9FF2F2-6643-46BA-B685-7D49126FFAFF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HDS" val="True"/>
  <p:tag name="MIO_EK" val="2375"/>
  <p:tag name="MIO_UPDATE" val="True"/>
  <p:tag name="MIO_VERSION" val="30.11.2012 11:40:17"/>
  <p:tag name="MIO_DBID" val="ED9FF2F2-6643-46BA-B685-7D49126FFAFF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HDS" val="True"/>
  <p:tag name="MIO_EK" val="2375"/>
  <p:tag name="MIO_UPDATE" val="True"/>
  <p:tag name="MIO_VERSION" val="30.11.2012 11:40:17"/>
  <p:tag name="MIO_DBID" val="ED9FF2F2-6643-46BA-B685-7D49126FFAFF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heme/theme1.xml><?xml version="1.0" encoding="utf-8"?>
<a:theme xmlns:a="http://schemas.openxmlformats.org/drawingml/2006/main" name="ADAS_4x3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ADAS_4x3 1">
        <a:dk1>
          <a:srgbClr val="FFFFFF"/>
        </a:dk1>
        <a:lt1>
          <a:srgbClr val="FFFFFF"/>
        </a:lt1>
        <a:dk2>
          <a:srgbClr val="000000"/>
        </a:dk2>
        <a:lt2>
          <a:srgbClr val="EBEBEB"/>
        </a:lt2>
        <a:accent1>
          <a:srgbClr val="FF9900"/>
        </a:accent1>
        <a:accent2>
          <a:srgbClr val="BF7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AD6800"/>
        </a:accent6>
        <a:hlink>
          <a:srgbClr val="FF9900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S_4x3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9900"/>
        </a:accent1>
        <a:accent2>
          <a:srgbClr val="BF7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AD6800"/>
        </a:accent6>
        <a:hlink>
          <a:srgbClr val="FF9900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Larissa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ADAS_4x3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ADAS_4x3 1">
        <a:dk1>
          <a:srgbClr val="FFFFFF"/>
        </a:dk1>
        <a:lt1>
          <a:srgbClr val="FFFFFF"/>
        </a:lt1>
        <a:dk2>
          <a:srgbClr val="000000"/>
        </a:dk2>
        <a:lt2>
          <a:srgbClr val="EBEBEB"/>
        </a:lt2>
        <a:accent1>
          <a:srgbClr val="FF9900"/>
        </a:accent1>
        <a:accent2>
          <a:srgbClr val="BF7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AD6800"/>
        </a:accent6>
        <a:hlink>
          <a:srgbClr val="FF9900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S_4x3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9900"/>
        </a:accent1>
        <a:accent2>
          <a:srgbClr val="BF7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AD6800"/>
        </a:accent6>
        <a:hlink>
          <a:srgbClr val="FF9900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ADAS_4x3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ADAS_4x3 1">
        <a:dk1>
          <a:srgbClr val="FFFFFF"/>
        </a:dk1>
        <a:lt1>
          <a:srgbClr val="FFFFFF"/>
        </a:lt1>
        <a:dk2>
          <a:srgbClr val="000000"/>
        </a:dk2>
        <a:lt2>
          <a:srgbClr val="EBEBEB"/>
        </a:lt2>
        <a:accent1>
          <a:srgbClr val="FF9900"/>
        </a:accent1>
        <a:accent2>
          <a:srgbClr val="BF7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AD6800"/>
        </a:accent6>
        <a:hlink>
          <a:srgbClr val="FF9900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S_4x3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9900"/>
        </a:accent1>
        <a:accent2>
          <a:srgbClr val="BF7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AD6800"/>
        </a:accent6>
        <a:hlink>
          <a:srgbClr val="FF9900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ADAS_4x3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tinental Screen">
        <a:dk1>
          <a:srgbClr val="000000"/>
        </a:dk1>
        <a:lt1>
          <a:srgbClr val="FFFFFF"/>
        </a:lt1>
        <a:dk2>
          <a:srgbClr val="FFFFFF"/>
        </a:dk2>
        <a:lt2>
          <a:srgbClr val="EBEBEB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  <a:extraClrScheme>
      <a:clrScheme name="Continental Pri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</a:extraClrSchemeLst>
</a:theme>
</file>

<file path=ppt/theme/theme5.xml><?xml version="1.0" encoding="utf-8"?>
<a:theme xmlns:a="http://schemas.openxmlformats.org/drawingml/2006/main" name="6_ADAS_4x3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tinental Screen">
        <a:dk1>
          <a:srgbClr val="000000"/>
        </a:dk1>
        <a:lt1>
          <a:srgbClr val="FFFFFF"/>
        </a:lt1>
        <a:dk2>
          <a:srgbClr val="FFFFFF"/>
        </a:dk2>
        <a:lt2>
          <a:srgbClr val="EBEBEB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  <a:extraClrScheme>
      <a:clrScheme name="Continental Pri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</a:extraClrSchemeLst>
</a:theme>
</file>

<file path=ppt/theme/theme6.xml><?xml version="1.0" encoding="utf-8"?>
<a:theme xmlns:a="http://schemas.openxmlformats.org/drawingml/2006/main" name="7_ADAS_4x3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tinental Screen">
        <a:dk1>
          <a:srgbClr val="000000"/>
        </a:dk1>
        <a:lt1>
          <a:srgbClr val="FFFFFF"/>
        </a:lt1>
        <a:dk2>
          <a:srgbClr val="FFFFFF"/>
        </a:dk2>
        <a:lt2>
          <a:srgbClr val="EBEBEB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  <a:extraClrScheme>
      <a:clrScheme name="Continental Pri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</a:extraClrSchemeLst>
</a:theme>
</file>

<file path=ppt/theme/theme7.xml><?xml version="1.0" encoding="utf-8"?>
<a:theme xmlns:a="http://schemas.openxmlformats.org/drawingml/2006/main" name="8_ADAS_4x3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tinental Screen">
        <a:dk1>
          <a:srgbClr val="000000"/>
        </a:dk1>
        <a:lt1>
          <a:srgbClr val="FFFFFF"/>
        </a:lt1>
        <a:dk2>
          <a:srgbClr val="FFFFFF"/>
        </a:dk2>
        <a:lt2>
          <a:srgbClr val="EBEBEB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  <a:extraClrScheme>
      <a:clrScheme name="Continental Pri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</a:extraClrSchemeLst>
</a:theme>
</file>

<file path=ppt/theme/theme8.xml><?xml version="1.0" encoding="utf-8"?>
<a:theme xmlns:a="http://schemas.openxmlformats.org/drawingml/2006/main" name="9_ADAS_4x3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tinental Screen">
        <a:dk1>
          <a:srgbClr val="000000"/>
        </a:dk1>
        <a:lt1>
          <a:srgbClr val="FFFFFF"/>
        </a:lt1>
        <a:dk2>
          <a:srgbClr val="FFFFFF"/>
        </a:dk2>
        <a:lt2>
          <a:srgbClr val="EBEBEB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  <a:extraClrScheme>
      <a:clrScheme name="Continental Pri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</a:extraClrSchemeLst>
</a:theme>
</file>

<file path=ppt/theme/theme9.xml><?xml version="1.0" encoding="utf-8"?>
<a:theme xmlns:a="http://schemas.openxmlformats.org/drawingml/2006/main" name="19_ADAS_4x3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tinental Screen">
        <a:dk1>
          <a:srgbClr val="000000"/>
        </a:dk1>
        <a:lt1>
          <a:srgbClr val="FFFFFF"/>
        </a:lt1>
        <a:dk2>
          <a:srgbClr val="FFFFFF"/>
        </a:dk2>
        <a:lt2>
          <a:srgbClr val="EBEBEB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  <a:extraClrScheme>
      <a:clrScheme name="Continental Pri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1F37176732584B9BE065162195416B" ma:contentTypeVersion="2" ma:contentTypeDescription="Create a new document." ma:contentTypeScope="" ma:versionID="a15517289d2cdf6839f20b8b06cab421">
  <xsd:schema xmlns:xsd="http://www.w3.org/2001/XMLSchema" xmlns:xs="http://www.w3.org/2001/XMLSchema" xmlns:p="http://schemas.microsoft.com/office/2006/metadata/properties" xmlns:ns2="721ea4ff-a695-4146-8c6b-5d1a1e6ff939" targetNamespace="http://schemas.microsoft.com/office/2006/metadata/properties" ma:root="true" ma:fieldsID="b88dccda1dceaf193919b31f857b7e99" ns2:_="">
    <xsd:import namespace="721ea4ff-a695-4146-8c6b-5d1a1e6ff939"/>
    <xsd:element name="properties">
      <xsd:complexType>
        <xsd:sequence>
          <xsd:element name="documentManagement">
            <xsd:complexType>
              <xsd:all>
                <xsd:element ref="ns2:OrgFileExt" minOccurs="0"/>
                <xsd:element ref="ns2:CurItemEx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1ea4ff-a695-4146-8c6b-5d1a1e6ff939" elementFormDefault="qualified">
    <xsd:import namespace="http://schemas.microsoft.com/office/2006/documentManagement/types"/>
    <xsd:import namespace="http://schemas.microsoft.com/office/infopath/2007/PartnerControls"/>
    <xsd:element name="OrgFileExt" ma:index="8" nillable="true" ma:displayName="Orginal Ext" ma:internalName="OrgFileExt" ma:readOnly="true">
      <xsd:simpleType>
        <xsd:restriction base="dms:Text"/>
      </xsd:simpleType>
    </xsd:element>
    <xsd:element name="CurItemExt" ma:index="9" nillable="true" ma:displayName="Current Ext" ma:internalName="CurItemExt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2FB97D-09F3-43B6-BD73-F9FED30A3F4A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D46F597-6818-4E84-8FA8-9FCF63E1CE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A538A0-2A35-4471-8D9A-942B33334F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1ea4ff-a695-4146-8c6b-5d1a1e6ff9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1703</Words>
  <Application>Microsoft Office PowerPoint</Application>
  <PresentationFormat>On-screen Show (4:3)</PresentationFormat>
  <Paragraphs>456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Arial</vt:lpstr>
      <vt:lpstr>Times New Roman</vt:lpstr>
      <vt:lpstr>ADAS_4x3</vt:lpstr>
      <vt:lpstr>2_ADAS_4x3</vt:lpstr>
      <vt:lpstr>3_ADAS_4x3</vt:lpstr>
      <vt:lpstr>5_ADAS_4x3</vt:lpstr>
      <vt:lpstr>6_ADAS_4x3</vt:lpstr>
      <vt:lpstr>7_ADAS_4x3</vt:lpstr>
      <vt:lpstr>8_ADAS_4x3</vt:lpstr>
      <vt:lpstr>9_ADAS_4x3</vt:lpstr>
      <vt:lpstr>19_ADAS_4x3</vt:lpstr>
      <vt:lpstr>Formel</vt:lpstr>
      <vt:lpstr>Equation</vt:lpstr>
      <vt:lpstr>VEHICLE DYNAMICS COMPONENT</vt:lpstr>
      <vt:lpstr>Objective :  </vt:lpstr>
      <vt:lpstr>VEHICLE DYNAMICS OBSERVER COMPONENT</vt:lpstr>
      <vt:lpstr>VDY Architecture</vt:lpstr>
      <vt:lpstr>VEHICLE DYNAMICS OBSERVER COMPONENT</vt:lpstr>
      <vt:lpstr>Algorithm Architecture</vt:lpstr>
      <vt:lpstr>INPUT SIGNAL PRE-PROCESSING</vt:lpstr>
      <vt:lpstr>Inter Connection of Different VDY processing modules </vt:lpstr>
      <vt:lpstr>INPUT SIGNAL PRE-PROCESSING</vt:lpstr>
      <vt:lpstr>Steering Wheel Angle Offset</vt:lpstr>
      <vt:lpstr>Fast Steer Wheel Angle offset computation:</vt:lpstr>
      <vt:lpstr>SWA Offset Overview</vt:lpstr>
      <vt:lpstr>Next Level SWA offset Learning</vt:lpstr>
      <vt:lpstr>SWA Offset Overview</vt:lpstr>
      <vt:lpstr>YAW RATE OFFSET</vt:lpstr>
      <vt:lpstr>Lateral Accel Offset Learning (Similar lines of SWA offset) </vt:lpstr>
      <vt:lpstr>Lateral Acceleration Offset</vt:lpstr>
      <vt:lpstr>YAW RATE ESTIMATION</vt:lpstr>
      <vt:lpstr>VELOCITY ESTIMATION</vt:lpstr>
      <vt:lpstr>CF computation</vt:lpstr>
      <vt:lpstr>VDY CURVE ESTIMATION</vt:lpstr>
      <vt:lpstr>MOTION STATE ESTIMATION</vt:lpstr>
      <vt:lpstr>Mtn State Detection</vt:lpstr>
      <vt:lpstr>VDY Outputs</vt:lpstr>
      <vt:lpstr>VDY-MTS simulation (Interface)</vt:lpstr>
      <vt:lpstr>VDY-Structures in MTS</vt:lpstr>
      <vt:lpstr>VDY-Structures in MTS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ADAS</dc:title>
  <dc:creator>Baecker, Stephanie</dc:creator>
  <cp:lastModifiedBy>Balachandra, Swathi</cp:lastModifiedBy>
  <cp:revision>439</cp:revision>
  <dcterms:created xsi:type="dcterms:W3CDTF">2013-07-08T11:53:44Z</dcterms:created>
  <dcterms:modified xsi:type="dcterms:W3CDTF">2017-08-03T09:15:08Z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0x010100DF1F37176732584B9BE065162195416B</vt:lpwstr>
  </property>
  <property fmtid="{D5CDD505-2E9C-101B-9397-08002B2CF9AE}" pid="3" name="OrgFileExt">
    <vt:lpwstr>.pptx</vt:lpwstr>
  </property>
  <property fmtid="{D5CDD505-2E9C-101B-9397-08002B2CF9AE}" pid="4" name="CurItemExt">
    <vt:lpwstr>.pptx</vt:lpwstr>
  </property>
</Properties>
</file>