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94" r:id="rId4"/>
    <p:sldId id="299" r:id="rId5"/>
    <p:sldId id="290" r:id="rId6"/>
    <p:sldId id="291" r:id="rId7"/>
    <p:sldId id="300" r:id="rId8"/>
    <p:sldId id="259" r:id="rId9"/>
    <p:sldId id="292" r:id="rId10"/>
    <p:sldId id="293" r:id="rId11"/>
    <p:sldId id="301" r:id="rId12"/>
    <p:sldId id="295" r:id="rId13"/>
    <p:sldId id="296" r:id="rId14"/>
    <p:sldId id="298" r:id="rId15"/>
    <p:sldId id="297" r:id="rId16"/>
    <p:sldId id="303" r:id="rId17"/>
    <p:sldId id="304" r:id="rId18"/>
    <p:sldId id="305" r:id="rId19"/>
    <p:sldId id="306" r:id="rId20"/>
    <p:sldId id="307" r:id="rId21"/>
    <p:sldId id="308" r:id="rId22"/>
    <p:sldId id="309" r:id="rId23"/>
    <p:sldId id="313" r:id="rId24"/>
    <p:sldId id="310" r:id="rId25"/>
    <p:sldId id="311" r:id="rId26"/>
    <p:sldId id="312" r:id="rId27"/>
    <p:sldId id="315" r:id="rId28"/>
    <p:sldId id="314" r:id="rId29"/>
    <p:sldId id="316" r:id="rId30"/>
    <p:sldId id="317" r:id="rId31"/>
    <p:sldId id="318" r:id="rId32"/>
    <p:sldId id="319" r:id="rId33"/>
    <p:sldId id="320" r:id="rId34"/>
    <p:sldId id="322" r:id="rId35"/>
    <p:sldId id="324" r:id="rId36"/>
    <p:sldId id="323" r:id="rId37"/>
    <p:sldId id="321" r:id="rId3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FF00"/>
    <a:srgbClr val="009CE2"/>
    <a:srgbClr val="7099CA"/>
    <a:srgbClr val="26C8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07" autoAdjust="0"/>
    <p:restoredTop sz="94660" autoAdjust="0"/>
  </p:normalViewPr>
  <p:slideViewPr>
    <p:cSldViewPr>
      <p:cViewPr varScale="1">
        <p:scale>
          <a:sx n="118" d="100"/>
          <a:sy n="118" d="100"/>
        </p:scale>
        <p:origin x="614" y="43"/>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6296C099-38E0-4BA7-BD96-F51C900220B4}"/>
    <pc:docChg chg="modSld">
      <pc:chgData name="" userId="" providerId="" clId="Web-{6296C099-38E0-4BA7-BD96-F51C900220B4}" dt="2018-10-27T05:37:33.218" v="87" actId="20577"/>
      <pc:docMkLst>
        <pc:docMk/>
      </pc:docMkLst>
      <pc:sldChg chg="modSp">
        <pc:chgData name="" userId="" providerId="" clId="Web-{6296C099-38E0-4BA7-BD96-F51C900220B4}" dt="2018-10-27T05:37:33.202" v="86" actId="20577"/>
        <pc:sldMkLst>
          <pc:docMk/>
          <pc:sldMk cId="1177528024" sldId="283"/>
        </pc:sldMkLst>
        <pc:spChg chg="mod">
          <ac:chgData name="" userId="" providerId="" clId="Web-{6296C099-38E0-4BA7-BD96-F51C900220B4}" dt="2018-10-27T05:35:59.266" v="36" actId="20577"/>
          <ac:spMkLst>
            <pc:docMk/>
            <pc:sldMk cId="1177528024" sldId="283"/>
            <ac:spMk id="2" creationId="{00000000-0000-0000-0000-000000000000}"/>
          </ac:spMkLst>
        </pc:spChg>
        <pc:spChg chg="mod">
          <ac:chgData name="" userId="" providerId="" clId="Web-{6296C099-38E0-4BA7-BD96-F51C900220B4}" dt="2018-10-27T05:37:33.202" v="86" actId="20577"/>
          <ac:spMkLst>
            <pc:docMk/>
            <pc:sldMk cId="1177528024" sldId="283"/>
            <ac:spMk id="3" creationId="{00000000-0000-0000-0000-000000000000}"/>
          </ac:spMkLst>
        </pc:spChg>
      </pc:sldChg>
    </pc:docChg>
  </pc:docChgLst>
  <pc:docChgLst>
    <pc:chgData clId="Web-{0934CF73-2312-48C1-8717-00CFF0A2641F}"/>
    <pc:docChg chg="modSld">
      <pc:chgData name="" userId="" providerId="" clId="Web-{0934CF73-2312-48C1-8717-00CFF0A2641F}" dt="2018-10-30T12:13:02.242" v="423" actId="14100"/>
      <pc:docMkLst>
        <pc:docMk/>
      </pc:docMkLst>
      <pc:sldChg chg="addSp modSp">
        <pc:chgData name="" userId="" providerId="" clId="Web-{0934CF73-2312-48C1-8717-00CFF0A2641F}" dt="2018-10-30T12:13:02.242" v="423" actId="14100"/>
        <pc:sldMkLst>
          <pc:docMk/>
          <pc:sldMk cId="2327649510" sldId="296"/>
        </pc:sldMkLst>
        <pc:spChg chg="mod">
          <ac:chgData name="" userId="" providerId="" clId="Web-{0934CF73-2312-48C1-8717-00CFF0A2641F}" dt="2018-10-30T12:11:36.010" v="413" actId="1076"/>
          <ac:spMkLst>
            <pc:docMk/>
            <pc:sldMk cId="2327649510" sldId="296"/>
            <ac:spMk id="3" creationId="{00000000-0000-0000-0000-000000000000}"/>
          </ac:spMkLst>
        </pc:spChg>
        <pc:picChg chg="add mod ord">
          <ac:chgData name="" userId="" providerId="" clId="Web-{0934CF73-2312-48C1-8717-00CFF0A2641F}" dt="2018-10-30T12:13:02.242" v="423" actId="14100"/>
          <ac:picMkLst>
            <pc:docMk/>
            <pc:sldMk cId="2327649510" sldId="296"/>
            <ac:picMk id="7" creationId="{7F3E30DE-8374-4F33-89AA-26C543B41CFD}"/>
          </ac:picMkLst>
        </pc:picChg>
      </pc:sldChg>
    </pc:docChg>
  </pc:docChgLst>
  <pc:docChgLst>
    <pc:chgData clId="Web-{47B50A42-65AA-4430-A0E5-C7F2052F9482}"/>
    <pc:docChg chg="modSld">
      <pc:chgData name="" userId="" providerId="" clId="Web-{47B50A42-65AA-4430-A0E5-C7F2052F9482}" dt="2018-10-27T07:41:10.575" v="914"/>
      <pc:docMkLst>
        <pc:docMk/>
      </pc:docMkLst>
      <pc:sldChg chg="modSp">
        <pc:chgData name="" userId="" providerId="" clId="Web-{47B50A42-65AA-4430-A0E5-C7F2052F9482}" dt="2018-10-27T07:28:28.991" v="803" actId="20577"/>
        <pc:sldMkLst>
          <pc:docMk/>
          <pc:sldMk cId="1401068414" sldId="276"/>
        </pc:sldMkLst>
        <pc:spChg chg="mod">
          <ac:chgData name="" userId="" providerId="" clId="Web-{47B50A42-65AA-4430-A0E5-C7F2052F9482}" dt="2018-10-27T07:28:28.991" v="803" actId="20577"/>
          <ac:spMkLst>
            <pc:docMk/>
            <pc:sldMk cId="1401068414" sldId="276"/>
            <ac:spMk id="3" creationId="{00000000-0000-0000-0000-000000000000}"/>
          </ac:spMkLst>
        </pc:spChg>
      </pc:sldChg>
      <pc:sldChg chg="modSp">
        <pc:chgData name="" userId="" providerId="" clId="Web-{47B50A42-65AA-4430-A0E5-C7F2052F9482}" dt="2018-10-27T06:53:14.875" v="118" actId="20577"/>
        <pc:sldMkLst>
          <pc:docMk/>
          <pc:sldMk cId="1177528024" sldId="283"/>
        </pc:sldMkLst>
        <pc:spChg chg="mod">
          <ac:chgData name="" userId="" providerId="" clId="Web-{47B50A42-65AA-4430-A0E5-C7F2052F9482}" dt="2018-10-27T06:53:14.875" v="118" actId="20577"/>
          <ac:spMkLst>
            <pc:docMk/>
            <pc:sldMk cId="1177528024" sldId="283"/>
            <ac:spMk id="3" creationId="{00000000-0000-0000-0000-000000000000}"/>
          </ac:spMkLst>
        </pc:spChg>
      </pc:sldChg>
      <pc:sldChg chg="addSp modSp">
        <pc:chgData name="" userId="" providerId="" clId="Web-{47B50A42-65AA-4430-A0E5-C7F2052F9482}" dt="2018-10-27T07:17:20.141" v="620" actId="1076"/>
        <pc:sldMkLst>
          <pc:docMk/>
          <pc:sldMk cId="1206653580" sldId="284"/>
        </pc:sldMkLst>
        <pc:spChg chg="mod">
          <ac:chgData name="" userId="" providerId="" clId="Web-{47B50A42-65AA-4430-A0E5-C7F2052F9482}" dt="2018-10-27T06:53:37.699" v="128" actId="20577"/>
          <ac:spMkLst>
            <pc:docMk/>
            <pc:sldMk cId="1206653580" sldId="284"/>
            <ac:spMk id="2" creationId="{00000000-0000-0000-0000-000000000000}"/>
          </ac:spMkLst>
        </pc:spChg>
        <pc:spChg chg="mod">
          <ac:chgData name="" userId="" providerId="" clId="Web-{47B50A42-65AA-4430-A0E5-C7F2052F9482}" dt="2018-10-27T07:17:17.781" v="618" actId="20577"/>
          <ac:spMkLst>
            <pc:docMk/>
            <pc:sldMk cId="1206653580" sldId="284"/>
            <ac:spMk id="3" creationId="{00000000-0000-0000-0000-000000000000}"/>
          </ac:spMkLst>
        </pc:spChg>
        <pc:picChg chg="add mod">
          <ac:chgData name="" userId="" providerId="" clId="Web-{47B50A42-65AA-4430-A0E5-C7F2052F9482}" dt="2018-10-27T07:17:20.141" v="620" actId="1076"/>
          <ac:picMkLst>
            <pc:docMk/>
            <pc:sldMk cId="1206653580" sldId="284"/>
            <ac:picMk id="7" creationId="{7A65CF91-2300-4B6E-A8D6-D44CF4540C00}"/>
          </ac:picMkLst>
        </pc:picChg>
      </pc:sldChg>
      <pc:sldChg chg="addSp modSp">
        <pc:chgData name="" userId="" providerId="" clId="Web-{47B50A42-65AA-4430-A0E5-C7F2052F9482}" dt="2018-10-27T07:41:10.575" v="914"/>
        <pc:sldMkLst>
          <pc:docMk/>
          <pc:sldMk cId="893854853" sldId="294"/>
        </pc:sldMkLst>
        <pc:spChg chg="mod">
          <ac:chgData name="" userId="" providerId="" clId="Web-{47B50A42-65AA-4430-A0E5-C7F2052F9482}" dt="2018-10-27T07:40:56.497" v="909" actId="20577"/>
          <ac:spMkLst>
            <pc:docMk/>
            <pc:sldMk cId="893854853" sldId="294"/>
            <ac:spMk id="3" creationId="{00000000-0000-0000-0000-000000000000}"/>
          </ac:spMkLst>
        </pc:spChg>
        <pc:picChg chg="add mod modCrop">
          <ac:chgData name="" userId="" providerId="" clId="Web-{47B50A42-65AA-4430-A0E5-C7F2052F9482}" dt="2018-10-27T07:41:10.575" v="914"/>
          <ac:picMkLst>
            <pc:docMk/>
            <pc:sldMk cId="893854853" sldId="294"/>
            <ac:picMk id="7" creationId="{265F0947-9D4B-4894-B1E4-56A7E4462F65}"/>
          </ac:picMkLst>
        </pc:picChg>
      </pc:sldChg>
    </pc:docChg>
  </pc:docChgLst>
  <pc:docChgLst>
    <pc:chgData clId="Web-{8DE0982E-A6D6-4E4B-AB76-4CA25FC8F569}"/>
    <pc:docChg chg="delSld modSld">
      <pc:chgData name="" userId="" providerId="" clId="Web-{8DE0982E-A6D6-4E4B-AB76-4CA25FC8F569}" dt="2018-10-30T09:05:35.405" v="70" actId="20577"/>
      <pc:docMkLst>
        <pc:docMk/>
      </pc:docMkLst>
      <pc:sldChg chg="modSp">
        <pc:chgData name="" userId="" providerId="" clId="Web-{8DE0982E-A6D6-4E4B-AB76-4CA25FC8F569}" dt="2018-10-30T09:05:35.405" v="69" actId="20577"/>
        <pc:sldMkLst>
          <pc:docMk/>
          <pc:sldMk cId="3378039953" sldId="273"/>
        </pc:sldMkLst>
        <pc:spChg chg="mod">
          <ac:chgData name="" userId="" providerId="" clId="Web-{8DE0982E-A6D6-4E4B-AB76-4CA25FC8F569}" dt="2018-10-30T09:05:35.405" v="69" actId="20577"/>
          <ac:spMkLst>
            <pc:docMk/>
            <pc:sldMk cId="3378039953" sldId="273"/>
            <ac:spMk id="3" creationId="{00000000-0000-0000-0000-000000000000}"/>
          </ac:spMkLst>
        </pc:spChg>
      </pc:sldChg>
      <pc:sldChg chg="del">
        <pc:chgData name="" userId="" providerId="" clId="Web-{8DE0982E-A6D6-4E4B-AB76-4CA25FC8F569}" dt="2018-10-30T08:43:13.664" v="0"/>
        <pc:sldMkLst>
          <pc:docMk/>
          <pc:sldMk cId="1336924297" sldId="296"/>
        </pc:sldMkLst>
      </pc:sldChg>
    </pc:docChg>
  </pc:docChgLst>
  <pc:docChgLst>
    <pc:chgData clId="Web-{F837A541-200F-49CA-AB1D-BB97C497B58C}"/>
    <pc:docChg chg="addSld modSld sldOrd">
      <pc:chgData name="" userId="" providerId="" clId="Web-{F837A541-200F-49CA-AB1D-BB97C497B58C}" dt="2018-10-30T10:59:10.549" v="700" actId="20577"/>
      <pc:docMkLst>
        <pc:docMk/>
      </pc:docMkLst>
      <pc:sldChg chg="addSp delSp modSp ord">
        <pc:chgData name="" userId="" providerId="" clId="Web-{F837A541-200F-49CA-AB1D-BB97C497B58C}" dt="2018-10-30T10:37:34.198" v="469" actId="20577"/>
        <pc:sldMkLst>
          <pc:docMk/>
          <pc:sldMk cId="3854195169" sldId="272"/>
        </pc:sldMkLst>
        <pc:spChg chg="mod">
          <ac:chgData name="" userId="" providerId="" clId="Web-{F837A541-200F-49CA-AB1D-BB97C497B58C}" dt="2018-10-30T10:37:34.198" v="469" actId="20577"/>
          <ac:spMkLst>
            <pc:docMk/>
            <pc:sldMk cId="3854195169" sldId="272"/>
            <ac:spMk id="3" creationId="{00000000-0000-0000-0000-000000000000}"/>
          </ac:spMkLst>
        </pc:spChg>
        <pc:spChg chg="add del mod">
          <ac:chgData name="" userId="" providerId="" clId="Web-{F837A541-200F-49CA-AB1D-BB97C497B58C}" dt="2018-10-30T10:31:39.747" v="394"/>
          <ac:spMkLst>
            <pc:docMk/>
            <pc:sldMk cId="3854195169" sldId="272"/>
            <ac:spMk id="9" creationId="{D1558F86-E2F4-40E4-B9EC-132E41881EA9}"/>
          </ac:spMkLst>
        </pc:spChg>
        <pc:picChg chg="add mod ord">
          <ac:chgData name="" userId="" providerId="" clId="Web-{F837A541-200F-49CA-AB1D-BB97C497B58C}" dt="2018-10-30T10:36:44.027" v="443" actId="1076"/>
          <ac:picMkLst>
            <pc:docMk/>
            <pc:sldMk cId="3854195169" sldId="272"/>
            <ac:picMk id="7" creationId="{F48D631D-3E3E-4030-AADC-DF7A878251C7}"/>
          </ac:picMkLst>
        </pc:picChg>
      </pc:sldChg>
      <pc:sldChg chg="modSp">
        <pc:chgData name="" userId="" providerId="" clId="Web-{F837A541-200F-49CA-AB1D-BB97C497B58C}" dt="2018-10-30T09:34:43.785" v="68" actId="20577"/>
        <pc:sldMkLst>
          <pc:docMk/>
          <pc:sldMk cId="3378039953" sldId="273"/>
        </pc:sldMkLst>
        <pc:spChg chg="mod">
          <ac:chgData name="" userId="" providerId="" clId="Web-{F837A541-200F-49CA-AB1D-BB97C497B58C}" dt="2018-10-30T09:34:43.785" v="68" actId="20577"/>
          <ac:spMkLst>
            <pc:docMk/>
            <pc:sldMk cId="3378039953" sldId="273"/>
            <ac:spMk id="3" creationId="{00000000-0000-0000-0000-000000000000}"/>
          </ac:spMkLst>
        </pc:spChg>
      </pc:sldChg>
      <pc:sldChg chg="modSp add replId">
        <pc:chgData name="" userId="" providerId="" clId="Web-{F837A541-200F-49CA-AB1D-BB97C497B58C}" dt="2018-10-30T10:59:10.549" v="699" actId="20577"/>
        <pc:sldMkLst>
          <pc:docMk/>
          <pc:sldMk cId="2327649510" sldId="296"/>
        </pc:sldMkLst>
        <pc:spChg chg="mod">
          <ac:chgData name="" userId="" providerId="" clId="Web-{F837A541-200F-49CA-AB1D-BB97C497B58C}" dt="2018-10-30T10:59:10.549" v="699" actId="20577"/>
          <ac:spMkLst>
            <pc:docMk/>
            <pc:sldMk cId="2327649510" sldId="296"/>
            <ac:spMk id="3" creationId="{00000000-0000-0000-0000-000000000000}"/>
          </ac:spMkLst>
        </pc:spChg>
      </pc:sldChg>
      <pc:sldChg chg="addSp delSp modSp add replId">
        <pc:chgData name="" userId="" providerId="" clId="Web-{F837A541-200F-49CA-AB1D-BB97C497B58C}" dt="2018-10-30T10:45:09.179" v="546" actId="20577"/>
        <pc:sldMkLst>
          <pc:docMk/>
          <pc:sldMk cId="3774583888" sldId="297"/>
        </pc:sldMkLst>
        <pc:spChg chg="mod">
          <ac:chgData name="" userId="" providerId="" clId="Web-{F837A541-200F-49CA-AB1D-BB97C497B58C}" dt="2018-10-30T10:45:09.179" v="546" actId="20577"/>
          <ac:spMkLst>
            <pc:docMk/>
            <pc:sldMk cId="3774583888" sldId="297"/>
            <ac:spMk id="3" creationId="{00000000-0000-0000-0000-000000000000}"/>
          </ac:spMkLst>
        </pc:spChg>
        <pc:picChg chg="add del mod">
          <ac:chgData name="" userId="" providerId="" clId="Web-{F837A541-200F-49CA-AB1D-BB97C497B58C}" dt="2018-10-30T10:43:26.196" v="506"/>
          <ac:picMkLst>
            <pc:docMk/>
            <pc:sldMk cId="3774583888" sldId="297"/>
            <ac:picMk id="7" creationId="{8440E2F2-3D2C-401D-A80E-912D1917B398}"/>
          </ac:picMkLst>
        </pc:picChg>
        <pc:picChg chg="add mod">
          <ac:chgData name="" userId="" providerId="" clId="Web-{F837A541-200F-49CA-AB1D-BB97C497B58C}" dt="2018-10-30T10:44:05.039" v="514" actId="1076"/>
          <ac:picMkLst>
            <pc:docMk/>
            <pc:sldMk cId="3774583888" sldId="297"/>
            <ac:picMk id="9" creationId="{11F6EC26-4A95-44EB-9CC2-0B1790D58671}"/>
          </ac:picMkLst>
        </pc:picChg>
        <pc:picChg chg="add mod">
          <ac:chgData name="" userId="" providerId="" clId="Web-{F837A541-200F-49CA-AB1D-BB97C497B58C}" dt="2018-10-30T10:44:06.774" v="515" actId="1076"/>
          <ac:picMkLst>
            <pc:docMk/>
            <pc:sldMk cId="3774583888" sldId="297"/>
            <ac:picMk id="11" creationId="{F9CC35EF-F797-4F4C-890B-0B19DB992B19}"/>
          </ac:picMkLst>
        </pc:picChg>
      </pc:sldChg>
    </pc:docChg>
  </pc:docChgLst>
  <pc:docChgLst>
    <pc:chgData clId="Web-{0AFA6B66-AF5B-4413-AA27-674F61247E39}"/>
    <pc:docChg chg="modSld">
      <pc:chgData name="" userId="" providerId="" clId="Web-{0AFA6B66-AF5B-4413-AA27-674F61247E39}" dt="2018-10-27T06:07:29.634" v="23" actId="20577"/>
      <pc:docMkLst>
        <pc:docMk/>
      </pc:docMkLst>
      <pc:sldChg chg="modSp">
        <pc:chgData name="" userId="" providerId="" clId="Web-{0AFA6B66-AF5B-4413-AA27-674F61247E39}" dt="2018-10-27T06:07:29.634" v="22" actId="20577"/>
        <pc:sldMkLst>
          <pc:docMk/>
          <pc:sldMk cId="1177528024" sldId="283"/>
        </pc:sldMkLst>
        <pc:spChg chg="mod">
          <ac:chgData name="" userId="" providerId="" clId="Web-{0AFA6B66-AF5B-4413-AA27-674F61247E39}" dt="2018-10-27T06:07:29.634" v="22" actId="20577"/>
          <ac:spMkLst>
            <pc:docMk/>
            <pc:sldMk cId="1177528024" sldId="283"/>
            <ac:spMk id="3" creationId="{00000000-0000-0000-0000-000000000000}"/>
          </ac:spMkLst>
        </pc:spChg>
      </pc:sldChg>
    </pc:docChg>
  </pc:docChgLst>
  <pc:docChgLst>
    <pc:chgData clId="Web-{8CA6AC87-32D6-443B-8AFC-28AE24719E49}"/>
    <pc:docChg chg="modSld">
      <pc:chgData name="" userId="" providerId="" clId="Web-{8CA6AC87-32D6-443B-8AFC-28AE24719E49}" dt="2018-10-29T12:37:24.731" v="75" actId="20577"/>
      <pc:docMkLst>
        <pc:docMk/>
      </pc:docMkLst>
      <pc:sldChg chg="modSp">
        <pc:chgData name="" userId="" providerId="" clId="Web-{8CA6AC87-32D6-443B-8AFC-28AE24719E49}" dt="2018-10-29T12:37:24.731" v="74" actId="20577"/>
        <pc:sldMkLst>
          <pc:docMk/>
          <pc:sldMk cId="1401068414" sldId="276"/>
        </pc:sldMkLst>
        <pc:spChg chg="mod">
          <ac:chgData name="" userId="" providerId="" clId="Web-{8CA6AC87-32D6-443B-8AFC-28AE24719E49}" dt="2018-10-29T12:37:24.731" v="74" actId="20577"/>
          <ac:spMkLst>
            <pc:docMk/>
            <pc:sldMk cId="1401068414" sldId="276"/>
            <ac:spMk id="3" creationId="{00000000-0000-0000-0000-000000000000}"/>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image" Target="../media/image6.jpeg"/><Relationship Id="rId4" Type="http://schemas.openxmlformats.org/officeDocument/2006/relationships/image" Target="../media/image9.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6DB861-9D5C-4550-AF11-324C2DA79F10}" type="doc">
      <dgm:prSet loTypeId="urn:microsoft.com/office/officeart/2005/8/layout/vList3" loCatId="list" qsTypeId="urn:microsoft.com/office/officeart/2005/8/quickstyle/simple1" qsCatId="simple" csTypeId="urn:microsoft.com/office/officeart/2005/8/colors/accent1_2" csCatId="accent1" phldr="1"/>
      <dgm:spPr/>
    </dgm:pt>
    <dgm:pt modelId="{E98F30D6-4B50-42AF-83F1-C0B606E55F2E}">
      <dgm:prSet phldrT="[Text]"/>
      <dgm:spPr>
        <a:solidFill>
          <a:srgbClr val="FF6600"/>
        </a:solidFill>
      </dgm:spPr>
      <dgm:t>
        <a:bodyPr/>
        <a:lstStyle/>
        <a:p>
          <a:pPr algn="l"/>
          <a:r>
            <a:rPr lang="en-US" dirty="0" smtClean="0">
              <a:solidFill>
                <a:schemeClr val="accent5">
                  <a:lumMod val="40000"/>
                  <a:lumOff val="60000"/>
                </a:schemeClr>
              </a:solidFill>
              <a:latin typeface="Arial Rounded MT Bold" panose="020F0704030504030204" pitchFamily="34" charset="0"/>
            </a:rPr>
            <a:t>3.</a:t>
          </a:r>
          <a:r>
            <a:rPr lang="en-US" baseline="0" dirty="0" smtClean="0">
              <a:solidFill>
                <a:schemeClr val="accent5">
                  <a:lumMod val="40000"/>
                  <a:lumOff val="60000"/>
                </a:schemeClr>
              </a:solidFill>
              <a:latin typeface="Arial Rounded MT Bold" panose="020F0704030504030204" pitchFamily="34" charset="0"/>
            </a:rPr>
            <a:t> Short review of Bitcoin</a:t>
          </a:r>
          <a:endParaRPr lang="en-US" dirty="0">
            <a:solidFill>
              <a:schemeClr val="accent5">
                <a:lumMod val="40000"/>
                <a:lumOff val="60000"/>
              </a:schemeClr>
            </a:solidFill>
            <a:latin typeface="Arial Rounded MT Bold" panose="020F0704030504030204" pitchFamily="34" charset="0"/>
          </a:endParaRPr>
        </a:p>
      </dgm:t>
    </dgm:pt>
    <dgm:pt modelId="{E76FEFBA-E6D5-4435-AE95-ED2363FEDE78}" type="parTrans" cxnId="{E4E2EAB1-062A-4B5D-A098-2AC7BA07228A}">
      <dgm:prSet/>
      <dgm:spPr/>
      <dgm:t>
        <a:bodyPr/>
        <a:lstStyle/>
        <a:p>
          <a:endParaRPr lang="en-US"/>
        </a:p>
      </dgm:t>
    </dgm:pt>
    <dgm:pt modelId="{BCF81C88-3D8A-4E88-B53E-D047A6EDC543}" type="sibTrans" cxnId="{E4E2EAB1-062A-4B5D-A098-2AC7BA07228A}">
      <dgm:prSet/>
      <dgm:spPr/>
      <dgm:t>
        <a:bodyPr/>
        <a:lstStyle/>
        <a:p>
          <a:endParaRPr lang="en-US"/>
        </a:p>
      </dgm:t>
    </dgm:pt>
    <dgm:pt modelId="{E5D6CE37-E28D-4856-9612-BCAA47763E9D}">
      <dgm:prSet phldrT="[Text]"/>
      <dgm:spPr>
        <a:solidFill>
          <a:srgbClr val="FF6600"/>
        </a:solidFill>
      </dgm:spPr>
      <dgm:t>
        <a:bodyPr/>
        <a:lstStyle/>
        <a:p>
          <a:pPr algn="l"/>
          <a:r>
            <a:rPr lang="en-US" dirty="0" smtClean="0">
              <a:solidFill>
                <a:schemeClr val="accent5">
                  <a:lumMod val="40000"/>
                  <a:lumOff val="60000"/>
                </a:schemeClr>
              </a:solidFill>
              <a:latin typeface="Arial Rounded MT Bold" panose="020F0704030504030204" pitchFamily="34" charset="0"/>
            </a:rPr>
            <a:t>4. Bitcoin-NG protocol</a:t>
          </a:r>
          <a:endParaRPr lang="en-US" dirty="0">
            <a:solidFill>
              <a:schemeClr val="accent5">
                <a:lumMod val="40000"/>
                <a:lumOff val="60000"/>
              </a:schemeClr>
            </a:solidFill>
            <a:latin typeface="Arial Rounded MT Bold" panose="020F0704030504030204" pitchFamily="34" charset="0"/>
          </a:endParaRPr>
        </a:p>
      </dgm:t>
    </dgm:pt>
    <dgm:pt modelId="{BFBE2095-7AFD-46EA-A96A-12AD251DE56C}" type="parTrans" cxnId="{911B7909-EA1E-410D-9460-F2C2CEC2D268}">
      <dgm:prSet/>
      <dgm:spPr/>
      <dgm:t>
        <a:bodyPr/>
        <a:lstStyle/>
        <a:p>
          <a:endParaRPr lang="en-US"/>
        </a:p>
      </dgm:t>
    </dgm:pt>
    <dgm:pt modelId="{707ECB6A-8D21-4EC5-A5A8-C26905391C78}" type="sibTrans" cxnId="{911B7909-EA1E-410D-9460-F2C2CEC2D268}">
      <dgm:prSet/>
      <dgm:spPr/>
      <dgm:t>
        <a:bodyPr/>
        <a:lstStyle/>
        <a:p>
          <a:endParaRPr lang="en-US"/>
        </a:p>
      </dgm:t>
    </dgm:pt>
    <dgm:pt modelId="{44CDD58E-78EB-4396-9E6D-3AC2421BBE70}">
      <dgm:prSet phldrT="[Text]"/>
      <dgm:spPr>
        <a:solidFill>
          <a:srgbClr val="FF6600"/>
        </a:solidFill>
      </dgm:spPr>
      <dgm:t>
        <a:bodyPr/>
        <a:lstStyle/>
        <a:p>
          <a:pPr algn="l"/>
          <a:r>
            <a:rPr lang="en-US" dirty="0" smtClean="0">
              <a:solidFill>
                <a:schemeClr val="accent5">
                  <a:lumMod val="40000"/>
                  <a:lumOff val="60000"/>
                </a:schemeClr>
              </a:solidFill>
              <a:latin typeface="Arial Rounded MT Bold" panose="020F0704030504030204" pitchFamily="34" charset="0"/>
            </a:rPr>
            <a:t>2. Bitcoin-NG current state</a:t>
          </a:r>
          <a:endParaRPr lang="en-US" dirty="0">
            <a:solidFill>
              <a:schemeClr val="accent5">
                <a:lumMod val="40000"/>
                <a:lumOff val="60000"/>
              </a:schemeClr>
            </a:solidFill>
            <a:latin typeface="Arial Rounded MT Bold" panose="020F0704030504030204" pitchFamily="34" charset="0"/>
          </a:endParaRPr>
        </a:p>
      </dgm:t>
    </dgm:pt>
    <dgm:pt modelId="{C19E16E8-B604-45D7-8481-835F4EC94054}" type="sibTrans" cxnId="{C911B585-D100-412B-8B7D-3F9AC4FEF1B2}">
      <dgm:prSet/>
      <dgm:spPr/>
      <dgm:t>
        <a:bodyPr/>
        <a:lstStyle/>
        <a:p>
          <a:pPr algn="l"/>
          <a:endParaRPr lang="en-US"/>
        </a:p>
      </dgm:t>
    </dgm:pt>
    <dgm:pt modelId="{545931AF-9647-495C-ACBD-5DC4B513F64B}" type="parTrans" cxnId="{C911B585-D100-412B-8B7D-3F9AC4FEF1B2}">
      <dgm:prSet/>
      <dgm:spPr/>
      <dgm:t>
        <a:bodyPr/>
        <a:lstStyle/>
        <a:p>
          <a:pPr algn="l"/>
          <a:endParaRPr lang="en-US"/>
        </a:p>
      </dgm:t>
    </dgm:pt>
    <dgm:pt modelId="{C8763D4D-3FD0-4663-B275-75D4BB5727B0}">
      <dgm:prSet phldrT="[Text]"/>
      <dgm:spPr>
        <a:solidFill>
          <a:srgbClr val="FF6600"/>
        </a:solidFill>
      </dgm:spPr>
      <dgm:t>
        <a:bodyPr/>
        <a:lstStyle/>
        <a:p>
          <a:pPr algn="l"/>
          <a:r>
            <a:rPr lang="en-US" dirty="0" smtClean="0">
              <a:solidFill>
                <a:schemeClr val="accent5">
                  <a:lumMod val="40000"/>
                  <a:lumOff val="60000"/>
                </a:schemeClr>
              </a:solidFill>
              <a:latin typeface="Arial Rounded MT Bold" panose="020F0704030504030204" pitchFamily="34" charset="0"/>
            </a:rPr>
            <a:t>1. Introduction</a:t>
          </a:r>
          <a:endParaRPr lang="en-US" dirty="0">
            <a:solidFill>
              <a:schemeClr val="accent5">
                <a:lumMod val="40000"/>
                <a:lumOff val="60000"/>
              </a:schemeClr>
            </a:solidFill>
            <a:latin typeface="Arial Rounded MT Bold" panose="020F0704030504030204" pitchFamily="34" charset="0"/>
          </a:endParaRPr>
        </a:p>
      </dgm:t>
    </dgm:pt>
    <dgm:pt modelId="{2402B24B-A305-4F7D-B1DE-ECA32AAE0421}" type="parTrans" cxnId="{6A2F2B54-00AA-43CC-B2E1-1A3929344DE5}">
      <dgm:prSet/>
      <dgm:spPr/>
      <dgm:t>
        <a:bodyPr/>
        <a:lstStyle/>
        <a:p>
          <a:endParaRPr lang="en-US"/>
        </a:p>
      </dgm:t>
    </dgm:pt>
    <dgm:pt modelId="{1C2A1072-9758-4CF7-9FF0-01C2AA801808}" type="sibTrans" cxnId="{6A2F2B54-00AA-43CC-B2E1-1A3929344DE5}">
      <dgm:prSet/>
      <dgm:spPr/>
      <dgm:t>
        <a:bodyPr/>
        <a:lstStyle/>
        <a:p>
          <a:endParaRPr lang="en-US"/>
        </a:p>
      </dgm:t>
    </dgm:pt>
    <dgm:pt modelId="{76D27C10-F61D-476A-9DC0-253D250D2A83}" type="pres">
      <dgm:prSet presAssocID="{226DB861-9D5C-4550-AF11-324C2DA79F10}" presName="linearFlow" presStyleCnt="0">
        <dgm:presLayoutVars>
          <dgm:dir/>
          <dgm:resizeHandles val="exact"/>
        </dgm:presLayoutVars>
      </dgm:prSet>
      <dgm:spPr/>
    </dgm:pt>
    <dgm:pt modelId="{C0EA590F-1E47-462D-A9B1-305FAC00056E}" type="pres">
      <dgm:prSet presAssocID="{C8763D4D-3FD0-4663-B275-75D4BB5727B0}" presName="composite" presStyleCnt="0"/>
      <dgm:spPr/>
    </dgm:pt>
    <dgm:pt modelId="{4EFC7D9A-9C60-4ADF-BCC6-3502FA4B0FBD}" type="pres">
      <dgm:prSet presAssocID="{C8763D4D-3FD0-4663-B275-75D4BB5727B0}" presName="imgShp" presStyleLbl="fgImgPlac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5000" b="-5000"/>
          </a:stretch>
        </a:blipFill>
      </dgm:spPr>
    </dgm:pt>
    <dgm:pt modelId="{253FCEE9-26A5-4334-9FBA-F52481411836}" type="pres">
      <dgm:prSet presAssocID="{C8763D4D-3FD0-4663-B275-75D4BB5727B0}" presName="txShp" presStyleLbl="node1" presStyleIdx="0" presStyleCnt="4">
        <dgm:presLayoutVars>
          <dgm:bulletEnabled val="1"/>
        </dgm:presLayoutVars>
      </dgm:prSet>
      <dgm:spPr/>
      <dgm:t>
        <a:bodyPr/>
        <a:lstStyle/>
        <a:p>
          <a:endParaRPr lang="en-US"/>
        </a:p>
      </dgm:t>
    </dgm:pt>
    <dgm:pt modelId="{CB78D635-72CF-44D3-B07F-BAC10691402C}" type="pres">
      <dgm:prSet presAssocID="{1C2A1072-9758-4CF7-9FF0-01C2AA801808}" presName="spacing" presStyleCnt="0"/>
      <dgm:spPr/>
    </dgm:pt>
    <dgm:pt modelId="{5CA326E7-9FE2-4B7E-A849-A1FCAA078AD6}" type="pres">
      <dgm:prSet presAssocID="{44CDD58E-78EB-4396-9E6D-3AC2421BBE70}" presName="composite" presStyleCnt="0"/>
      <dgm:spPr/>
    </dgm:pt>
    <dgm:pt modelId="{3254A44A-C516-4B38-9315-B2F13E770B40}" type="pres">
      <dgm:prSet presAssocID="{44CDD58E-78EB-4396-9E6D-3AC2421BBE70}" presName="imgShp" presStyleLbl="fgImgPlace1" presStyleIdx="1" presStyleCnt="4"/>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DA19E398-DCE6-408C-89A2-E58B0ECAD57A}" type="pres">
      <dgm:prSet presAssocID="{44CDD58E-78EB-4396-9E6D-3AC2421BBE70}" presName="txShp" presStyleLbl="node1" presStyleIdx="1" presStyleCnt="4">
        <dgm:presLayoutVars>
          <dgm:bulletEnabled val="1"/>
        </dgm:presLayoutVars>
      </dgm:prSet>
      <dgm:spPr/>
      <dgm:t>
        <a:bodyPr/>
        <a:lstStyle/>
        <a:p>
          <a:endParaRPr lang="en-US"/>
        </a:p>
      </dgm:t>
    </dgm:pt>
    <dgm:pt modelId="{D62260CF-7DAB-4405-93DE-DAC064DE6615}" type="pres">
      <dgm:prSet presAssocID="{C19E16E8-B604-45D7-8481-835F4EC94054}" presName="spacing" presStyleCnt="0"/>
      <dgm:spPr/>
    </dgm:pt>
    <dgm:pt modelId="{E6169549-60E2-49DC-A05D-0F654F3C78AC}" type="pres">
      <dgm:prSet presAssocID="{E98F30D6-4B50-42AF-83F1-C0B606E55F2E}" presName="composite" presStyleCnt="0"/>
      <dgm:spPr/>
    </dgm:pt>
    <dgm:pt modelId="{34427293-FFF4-4B83-AB6B-84C8890FC6AB}" type="pres">
      <dgm:prSet presAssocID="{E98F30D6-4B50-42AF-83F1-C0B606E55F2E}" presName="imgShp"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34000" r="-34000"/>
          </a:stretch>
        </a:blipFill>
      </dgm:spPr>
    </dgm:pt>
    <dgm:pt modelId="{6A6E3F14-7C53-41D5-88AB-A05A2964D614}" type="pres">
      <dgm:prSet presAssocID="{E98F30D6-4B50-42AF-83F1-C0B606E55F2E}" presName="txShp" presStyleLbl="node1" presStyleIdx="2" presStyleCnt="4">
        <dgm:presLayoutVars>
          <dgm:bulletEnabled val="1"/>
        </dgm:presLayoutVars>
      </dgm:prSet>
      <dgm:spPr/>
      <dgm:t>
        <a:bodyPr/>
        <a:lstStyle/>
        <a:p>
          <a:endParaRPr lang="en-US"/>
        </a:p>
      </dgm:t>
    </dgm:pt>
    <dgm:pt modelId="{8F8B3E56-BEF1-4E95-9A9E-D4AFB9BC1CBC}" type="pres">
      <dgm:prSet presAssocID="{BCF81C88-3D8A-4E88-B53E-D047A6EDC543}" presName="spacing" presStyleCnt="0"/>
      <dgm:spPr/>
    </dgm:pt>
    <dgm:pt modelId="{AF4FC4F9-C26A-4C84-ABDA-521382A21617}" type="pres">
      <dgm:prSet presAssocID="{E5D6CE37-E28D-4856-9612-BCAA47763E9D}" presName="composite" presStyleCnt="0"/>
      <dgm:spPr/>
    </dgm:pt>
    <dgm:pt modelId="{B5275411-0867-49D8-84CC-FA188CB390B8}" type="pres">
      <dgm:prSet presAssocID="{E5D6CE37-E28D-4856-9612-BCAA47763E9D}" presName="imgShp" presStyleLbl="fgImgPlace1" presStyleIdx="3" presStyleCnt="4"/>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40000" r="-40000"/>
          </a:stretch>
        </a:blipFill>
      </dgm:spPr>
    </dgm:pt>
    <dgm:pt modelId="{C18C30CA-63EB-4CC5-9247-4491A4C41C61}" type="pres">
      <dgm:prSet presAssocID="{E5D6CE37-E28D-4856-9612-BCAA47763E9D}" presName="txShp" presStyleLbl="node1" presStyleIdx="3" presStyleCnt="4">
        <dgm:presLayoutVars>
          <dgm:bulletEnabled val="1"/>
        </dgm:presLayoutVars>
      </dgm:prSet>
      <dgm:spPr/>
      <dgm:t>
        <a:bodyPr/>
        <a:lstStyle/>
        <a:p>
          <a:endParaRPr lang="en-US"/>
        </a:p>
      </dgm:t>
    </dgm:pt>
  </dgm:ptLst>
  <dgm:cxnLst>
    <dgm:cxn modelId="{911B7909-EA1E-410D-9460-F2C2CEC2D268}" srcId="{226DB861-9D5C-4550-AF11-324C2DA79F10}" destId="{E5D6CE37-E28D-4856-9612-BCAA47763E9D}" srcOrd="3" destOrd="0" parTransId="{BFBE2095-7AFD-46EA-A96A-12AD251DE56C}" sibTransId="{707ECB6A-8D21-4EC5-A5A8-C26905391C78}"/>
    <dgm:cxn modelId="{375489DC-CD24-4E6E-8861-98150C0BC345}" type="presOf" srcId="{E5D6CE37-E28D-4856-9612-BCAA47763E9D}" destId="{C18C30CA-63EB-4CC5-9247-4491A4C41C61}" srcOrd="0" destOrd="0" presId="urn:microsoft.com/office/officeart/2005/8/layout/vList3"/>
    <dgm:cxn modelId="{2B4643DA-0846-48AC-BCB0-1A8F4FA9FCCD}" type="presOf" srcId="{E98F30D6-4B50-42AF-83F1-C0B606E55F2E}" destId="{6A6E3F14-7C53-41D5-88AB-A05A2964D614}" srcOrd="0" destOrd="0" presId="urn:microsoft.com/office/officeart/2005/8/layout/vList3"/>
    <dgm:cxn modelId="{3F3A75B7-8BAA-4050-9D28-2E3F05B3ACF5}" type="presOf" srcId="{C8763D4D-3FD0-4663-B275-75D4BB5727B0}" destId="{253FCEE9-26A5-4334-9FBA-F52481411836}" srcOrd="0" destOrd="0" presId="urn:microsoft.com/office/officeart/2005/8/layout/vList3"/>
    <dgm:cxn modelId="{79DB24BA-BC41-41FE-8E51-87809B56AFED}" type="presOf" srcId="{226DB861-9D5C-4550-AF11-324C2DA79F10}" destId="{76D27C10-F61D-476A-9DC0-253D250D2A83}" srcOrd="0" destOrd="0" presId="urn:microsoft.com/office/officeart/2005/8/layout/vList3"/>
    <dgm:cxn modelId="{6A2F2B54-00AA-43CC-B2E1-1A3929344DE5}" srcId="{226DB861-9D5C-4550-AF11-324C2DA79F10}" destId="{C8763D4D-3FD0-4663-B275-75D4BB5727B0}" srcOrd="0" destOrd="0" parTransId="{2402B24B-A305-4F7D-B1DE-ECA32AAE0421}" sibTransId="{1C2A1072-9758-4CF7-9FF0-01C2AA801808}"/>
    <dgm:cxn modelId="{417E6CDF-0AD3-4691-9513-C56680850B71}" type="presOf" srcId="{44CDD58E-78EB-4396-9E6D-3AC2421BBE70}" destId="{DA19E398-DCE6-408C-89A2-E58B0ECAD57A}" srcOrd="0" destOrd="0" presId="urn:microsoft.com/office/officeart/2005/8/layout/vList3"/>
    <dgm:cxn modelId="{E4E2EAB1-062A-4B5D-A098-2AC7BA07228A}" srcId="{226DB861-9D5C-4550-AF11-324C2DA79F10}" destId="{E98F30D6-4B50-42AF-83F1-C0B606E55F2E}" srcOrd="2" destOrd="0" parTransId="{E76FEFBA-E6D5-4435-AE95-ED2363FEDE78}" sibTransId="{BCF81C88-3D8A-4E88-B53E-D047A6EDC543}"/>
    <dgm:cxn modelId="{C911B585-D100-412B-8B7D-3F9AC4FEF1B2}" srcId="{226DB861-9D5C-4550-AF11-324C2DA79F10}" destId="{44CDD58E-78EB-4396-9E6D-3AC2421BBE70}" srcOrd="1" destOrd="0" parTransId="{545931AF-9647-495C-ACBD-5DC4B513F64B}" sibTransId="{C19E16E8-B604-45D7-8481-835F4EC94054}"/>
    <dgm:cxn modelId="{9E73B6A6-785A-4991-A700-5460471B3853}" type="presParOf" srcId="{76D27C10-F61D-476A-9DC0-253D250D2A83}" destId="{C0EA590F-1E47-462D-A9B1-305FAC00056E}" srcOrd="0" destOrd="0" presId="urn:microsoft.com/office/officeart/2005/8/layout/vList3"/>
    <dgm:cxn modelId="{ECBC5178-39B2-4D82-97BF-DF1577AE7789}" type="presParOf" srcId="{C0EA590F-1E47-462D-A9B1-305FAC00056E}" destId="{4EFC7D9A-9C60-4ADF-BCC6-3502FA4B0FBD}" srcOrd="0" destOrd="0" presId="urn:microsoft.com/office/officeart/2005/8/layout/vList3"/>
    <dgm:cxn modelId="{D0ECBE4E-019C-4424-86A5-8932642538D2}" type="presParOf" srcId="{C0EA590F-1E47-462D-A9B1-305FAC00056E}" destId="{253FCEE9-26A5-4334-9FBA-F52481411836}" srcOrd="1" destOrd="0" presId="urn:microsoft.com/office/officeart/2005/8/layout/vList3"/>
    <dgm:cxn modelId="{CF9CC7FB-398B-4795-B766-104F9BECE27B}" type="presParOf" srcId="{76D27C10-F61D-476A-9DC0-253D250D2A83}" destId="{CB78D635-72CF-44D3-B07F-BAC10691402C}" srcOrd="1" destOrd="0" presId="urn:microsoft.com/office/officeart/2005/8/layout/vList3"/>
    <dgm:cxn modelId="{1AD42445-A423-47E8-84DC-B525A218B0FF}" type="presParOf" srcId="{76D27C10-F61D-476A-9DC0-253D250D2A83}" destId="{5CA326E7-9FE2-4B7E-A849-A1FCAA078AD6}" srcOrd="2" destOrd="0" presId="urn:microsoft.com/office/officeart/2005/8/layout/vList3"/>
    <dgm:cxn modelId="{6B040C60-AF68-42CF-BA93-EB5167F24AE6}" type="presParOf" srcId="{5CA326E7-9FE2-4B7E-A849-A1FCAA078AD6}" destId="{3254A44A-C516-4B38-9315-B2F13E770B40}" srcOrd="0" destOrd="0" presId="urn:microsoft.com/office/officeart/2005/8/layout/vList3"/>
    <dgm:cxn modelId="{81B3A76B-8153-450A-8D3E-84AAB91B0985}" type="presParOf" srcId="{5CA326E7-9FE2-4B7E-A849-A1FCAA078AD6}" destId="{DA19E398-DCE6-408C-89A2-E58B0ECAD57A}" srcOrd="1" destOrd="0" presId="urn:microsoft.com/office/officeart/2005/8/layout/vList3"/>
    <dgm:cxn modelId="{8B2A0544-274D-4BCD-9961-DA3F772388F3}" type="presParOf" srcId="{76D27C10-F61D-476A-9DC0-253D250D2A83}" destId="{D62260CF-7DAB-4405-93DE-DAC064DE6615}" srcOrd="3" destOrd="0" presId="urn:microsoft.com/office/officeart/2005/8/layout/vList3"/>
    <dgm:cxn modelId="{9080374D-1D71-4AE3-A407-01D5412C3F78}" type="presParOf" srcId="{76D27C10-F61D-476A-9DC0-253D250D2A83}" destId="{E6169549-60E2-49DC-A05D-0F654F3C78AC}" srcOrd="4" destOrd="0" presId="urn:microsoft.com/office/officeart/2005/8/layout/vList3"/>
    <dgm:cxn modelId="{DB750817-3387-4EC3-83DA-EBA0C1E81436}" type="presParOf" srcId="{E6169549-60E2-49DC-A05D-0F654F3C78AC}" destId="{34427293-FFF4-4B83-AB6B-84C8890FC6AB}" srcOrd="0" destOrd="0" presId="urn:microsoft.com/office/officeart/2005/8/layout/vList3"/>
    <dgm:cxn modelId="{92D797D5-F490-4DFD-BFF9-BF022F6C9799}" type="presParOf" srcId="{E6169549-60E2-49DC-A05D-0F654F3C78AC}" destId="{6A6E3F14-7C53-41D5-88AB-A05A2964D614}" srcOrd="1" destOrd="0" presId="urn:microsoft.com/office/officeart/2005/8/layout/vList3"/>
    <dgm:cxn modelId="{D8407259-B2A1-486E-935F-4B25520A3A2A}" type="presParOf" srcId="{76D27C10-F61D-476A-9DC0-253D250D2A83}" destId="{8F8B3E56-BEF1-4E95-9A9E-D4AFB9BC1CBC}" srcOrd="5" destOrd="0" presId="urn:microsoft.com/office/officeart/2005/8/layout/vList3"/>
    <dgm:cxn modelId="{9176DC7B-1EF5-4DCF-8D69-54EEAC11076E}" type="presParOf" srcId="{76D27C10-F61D-476A-9DC0-253D250D2A83}" destId="{AF4FC4F9-C26A-4C84-ABDA-521382A21617}" srcOrd="6" destOrd="0" presId="urn:microsoft.com/office/officeart/2005/8/layout/vList3"/>
    <dgm:cxn modelId="{90861288-947B-40BE-83E4-504FDC5438F1}" type="presParOf" srcId="{AF4FC4F9-C26A-4C84-ABDA-521382A21617}" destId="{B5275411-0867-49D8-84CC-FA188CB390B8}" srcOrd="0" destOrd="0" presId="urn:microsoft.com/office/officeart/2005/8/layout/vList3"/>
    <dgm:cxn modelId="{E7C53B8B-67F3-416B-87F6-4FEEDE6145BF}" type="presParOf" srcId="{AF4FC4F9-C26A-4C84-ABDA-521382A21617}" destId="{C18C30CA-63EB-4CC5-9247-4491A4C41C61}" srcOrd="1" destOrd="0" presId="urn:microsoft.com/office/officeart/2005/8/layout/vList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7FA44B-79E5-4136-BBFA-DD146AA81C6F}" type="datetimeFigureOut">
              <a:rPr lang="en-US" smtClean="0"/>
              <a:t>2/18/2020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7CDA3D-42E5-4A53-AB47-C858825AA84D}" type="slidenum">
              <a:rPr lang="en-US" smtClean="0"/>
              <a:t>‹#›</a:t>
            </a:fld>
            <a:endParaRPr lang="en-US"/>
          </a:p>
        </p:txBody>
      </p:sp>
    </p:spTree>
    <p:extLst>
      <p:ext uri="{BB962C8B-B14F-4D97-AF65-F5344CB8AC3E}">
        <p14:creationId xmlns:p14="http://schemas.microsoft.com/office/powerpoint/2010/main" val="2179258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7CDA3D-42E5-4A53-AB47-C858825AA84D}" type="slidenum">
              <a:rPr lang="en-US" smtClean="0"/>
              <a:t>2</a:t>
            </a:fld>
            <a:endParaRPr lang="en-US"/>
          </a:p>
        </p:txBody>
      </p:sp>
    </p:spTree>
    <p:extLst>
      <p:ext uri="{BB962C8B-B14F-4D97-AF65-F5344CB8AC3E}">
        <p14:creationId xmlns:p14="http://schemas.microsoft.com/office/powerpoint/2010/main" val="4115087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7CDA3D-42E5-4A53-AB47-C858825AA84D}" type="slidenum">
              <a:rPr lang="en-US" smtClean="0"/>
              <a:t>5</a:t>
            </a:fld>
            <a:endParaRPr lang="en-US"/>
          </a:p>
        </p:txBody>
      </p:sp>
    </p:spTree>
    <p:extLst>
      <p:ext uri="{BB962C8B-B14F-4D97-AF65-F5344CB8AC3E}">
        <p14:creationId xmlns:p14="http://schemas.microsoft.com/office/powerpoint/2010/main" val="2082097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7CDA3D-42E5-4A53-AB47-C858825AA84D}" type="slidenum">
              <a:rPr lang="en-US" smtClean="0"/>
              <a:t>6</a:t>
            </a:fld>
            <a:endParaRPr lang="en-US"/>
          </a:p>
        </p:txBody>
      </p:sp>
    </p:spTree>
    <p:extLst>
      <p:ext uri="{BB962C8B-B14F-4D97-AF65-F5344CB8AC3E}">
        <p14:creationId xmlns:p14="http://schemas.microsoft.com/office/powerpoint/2010/main" val="713203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7CDA3D-42E5-4A53-AB47-C858825AA84D}" type="slidenum">
              <a:rPr lang="en-US" smtClean="0"/>
              <a:t>8</a:t>
            </a:fld>
            <a:endParaRPr lang="en-US"/>
          </a:p>
        </p:txBody>
      </p:sp>
    </p:spTree>
    <p:extLst>
      <p:ext uri="{BB962C8B-B14F-4D97-AF65-F5344CB8AC3E}">
        <p14:creationId xmlns:p14="http://schemas.microsoft.com/office/powerpoint/2010/main" val="411508793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extLst>
              <a:ext uri="{BEBA8EAE-BF5A-486C-A8C5-ECC9F3942E4B}">
                <a14:imgProps xmlns:a14="http://schemas.microsoft.com/office/drawing/2010/main">
                  <a14:imgLayer r:embed="rId3">
                    <a14:imgEffect>
                      <a14:brightnessContrast bright="-26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5775" y="1719036"/>
            <a:ext cx="3886200" cy="1295400"/>
          </a:xfrm>
        </p:spPr>
        <p:txBody>
          <a:bodyPr anchor="t" anchorCtr="0"/>
          <a:lstStyle>
            <a:lvl1pPr>
              <a:defRPr baseline="0">
                <a:solidFill>
                  <a:srgbClr val="FFFF00"/>
                </a:solidFill>
              </a:defRPr>
            </a:lvl1pPr>
          </a:lstStyle>
          <a:p>
            <a:r>
              <a:rPr lang="en-US" dirty="0"/>
              <a:t>Click to edit Presentation Title</a:t>
            </a:r>
          </a:p>
        </p:txBody>
      </p:sp>
      <p:sp>
        <p:nvSpPr>
          <p:cNvPr id="3" name="Subtitle 2"/>
          <p:cNvSpPr>
            <a:spLocks noGrp="1"/>
          </p:cNvSpPr>
          <p:nvPr>
            <p:ph type="subTitle" idx="1"/>
          </p:nvPr>
        </p:nvSpPr>
        <p:spPr>
          <a:xfrm>
            <a:off x="485775" y="3105150"/>
            <a:ext cx="3886200" cy="78105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7BFB1C-4A4D-493C-91CC-FE6C78C8C36B}" type="datetime1">
              <a:rPr lang="en-US" smtClean="0"/>
              <a:t>2/18/2020</a:t>
            </a:fld>
            <a:endParaRPr lang="en-US"/>
          </a:p>
        </p:txBody>
      </p:sp>
      <p:sp>
        <p:nvSpPr>
          <p:cNvPr id="7" name="Half Frame 6"/>
          <p:cNvSpPr/>
          <p:nvPr userDrawn="1"/>
        </p:nvSpPr>
        <p:spPr>
          <a:xfrm>
            <a:off x="447675" y="1162050"/>
            <a:ext cx="990600" cy="914400"/>
          </a:xfrm>
          <a:prstGeom prst="halfFrame">
            <a:avLst>
              <a:gd name="adj1" fmla="val 7440"/>
              <a:gd name="adj2" fmla="val 7440"/>
            </a:avLst>
          </a:prstGeom>
          <a:solidFill>
            <a:schemeClr val="tx2">
              <a:lumMod val="60000"/>
              <a:lumOff val="40000"/>
            </a:schemeClr>
          </a:solidFill>
          <a:ln w="3175">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solidFill>
                <a:schemeClr val="tx1"/>
              </a:solidFill>
            </a:endParaRPr>
          </a:p>
        </p:txBody>
      </p:sp>
      <p:sp>
        <p:nvSpPr>
          <p:cNvPr id="8" name="Half Frame 7"/>
          <p:cNvSpPr/>
          <p:nvPr userDrawn="1"/>
        </p:nvSpPr>
        <p:spPr>
          <a:xfrm rot="10800000">
            <a:off x="3724276" y="3238500"/>
            <a:ext cx="685800" cy="685800"/>
          </a:xfrm>
          <a:prstGeom prst="halfFrame">
            <a:avLst>
              <a:gd name="adj1" fmla="val 7440"/>
              <a:gd name="adj2" fmla="val 7440"/>
            </a:avLst>
          </a:prstGeom>
          <a:solidFill>
            <a:schemeClr val="tx2">
              <a:lumMod val="60000"/>
              <a:lumOff val="40000"/>
            </a:schemeClr>
          </a:solidFill>
          <a:ln w="3175">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solidFill>
                <a:schemeClr val="tx1"/>
              </a:solidFill>
            </a:endParaRPr>
          </a:p>
        </p:txBody>
      </p:sp>
      <p:pic>
        <p:nvPicPr>
          <p:cNvPr id="1026" name="Picture 2" descr="E:\Dr_Maddah\Tasks\graphics\course\logo.png"/>
          <p:cNvPicPr>
            <a:picLocks noChangeAspect="1" noChangeArrowheads="1"/>
          </p:cNvPicPr>
          <p:nvPr userDrawn="1"/>
        </p:nvPicPr>
        <p:blipFill>
          <a:blip r:embed="rId4" cstate="print">
            <a:biLevel thresh="50000"/>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420492" y="1162050"/>
            <a:ext cx="2780790" cy="2762251"/>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p:cNvCxnSpPr/>
          <p:nvPr userDrawn="1"/>
        </p:nvCxnSpPr>
        <p:spPr>
          <a:xfrm>
            <a:off x="5404914" y="4095750"/>
            <a:ext cx="2743200" cy="0"/>
          </a:xfrm>
          <a:prstGeom prst="line">
            <a:avLst/>
          </a:prstGeom>
          <a:ln w="69850">
            <a:solidFill>
              <a:schemeClr val="bg1">
                <a:alpha val="46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5334000" y="4154742"/>
            <a:ext cx="3048000" cy="707886"/>
          </a:xfrm>
          <a:prstGeom prst="rect">
            <a:avLst/>
          </a:prstGeom>
          <a:noFill/>
        </p:spPr>
        <p:txBody>
          <a:bodyPr wrap="square" rtlCol="0">
            <a:spAutoFit/>
          </a:bodyPr>
          <a:lstStyle/>
          <a:p>
            <a:r>
              <a:rPr lang="en-US" sz="1400" dirty="0">
                <a:solidFill>
                  <a:schemeClr val="bg1"/>
                </a:solidFill>
                <a:latin typeface="Arial Rounded MT Bold" panose="020F0704030504030204" pitchFamily="34" charset="0"/>
              </a:rPr>
              <a:t>Sharif</a:t>
            </a:r>
            <a:r>
              <a:rPr lang="en-US" sz="1400" baseline="0" dirty="0">
                <a:solidFill>
                  <a:schemeClr val="bg1"/>
                </a:solidFill>
                <a:latin typeface="Arial Rounded MT Bold" panose="020F0704030504030204" pitchFamily="34" charset="0"/>
              </a:rPr>
              <a:t> </a:t>
            </a:r>
            <a:r>
              <a:rPr lang="en-US" sz="1400" baseline="0" dirty="0" err="1">
                <a:solidFill>
                  <a:schemeClr val="bg1"/>
                </a:solidFill>
                <a:latin typeface="Arial Rounded MT Bold" panose="020F0704030504030204" pitchFamily="34" charset="0"/>
              </a:rPr>
              <a:t>Blockchain</a:t>
            </a:r>
            <a:r>
              <a:rPr lang="en-US" sz="1400" baseline="0" dirty="0">
                <a:solidFill>
                  <a:schemeClr val="bg1"/>
                </a:solidFill>
                <a:latin typeface="Arial Rounded MT Bold" panose="020F0704030504030204" pitchFamily="34" charset="0"/>
              </a:rPr>
              <a:t> Lab</a:t>
            </a:r>
            <a:endParaRPr lang="en-US" sz="1400" dirty="0">
              <a:solidFill>
                <a:schemeClr val="bg1"/>
              </a:solidFill>
              <a:latin typeface="Arial Rounded MT Bold" panose="020F0704030504030204" pitchFamily="34" charset="0"/>
            </a:endParaRPr>
          </a:p>
          <a:p>
            <a:r>
              <a:rPr lang="en-US" sz="1400" dirty="0">
                <a:solidFill>
                  <a:schemeClr val="bg1"/>
                </a:solidFill>
                <a:latin typeface="Arial Rounded MT Bold" panose="020F0704030504030204" pitchFamily="34" charset="0"/>
              </a:rPr>
              <a:t>Sharif</a:t>
            </a:r>
            <a:r>
              <a:rPr lang="en-US" sz="1400" baseline="0" dirty="0">
                <a:solidFill>
                  <a:schemeClr val="bg1"/>
                </a:solidFill>
                <a:latin typeface="Arial Rounded MT Bold" panose="020F0704030504030204" pitchFamily="34" charset="0"/>
              </a:rPr>
              <a:t> University of Technology</a:t>
            </a:r>
          </a:p>
          <a:p>
            <a:r>
              <a:rPr lang="en-US" sz="1200" baseline="0" dirty="0">
                <a:solidFill>
                  <a:schemeClr val="bg1"/>
                </a:solidFill>
                <a:latin typeface="Arial Rounded MT Bold" panose="020F0704030504030204" pitchFamily="34" charset="0"/>
              </a:rPr>
              <a:t>Electrical Engineering Department</a:t>
            </a:r>
            <a:endParaRPr lang="en-US" sz="1200" dirty="0">
              <a:solidFill>
                <a:schemeClr val="bg1"/>
              </a:solidFill>
              <a:latin typeface="Arial Rounded MT Bold" panose="020F0704030504030204" pitchFamily="34" charset="0"/>
            </a:endParaRPr>
          </a:p>
        </p:txBody>
      </p:sp>
      <p:sp>
        <p:nvSpPr>
          <p:cNvPr id="20" name="Text Placeholder 19"/>
          <p:cNvSpPr>
            <a:spLocks noGrp="1"/>
          </p:cNvSpPr>
          <p:nvPr>
            <p:ph type="body" sz="quarter" idx="12" hasCustomPrompt="1"/>
          </p:nvPr>
        </p:nvSpPr>
        <p:spPr>
          <a:xfrm>
            <a:off x="490688" y="1176564"/>
            <a:ext cx="3885447" cy="457200"/>
          </a:xfrm>
        </p:spPr>
        <p:txBody>
          <a:bodyPr/>
          <a:lstStyle>
            <a:lvl1pPr marL="0" indent="0">
              <a:buNone/>
              <a:defRPr baseline="0">
                <a:solidFill>
                  <a:schemeClr val="bg1"/>
                </a:solidFill>
              </a:defRPr>
            </a:lvl1pPr>
          </a:lstStyle>
          <a:p>
            <a:pPr lvl="0"/>
            <a:r>
              <a:rPr lang="en-US" dirty="0"/>
              <a:t>LAB 12 : </a:t>
            </a:r>
          </a:p>
        </p:txBody>
      </p:sp>
    </p:spTree>
    <p:extLst>
      <p:ext uri="{BB962C8B-B14F-4D97-AF65-F5344CB8AC3E}">
        <p14:creationId xmlns:p14="http://schemas.microsoft.com/office/powerpoint/2010/main" val="387367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3000" y="205979"/>
            <a:ext cx="6934200" cy="536971"/>
          </a:xfrm>
        </p:spPr>
        <p:txBody>
          <a:bodyPr/>
          <a:lstStyle>
            <a:lvl1pPr>
              <a:defRPr baseline="0"/>
            </a:lvl1pPr>
          </a:lstStyle>
          <a:p>
            <a:r>
              <a:rPr lang="en-US" dirty="0"/>
              <a:t>Click to edit [Question]</a:t>
            </a:r>
          </a:p>
        </p:txBody>
      </p:sp>
      <p:sp>
        <p:nvSpPr>
          <p:cNvPr id="3" name="Date Placeholder 2"/>
          <p:cNvSpPr>
            <a:spLocks noGrp="1"/>
          </p:cNvSpPr>
          <p:nvPr>
            <p:ph type="dt" sz="half" idx="10"/>
          </p:nvPr>
        </p:nvSpPr>
        <p:spPr/>
        <p:txBody>
          <a:bodyPr/>
          <a:lstStyle/>
          <a:p>
            <a:fld id="{4C0D01F4-91A5-4BC1-9E9C-45419330E5FA}" type="datetime1">
              <a:rPr lang="en-US" smtClean="0"/>
              <a:t>2/18/2020</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DE20FFE-409B-41F3-8A81-B6EC2F0E70EC}" type="slidenum">
              <a:rPr lang="en-US" smtClean="0"/>
              <a:pPr/>
              <a:t>‹#›</a:t>
            </a:fld>
            <a:endParaRPr lang="en-US" dirty="0"/>
          </a:p>
        </p:txBody>
      </p:sp>
      <p:pic>
        <p:nvPicPr>
          <p:cNvPr id="10" name="Picture 2" descr="E:\Dr_Maddah\Tasks\graphics\course\imageedit_2_4048493828.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1358" y="5753"/>
            <a:ext cx="1016938" cy="1152529"/>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7"/>
          <p:cNvSpPr>
            <a:spLocks noGrp="1"/>
          </p:cNvSpPr>
          <p:nvPr>
            <p:ph type="body" sz="quarter" idx="13" hasCustomPrompt="1"/>
          </p:nvPr>
        </p:nvSpPr>
        <p:spPr>
          <a:xfrm>
            <a:off x="1143000" y="742950"/>
            <a:ext cx="6934200" cy="384994"/>
          </a:xfrm>
        </p:spPr>
        <p:txBody>
          <a:bodyPr>
            <a:normAutofit/>
          </a:bodyPr>
          <a:lstStyle>
            <a:lvl1pPr marL="0" indent="0">
              <a:buNone/>
              <a:defRPr sz="1800" baseline="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text </a:t>
            </a:r>
          </a:p>
        </p:txBody>
      </p:sp>
      <p:pic>
        <p:nvPicPr>
          <p:cNvPr id="3074" name="Picture 2" descr="E:\Dr_Maddah\Tasks\graphics\course\imageedit_10_3113197810.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419475" y="1428750"/>
            <a:ext cx="230505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393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9" name="Isosceles Triangle 8"/>
          <p:cNvSpPr/>
          <p:nvPr userDrawn="1"/>
        </p:nvSpPr>
        <p:spPr>
          <a:xfrm rot="5400000">
            <a:off x="-294610" y="283977"/>
            <a:ext cx="5139956" cy="4572001"/>
          </a:xfrm>
          <a:prstGeom prst="triangle">
            <a:avLst>
              <a:gd name="adj" fmla="val 49793"/>
            </a:avLst>
          </a:prstGeom>
          <a:solidFill>
            <a:srgbClr val="FFFF0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10633" y="2060058"/>
            <a:ext cx="3515833" cy="740292"/>
          </a:xfrm>
        </p:spPr>
        <p:txBody>
          <a:bodyPr/>
          <a:lstStyle>
            <a:lvl1pPr algn="l">
              <a:defRPr/>
            </a:lvl1pPr>
          </a:lstStyle>
          <a:p>
            <a:r>
              <a:rPr lang="en-US" dirty="0"/>
              <a:t>Do not be tired</a:t>
            </a:r>
          </a:p>
        </p:txBody>
      </p:sp>
      <p:sp>
        <p:nvSpPr>
          <p:cNvPr id="3" name="Date Placeholder 2"/>
          <p:cNvSpPr>
            <a:spLocks noGrp="1"/>
          </p:cNvSpPr>
          <p:nvPr>
            <p:ph type="dt" sz="half" idx="10"/>
          </p:nvPr>
        </p:nvSpPr>
        <p:spPr/>
        <p:txBody>
          <a:bodyPr/>
          <a:lstStyle/>
          <a:p>
            <a:fld id="{464F0183-307E-42FC-8A6D-2146B68E4315}" type="datetime1">
              <a:rPr lang="en-US" smtClean="0"/>
              <a:t>2/18/2020</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DE20FFE-409B-41F3-8A81-B6EC2F0E70EC}" type="slidenum">
              <a:rPr lang="en-US" smtClean="0"/>
              <a:pPr/>
              <a:t>‹#›</a:t>
            </a:fld>
            <a:endParaRPr lang="en-US" dirty="0"/>
          </a:p>
        </p:txBody>
      </p:sp>
      <p:sp>
        <p:nvSpPr>
          <p:cNvPr id="7" name="Text Placeholder 6"/>
          <p:cNvSpPr>
            <a:spLocks noGrp="1"/>
          </p:cNvSpPr>
          <p:nvPr>
            <p:ph type="body" sz="quarter" idx="13" hasCustomPrompt="1"/>
          </p:nvPr>
        </p:nvSpPr>
        <p:spPr>
          <a:xfrm>
            <a:off x="4610098" y="971550"/>
            <a:ext cx="4495800" cy="457200"/>
          </a:xfrm>
        </p:spPr>
        <p:txBody>
          <a:bodyPr/>
          <a:lstStyle>
            <a:lvl1pPr marL="0" indent="0">
              <a:buFont typeface="Wingdings" panose="05000000000000000000" pitchFamily="2" charset="2"/>
              <a:buNone/>
              <a:defRPr baseline="0">
                <a:solidFill>
                  <a:schemeClr val="bg1">
                    <a:lumMod val="50000"/>
                  </a:schemeClr>
                </a:solidFill>
              </a:defRPr>
            </a:lvl1pPr>
          </a:lstStyle>
          <a:p>
            <a:pPr lvl="0"/>
            <a:r>
              <a:rPr lang="en-US" dirty="0"/>
              <a:t>Next session contents:</a:t>
            </a:r>
          </a:p>
          <a:p>
            <a:pPr lvl="0"/>
            <a:endParaRPr lang="en-US" dirty="0"/>
          </a:p>
        </p:txBody>
      </p:sp>
      <p:sp>
        <p:nvSpPr>
          <p:cNvPr id="8" name="Text Placeholder 6"/>
          <p:cNvSpPr>
            <a:spLocks noGrp="1"/>
          </p:cNvSpPr>
          <p:nvPr>
            <p:ph type="body" sz="quarter" idx="14" hasCustomPrompt="1"/>
          </p:nvPr>
        </p:nvSpPr>
        <p:spPr>
          <a:xfrm>
            <a:off x="4610100" y="1485012"/>
            <a:ext cx="4495800" cy="2131831"/>
          </a:xfrm>
        </p:spPr>
        <p:txBody>
          <a:bodyPr>
            <a:normAutofit/>
          </a:bodyPr>
          <a:lstStyle>
            <a:lvl1pPr marL="285750" indent="-285750">
              <a:buFont typeface="Arial" panose="020B0604020202020204" pitchFamily="34" charset="0"/>
              <a:buChar char="•"/>
              <a:defRPr sz="1600" baseline="0">
                <a:solidFill>
                  <a:schemeClr val="bg1">
                    <a:lumMod val="50000"/>
                  </a:schemeClr>
                </a:solidFill>
              </a:defRPr>
            </a:lvl1pPr>
          </a:lstStyle>
          <a:p>
            <a:pPr lvl="0"/>
            <a:r>
              <a:rPr lang="en-US" dirty="0"/>
              <a:t>First content</a:t>
            </a:r>
          </a:p>
          <a:p>
            <a:pPr lvl="0"/>
            <a:r>
              <a:rPr lang="en-US" dirty="0"/>
              <a:t>Second content</a:t>
            </a:r>
          </a:p>
          <a:p>
            <a:pPr lvl="0"/>
            <a:r>
              <a:rPr lang="en-US" dirty="0"/>
              <a:t>…</a:t>
            </a:r>
          </a:p>
          <a:p>
            <a:pPr lvl="0"/>
            <a:endParaRPr lang="en-US" dirty="0"/>
          </a:p>
        </p:txBody>
      </p:sp>
      <p:sp>
        <p:nvSpPr>
          <p:cNvPr id="12" name="Isosceles Triangle 11"/>
          <p:cNvSpPr/>
          <p:nvPr userDrawn="1"/>
        </p:nvSpPr>
        <p:spPr>
          <a:xfrm rot="5400000">
            <a:off x="2002021" y="274453"/>
            <a:ext cx="5139956" cy="4572001"/>
          </a:xfrm>
          <a:prstGeom prst="triangle">
            <a:avLst>
              <a:gd name="adj" fmla="val 49793"/>
            </a:avLst>
          </a:prstGeom>
          <a:solidFill>
            <a:srgbClr val="FFFF0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userDrawn="1"/>
        </p:nvSpPr>
        <p:spPr>
          <a:xfrm rot="5400000">
            <a:off x="4288021" y="264928"/>
            <a:ext cx="5139956" cy="4572001"/>
          </a:xfrm>
          <a:prstGeom prst="triangle">
            <a:avLst>
              <a:gd name="adj" fmla="val 49793"/>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userDrawn="1"/>
        </p:nvSpPr>
        <p:spPr>
          <a:xfrm rot="5400000">
            <a:off x="6574021" y="264928"/>
            <a:ext cx="5139956" cy="4572001"/>
          </a:xfrm>
          <a:prstGeom prst="triangle">
            <a:avLst>
              <a:gd name="adj" fmla="val 49793"/>
            </a:avLst>
          </a:prstGeom>
          <a:solidFill>
            <a:srgbClr val="FFFF00">
              <a:alpha val="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601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43000" y="205979"/>
            <a:ext cx="6934200" cy="536971"/>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342900" indent="-342900">
              <a:buClr>
                <a:schemeClr val="accent2">
                  <a:lumMod val="75000"/>
                </a:schemeClr>
              </a:buClr>
              <a:buSzPct val="100000"/>
              <a:buFont typeface="Wingdings" panose="05000000000000000000" pitchFamily="2" charset="2"/>
              <a:buChar char="Ø"/>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C02609-DABC-4367-A1BD-2AC5193E6504}" type="datetime1">
              <a:rPr lang="en-US" smtClean="0"/>
              <a:t>2/18/2020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E20FFE-409B-41F3-8A81-B6EC2F0E70EC}" type="slidenum">
              <a:rPr lang="en-US" smtClean="0"/>
              <a:t>‹#›</a:t>
            </a:fld>
            <a:endParaRPr lang="en-US" dirty="0"/>
          </a:p>
        </p:txBody>
      </p:sp>
      <p:sp>
        <p:nvSpPr>
          <p:cNvPr id="8" name="Text Placeholder 7"/>
          <p:cNvSpPr>
            <a:spLocks noGrp="1"/>
          </p:cNvSpPr>
          <p:nvPr>
            <p:ph type="body" sz="quarter" idx="13" hasCustomPrompt="1"/>
          </p:nvPr>
        </p:nvSpPr>
        <p:spPr>
          <a:xfrm>
            <a:off x="1143000" y="742950"/>
            <a:ext cx="6934200" cy="384994"/>
          </a:xfrm>
        </p:spPr>
        <p:txBody>
          <a:bodyPr>
            <a:normAutofit/>
          </a:bodyPr>
          <a:lstStyle>
            <a:lvl1pPr marL="0" indent="0">
              <a:buNone/>
              <a:defRPr sz="1800" baseline="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text </a:t>
            </a:r>
          </a:p>
        </p:txBody>
      </p:sp>
      <p:pic>
        <p:nvPicPr>
          <p:cNvPr id="10" name="Picture 2" descr="E:\Dr_Maddah\Tasks\graphics\course\imageedit_2_4048493828.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1358" y="5753"/>
            <a:ext cx="1016938" cy="1152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39646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3000" y="205979"/>
            <a:ext cx="6934200" cy="536971"/>
          </a:xfrm>
        </p:spPr>
        <p:txBody>
          <a:bodyPr/>
          <a:lstStyle>
            <a:lvl1pPr>
              <a:defRPr/>
            </a:lvl1pPr>
          </a:lstStyle>
          <a:p>
            <a:r>
              <a:rPr lang="en-US" dirty="0"/>
              <a:t>Outline</a:t>
            </a:r>
          </a:p>
        </p:txBody>
      </p:sp>
      <p:sp>
        <p:nvSpPr>
          <p:cNvPr id="4" name="Date Placeholder 3"/>
          <p:cNvSpPr>
            <a:spLocks noGrp="1"/>
          </p:cNvSpPr>
          <p:nvPr>
            <p:ph type="dt" sz="half" idx="10"/>
          </p:nvPr>
        </p:nvSpPr>
        <p:spPr/>
        <p:txBody>
          <a:bodyPr/>
          <a:lstStyle/>
          <a:p>
            <a:fld id="{234D0F22-611B-4DA0-8A62-185FA201B05C}" type="datetime1">
              <a:rPr lang="en-US" smtClean="0"/>
              <a:t>2/18/2020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E20FFE-409B-41F3-8A81-B6EC2F0E70EC}" type="slidenum">
              <a:rPr lang="en-US" smtClean="0"/>
              <a:t>‹#›</a:t>
            </a:fld>
            <a:endParaRPr lang="en-US" dirty="0"/>
          </a:p>
        </p:txBody>
      </p:sp>
      <p:graphicFrame>
        <p:nvGraphicFramePr>
          <p:cNvPr id="11" name="Diagram 10"/>
          <p:cNvGraphicFramePr/>
          <p:nvPr userDrawn="1">
            <p:extLst>
              <p:ext uri="{D42A27DB-BD31-4B8C-83A1-F6EECF244321}">
                <p14:modId xmlns:p14="http://schemas.microsoft.com/office/powerpoint/2010/main" val="7656699"/>
              </p:ext>
            </p:extLst>
          </p:nvPr>
        </p:nvGraphicFramePr>
        <p:xfrm>
          <a:off x="641482" y="1276350"/>
          <a:ext cx="7435717"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2" descr="E:\Dr_Maddah\Tasks\graphics\course\imageedit_2_4048493828.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01358" y="5753"/>
            <a:ext cx="1016938" cy="1152529"/>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7"/>
          <p:cNvSpPr>
            <a:spLocks noGrp="1"/>
          </p:cNvSpPr>
          <p:nvPr>
            <p:ph type="body" sz="quarter" idx="14" hasCustomPrompt="1"/>
          </p:nvPr>
        </p:nvSpPr>
        <p:spPr>
          <a:xfrm>
            <a:off x="1143000" y="742950"/>
            <a:ext cx="6934200" cy="384994"/>
          </a:xfrm>
        </p:spPr>
        <p:txBody>
          <a:bodyPr>
            <a:normAutofit/>
          </a:bodyPr>
          <a:lstStyle>
            <a:lvl1pPr marL="0" indent="0">
              <a:buNone/>
              <a:defRPr sz="1800" baseline="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text </a:t>
            </a:r>
          </a:p>
        </p:txBody>
      </p:sp>
    </p:spTree>
    <p:extLst>
      <p:ext uri="{BB962C8B-B14F-4D97-AF65-F5344CB8AC3E}">
        <p14:creationId xmlns:p14="http://schemas.microsoft.com/office/powerpoint/2010/main" val="321358238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09800" y="1504950"/>
            <a:ext cx="4724400" cy="1809749"/>
          </a:xfrm>
          <a:ln w="28575">
            <a:solidFill>
              <a:schemeClr val="tx1">
                <a:lumMod val="50000"/>
                <a:lumOff val="50000"/>
              </a:schemeClr>
            </a:solidFill>
          </a:ln>
        </p:spPr>
        <p:txBody>
          <a:bodyPr anchor="ctr" anchorCtr="0">
            <a:noAutofit/>
          </a:bodyPr>
          <a:lstStyle>
            <a:lvl1pPr algn="ctr">
              <a:defRPr sz="3600" b="1" cap="all"/>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3080A2D5-B41B-4D4A-B396-815E376A2DAD}" type="datetime1">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20FFE-409B-41F3-8A81-B6EC2F0E70EC}" type="slidenum">
              <a:rPr lang="en-US" smtClean="0"/>
              <a:t>‹#›</a:t>
            </a:fld>
            <a:endParaRPr lang="en-US"/>
          </a:p>
        </p:txBody>
      </p:sp>
      <p:sp>
        <p:nvSpPr>
          <p:cNvPr id="8" name="Text Placeholder 7"/>
          <p:cNvSpPr>
            <a:spLocks noGrp="1"/>
          </p:cNvSpPr>
          <p:nvPr>
            <p:ph type="body" sz="quarter" idx="13" hasCustomPrompt="1"/>
          </p:nvPr>
        </p:nvSpPr>
        <p:spPr>
          <a:xfrm>
            <a:off x="1709223" y="1674558"/>
            <a:ext cx="988867" cy="1447800"/>
          </a:xfrm>
          <a:solidFill>
            <a:schemeClr val="bg1"/>
          </a:solidFill>
        </p:spPr>
        <p:txBody>
          <a:bodyPr anchor="ctr" anchorCtr="0">
            <a:normAutofit/>
          </a:bodyPr>
          <a:lstStyle>
            <a:lvl1pPr marL="0" indent="0" algn="ctr">
              <a:buNone/>
              <a:defRPr sz="8000">
                <a:solidFill>
                  <a:schemeClr val="bg1">
                    <a:lumMod val="65000"/>
                  </a:schemeClr>
                </a:solidFill>
              </a:defRPr>
            </a:lvl1pPr>
          </a:lstStyle>
          <a:p>
            <a:pPr lvl="0"/>
            <a:r>
              <a:rPr lang="en-US" dirty="0"/>
              <a:t>0</a:t>
            </a:r>
          </a:p>
        </p:txBody>
      </p:sp>
    </p:spTree>
    <p:extLst>
      <p:ext uri="{BB962C8B-B14F-4D97-AF65-F5344CB8AC3E}">
        <p14:creationId xmlns:p14="http://schemas.microsoft.com/office/powerpoint/2010/main" val="2268490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Autofit/>
          </a:bodyPr>
          <a:lstStyle>
            <a:lvl1pPr algn="ctr">
              <a:defRPr sz="36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80A2D5-B41B-4D4A-B396-815E376A2DAD}" type="datetime1">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20FFE-409B-41F3-8A81-B6EC2F0E70EC}" type="slidenum">
              <a:rPr lang="en-US" smtClean="0"/>
              <a:t>‹#›</a:t>
            </a:fld>
            <a:endParaRPr lang="en-US"/>
          </a:p>
        </p:txBody>
      </p:sp>
    </p:spTree>
    <p:extLst>
      <p:ext uri="{BB962C8B-B14F-4D97-AF65-F5344CB8AC3E}">
        <p14:creationId xmlns:p14="http://schemas.microsoft.com/office/powerpoint/2010/main" val="2371576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3000" y="205979"/>
            <a:ext cx="6934200" cy="536971"/>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Date Placeholder 6"/>
          <p:cNvSpPr>
            <a:spLocks noGrp="1"/>
          </p:cNvSpPr>
          <p:nvPr>
            <p:ph type="dt" sz="half" idx="10"/>
          </p:nvPr>
        </p:nvSpPr>
        <p:spPr/>
        <p:txBody>
          <a:bodyPr/>
          <a:lstStyle/>
          <a:p>
            <a:fld id="{271DE152-4A6C-41F3-9611-FA9FAFD0B339}" type="datetime1">
              <a:rPr lang="en-US" smtClean="0"/>
              <a:t>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E20FFE-409B-41F3-8A81-B6EC2F0E70EC}" type="slidenum">
              <a:rPr lang="en-US" smtClean="0"/>
              <a:t>‹#›</a:t>
            </a:fld>
            <a:endParaRPr lang="en-US"/>
          </a:p>
        </p:txBody>
      </p:sp>
      <p:pic>
        <p:nvPicPr>
          <p:cNvPr id="11" name="Picture 2" descr="E:\Dr_Maddah\Tasks\graphics\course\imageedit_2_4048493828.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1358" y="5753"/>
            <a:ext cx="1016938" cy="1152529"/>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7"/>
          <p:cNvSpPr>
            <a:spLocks noGrp="1"/>
          </p:cNvSpPr>
          <p:nvPr>
            <p:ph type="body" sz="quarter" idx="13" hasCustomPrompt="1"/>
          </p:nvPr>
        </p:nvSpPr>
        <p:spPr>
          <a:xfrm>
            <a:off x="1143000" y="742950"/>
            <a:ext cx="6934200" cy="384994"/>
          </a:xfrm>
        </p:spPr>
        <p:txBody>
          <a:bodyPr>
            <a:normAutofit/>
          </a:bodyPr>
          <a:lstStyle>
            <a:lvl1pPr marL="0" indent="0">
              <a:buNone/>
              <a:defRPr sz="1800" baseline="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text </a:t>
            </a:r>
          </a:p>
        </p:txBody>
      </p:sp>
    </p:spTree>
    <p:extLst>
      <p:ext uri="{BB962C8B-B14F-4D97-AF65-F5344CB8AC3E}">
        <p14:creationId xmlns:p14="http://schemas.microsoft.com/office/powerpoint/2010/main" val="55762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8A688F-890A-400C-8A5F-8C7983B8EE16}" type="datetime1">
              <a:rPr lang="en-US" smtClean="0"/>
              <a:t>2/18/2020</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DE20FFE-409B-41F3-8A81-B6EC2F0E70EC}" type="slidenum">
              <a:rPr lang="en-US" smtClean="0"/>
              <a:t>‹#›</a:t>
            </a:fld>
            <a:endParaRPr lang="en-US"/>
          </a:p>
        </p:txBody>
      </p:sp>
    </p:spTree>
    <p:extLst>
      <p:ext uri="{BB962C8B-B14F-4D97-AF65-F5344CB8AC3E}">
        <p14:creationId xmlns:p14="http://schemas.microsoft.com/office/powerpoint/2010/main" val="2179406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D1D6C0-54D3-4D2D-99B0-329DCCDEB270}" type="datetime1">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20FFE-409B-41F3-8A81-B6EC2F0E70EC}" type="slidenum">
              <a:rPr lang="en-US" smtClean="0"/>
              <a:t>‹#›</a:t>
            </a:fld>
            <a:endParaRPr lang="en-US"/>
          </a:p>
        </p:txBody>
      </p:sp>
    </p:spTree>
    <p:extLst>
      <p:ext uri="{BB962C8B-B14F-4D97-AF65-F5344CB8AC3E}">
        <p14:creationId xmlns:p14="http://schemas.microsoft.com/office/powerpoint/2010/main" val="1435652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339858-78D1-4F4C-9FA8-B2DD4DA7E6CB}" type="datetime1">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20FFE-409B-41F3-8A81-B6EC2F0E70EC}" type="slidenum">
              <a:rPr lang="en-US" smtClean="0"/>
              <a:t>‹#›</a:t>
            </a:fld>
            <a:endParaRPr lang="en-US"/>
          </a:p>
        </p:txBody>
      </p:sp>
    </p:spTree>
    <p:extLst>
      <p:ext uri="{BB962C8B-B14F-4D97-AF65-F5344CB8AC3E}">
        <p14:creationId xmlns:p14="http://schemas.microsoft.com/office/powerpoint/2010/main" val="1185826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7620000" cy="53697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E3EB743-CEBA-4F8B-9E3B-2BC4C9DAD686}" type="datetime1">
              <a:rPr lang="en-US" smtClean="0"/>
              <a:t>2/18/2020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7" name="Rectangle 6"/>
          <p:cNvSpPr/>
          <p:nvPr/>
        </p:nvSpPr>
        <p:spPr>
          <a:xfrm>
            <a:off x="8229600" y="0"/>
            <a:ext cx="533400" cy="36195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229600" y="58610"/>
            <a:ext cx="533400" cy="303340"/>
          </a:xfrm>
          <a:prstGeom prst="rect">
            <a:avLst/>
          </a:prstGeom>
        </p:spPr>
        <p:txBody>
          <a:bodyPr vert="horz" lIns="91440" tIns="45720" rIns="91440" bIns="45720" rtlCol="0" anchor="ctr"/>
          <a:lstStyle>
            <a:lvl1pPr algn="ctr">
              <a:defRPr sz="1200">
                <a:solidFill>
                  <a:schemeClr val="bg1"/>
                </a:solidFill>
                <a:latin typeface="Arial Rounded MT Bold" panose="020F0704030504030204" pitchFamily="34" charset="0"/>
              </a:defRPr>
            </a:lvl1pPr>
          </a:lstStyle>
          <a:p>
            <a:fld id="{5DE20FFE-409B-41F3-8A81-B6EC2F0E70EC}" type="slidenum">
              <a:rPr lang="en-US" smtClean="0"/>
              <a:pPr/>
              <a:t>‹#›</a:t>
            </a:fld>
            <a:endParaRPr lang="en-US" dirty="0"/>
          </a:p>
        </p:txBody>
      </p:sp>
      <p:sp>
        <p:nvSpPr>
          <p:cNvPr id="13" name="TextBox 12"/>
          <p:cNvSpPr txBox="1"/>
          <p:nvPr/>
        </p:nvSpPr>
        <p:spPr>
          <a:xfrm>
            <a:off x="8204200" y="4630951"/>
            <a:ext cx="949325" cy="461665"/>
          </a:xfrm>
          <a:prstGeom prst="rect">
            <a:avLst/>
          </a:prstGeom>
          <a:noFill/>
        </p:spPr>
        <p:txBody>
          <a:bodyPr wrap="square" rtlCol="0">
            <a:spAutoFit/>
          </a:bodyPr>
          <a:lstStyle/>
          <a:p>
            <a:r>
              <a:rPr lang="en-US" sz="800" b="0" dirty="0">
                <a:solidFill>
                  <a:schemeClr val="tx1">
                    <a:lumMod val="75000"/>
                    <a:lumOff val="25000"/>
                  </a:schemeClr>
                </a:solidFill>
                <a:latin typeface="+mj-lt"/>
              </a:rPr>
              <a:t>Sharif </a:t>
            </a:r>
            <a:r>
              <a:rPr lang="en-US" sz="800" b="0" dirty="0">
                <a:solidFill>
                  <a:schemeClr val="tx1">
                    <a:lumMod val="75000"/>
                    <a:lumOff val="25000"/>
                  </a:schemeClr>
                </a:solidFill>
                <a:latin typeface="+mj-lt"/>
                <a:cs typeface="Aharoni" panose="02010803020104030203" pitchFamily="2" charset="-79"/>
              </a:rPr>
              <a:t>BLOCKCHAIN</a:t>
            </a:r>
            <a:r>
              <a:rPr lang="en-US" sz="800" b="0" baseline="0" dirty="0">
                <a:solidFill>
                  <a:schemeClr val="tx1">
                    <a:lumMod val="75000"/>
                    <a:lumOff val="25000"/>
                  </a:schemeClr>
                </a:solidFill>
                <a:latin typeface="+mj-lt"/>
                <a:cs typeface="Aharoni" panose="02010803020104030203" pitchFamily="2" charset="-79"/>
              </a:rPr>
              <a:t> </a:t>
            </a:r>
            <a:r>
              <a:rPr lang="en-US" sz="800" b="0" baseline="0" dirty="0">
                <a:solidFill>
                  <a:schemeClr val="tx1">
                    <a:lumMod val="75000"/>
                    <a:lumOff val="25000"/>
                  </a:schemeClr>
                </a:solidFill>
                <a:latin typeface="+mj-lt"/>
              </a:rPr>
              <a:t>Lab</a:t>
            </a:r>
            <a:endParaRPr lang="en-US" sz="800" b="0" dirty="0">
              <a:solidFill>
                <a:schemeClr val="tx1">
                  <a:lumMod val="75000"/>
                  <a:lumOff val="25000"/>
                </a:schemeClr>
              </a:solidFill>
              <a:latin typeface="+mj-lt"/>
            </a:endParaRPr>
          </a:p>
        </p:txBody>
      </p:sp>
      <p:pic>
        <p:nvPicPr>
          <p:cNvPr id="17" name="Picture 2" descr="E:\Dr_Maddah\Tasks\graphics\course\imageedit_3_5782708290.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4155" y="3349259"/>
            <a:ext cx="467021" cy="18125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Dr_Maddah\Tasks\graphics\course\imageedit_1_3270884003.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645870" y="4537333"/>
            <a:ext cx="604419" cy="600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3138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3" r:id="rId4"/>
    <p:sldLayoutId id="2147483651" r:id="rId5"/>
    <p:sldLayoutId id="2147483653" r:id="rId6"/>
    <p:sldLayoutId id="2147483655" r:id="rId7"/>
    <p:sldLayoutId id="2147483656" r:id="rId8"/>
    <p:sldLayoutId id="2147483657" r:id="rId9"/>
    <p:sldLayoutId id="2147483662" r:id="rId10"/>
    <p:sldLayoutId id="2147483661" r:id="rId11"/>
  </p:sldLayoutIdLst>
  <p:hf hdr="0" ftr="0"/>
  <p:txStyles>
    <p:titleStyle>
      <a:lvl1pPr algn="l" defTabSz="914400" rtl="0" eaLnBrk="1" latinLnBrk="0" hangingPunct="1">
        <a:spcBef>
          <a:spcPct val="0"/>
        </a:spcBef>
        <a:buNone/>
        <a:defRPr sz="2800" b="1" kern="1200">
          <a:solidFill>
            <a:schemeClr val="tx2">
              <a:lumMod val="75000"/>
            </a:schemeClr>
          </a:solidFill>
          <a:latin typeface="Arial Rounded MT Bold" panose="020F0704030504030204" pitchFamily="34" charset="0"/>
          <a:ea typeface="+mj-ea"/>
          <a:cs typeface="+mj-cs"/>
        </a:defRPr>
      </a:lvl1pPr>
    </p:titleStyle>
    <p:bodyStyle>
      <a:lvl1pPr marL="0" indent="182880" algn="l" defTabSz="914400" rtl="0" eaLnBrk="1" latinLnBrk="0" hangingPunct="1">
        <a:spcBef>
          <a:spcPct val="20000"/>
        </a:spcBef>
        <a:buFont typeface="Arial" panose="020B0604020202020204" pitchFamily="34" charset="0"/>
        <a:buChar char="•"/>
        <a:defRPr sz="1400" kern="1200">
          <a:solidFill>
            <a:schemeClr val="tx1"/>
          </a:solidFill>
          <a:latin typeface="Arial Rounded MT Bold" panose="020F0704030504030204" pitchFamily="34" charset="0"/>
          <a:ea typeface="+mn-ea"/>
          <a:cs typeface="+mn-cs"/>
        </a:defRPr>
      </a:lvl1pPr>
      <a:lvl2pPr marL="742950" indent="182880" algn="l" defTabSz="914400" rtl="0" eaLnBrk="1" latinLnBrk="0" hangingPunct="1">
        <a:spcBef>
          <a:spcPct val="20000"/>
        </a:spcBef>
        <a:buFont typeface="Arial" panose="020B0604020202020204" pitchFamily="34" charset="0"/>
        <a:buChar char="–"/>
        <a:defRPr sz="1400" kern="1200">
          <a:solidFill>
            <a:schemeClr val="tx1"/>
          </a:solidFill>
          <a:latin typeface="Arial Rounded MT Bold" panose="020F0704030504030204" pitchFamily="34" charset="0"/>
          <a:ea typeface="+mn-ea"/>
          <a:cs typeface="+mn-cs"/>
        </a:defRPr>
      </a:lvl2pPr>
      <a:lvl3pPr marL="1143000" indent="182880" algn="l" defTabSz="914400" rtl="0" eaLnBrk="1" latinLnBrk="0" hangingPunct="1">
        <a:spcBef>
          <a:spcPct val="20000"/>
        </a:spcBef>
        <a:buFont typeface="Arial" panose="020B0604020202020204" pitchFamily="34" charset="0"/>
        <a:buChar char="•"/>
        <a:defRPr sz="1400" kern="1200">
          <a:solidFill>
            <a:schemeClr val="tx1"/>
          </a:solidFill>
          <a:latin typeface="Arial Rounded MT Bold" panose="020F0704030504030204" pitchFamily="34" charset="0"/>
          <a:ea typeface="+mn-ea"/>
          <a:cs typeface="+mn-cs"/>
        </a:defRPr>
      </a:lvl3pPr>
      <a:lvl4pPr marL="1600200" indent="182880" algn="l" defTabSz="914400" rtl="0" eaLnBrk="1" latinLnBrk="0" hangingPunct="1">
        <a:spcBef>
          <a:spcPct val="20000"/>
        </a:spcBef>
        <a:buFont typeface="Arial" panose="020B0604020202020204" pitchFamily="34" charset="0"/>
        <a:buChar char="–"/>
        <a:defRPr sz="1400" kern="1200">
          <a:solidFill>
            <a:schemeClr val="tx1"/>
          </a:solidFill>
          <a:latin typeface="Arial Rounded MT Bold" panose="020F0704030504030204" pitchFamily="34" charset="0"/>
          <a:ea typeface="+mn-ea"/>
          <a:cs typeface="+mn-cs"/>
        </a:defRPr>
      </a:lvl4pPr>
      <a:lvl5pPr marL="2057400" indent="182880" algn="l" defTabSz="914400" rtl="0" eaLnBrk="1" latinLnBrk="0" hangingPunct="1">
        <a:spcBef>
          <a:spcPct val="20000"/>
        </a:spcBef>
        <a:buFont typeface="Arial" panose="020B0604020202020204" pitchFamily="34" charset="0"/>
        <a:buChar char="»"/>
        <a:defRPr sz="1400" kern="1200">
          <a:solidFill>
            <a:schemeClr val="tx1"/>
          </a:solidFill>
          <a:latin typeface="Arial Rounded MT Bold" panose="020F07040305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jpg"/><Relationship Id="rId4" Type="http://schemas.openxmlformats.org/officeDocument/2006/relationships/image" Target="../media/image25.jf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32.JPG"/><Relationship Id="rId4" Type="http://schemas.openxmlformats.org/officeDocument/2006/relationships/image" Target="../media/image31.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2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jpeg"/><Relationship Id="rId5" Type="http://schemas.openxmlformats.org/officeDocument/2006/relationships/image" Target="../media/image45.png"/><Relationship Id="rId4" Type="http://schemas.openxmlformats.org/officeDocument/2006/relationships/image" Target="../media/image44.jpeg"/></Relationships>
</file>

<file path=ppt/slides/_rels/slide27.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jpeg"/></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http://www.seerio.ir/fa"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56.jpg"/><Relationship Id="rId1" Type="http://schemas.openxmlformats.org/officeDocument/2006/relationships/slideLayout" Target="../slideLayouts/slideLayout2.xml"/><Relationship Id="rId4" Type="http://schemas.openxmlformats.org/officeDocument/2006/relationships/image" Target="../media/image58.jpeg"/></Relationships>
</file>

<file path=ppt/slides/_rels/slide36.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JPG"/><Relationship Id="rId7" Type="http://schemas.openxmlformats.org/officeDocument/2006/relationships/image" Target="../media/image64.JP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3.JPG"/><Relationship Id="rId5" Type="http://schemas.openxmlformats.org/officeDocument/2006/relationships/image" Target="../media/image62.png"/><Relationship Id="rId4" Type="http://schemas.openxmlformats.org/officeDocument/2006/relationships/image" Target="../media/image61.png"/></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jp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0.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kuknos.org/wp-content/uploads/2019/01/Kuknos_wp_ir_1.0.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9499" y="1885950"/>
            <a:ext cx="3886200" cy="1828800"/>
          </a:xfrm>
        </p:spPr>
        <p:txBody>
          <a:bodyPr>
            <a:normAutofit/>
          </a:bodyPr>
          <a:lstStyle/>
          <a:p>
            <a:r>
              <a:rPr lang="en-US" b="0" dirty="0" smtClean="0"/>
              <a:t>Iran </a:t>
            </a:r>
            <a:r>
              <a:rPr lang="en-US" b="0" dirty="0" err="1" smtClean="0"/>
              <a:t>Blockchain</a:t>
            </a:r>
            <a:r>
              <a:rPr lang="en-US" b="0" dirty="0" smtClean="0"/>
              <a:t> Ecosystem</a:t>
            </a:r>
            <a:endParaRPr lang="en-US" sz="1400" dirty="0"/>
          </a:p>
        </p:txBody>
      </p:sp>
      <p:sp>
        <p:nvSpPr>
          <p:cNvPr id="4" name="Date Placeholder 3"/>
          <p:cNvSpPr>
            <a:spLocks noGrp="1"/>
          </p:cNvSpPr>
          <p:nvPr>
            <p:ph type="dt" sz="half" idx="10"/>
          </p:nvPr>
        </p:nvSpPr>
        <p:spPr>
          <a:xfrm>
            <a:off x="582706" y="4783372"/>
            <a:ext cx="1882588" cy="241627"/>
          </a:xfrm>
        </p:spPr>
        <p:txBody>
          <a:bodyPr/>
          <a:lstStyle/>
          <a:p>
            <a:fld id="{E57BFB1C-4A4D-493C-91CC-FE6C78C8C36B}" type="datetime1">
              <a:rPr lang="en-US" smtClean="0"/>
              <a:t>2/18/2020</a:t>
            </a:fld>
            <a:endParaRPr lang="en-US" dirty="0"/>
          </a:p>
        </p:txBody>
      </p:sp>
    </p:spTree>
    <p:extLst>
      <p:ext uri="{BB962C8B-B14F-4D97-AF65-F5344CB8AC3E}">
        <p14:creationId xmlns:p14="http://schemas.microsoft.com/office/powerpoint/2010/main" val="20425364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سککوک</a:t>
            </a:r>
            <a:endParaRPr lang="en-US"/>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v"/>
            </a:pPr>
            <a:r>
              <a:rPr lang="fa-IR" sz="1600" dirty="0" smtClean="0"/>
              <a:t>سککوک یک زنجیره تامین کالاهای مختلف است ؛ به این معنی که ما یک زنجیره ای از تولید کننده ها داریم که به یکدیگر کالا می دهند ، یکی کالای دیگری را تامین می کند ... تا برسیم به مواد اولیه یا یک وارد کننده مواد اولیه.</a:t>
            </a:r>
            <a:endParaRPr lang="en-US" sz="1600" dirty="0"/>
          </a:p>
          <a:p>
            <a:pPr algn="r" rtl="1">
              <a:buFont typeface="Wingdings" panose="05000000000000000000" pitchFamily="2" charset="2"/>
              <a:buChar char="v"/>
            </a:pPr>
            <a:r>
              <a:rPr lang="fa-IR" sz="1600" dirty="0" smtClean="0"/>
              <a:t>این تولیدکننده ها به جای مبادله با پول به یکدیگر اعتبار یا «برات» می دهند. قانون گذاری های لازم برای برات وجود دارد.</a:t>
            </a:r>
          </a:p>
          <a:p>
            <a:pPr algn="r" rtl="1">
              <a:buFont typeface="Wingdings" panose="05000000000000000000" pitchFamily="2" charset="2"/>
              <a:buChar char="v"/>
            </a:pPr>
            <a:r>
              <a:rPr lang="fa-IR" sz="1600" dirty="0" smtClean="0"/>
              <a:t>طرف مقابل این برات را براساس یک ضمانت قبول می کند ؛ یا همین کارخانه و دارایی های طرف و یا یک ضامن خارجی.</a:t>
            </a:r>
          </a:p>
          <a:p>
            <a:pPr algn="r" rtl="1">
              <a:buFont typeface="Wingdings" panose="05000000000000000000" pitchFamily="2" charset="2"/>
              <a:buChar char="v"/>
            </a:pPr>
            <a:r>
              <a:rPr lang="fa-IR" sz="1600" dirty="0" smtClean="0"/>
              <a:t>برات ها انواع مختلفی دارند که قانون گذاری های خاص خود انجام شده و خیلی مشکل قانونی ندارند.</a:t>
            </a:r>
          </a:p>
          <a:p>
            <a:pPr algn="r" rtl="1">
              <a:buFont typeface="Wingdings" panose="05000000000000000000" pitchFamily="2" charset="2"/>
              <a:buChar char="v"/>
            </a:pPr>
            <a:r>
              <a:rPr lang="fa-IR" sz="1600" dirty="0" smtClean="0"/>
              <a:t>یک سیستم پرداخت دیگر علاوه بر برات ، «ژا» یا ژتون الکترونیکی است. مکانیزم تولید ژا به این صورت است که با افزایش تقاضا میزان تولید ژا نیز افزایش می یابد تا هیچ گاه ارزش آن کاسته نشود.</a:t>
            </a:r>
          </a:p>
          <a:p>
            <a:pPr algn="r" rtl="1">
              <a:buFont typeface="Wingdings" panose="05000000000000000000" pitchFamily="2" charset="2"/>
              <a:buChar char="v"/>
            </a:pPr>
            <a:r>
              <a:rPr lang="fa-IR" sz="1600" dirty="0" smtClean="0"/>
              <a:t> این سیستم مزایای زیادی برای کشور دارد. به عنوان مثال اگر زنجیره تامین خارج از کشور برود مثلا یک کالایی را از خارج وارد کنیم ، این پرداخت الکترونیک کمک زیادی می کند. &gt;&gt; حل مشکل نقدینگی در زنجیره تامین کالا.  </a:t>
            </a:r>
            <a:endParaRPr lang="en-US" sz="1600" dirty="0"/>
          </a:p>
          <a:p>
            <a:pPr algn="r" rtl="1">
              <a:buFont typeface="Wingdings" panose="05000000000000000000" pitchFamily="2" charset="2"/>
              <a:buChar char="v"/>
            </a:pPr>
            <a:r>
              <a:rPr lang="fa-IR" sz="1600" dirty="0" smtClean="0"/>
              <a:t>در واقع مزیت و تفاوت ژا و برات این است که ژا همانند پول و برات معادل چک است .</a:t>
            </a:r>
            <a:endParaRPr lang="en-US" sz="1600" dirty="0"/>
          </a:p>
        </p:txBody>
      </p:sp>
      <p:sp>
        <p:nvSpPr>
          <p:cNvPr id="4" name="Date Placeholder 3"/>
          <p:cNvSpPr>
            <a:spLocks noGrp="1"/>
          </p:cNvSpPr>
          <p:nvPr>
            <p:ph type="dt" sz="half" idx="10"/>
          </p:nvPr>
        </p:nvSpPr>
        <p:spPr/>
        <p:txBody>
          <a:bodyPr/>
          <a:lstStyle/>
          <a:p>
            <a:fld id="{85C02609-DABC-4367-A1BD-2AC5193E6504}" type="datetime1">
              <a:rPr lang="en-US" smtClean="0"/>
              <a:t>2/18/2020</a:t>
            </a:fld>
            <a:endParaRPr lang="en-US"/>
          </a:p>
        </p:txBody>
      </p:sp>
      <p:sp>
        <p:nvSpPr>
          <p:cNvPr id="5" name="Slide Number Placeholder 4"/>
          <p:cNvSpPr>
            <a:spLocks noGrp="1"/>
          </p:cNvSpPr>
          <p:nvPr>
            <p:ph type="sldNum" sz="quarter" idx="12"/>
          </p:nvPr>
        </p:nvSpPr>
        <p:spPr/>
        <p:txBody>
          <a:bodyPr/>
          <a:lstStyle/>
          <a:p>
            <a:fld id="{5DE20FFE-409B-41F3-8A81-B6EC2F0E70EC}" type="slidenum">
              <a:rPr lang="en-US" smtClean="0"/>
              <a:t>10</a:t>
            </a:fld>
            <a:endParaRPr lang="en-US" dirty="0"/>
          </a:p>
        </p:txBody>
      </p:sp>
      <p:sp>
        <p:nvSpPr>
          <p:cNvPr id="6" name="Text Placeholder 5"/>
          <p:cNvSpPr>
            <a:spLocks noGrp="1"/>
          </p:cNvSpPr>
          <p:nvPr>
            <p:ph type="body" sz="quarter" idx="13"/>
          </p:nvPr>
        </p:nvSpPr>
        <p:spPr/>
        <p:txBody>
          <a:bodyPr/>
          <a:lstStyle/>
          <a:p>
            <a:r>
              <a:rPr lang="fa-IR" dirty="0"/>
              <a:t>هدف و ماهیت پروژه</a:t>
            </a:r>
            <a:endParaRPr lang="en-US" dirty="0"/>
          </a:p>
        </p:txBody>
      </p:sp>
    </p:spTree>
    <p:extLst>
      <p:ext uri="{BB962C8B-B14F-4D97-AF65-F5344CB8AC3E}">
        <p14:creationId xmlns:p14="http://schemas.microsoft.com/office/powerpoint/2010/main" val="55592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سککوک</a:t>
            </a:r>
            <a:endParaRPr lang="en-US" dirty="0"/>
          </a:p>
        </p:txBody>
      </p:sp>
      <p:sp>
        <p:nvSpPr>
          <p:cNvPr id="3" name="Content Placeholder 2"/>
          <p:cNvSpPr>
            <a:spLocks noGrp="1"/>
          </p:cNvSpPr>
          <p:nvPr>
            <p:ph idx="1"/>
          </p:nvPr>
        </p:nvSpPr>
        <p:spPr/>
        <p:txBody>
          <a:bodyPr/>
          <a:lstStyle/>
          <a:p>
            <a:pPr algn="r" rtl="1">
              <a:buFont typeface="Wingdings" panose="05000000000000000000" pitchFamily="2" charset="2"/>
              <a:buChar char="v"/>
            </a:pPr>
            <a:r>
              <a:rPr lang="fa-IR" dirty="0" smtClean="0"/>
              <a:t>چالش های سکوک :</a:t>
            </a:r>
          </a:p>
          <a:p>
            <a:pPr lvl="1" algn="r" rtl="1">
              <a:buFont typeface="Arial" panose="020B0604020202020204" pitchFamily="34" charset="0"/>
              <a:buChar char="•"/>
            </a:pPr>
            <a:r>
              <a:rPr lang="fa-IR" dirty="0" smtClean="0"/>
              <a:t>مشابه ققنوس چالش های قانونی زیادی داریم؛</a:t>
            </a:r>
          </a:p>
          <a:p>
            <a:pPr lvl="1" algn="r" rtl="1">
              <a:buFont typeface="Arial" panose="020B0604020202020204" pitchFamily="34" charset="0"/>
              <a:buChar char="•"/>
            </a:pPr>
            <a:r>
              <a:rPr lang="fa-IR" dirty="0" smtClean="0"/>
              <a:t>یک </a:t>
            </a:r>
            <a:r>
              <a:rPr lang="fa-IR" dirty="0"/>
              <a:t>مشکل این شبکه ، مشکل نقدینگی است </a:t>
            </a:r>
            <a:r>
              <a:rPr lang="fa-IR" dirty="0" smtClean="0"/>
              <a:t>؛ چراکه به جای پول با اعتبار ( که برات یا ژا است) مبادله ها انجام میشود.</a:t>
            </a:r>
          </a:p>
          <a:p>
            <a:pPr lvl="1" algn="r" rtl="1">
              <a:buFont typeface="Arial" panose="020B0604020202020204" pitchFamily="34" charset="0"/>
              <a:buChar char="•"/>
            </a:pPr>
            <a:r>
              <a:rPr lang="fa-IR" dirty="0"/>
              <a:t>چالش اصلی شبکه سککوک پایبندی طرفین به معامله است که تیم تجاری روی این مسئله کار میکند و در وهله اول با هر کس معامله نمی کنند</a:t>
            </a:r>
            <a:r>
              <a:rPr lang="fa-IR" dirty="0" smtClean="0"/>
              <a:t>.</a:t>
            </a:r>
          </a:p>
          <a:p>
            <a:pPr lvl="1" indent="0" algn="r" rtl="1">
              <a:buNone/>
            </a:pPr>
            <a:endParaRPr lang="fa-IR" dirty="0" smtClean="0"/>
          </a:p>
          <a:p>
            <a:pPr algn="r" rtl="1">
              <a:buFont typeface="Wingdings" panose="05000000000000000000" pitchFamily="2" charset="2"/>
              <a:buChar char="v"/>
            </a:pPr>
            <a:r>
              <a:rPr lang="fa-IR" dirty="0" smtClean="0"/>
              <a:t>ویژگی های فنی:</a:t>
            </a:r>
          </a:p>
          <a:p>
            <a:pPr lvl="1" algn="r" rtl="1">
              <a:buFont typeface="Arial" panose="020B0604020202020204" pitchFamily="34" charset="0"/>
              <a:buChar char="•"/>
            </a:pPr>
            <a:r>
              <a:rPr lang="fa-IR" dirty="0" smtClean="0"/>
              <a:t>شبکه </a:t>
            </a:r>
            <a:r>
              <a:rPr lang="fa-IR" dirty="0"/>
              <a:t>بلاکچینی سککوک هایپرلجرفبریک می باشد</a:t>
            </a:r>
            <a:r>
              <a:rPr lang="fa-IR" dirty="0" smtClean="0"/>
              <a:t>.</a:t>
            </a:r>
          </a:p>
          <a:p>
            <a:pPr lvl="1" algn="r" rtl="1">
              <a:buFont typeface="Arial" panose="020B0604020202020204" pitchFamily="34" charset="0"/>
              <a:buChar char="•"/>
            </a:pPr>
            <a:r>
              <a:rPr lang="fa-IR" dirty="0" smtClean="0"/>
              <a:t>اولین شبکه با قابلیت تراکنش های </a:t>
            </a:r>
            <a:r>
              <a:rPr lang="en-US" dirty="0" smtClean="0"/>
              <a:t>credit </a:t>
            </a:r>
            <a:r>
              <a:rPr lang="fa-IR" dirty="0" smtClean="0"/>
              <a:t> در ایران است.</a:t>
            </a:r>
            <a:endParaRPr lang="en-US" dirty="0"/>
          </a:p>
          <a:p>
            <a:pPr algn="r" rtl="1">
              <a:buFont typeface="Arial" panose="020B0604020202020204" pitchFamily="34" charset="0"/>
              <a:buChar char="•"/>
            </a:pPr>
            <a:endParaRPr lang="fa-IR" dirty="0"/>
          </a:p>
          <a:p>
            <a:pPr algn="r" rtl="1">
              <a:buFont typeface="Arial" panose="020B0604020202020204" pitchFamily="34" charset="0"/>
              <a:buChar char="•"/>
            </a:pPr>
            <a:endParaRPr lang="en-US" dirty="0"/>
          </a:p>
        </p:txBody>
      </p:sp>
      <p:sp>
        <p:nvSpPr>
          <p:cNvPr id="4" name="Date Placeholder 3"/>
          <p:cNvSpPr>
            <a:spLocks noGrp="1"/>
          </p:cNvSpPr>
          <p:nvPr>
            <p:ph type="dt" sz="half" idx="10"/>
          </p:nvPr>
        </p:nvSpPr>
        <p:spPr/>
        <p:txBody>
          <a:bodyPr/>
          <a:lstStyle/>
          <a:p>
            <a:fld id="{85C02609-DABC-4367-A1BD-2AC5193E6504}" type="datetime1">
              <a:rPr lang="en-US" smtClean="0"/>
              <a:t>2/18/2020</a:t>
            </a:fld>
            <a:endParaRPr lang="en-US"/>
          </a:p>
        </p:txBody>
      </p:sp>
      <p:sp>
        <p:nvSpPr>
          <p:cNvPr id="5" name="Slide Number Placeholder 4"/>
          <p:cNvSpPr>
            <a:spLocks noGrp="1"/>
          </p:cNvSpPr>
          <p:nvPr>
            <p:ph type="sldNum" sz="quarter" idx="12"/>
          </p:nvPr>
        </p:nvSpPr>
        <p:spPr/>
        <p:txBody>
          <a:bodyPr/>
          <a:lstStyle/>
          <a:p>
            <a:fld id="{5DE20FFE-409B-41F3-8A81-B6EC2F0E70EC}" type="slidenum">
              <a:rPr lang="en-US" smtClean="0"/>
              <a:t>11</a:t>
            </a:fld>
            <a:endParaRPr lang="en-US" dirty="0"/>
          </a:p>
        </p:txBody>
      </p:sp>
      <p:sp>
        <p:nvSpPr>
          <p:cNvPr id="6" name="Text Placeholder 5"/>
          <p:cNvSpPr>
            <a:spLocks noGrp="1"/>
          </p:cNvSpPr>
          <p:nvPr>
            <p:ph type="body" sz="quarter" idx="13"/>
          </p:nvPr>
        </p:nvSpPr>
        <p:spPr/>
        <p:txBody>
          <a:bodyPr/>
          <a:lstStyle/>
          <a:p>
            <a:r>
              <a:rPr lang="fa-IR" dirty="0" smtClean="0"/>
              <a:t>نکات فنی و چالش ها</a:t>
            </a:r>
            <a:endParaRPr lang="en-US" dirty="0"/>
          </a:p>
        </p:txBody>
      </p:sp>
    </p:spTree>
    <p:extLst>
      <p:ext uri="{BB962C8B-B14F-4D97-AF65-F5344CB8AC3E}">
        <p14:creationId xmlns:p14="http://schemas.microsoft.com/office/powerpoint/2010/main" val="3792920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C02609-DABC-4367-A1BD-2AC5193E6504}" type="datetime1">
              <a:rPr lang="en-US" smtClean="0"/>
              <a:t>2/18/2020</a:t>
            </a:fld>
            <a:endParaRPr lang="en-US"/>
          </a:p>
        </p:txBody>
      </p:sp>
      <p:sp>
        <p:nvSpPr>
          <p:cNvPr id="5" name="Slide Number Placeholder 4"/>
          <p:cNvSpPr>
            <a:spLocks noGrp="1"/>
          </p:cNvSpPr>
          <p:nvPr>
            <p:ph type="sldNum" sz="quarter" idx="12"/>
          </p:nvPr>
        </p:nvSpPr>
        <p:spPr/>
        <p:txBody>
          <a:bodyPr/>
          <a:lstStyle/>
          <a:p>
            <a:fld id="{5DE20FFE-409B-41F3-8A81-B6EC2F0E70EC}" type="slidenum">
              <a:rPr lang="en-US" smtClean="0"/>
              <a:t>12</a:t>
            </a:fld>
            <a:endParaRPr lang="en-US" dirty="0"/>
          </a:p>
        </p:txBody>
      </p:sp>
      <p:sp>
        <p:nvSpPr>
          <p:cNvPr id="6" name="Text Placeholder 5"/>
          <p:cNvSpPr>
            <a:spLocks noGrp="1"/>
          </p:cNvSpPr>
          <p:nvPr>
            <p:ph type="body" sz="quarter" idx="13"/>
          </p:nvPr>
        </p:nvSpPr>
        <p:spPr>
          <a:xfrm>
            <a:off x="1066800" y="988294"/>
            <a:ext cx="6934200" cy="384994"/>
          </a:xfrm>
        </p:spPr>
        <p:txBody>
          <a:bodyPr/>
          <a:lstStyle/>
          <a:p>
            <a:r>
              <a:rPr lang="fa-IR" dirty="0" smtClean="0"/>
              <a:t>شرکت های مجری</a:t>
            </a:r>
            <a:endParaRPr lang="en-US" dirty="0"/>
          </a:p>
        </p:txBody>
      </p:sp>
      <p:sp>
        <p:nvSpPr>
          <p:cNvPr id="9" name="Content Placeholder 8"/>
          <p:cNvSpPr>
            <a:spLocks noGrp="1"/>
          </p:cNvSpPr>
          <p:nvPr>
            <p:ph idx="1"/>
          </p:nvPr>
        </p:nvSpPr>
        <p:spPr/>
        <p:txBody>
          <a:bodyPr/>
          <a:lstStyle/>
          <a:p>
            <a:pPr algn="r" rtl="1">
              <a:buFont typeface="Arial" panose="020B0604020202020204" pitchFamily="34" charset="0"/>
              <a:buChar char="•"/>
            </a:pPr>
            <a:endParaRPr lang="en-US" dirty="0" smtClean="0"/>
          </a:p>
          <a:p>
            <a:pPr algn="r" rtl="1">
              <a:buFont typeface="Arial" panose="020B0604020202020204" pitchFamily="34" charset="0"/>
              <a:buChar char="•"/>
            </a:pPr>
            <a:r>
              <a:rPr lang="fa-IR" dirty="0" smtClean="0"/>
              <a:t>پروژه برنا (بستر نوین اعتماد) توسط شرکت خدمات انفورماتیک با همکاری بانک مرکزی به منظور ایجاد رمزارز بانک مرکزی شکل گرفت و در ادامه فازهای بعد روی سایر بانک اجرا گردید.</a:t>
            </a:r>
          </a:p>
          <a:p>
            <a:pPr algn="r" rtl="1">
              <a:buFont typeface="Wingdings" panose="05000000000000000000" pitchFamily="2" charset="2"/>
              <a:buChar char="v"/>
            </a:pPr>
            <a:r>
              <a:rPr lang="fa-IR" dirty="0" smtClean="0"/>
              <a:t>شرکت خدمات انفورماتیک</a:t>
            </a:r>
          </a:p>
          <a:p>
            <a:pPr algn="r" rtl="1">
              <a:buFont typeface="Wingdings" panose="05000000000000000000" pitchFamily="2" charset="2"/>
              <a:buChar char="v"/>
            </a:pPr>
            <a:r>
              <a:rPr lang="fa-IR" dirty="0" smtClean="0"/>
              <a:t>بانک مرکزی</a:t>
            </a:r>
          </a:p>
          <a:p>
            <a:pPr algn="r" rtl="1">
              <a:buFont typeface="Wingdings" panose="05000000000000000000" pitchFamily="2" charset="2"/>
              <a:buChar char="v"/>
            </a:pPr>
            <a:r>
              <a:rPr lang="fa-IR" dirty="0" smtClean="0"/>
              <a:t>سایر بانک ها ( صادرات)</a:t>
            </a:r>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155502"/>
            <a:ext cx="2667000" cy="829615"/>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0200" y="3080374"/>
            <a:ext cx="2131856" cy="1194892"/>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3181350"/>
            <a:ext cx="1752600" cy="931272"/>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81400" y="3103691"/>
            <a:ext cx="1171575" cy="1171575"/>
          </a:xfrm>
          <a:prstGeom prst="rect">
            <a:avLst/>
          </a:prstGeom>
        </p:spPr>
      </p:pic>
    </p:spTree>
    <p:extLst>
      <p:ext uri="{BB962C8B-B14F-4D97-AF65-F5344CB8AC3E}">
        <p14:creationId xmlns:p14="http://schemas.microsoft.com/office/powerpoint/2010/main" val="2855704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برنا</a:t>
            </a:r>
            <a:endParaRPr lang="en-US" dirty="0"/>
          </a:p>
        </p:txBody>
      </p:sp>
      <p:sp>
        <p:nvSpPr>
          <p:cNvPr id="3" name="Content Placeholder 2"/>
          <p:cNvSpPr>
            <a:spLocks noGrp="1"/>
          </p:cNvSpPr>
          <p:nvPr>
            <p:ph idx="1"/>
          </p:nvPr>
        </p:nvSpPr>
        <p:spPr/>
        <p:txBody>
          <a:bodyPr/>
          <a:lstStyle/>
          <a:p>
            <a:pPr algn="r" rtl="1">
              <a:buFont typeface="Wingdings" panose="05000000000000000000" pitchFamily="2" charset="2"/>
              <a:buChar char="ü"/>
            </a:pPr>
            <a:r>
              <a:rPr lang="fa-IR" dirty="0" smtClean="0"/>
              <a:t>ایده اصلی برنا اهراز هویت یک مشتری یک بار برای بانک های مختلف است؛ یعنی یک کاربر نیاز نباشد که برای باز  کردن حساب در بانک های مختلف چندین بار اهراز هویت کند ، یا خودش اطلاعات هویتی را که قبلا چر کرده در اختیار بانک جدید قرار دهد و یا بانک قبلی این اطلاعات را( تنها هویتی و نه تراکنش های مالی) به بانک جدبد بدهد.</a:t>
            </a:r>
          </a:p>
          <a:p>
            <a:pPr algn="r" rtl="1">
              <a:buFont typeface="Wingdings" panose="05000000000000000000" pitchFamily="2" charset="2"/>
              <a:buChar char="ü"/>
            </a:pPr>
            <a:r>
              <a:rPr lang="fa-IR" dirty="0" smtClean="0"/>
              <a:t>مزیت اصلی شبکه برنا ایجاد یک شبکه بلاکچین است با قراردادهای هوشمند است؛ استارتآپ هایی که نیاز به کاربر واقعی و حساب برای آن ها دارند میتوانند با بانک ها کار کنند که دردسر هماهنگی آن ها خیلی زیاد است ؛ یا با </a:t>
            </a:r>
            <a:r>
              <a:rPr lang="en-US" dirty="0" smtClean="0"/>
              <a:t>PCB </a:t>
            </a:r>
            <a:r>
              <a:rPr lang="fa-IR" dirty="0"/>
              <a:t> </a:t>
            </a:r>
            <a:r>
              <a:rPr lang="fa-IR" dirty="0" smtClean="0"/>
              <a:t>ها همکاری کنند که ممکن است  سود حاصل برای طرفین به صرفه نباشد، حال پیشنهاد این است که با شبکه برنا کار کنند.</a:t>
            </a:r>
          </a:p>
          <a:p>
            <a:pPr algn="r" rtl="1">
              <a:buFont typeface="Wingdings" panose="05000000000000000000" pitchFamily="2" charset="2"/>
              <a:buChar char="ü"/>
            </a:pPr>
            <a:r>
              <a:rPr lang="fa-IR" dirty="0" smtClean="0"/>
              <a:t>برنا به استارتآپ ها این امکان را میدهد که در چارچوب استناندارد هایی که برنا پیاده سازی شده بر حسب نیازشان قراردادهای هوشمند مطلوب را نوشته و اجرا کنند.</a:t>
            </a:r>
          </a:p>
          <a:p>
            <a:pPr algn="r" rtl="1">
              <a:buFont typeface="Wingdings" panose="05000000000000000000" pitchFamily="2" charset="2"/>
              <a:buChar char="ü"/>
            </a:pPr>
            <a:r>
              <a:rPr lang="fa-IR" dirty="0" smtClean="0"/>
              <a:t>مزیت بلاکچینی بودن این شبکه درمقابل ایده های مشابه غیر بلاکچینی ابن است که همکاری  و هماهنگی بانک ها برای ورود به این شبکه به این سادگی قابل انجام نیست.</a:t>
            </a:r>
          </a:p>
          <a:p>
            <a:pPr algn="r" rtl="1">
              <a:buFont typeface="Wingdings" panose="05000000000000000000" pitchFamily="2" charset="2"/>
              <a:buChar char="ü"/>
            </a:pPr>
            <a:r>
              <a:rPr lang="fa-IR" dirty="0" smtClean="0"/>
              <a:t>برنا یک شبکه هایپرلجرفبریک است ودر واقع مشابه اتریوم شرکت استارتآپ میتواند در شبکه </a:t>
            </a:r>
            <a:r>
              <a:rPr lang="en-US" dirty="0" smtClean="0"/>
              <a:t>smart contract </a:t>
            </a:r>
            <a:r>
              <a:rPr lang="fa-IR" dirty="0" smtClean="0"/>
              <a:t> نوشته و کاربر ها استفاده کنند.</a:t>
            </a:r>
          </a:p>
          <a:p>
            <a:pPr marL="0" indent="0" algn="r" rtl="1">
              <a:buNone/>
            </a:pPr>
            <a:endParaRPr lang="en-US" dirty="0"/>
          </a:p>
        </p:txBody>
      </p:sp>
      <p:sp>
        <p:nvSpPr>
          <p:cNvPr id="4" name="Date Placeholder 3"/>
          <p:cNvSpPr>
            <a:spLocks noGrp="1"/>
          </p:cNvSpPr>
          <p:nvPr>
            <p:ph type="dt" sz="half" idx="10"/>
          </p:nvPr>
        </p:nvSpPr>
        <p:spPr/>
        <p:txBody>
          <a:bodyPr/>
          <a:lstStyle/>
          <a:p>
            <a:fld id="{85C02609-DABC-4367-A1BD-2AC5193E6504}" type="datetime1">
              <a:rPr lang="en-US" smtClean="0"/>
              <a:t>2/18/2020</a:t>
            </a:fld>
            <a:endParaRPr lang="en-US"/>
          </a:p>
        </p:txBody>
      </p:sp>
      <p:sp>
        <p:nvSpPr>
          <p:cNvPr id="5" name="Slide Number Placeholder 4"/>
          <p:cNvSpPr>
            <a:spLocks noGrp="1"/>
          </p:cNvSpPr>
          <p:nvPr>
            <p:ph type="sldNum" sz="quarter" idx="12"/>
          </p:nvPr>
        </p:nvSpPr>
        <p:spPr/>
        <p:txBody>
          <a:bodyPr/>
          <a:lstStyle/>
          <a:p>
            <a:fld id="{5DE20FFE-409B-41F3-8A81-B6EC2F0E70EC}" type="slidenum">
              <a:rPr lang="en-US" smtClean="0"/>
              <a:t>13</a:t>
            </a:fld>
            <a:endParaRPr lang="en-US" dirty="0"/>
          </a:p>
        </p:txBody>
      </p:sp>
      <p:sp>
        <p:nvSpPr>
          <p:cNvPr id="6" name="Text Placeholder 5"/>
          <p:cNvSpPr>
            <a:spLocks noGrp="1"/>
          </p:cNvSpPr>
          <p:nvPr>
            <p:ph type="body" sz="quarter" idx="13"/>
          </p:nvPr>
        </p:nvSpPr>
        <p:spPr/>
        <p:txBody>
          <a:bodyPr/>
          <a:lstStyle/>
          <a:p>
            <a:r>
              <a:rPr lang="fa-IR" dirty="0" smtClean="0"/>
              <a:t>هدف و ماهیت پروژه</a:t>
            </a:r>
            <a:endParaRPr lang="en-US" dirty="0"/>
          </a:p>
        </p:txBody>
      </p:sp>
    </p:spTree>
    <p:extLst>
      <p:ext uri="{BB962C8B-B14F-4D97-AF65-F5344CB8AC3E}">
        <p14:creationId xmlns:p14="http://schemas.microsoft.com/office/powerpoint/2010/main" val="2323202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برنا</a:t>
            </a:r>
            <a:endParaRPr lang="en-US" dirty="0"/>
          </a:p>
        </p:txBody>
      </p:sp>
      <p:sp>
        <p:nvSpPr>
          <p:cNvPr id="3" name="Content Placeholder 2"/>
          <p:cNvSpPr>
            <a:spLocks noGrp="1"/>
          </p:cNvSpPr>
          <p:nvPr>
            <p:ph idx="1"/>
          </p:nvPr>
        </p:nvSpPr>
        <p:spPr/>
        <p:txBody>
          <a:bodyPr>
            <a:normAutofit lnSpcReduction="10000"/>
          </a:bodyPr>
          <a:lstStyle/>
          <a:p>
            <a:pPr algn="r" rtl="1" fontAlgn="base">
              <a:buFont typeface="Wingdings" panose="05000000000000000000" pitchFamily="2" charset="2"/>
              <a:buChar char="v"/>
            </a:pPr>
            <a:r>
              <a:rPr lang="fa-IR" dirty="0" smtClean="0"/>
              <a:t>برنا </a:t>
            </a:r>
            <a:r>
              <a:rPr lang="fa-IR" dirty="0"/>
              <a:t>از سه سطح اصلی تشکیل شده است</a:t>
            </a:r>
            <a:r>
              <a:rPr lang="fa-IR" dirty="0" smtClean="0"/>
              <a:t>.</a:t>
            </a:r>
          </a:p>
          <a:p>
            <a:pPr algn="r" rtl="1" fontAlgn="base">
              <a:buFont typeface="Wingdings" panose="05000000000000000000" pitchFamily="2" charset="2"/>
              <a:buChar char="v"/>
            </a:pPr>
            <a:r>
              <a:rPr lang="fa-IR" dirty="0" smtClean="0"/>
              <a:t> </a:t>
            </a:r>
            <a:r>
              <a:rPr lang="fa-IR" dirty="0"/>
              <a:t>در پایین‌ترین سطح، زیرساخت شبکه قرار دارد. این شبکه بر روی پلتفرم متن‌باز بلاکچینی هایپرلجر فبریک که توسط بنیاد لینوکس و شرکت </a:t>
            </a:r>
            <a:r>
              <a:rPr lang="en-US" dirty="0"/>
              <a:t> </a:t>
            </a:r>
            <a:r>
              <a:rPr lang="en-US" dirty="0" smtClean="0"/>
              <a:t> IBM </a:t>
            </a:r>
            <a:r>
              <a:rPr lang="fa-IR" dirty="0"/>
              <a:t>معرفی شده است توسعه داده شده است. پایگاه‌های داده توزیع‌شده و نودهای تأییدکننده اطلاعات در این سطح قرار دارند</a:t>
            </a:r>
            <a:r>
              <a:rPr lang="fa-IR" dirty="0" smtClean="0"/>
              <a:t>.</a:t>
            </a:r>
            <a:endParaRPr lang="en-US" dirty="0" smtClean="0"/>
          </a:p>
          <a:p>
            <a:pPr marL="0" indent="0" algn="r" rtl="1" fontAlgn="base">
              <a:buNone/>
            </a:pPr>
            <a:endParaRPr lang="fa-IR" dirty="0"/>
          </a:p>
          <a:p>
            <a:pPr algn="r" rtl="1" fontAlgn="base">
              <a:buFont typeface="Wingdings" panose="05000000000000000000" pitchFamily="2" charset="2"/>
              <a:buChar char="v"/>
            </a:pPr>
            <a:r>
              <a:rPr lang="fa-IR" dirty="0" smtClean="0"/>
              <a:t>سطح </a:t>
            </a:r>
            <a:r>
              <a:rPr lang="fa-IR" dirty="0"/>
              <a:t>میانی سطحی مشترک است که خدمات ارائه شده در آن مبتنی بر مشارکت بدون رقابت است. در این سطح، خدمات پایه‌ای ارائه می‌شود که مبنای توسعه سایر محصولات بلاکچینی خواهند بود. این خدمات دو ویژگی مهم دارند، اول آنکه تقریبا در تمامی کاربردهای بلاکچینی به نوعی به این خدمات نیاز است. ثانیا، کارآمدی این خدمات نیازمند تعامل در بین بازیگران است و نه رقابت بین آن‌ها. این سطح مانند یک سیستم‌عامل بلاکچینی برای بازیگران بانکی است که می‌توانند با استفاده از ابزارهای پایه‌ای محصولات اختصاصی خودشان را به سادگی و بدون داشتن دغدغه در مورد ارتباط‌پذیری محصولشان با دیگر محصولات بلاکچینی توسعه دهند. عملیات شناخت مشتری، انتشار توکن و حسابرسی از جمله این سرویس‌هاست</a:t>
            </a:r>
            <a:r>
              <a:rPr lang="fa-IR" dirty="0" smtClean="0"/>
              <a:t>.</a:t>
            </a:r>
            <a:endParaRPr lang="en-US" dirty="0" smtClean="0"/>
          </a:p>
          <a:p>
            <a:pPr marL="0" indent="0" algn="r" rtl="1" fontAlgn="base">
              <a:buNone/>
            </a:pPr>
            <a:endParaRPr lang="fa-IR" dirty="0"/>
          </a:p>
          <a:p>
            <a:pPr algn="r" rtl="1" fontAlgn="base">
              <a:buFont typeface="Wingdings" panose="05000000000000000000" pitchFamily="2" charset="2"/>
              <a:buChar char="v"/>
            </a:pPr>
            <a:r>
              <a:rPr lang="fa-IR" dirty="0" smtClean="0"/>
              <a:t>در </a:t>
            </a:r>
            <a:r>
              <a:rPr lang="fa-IR" dirty="0"/>
              <a:t>بالاترین سطح بالایی فضای ارائه خدمات کاملا رقابتی است و تمام بازیگران بانکی، دیگر صنایع و حتی فینتک‌ها می‌توانند سرویس‌های اختصاصی خود را به سادگی با استفاده از امکانات و خدمات دو سطح دیگر توسعه داده و مجموعه خدمات یکپارچه‌ای را به برنا اضافه کنند. این سطح مانند یک پلتفرم توسعه و عرضه برای سرویس‌های مالی بلاکچینی خواهد بود که بانک‌ها می‌توانند از محصولات و سرویس‌های بلاکچینی عرضه شده توسط بازیگران مختلف و حتی استارت‌آپ‌ها در قالب اپلیکیشن‌ها استفاده کنند.</a:t>
            </a:r>
          </a:p>
          <a:p>
            <a:pPr algn="r" rtl="1">
              <a:buFont typeface="Wingdings" panose="05000000000000000000" pitchFamily="2" charset="2"/>
              <a:buChar char="v"/>
            </a:pPr>
            <a:endParaRPr lang="en-US" dirty="0"/>
          </a:p>
        </p:txBody>
      </p:sp>
      <p:sp>
        <p:nvSpPr>
          <p:cNvPr id="4" name="Date Placeholder 3"/>
          <p:cNvSpPr>
            <a:spLocks noGrp="1"/>
          </p:cNvSpPr>
          <p:nvPr>
            <p:ph type="dt" sz="half" idx="10"/>
          </p:nvPr>
        </p:nvSpPr>
        <p:spPr/>
        <p:txBody>
          <a:bodyPr/>
          <a:lstStyle/>
          <a:p>
            <a:fld id="{85C02609-DABC-4367-A1BD-2AC5193E6504}" type="datetime1">
              <a:rPr lang="en-US" smtClean="0"/>
              <a:t>2/18/2020</a:t>
            </a:fld>
            <a:endParaRPr lang="en-US"/>
          </a:p>
        </p:txBody>
      </p:sp>
      <p:sp>
        <p:nvSpPr>
          <p:cNvPr id="5" name="Slide Number Placeholder 4"/>
          <p:cNvSpPr>
            <a:spLocks noGrp="1"/>
          </p:cNvSpPr>
          <p:nvPr>
            <p:ph type="sldNum" sz="quarter" idx="12"/>
          </p:nvPr>
        </p:nvSpPr>
        <p:spPr/>
        <p:txBody>
          <a:bodyPr/>
          <a:lstStyle/>
          <a:p>
            <a:fld id="{5DE20FFE-409B-41F3-8A81-B6EC2F0E70EC}" type="slidenum">
              <a:rPr lang="en-US" smtClean="0"/>
              <a:t>14</a:t>
            </a:fld>
            <a:endParaRPr lang="en-US" dirty="0"/>
          </a:p>
        </p:txBody>
      </p:sp>
      <p:sp>
        <p:nvSpPr>
          <p:cNvPr id="6" name="Text Placeholder 5"/>
          <p:cNvSpPr>
            <a:spLocks noGrp="1"/>
          </p:cNvSpPr>
          <p:nvPr>
            <p:ph type="body" sz="quarter" idx="13"/>
          </p:nvPr>
        </p:nvSpPr>
        <p:spPr/>
        <p:txBody>
          <a:bodyPr/>
          <a:lstStyle/>
          <a:p>
            <a:r>
              <a:rPr lang="fa-IR" dirty="0" smtClean="0"/>
              <a:t>نکات فنی</a:t>
            </a:r>
            <a:endParaRPr lang="en-US" dirty="0"/>
          </a:p>
        </p:txBody>
      </p:sp>
    </p:spTree>
    <p:extLst>
      <p:ext uri="{BB962C8B-B14F-4D97-AF65-F5344CB8AC3E}">
        <p14:creationId xmlns:p14="http://schemas.microsoft.com/office/powerpoint/2010/main" val="881656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برنا</a:t>
            </a:r>
            <a:endParaRPr lang="en-US" dirty="0"/>
          </a:p>
        </p:txBody>
      </p:sp>
      <p:sp>
        <p:nvSpPr>
          <p:cNvPr id="3" name="Content Placeholder 2"/>
          <p:cNvSpPr>
            <a:spLocks noGrp="1"/>
          </p:cNvSpPr>
          <p:nvPr>
            <p:ph idx="1"/>
          </p:nvPr>
        </p:nvSpPr>
        <p:spPr/>
        <p:txBody>
          <a:bodyPr/>
          <a:lstStyle/>
          <a:p>
            <a:pPr algn="r" rtl="1" fontAlgn="base">
              <a:buFont typeface="Wingdings" panose="05000000000000000000" pitchFamily="2" charset="2"/>
              <a:buChar char="v"/>
            </a:pPr>
            <a:r>
              <a:rPr lang="fa-IR" dirty="0"/>
              <a:t>طراحان اولیه برنا استفاده از راهکارهای توزیع اجماع را به عنوان بستری برای ایجاد شفافیت و کارآمدی در جهت بازآفرینی نظام اقتصادی و توسعه </a:t>
            </a:r>
            <a:r>
              <a:rPr lang="fa-IR" dirty="0" smtClean="0"/>
              <a:t>همه جانبه </a:t>
            </a:r>
            <a:r>
              <a:rPr lang="fa-IR" dirty="0"/>
              <a:t>ایران دیجیتال حیاتی می‌بینند. با این حال، توسعه زیرساخت‌های مبتنی بر فناوری بلاکچین نیز چالش‌های بسیاری در خود دارد که می‌تواند انطباق نظام بانکی و سایر دستگاه‌های کشور را با این انقلاب فناوری به تاخیر بیندازند</a:t>
            </a:r>
            <a:r>
              <a:rPr lang="fa-IR" dirty="0" smtClean="0"/>
              <a:t>.</a:t>
            </a:r>
            <a:r>
              <a:rPr lang="fa-IR" dirty="0"/>
              <a:t> </a:t>
            </a:r>
          </a:p>
          <a:p>
            <a:pPr algn="r" rtl="1" fontAlgn="base">
              <a:buFont typeface="Wingdings" panose="05000000000000000000" pitchFamily="2" charset="2"/>
              <a:buChar char="v"/>
            </a:pPr>
            <a:r>
              <a:rPr lang="fa-IR" dirty="0"/>
              <a:t>عدم وجود استانداردهای مشترک، هزینه‌های بالای توسعه سرویس‌ها از پایه، نبود نمونه‌های اجرایی موفق قابل اتکا، چالش‌های مربوط با رگولاتوری، عدم امکان حضور موثر فین‌تک‌ها و در نهایت رقابت غیرسازنده از جمله چالش‌های شناسایی شده‌ای است که ضرورت توسعه راهکاری برای پوشش تمامی این چالش‌ها را ضروری می‌کند.</a:t>
            </a:r>
          </a:p>
          <a:p>
            <a:pPr marL="0" indent="0" algn="r" rtl="1">
              <a:buNone/>
            </a:pPr>
            <a:endParaRPr lang="en-US" dirty="0"/>
          </a:p>
        </p:txBody>
      </p:sp>
      <p:sp>
        <p:nvSpPr>
          <p:cNvPr id="4" name="Date Placeholder 3"/>
          <p:cNvSpPr>
            <a:spLocks noGrp="1"/>
          </p:cNvSpPr>
          <p:nvPr>
            <p:ph type="dt" sz="half" idx="10"/>
          </p:nvPr>
        </p:nvSpPr>
        <p:spPr/>
        <p:txBody>
          <a:bodyPr/>
          <a:lstStyle/>
          <a:p>
            <a:fld id="{85C02609-DABC-4367-A1BD-2AC5193E6504}" type="datetime1">
              <a:rPr lang="en-US" smtClean="0"/>
              <a:t>2/18/2020</a:t>
            </a:fld>
            <a:endParaRPr lang="en-US"/>
          </a:p>
        </p:txBody>
      </p:sp>
      <p:sp>
        <p:nvSpPr>
          <p:cNvPr id="5" name="Slide Number Placeholder 4"/>
          <p:cNvSpPr>
            <a:spLocks noGrp="1"/>
          </p:cNvSpPr>
          <p:nvPr>
            <p:ph type="sldNum" sz="quarter" idx="12"/>
          </p:nvPr>
        </p:nvSpPr>
        <p:spPr/>
        <p:txBody>
          <a:bodyPr/>
          <a:lstStyle/>
          <a:p>
            <a:fld id="{5DE20FFE-409B-41F3-8A81-B6EC2F0E70EC}" type="slidenum">
              <a:rPr lang="en-US" smtClean="0"/>
              <a:t>15</a:t>
            </a:fld>
            <a:endParaRPr lang="en-US" dirty="0"/>
          </a:p>
        </p:txBody>
      </p:sp>
      <p:sp>
        <p:nvSpPr>
          <p:cNvPr id="6" name="Text Placeholder 5"/>
          <p:cNvSpPr>
            <a:spLocks noGrp="1"/>
          </p:cNvSpPr>
          <p:nvPr>
            <p:ph type="body" sz="quarter" idx="13"/>
          </p:nvPr>
        </p:nvSpPr>
        <p:spPr/>
        <p:txBody>
          <a:bodyPr/>
          <a:lstStyle/>
          <a:p>
            <a:r>
              <a:rPr lang="fa-IR" dirty="0" smtClean="0"/>
              <a:t>چالش ها</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273" y="2542335"/>
            <a:ext cx="4765024" cy="2509489"/>
          </a:xfrm>
          <a:prstGeom prst="rect">
            <a:avLst/>
          </a:prstGeom>
        </p:spPr>
      </p:pic>
    </p:spTree>
    <p:extLst>
      <p:ext uri="{BB962C8B-B14F-4D97-AF65-F5344CB8AC3E}">
        <p14:creationId xmlns:p14="http://schemas.microsoft.com/office/powerpoint/2010/main" val="1494455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شاکیلید</a:t>
            </a:r>
            <a:endParaRPr lang="en-US" dirty="0"/>
          </a:p>
        </p:txBody>
      </p:sp>
      <p:sp>
        <p:nvSpPr>
          <p:cNvPr id="3" name="Content Placeholder 2"/>
          <p:cNvSpPr>
            <a:spLocks noGrp="1"/>
          </p:cNvSpPr>
          <p:nvPr>
            <p:ph idx="1"/>
          </p:nvPr>
        </p:nvSpPr>
        <p:spPr/>
        <p:txBody>
          <a:bodyPr/>
          <a:lstStyle/>
          <a:p>
            <a:pPr algn="r" rtl="1">
              <a:buFont typeface="Wingdings" panose="05000000000000000000" pitchFamily="2" charset="2"/>
              <a:buChar char="v"/>
            </a:pPr>
            <a:r>
              <a:rPr lang="fa-IR" dirty="0" smtClean="0"/>
              <a:t>پروژه شاکیلید در واقع فاز دوم پروژه کیلید است که مجری آن شرکت آدانیک است.</a:t>
            </a:r>
          </a:p>
          <a:p>
            <a:pPr algn="r" rtl="1">
              <a:buFont typeface="Wingdings" panose="05000000000000000000" pitchFamily="2" charset="2"/>
              <a:buChar char="v"/>
            </a:pPr>
            <a:r>
              <a:rPr lang="fa-IR" dirty="0" smtClean="0"/>
              <a:t>شرکای تجاری:</a:t>
            </a:r>
          </a:p>
          <a:p>
            <a:pPr lvl="1" algn="r" rtl="1">
              <a:buFont typeface="Arial" panose="020B0604020202020204" pitchFamily="34" charset="0"/>
              <a:buChar char="•"/>
            </a:pPr>
            <a:r>
              <a:rPr lang="fa-IR" dirty="0" smtClean="0"/>
              <a:t>فینوتک</a:t>
            </a:r>
          </a:p>
          <a:p>
            <a:pPr lvl="1" algn="r" rtl="1">
              <a:buFont typeface="Arial" panose="020B0604020202020204" pitchFamily="34" charset="0"/>
              <a:buChar char="•"/>
            </a:pPr>
            <a:r>
              <a:rPr lang="fa-IR" dirty="0" smtClean="0"/>
              <a:t>فن افزار توسن</a:t>
            </a:r>
          </a:p>
          <a:p>
            <a:pPr algn="r" rtl="1">
              <a:buFont typeface="Wingdings" panose="05000000000000000000" pitchFamily="2" charset="2"/>
              <a:buChar char="v"/>
            </a:pPr>
            <a:r>
              <a:rPr lang="fa-IR" dirty="0" smtClean="0"/>
              <a:t>مشتریان:</a:t>
            </a:r>
          </a:p>
          <a:p>
            <a:pPr lvl="1" algn="r" rtl="1">
              <a:buFont typeface="Arial" panose="020B0604020202020204" pitchFamily="34" charset="0"/>
              <a:buChar char="•"/>
            </a:pPr>
            <a:r>
              <a:rPr lang="fa-IR" dirty="0" smtClean="0"/>
              <a:t>بانک پارسیان</a:t>
            </a:r>
          </a:p>
          <a:p>
            <a:pPr lvl="1" algn="r" rtl="1">
              <a:buFont typeface="Arial" panose="020B0604020202020204" pitchFamily="34" charset="0"/>
              <a:buChar char="•"/>
            </a:pPr>
            <a:r>
              <a:rPr lang="fa-IR" dirty="0" smtClean="0"/>
              <a:t>موسسه اعتباری نور</a:t>
            </a:r>
          </a:p>
          <a:p>
            <a:pPr lvl="1" algn="r" rtl="1">
              <a:buFont typeface="Arial" panose="020B0604020202020204" pitchFamily="34" charset="0"/>
              <a:buChar char="•"/>
            </a:pPr>
            <a:r>
              <a:rPr lang="fa-IR" dirty="0" smtClean="0"/>
              <a:t>بانک ملی ایران</a:t>
            </a:r>
          </a:p>
          <a:p>
            <a:pPr lvl="1" algn="r" rtl="1">
              <a:buFont typeface="Arial" panose="020B0604020202020204" pitchFamily="34" charset="0"/>
              <a:buChar char="•"/>
            </a:pPr>
            <a:r>
              <a:rPr lang="fa-IR" dirty="0" smtClean="0"/>
              <a:t>بانک آینده </a:t>
            </a:r>
          </a:p>
        </p:txBody>
      </p:sp>
      <p:sp>
        <p:nvSpPr>
          <p:cNvPr id="4" name="Date Placeholder 3"/>
          <p:cNvSpPr>
            <a:spLocks noGrp="1"/>
          </p:cNvSpPr>
          <p:nvPr>
            <p:ph type="dt" sz="half" idx="10"/>
          </p:nvPr>
        </p:nvSpPr>
        <p:spPr/>
        <p:txBody>
          <a:bodyPr/>
          <a:lstStyle/>
          <a:p>
            <a:fld id="{85C02609-DABC-4367-A1BD-2AC5193E6504}" type="datetime1">
              <a:rPr lang="en-US" smtClean="0"/>
              <a:t>2/18/2020</a:t>
            </a:fld>
            <a:endParaRPr lang="en-US"/>
          </a:p>
        </p:txBody>
      </p:sp>
      <p:sp>
        <p:nvSpPr>
          <p:cNvPr id="5" name="Slide Number Placeholder 4"/>
          <p:cNvSpPr>
            <a:spLocks noGrp="1"/>
          </p:cNvSpPr>
          <p:nvPr>
            <p:ph type="sldNum" sz="quarter" idx="12"/>
          </p:nvPr>
        </p:nvSpPr>
        <p:spPr/>
        <p:txBody>
          <a:bodyPr/>
          <a:lstStyle/>
          <a:p>
            <a:fld id="{5DE20FFE-409B-41F3-8A81-B6EC2F0E70EC}" type="slidenum">
              <a:rPr lang="en-US" smtClean="0"/>
              <a:t>16</a:t>
            </a:fld>
            <a:endParaRPr lang="en-US" dirty="0"/>
          </a:p>
        </p:txBody>
      </p:sp>
      <p:sp>
        <p:nvSpPr>
          <p:cNvPr id="6" name="Text Placeholder 5"/>
          <p:cNvSpPr>
            <a:spLocks noGrp="1"/>
          </p:cNvSpPr>
          <p:nvPr>
            <p:ph type="body" sz="quarter" idx="13"/>
          </p:nvPr>
        </p:nvSpPr>
        <p:spPr/>
        <p:txBody>
          <a:bodyPr/>
          <a:lstStyle/>
          <a:p>
            <a:r>
              <a:rPr lang="fa-IR" dirty="0" smtClean="0"/>
              <a:t>شرکت های مجری</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581151"/>
            <a:ext cx="3473140" cy="1718074"/>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9400" y="3773786"/>
            <a:ext cx="2057400" cy="634077"/>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0200" y="3652866"/>
            <a:ext cx="2286000" cy="908755"/>
          </a:xfrm>
          <a:prstGeom prst="rect">
            <a:avLst/>
          </a:prstGeom>
        </p:spPr>
      </p:pic>
    </p:spTree>
    <p:extLst>
      <p:ext uri="{BB962C8B-B14F-4D97-AF65-F5344CB8AC3E}">
        <p14:creationId xmlns:p14="http://schemas.microsoft.com/office/powerpoint/2010/main" val="2340188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شاکیلید</a:t>
            </a:r>
            <a:endParaRPr lang="en-US" dirty="0"/>
          </a:p>
        </p:txBody>
      </p:sp>
      <p:sp>
        <p:nvSpPr>
          <p:cNvPr id="3" name="Content Placeholder 2"/>
          <p:cNvSpPr>
            <a:spLocks noGrp="1"/>
          </p:cNvSpPr>
          <p:nvPr>
            <p:ph idx="1"/>
          </p:nvPr>
        </p:nvSpPr>
        <p:spPr/>
        <p:txBody>
          <a:bodyPr/>
          <a:lstStyle/>
          <a:p>
            <a:pPr algn="r" rtl="1">
              <a:buFont typeface="Wingdings" panose="05000000000000000000" pitchFamily="2" charset="2"/>
              <a:buChar char="v"/>
            </a:pPr>
            <a:r>
              <a:rPr lang="fa-IR" dirty="0" smtClean="0"/>
              <a:t>کارشناسان دلیل عدم گسترش در حد انتطار بانکداری الکنرونیک در جامعه امروزی را این میدانند که هویت سنجی قوی نیست و در فضای مجازی تنها با داشتن یک رمز به تمام حیاب و اطلاعات مالی دسترسی پیدا کرده و در مقابل فیلترهای فیزیکی ( کارت ملی ، امضا و .. ) بسیار ضعیف تر است.</a:t>
            </a:r>
          </a:p>
          <a:p>
            <a:pPr algn="r" rtl="1">
              <a:buFont typeface="Wingdings" panose="05000000000000000000" pitchFamily="2" charset="2"/>
              <a:buChar char="v"/>
            </a:pPr>
            <a:r>
              <a:rPr lang="fa-IR" dirty="0"/>
              <a:t>کیلید سامانه مدیریت گردش کار چند امضایی روی بستر موبایل(</a:t>
            </a:r>
            <a:r>
              <a:rPr lang="en-US" dirty="0"/>
              <a:t> android </a:t>
            </a:r>
            <a:r>
              <a:rPr lang="fa-IR" dirty="0"/>
              <a:t>و</a:t>
            </a:r>
            <a:r>
              <a:rPr lang="en-US" dirty="0" err="1"/>
              <a:t>iOS</a:t>
            </a:r>
            <a:r>
              <a:rPr lang="fa-IR" dirty="0"/>
              <a:t> ) با استفاده از امضای دیجیتال است</a:t>
            </a:r>
            <a:r>
              <a:rPr lang="fa-IR" dirty="0" smtClean="0"/>
              <a:t>.</a:t>
            </a:r>
          </a:p>
          <a:p>
            <a:pPr algn="r" rtl="1">
              <a:buFont typeface="Wingdings" panose="05000000000000000000" pitchFamily="2" charset="2"/>
              <a:buChar char="v"/>
            </a:pPr>
            <a:r>
              <a:rPr lang="fa-IR" dirty="0" smtClean="0"/>
              <a:t>کیلید اثر انگشت را گرفته و با ترکیب با امضای دیجیتال و رمز به بانک این اطمینان را میدهد که کاربر جاری همان صاحب حساب است.</a:t>
            </a:r>
          </a:p>
          <a:p>
            <a:pPr algn="r" rtl="1">
              <a:buFont typeface="Wingdings" panose="05000000000000000000" pitchFamily="2" charset="2"/>
              <a:buChar char="v"/>
            </a:pPr>
            <a:r>
              <a:rPr lang="fa-IR" dirty="0" smtClean="0"/>
              <a:t>شاکیلید ، شبکه کیلید است !</a:t>
            </a:r>
          </a:p>
          <a:p>
            <a:pPr algn="r" rtl="1">
              <a:buFont typeface="Wingdings" panose="05000000000000000000" pitchFamily="2" charset="2"/>
              <a:buChar char="v"/>
            </a:pPr>
            <a:r>
              <a:rPr lang="fa-IR" dirty="0" smtClean="0"/>
              <a:t>به این معنی که هر بانک اپلیکیشن کیلیلد خودش را درست کند ، یک کیلید در یک شبکه واحد داشته باشیم و همه لانک ها از آن استفاده کنند. </a:t>
            </a:r>
            <a:endParaRPr lang="fa-IR" dirty="0"/>
          </a:p>
          <a:p>
            <a:pPr algn="r" rtl="1">
              <a:buFont typeface="Wingdings" panose="05000000000000000000" pitchFamily="2" charset="2"/>
              <a:buChar char="v"/>
            </a:pPr>
            <a:endParaRPr lang="en-US" dirty="0"/>
          </a:p>
        </p:txBody>
      </p:sp>
      <p:sp>
        <p:nvSpPr>
          <p:cNvPr id="4" name="Date Placeholder 3"/>
          <p:cNvSpPr>
            <a:spLocks noGrp="1"/>
          </p:cNvSpPr>
          <p:nvPr>
            <p:ph type="dt" sz="half" idx="10"/>
          </p:nvPr>
        </p:nvSpPr>
        <p:spPr/>
        <p:txBody>
          <a:bodyPr/>
          <a:lstStyle/>
          <a:p>
            <a:fld id="{85C02609-DABC-4367-A1BD-2AC5193E6504}" type="datetime1">
              <a:rPr lang="en-US" smtClean="0"/>
              <a:t>2/18/2020</a:t>
            </a:fld>
            <a:endParaRPr lang="en-US"/>
          </a:p>
        </p:txBody>
      </p:sp>
      <p:sp>
        <p:nvSpPr>
          <p:cNvPr id="5" name="Slide Number Placeholder 4"/>
          <p:cNvSpPr>
            <a:spLocks noGrp="1"/>
          </p:cNvSpPr>
          <p:nvPr>
            <p:ph type="sldNum" sz="quarter" idx="12"/>
          </p:nvPr>
        </p:nvSpPr>
        <p:spPr/>
        <p:txBody>
          <a:bodyPr/>
          <a:lstStyle/>
          <a:p>
            <a:fld id="{5DE20FFE-409B-41F3-8A81-B6EC2F0E70EC}" type="slidenum">
              <a:rPr lang="en-US" smtClean="0"/>
              <a:t>17</a:t>
            </a:fld>
            <a:endParaRPr lang="en-US" dirty="0"/>
          </a:p>
        </p:txBody>
      </p:sp>
      <p:sp>
        <p:nvSpPr>
          <p:cNvPr id="6" name="Text Placeholder 5"/>
          <p:cNvSpPr>
            <a:spLocks noGrp="1"/>
          </p:cNvSpPr>
          <p:nvPr>
            <p:ph type="body" sz="quarter" idx="13"/>
          </p:nvPr>
        </p:nvSpPr>
        <p:spPr/>
        <p:txBody>
          <a:bodyPr/>
          <a:lstStyle/>
          <a:p>
            <a:r>
              <a:rPr lang="fa-IR" dirty="0" smtClean="0"/>
              <a:t>اهداف و ماهیت پروژه</a:t>
            </a:r>
            <a:endParaRPr lang="en-US" dirty="0"/>
          </a:p>
        </p:txBody>
      </p:sp>
    </p:spTree>
    <p:extLst>
      <p:ext uri="{BB962C8B-B14F-4D97-AF65-F5344CB8AC3E}">
        <p14:creationId xmlns:p14="http://schemas.microsoft.com/office/powerpoint/2010/main" val="3143436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شاکیلید</a:t>
            </a:r>
            <a:endParaRPr lang="en-US" dirty="0"/>
          </a:p>
        </p:txBody>
      </p:sp>
      <p:sp>
        <p:nvSpPr>
          <p:cNvPr id="3" name="Content Placeholder 2"/>
          <p:cNvSpPr>
            <a:spLocks noGrp="1"/>
          </p:cNvSpPr>
          <p:nvPr>
            <p:ph idx="1"/>
          </p:nvPr>
        </p:nvSpPr>
        <p:spPr/>
        <p:txBody>
          <a:bodyPr/>
          <a:lstStyle/>
          <a:p>
            <a:pPr algn="r" rtl="1"/>
            <a:r>
              <a:rPr lang="fa-IR" dirty="0" smtClean="0"/>
              <a:t>نکات فنی :</a:t>
            </a:r>
          </a:p>
          <a:p>
            <a:pPr algn="r" rtl="1"/>
            <a:r>
              <a:rPr lang="fa-IR" dirty="0" smtClean="0"/>
              <a:t>شاکیلید در بستر هایپرلجر آیروها بنا شده است.</a:t>
            </a:r>
          </a:p>
          <a:p>
            <a:pPr algn="r" rtl="1"/>
            <a:r>
              <a:rPr lang="fa-IR" dirty="0" smtClean="0"/>
              <a:t>مزیت بلاکچینی بودم ، همانند برنا تعدادی بانک می خواهند به یکدیگر اعتماد کنند و این کار در حالت عادی دشوار است</a:t>
            </a:r>
          </a:p>
          <a:p>
            <a:pPr algn="r" rtl="1"/>
            <a:endParaRPr lang="fa-IR" dirty="0" smtClean="0"/>
          </a:p>
          <a:p>
            <a:pPr algn="r" rtl="1"/>
            <a:r>
              <a:rPr lang="fa-IR" dirty="0" smtClean="0"/>
              <a:t>دورنگار و چالش :</a:t>
            </a:r>
          </a:p>
          <a:p>
            <a:pPr algn="r" rtl="1"/>
            <a:r>
              <a:rPr lang="fa-IR" dirty="0" smtClean="0"/>
              <a:t>مدبرعامل آدانیک</a:t>
            </a:r>
            <a:r>
              <a:rPr lang="fa-IR" dirty="0"/>
              <a:t> ظرفیت شبکه شاکیلید را فراتر از بحث احراز هویت و امضای دیجیتال دانست و این شبکه و راهکار مبتنی بر زنجیره بلوک آن را نه روشی برای دور زدن تحریم، که راهکاری برای تعامل و همکاری با دنیا در فردای بدون تحریم </a:t>
            </a:r>
            <a:r>
              <a:rPr lang="fa-IR" dirty="0" smtClean="0"/>
              <a:t>دانست.</a:t>
            </a:r>
            <a:endParaRPr lang="en-US" dirty="0"/>
          </a:p>
        </p:txBody>
      </p:sp>
      <p:sp>
        <p:nvSpPr>
          <p:cNvPr id="4" name="Date Placeholder 3"/>
          <p:cNvSpPr>
            <a:spLocks noGrp="1"/>
          </p:cNvSpPr>
          <p:nvPr>
            <p:ph type="dt" sz="half" idx="10"/>
          </p:nvPr>
        </p:nvSpPr>
        <p:spPr/>
        <p:txBody>
          <a:bodyPr/>
          <a:lstStyle/>
          <a:p>
            <a:fld id="{85C02609-DABC-4367-A1BD-2AC5193E6504}" type="datetime1">
              <a:rPr lang="en-US" smtClean="0"/>
              <a:t>2/18/2020</a:t>
            </a:fld>
            <a:endParaRPr lang="en-US"/>
          </a:p>
        </p:txBody>
      </p:sp>
      <p:sp>
        <p:nvSpPr>
          <p:cNvPr id="5" name="Slide Number Placeholder 4"/>
          <p:cNvSpPr>
            <a:spLocks noGrp="1"/>
          </p:cNvSpPr>
          <p:nvPr>
            <p:ph type="sldNum" sz="quarter" idx="12"/>
          </p:nvPr>
        </p:nvSpPr>
        <p:spPr/>
        <p:txBody>
          <a:bodyPr/>
          <a:lstStyle/>
          <a:p>
            <a:fld id="{5DE20FFE-409B-41F3-8A81-B6EC2F0E70EC}" type="slidenum">
              <a:rPr lang="en-US" smtClean="0"/>
              <a:t>18</a:t>
            </a:fld>
            <a:endParaRPr lang="en-US" dirty="0"/>
          </a:p>
        </p:txBody>
      </p:sp>
      <p:sp>
        <p:nvSpPr>
          <p:cNvPr id="6" name="Text Placeholder 5"/>
          <p:cNvSpPr>
            <a:spLocks noGrp="1"/>
          </p:cNvSpPr>
          <p:nvPr>
            <p:ph type="body" sz="quarter" idx="13"/>
          </p:nvPr>
        </p:nvSpPr>
        <p:spPr/>
        <p:txBody>
          <a:bodyPr/>
          <a:lstStyle/>
          <a:p>
            <a:r>
              <a:rPr lang="fa-IR" dirty="0" smtClean="0"/>
              <a:t>چالش ها و نکات فنی</a:t>
            </a:r>
            <a:endParaRPr lang="en-US" dirty="0"/>
          </a:p>
        </p:txBody>
      </p:sp>
    </p:spTree>
    <p:extLst>
      <p:ext uri="{BB962C8B-B14F-4D97-AF65-F5344CB8AC3E}">
        <p14:creationId xmlns:p14="http://schemas.microsoft.com/office/powerpoint/2010/main" val="372352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r" rtl="1">
              <a:buFont typeface="Wingdings" panose="05000000000000000000" pitchFamily="2" charset="2"/>
              <a:buChar char="v"/>
            </a:pPr>
            <a:endParaRPr lang="fa-IR" dirty="0" smtClean="0"/>
          </a:p>
          <a:p>
            <a:pPr algn="r" rtl="1">
              <a:buFont typeface="Wingdings" panose="05000000000000000000" pitchFamily="2" charset="2"/>
              <a:buChar char="v"/>
            </a:pPr>
            <a:endParaRPr lang="fa-IR" dirty="0" smtClean="0"/>
          </a:p>
          <a:p>
            <a:pPr algn="r" rtl="1">
              <a:buFont typeface="Wingdings" panose="05000000000000000000" pitchFamily="2" charset="2"/>
              <a:buChar char="v"/>
            </a:pPr>
            <a:r>
              <a:rPr lang="fa-IR" dirty="0" smtClean="0"/>
              <a:t>پروژه حمل ونقل اینترنتی نامتمرکز برای اولین بار در ایران توسط کارجین انجام گرفت.</a:t>
            </a:r>
          </a:p>
          <a:p>
            <a:pPr algn="r" rtl="1"/>
            <a:endParaRPr lang="fa-IR" dirty="0" smtClean="0"/>
          </a:p>
          <a:p>
            <a:pPr algn="r" rtl="1">
              <a:buFont typeface="Wingdings" panose="05000000000000000000" pitchFamily="2" charset="2"/>
              <a:buChar char="v"/>
            </a:pPr>
            <a:r>
              <a:rPr lang="fa-IR" dirty="0" smtClean="0"/>
              <a:t>شرکای راهبردی:</a:t>
            </a:r>
          </a:p>
          <a:p>
            <a:pPr lvl="1" algn="r" rtl="1"/>
            <a:r>
              <a:rPr lang="fa-IR" dirty="0" smtClean="0"/>
              <a:t>گروه مالی و مدیریت سرمایه گذاری شریف</a:t>
            </a:r>
          </a:p>
          <a:p>
            <a:pPr lvl="1" algn="r" rtl="1"/>
            <a:r>
              <a:rPr lang="fa-IR" dirty="0"/>
              <a:t>رایان ونچرز</a:t>
            </a:r>
          </a:p>
          <a:p>
            <a:pPr lvl="1" algn="r" rtl="1"/>
            <a:r>
              <a:rPr lang="fa-IR" dirty="0" smtClean="0"/>
              <a:t>رستاک مدیا سپهر</a:t>
            </a:r>
            <a:endParaRPr lang="en-US" dirty="0"/>
          </a:p>
        </p:txBody>
      </p:sp>
      <p:sp>
        <p:nvSpPr>
          <p:cNvPr id="4" name="Date Placeholder 3"/>
          <p:cNvSpPr>
            <a:spLocks noGrp="1"/>
          </p:cNvSpPr>
          <p:nvPr>
            <p:ph type="dt" sz="half" idx="10"/>
          </p:nvPr>
        </p:nvSpPr>
        <p:spPr/>
        <p:txBody>
          <a:bodyPr/>
          <a:lstStyle/>
          <a:p>
            <a:fld id="{85C02609-DABC-4367-A1BD-2AC5193E6504}" type="datetime1">
              <a:rPr lang="en-US" smtClean="0"/>
              <a:t>2/18/2020</a:t>
            </a:fld>
            <a:endParaRPr lang="en-US"/>
          </a:p>
        </p:txBody>
      </p:sp>
      <p:sp>
        <p:nvSpPr>
          <p:cNvPr id="5" name="Slide Number Placeholder 4"/>
          <p:cNvSpPr>
            <a:spLocks noGrp="1"/>
          </p:cNvSpPr>
          <p:nvPr>
            <p:ph type="sldNum" sz="quarter" idx="12"/>
          </p:nvPr>
        </p:nvSpPr>
        <p:spPr/>
        <p:txBody>
          <a:bodyPr/>
          <a:lstStyle/>
          <a:p>
            <a:fld id="{5DE20FFE-409B-41F3-8A81-B6EC2F0E70EC}" type="slidenum">
              <a:rPr lang="en-US" smtClean="0"/>
              <a:t>19</a:t>
            </a:fld>
            <a:endParaRPr lang="en-US" dirty="0"/>
          </a:p>
        </p:txBody>
      </p:sp>
      <p:sp>
        <p:nvSpPr>
          <p:cNvPr id="6" name="Text Placeholder 5"/>
          <p:cNvSpPr>
            <a:spLocks noGrp="1"/>
          </p:cNvSpPr>
          <p:nvPr>
            <p:ph type="body" sz="quarter" idx="13"/>
          </p:nvPr>
        </p:nvSpPr>
        <p:spPr>
          <a:xfrm>
            <a:off x="1219200" y="1211384"/>
            <a:ext cx="6934200" cy="384994"/>
          </a:xfrm>
        </p:spPr>
        <p:txBody>
          <a:bodyPr/>
          <a:lstStyle/>
          <a:p>
            <a:r>
              <a:rPr lang="fa-IR" dirty="0" smtClean="0"/>
              <a:t>شرکت های مجری</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9830" b="11534"/>
          <a:stretch/>
        </p:blipFill>
        <p:spPr>
          <a:xfrm>
            <a:off x="1142999" y="144584"/>
            <a:ext cx="2019298" cy="10668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999" y="3541048"/>
            <a:ext cx="2741295" cy="858256"/>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4294" y="3687451"/>
            <a:ext cx="2211705" cy="669791"/>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7000" y="3609010"/>
            <a:ext cx="2304574" cy="737232"/>
          </a:xfrm>
          <a:prstGeom prst="rect">
            <a:avLst/>
          </a:prstGeom>
        </p:spPr>
      </p:pic>
    </p:spTree>
    <p:extLst>
      <p:ext uri="{BB962C8B-B14F-4D97-AF65-F5344CB8AC3E}">
        <p14:creationId xmlns:p14="http://schemas.microsoft.com/office/powerpoint/2010/main" val="1168062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smtClean="0"/>
              <a:t>فهرست</a:t>
            </a:r>
            <a:endParaRPr lang="en-US" dirty="0"/>
          </a:p>
        </p:txBody>
      </p:sp>
      <p:sp>
        <p:nvSpPr>
          <p:cNvPr id="9" name="Content Placeholder 8"/>
          <p:cNvSpPr>
            <a:spLocks noGrp="1"/>
          </p:cNvSpPr>
          <p:nvPr>
            <p:ph sz="half" idx="2"/>
          </p:nvPr>
        </p:nvSpPr>
        <p:spPr>
          <a:xfrm>
            <a:off x="457200" y="742950"/>
            <a:ext cx="4040188" cy="3851672"/>
          </a:xfrm>
        </p:spPr>
        <p:txBody>
          <a:bodyPr>
            <a:normAutofit/>
          </a:bodyPr>
          <a:lstStyle/>
          <a:p>
            <a:pPr algn="r" rtl="1">
              <a:buFont typeface="Wingdings" panose="05000000000000000000" pitchFamily="2" charset="2"/>
              <a:buChar char="v"/>
            </a:pPr>
            <a:r>
              <a:rPr lang="fa-IR" sz="2000" dirty="0"/>
              <a:t>صرافی های آنلاین</a:t>
            </a:r>
          </a:p>
          <a:p>
            <a:pPr algn="r" rtl="1">
              <a:buFont typeface="Wingdings" panose="05000000000000000000" pitchFamily="2" charset="2"/>
              <a:buChar char="v"/>
            </a:pPr>
            <a:r>
              <a:rPr lang="fa-IR" sz="2000" dirty="0"/>
              <a:t>مراکز مشاوره </a:t>
            </a:r>
            <a:r>
              <a:rPr lang="fa-IR" sz="2000" dirty="0" smtClean="0"/>
              <a:t>ماینینگ</a:t>
            </a:r>
          </a:p>
          <a:p>
            <a:pPr algn="r" rtl="1">
              <a:buFont typeface="Wingdings" panose="05000000000000000000" pitchFamily="2" charset="2"/>
              <a:buChar char="v"/>
            </a:pPr>
            <a:r>
              <a:rPr lang="fa-IR" sz="2000" dirty="0" smtClean="0"/>
              <a:t>کیف پول</a:t>
            </a:r>
          </a:p>
          <a:p>
            <a:pPr algn="r" rtl="1">
              <a:buFont typeface="Wingdings" panose="05000000000000000000" pitchFamily="2" charset="2"/>
              <a:buChar char="v"/>
            </a:pPr>
            <a:r>
              <a:rPr lang="fa-IR" sz="2000" dirty="0" smtClean="0"/>
              <a:t>سرگرمی</a:t>
            </a:r>
          </a:p>
          <a:p>
            <a:pPr algn="r" rtl="1">
              <a:buFont typeface="Wingdings" panose="05000000000000000000" pitchFamily="2" charset="2"/>
              <a:buChar char="v"/>
            </a:pPr>
            <a:r>
              <a:rPr lang="fa-IR" sz="2000" dirty="0" smtClean="0"/>
              <a:t>رسانه </a:t>
            </a:r>
          </a:p>
          <a:p>
            <a:pPr algn="r" rtl="1">
              <a:buFont typeface="Wingdings" panose="05000000000000000000" pitchFamily="2" charset="2"/>
              <a:buChar char="v"/>
            </a:pPr>
            <a:r>
              <a:rPr lang="fa-IR" sz="2000" dirty="0" smtClean="0"/>
              <a:t>آموزش</a:t>
            </a:r>
          </a:p>
          <a:p>
            <a:pPr algn="r" rtl="1">
              <a:buFont typeface="Wingdings" panose="05000000000000000000" pitchFamily="2" charset="2"/>
              <a:buChar char="v"/>
            </a:pPr>
            <a:r>
              <a:rPr lang="fa-IR" sz="2000" dirty="0" smtClean="0"/>
              <a:t>شتاب دهنده</a:t>
            </a:r>
          </a:p>
          <a:p>
            <a:pPr algn="r" rtl="1">
              <a:buFont typeface="Wingdings" panose="05000000000000000000" pitchFamily="2" charset="2"/>
              <a:buChar char="v"/>
            </a:pPr>
            <a:r>
              <a:rPr lang="fa-IR" sz="2000" dirty="0" smtClean="0"/>
              <a:t>...</a:t>
            </a:r>
            <a:endParaRPr lang="en-US" sz="2000" dirty="0"/>
          </a:p>
          <a:p>
            <a:pPr algn="r" rtl="1"/>
            <a:endParaRPr lang="en-US" sz="2000" dirty="0"/>
          </a:p>
        </p:txBody>
      </p:sp>
      <p:sp>
        <p:nvSpPr>
          <p:cNvPr id="7" name="Content Placeholder 6"/>
          <p:cNvSpPr>
            <a:spLocks noGrp="1"/>
          </p:cNvSpPr>
          <p:nvPr>
            <p:ph sz="quarter" idx="4"/>
          </p:nvPr>
        </p:nvSpPr>
        <p:spPr>
          <a:xfrm>
            <a:off x="4645026" y="742950"/>
            <a:ext cx="4041775" cy="3851672"/>
          </a:xfrm>
        </p:spPr>
        <p:txBody>
          <a:bodyPr>
            <a:normAutofit/>
          </a:bodyPr>
          <a:lstStyle/>
          <a:p>
            <a:pPr algn="r" rtl="1">
              <a:buFont typeface="Wingdings" panose="05000000000000000000" pitchFamily="2" charset="2"/>
              <a:buChar char="v"/>
            </a:pPr>
            <a:r>
              <a:rPr lang="fa-IR" sz="1800" dirty="0" smtClean="0"/>
              <a:t> پلت </a:t>
            </a:r>
            <a:r>
              <a:rPr lang="fa-IR" sz="1800" dirty="0"/>
              <a:t>فرم</a:t>
            </a:r>
          </a:p>
          <a:p>
            <a:pPr lvl="1" algn="r" rtl="1">
              <a:buFont typeface="Wingdings" panose="05000000000000000000" pitchFamily="2" charset="2"/>
              <a:buChar char="v"/>
            </a:pPr>
            <a:r>
              <a:rPr lang="fa-IR" sz="1400" dirty="0" smtClean="0"/>
              <a:t>ققنوس</a:t>
            </a:r>
          </a:p>
          <a:p>
            <a:pPr lvl="1" algn="r" rtl="1">
              <a:buFont typeface="Wingdings" panose="05000000000000000000" pitchFamily="2" charset="2"/>
              <a:buChar char="v"/>
            </a:pPr>
            <a:r>
              <a:rPr lang="fa-IR" sz="1400" dirty="0" smtClean="0"/>
              <a:t>سککوک</a:t>
            </a:r>
          </a:p>
          <a:p>
            <a:pPr lvl="1" algn="r" rtl="1">
              <a:buFont typeface="Wingdings" panose="05000000000000000000" pitchFamily="2" charset="2"/>
              <a:buChar char="v"/>
            </a:pPr>
            <a:r>
              <a:rPr lang="fa-IR" sz="1400" dirty="0" smtClean="0"/>
              <a:t>برنا</a:t>
            </a:r>
          </a:p>
          <a:p>
            <a:pPr lvl="1" algn="r" rtl="1">
              <a:buFont typeface="Wingdings" panose="05000000000000000000" pitchFamily="2" charset="2"/>
              <a:buChar char="v"/>
            </a:pPr>
            <a:r>
              <a:rPr lang="fa-IR" sz="1400" dirty="0" smtClean="0"/>
              <a:t>شاکیلید</a:t>
            </a:r>
          </a:p>
          <a:p>
            <a:pPr lvl="1" algn="r" rtl="1">
              <a:buFont typeface="Wingdings" panose="05000000000000000000" pitchFamily="2" charset="2"/>
              <a:buChar char="v"/>
            </a:pPr>
            <a:r>
              <a:rPr lang="fa-IR" sz="1400" dirty="0" smtClean="0"/>
              <a:t>کارچین</a:t>
            </a:r>
            <a:endParaRPr lang="en-US" sz="1400" dirty="0" smtClean="0"/>
          </a:p>
          <a:p>
            <a:pPr algn="r" rtl="1">
              <a:buFont typeface="Wingdings" panose="05000000000000000000" pitchFamily="2" charset="2"/>
              <a:buChar char="v"/>
            </a:pPr>
            <a:r>
              <a:rPr lang="fa-IR" sz="1800" dirty="0" smtClean="0"/>
              <a:t>فعالان</a:t>
            </a:r>
          </a:p>
          <a:p>
            <a:pPr lvl="1" algn="r" rtl="1">
              <a:buFont typeface="Wingdings" panose="05000000000000000000" pitchFamily="2" charset="2"/>
              <a:buChar char="v"/>
            </a:pPr>
            <a:r>
              <a:rPr lang="fa-IR" sz="1400" dirty="0" smtClean="0"/>
              <a:t>انجمن بلاکچین ایران</a:t>
            </a:r>
          </a:p>
          <a:p>
            <a:pPr lvl="1" algn="r" rtl="1">
              <a:buFont typeface="Wingdings" panose="05000000000000000000" pitchFamily="2" charset="2"/>
              <a:buChar char="v"/>
            </a:pPr>
            <a:r>
              <a:rPr lang="fa-IR" sz="1400" dirty="0" smtClean="0"/>
              <a:t>آزمایشگاه بلاکچین شریف</a:t>
            </a:r>
          </a:p>
          <a:p>
            <a:pPr lvl="1" algn="r" rtl="1">
              <a:buFont typeface="Wingdings" panose="05000000000000000000" pitchFamily="2" charset="2"/>
              <a:buChar char="v"/>
            </a:pPr>
            <a:r>
              <a:rPr lang="fa-IR" sz="1400" dirty="0" smtClean="0"/>
              <a:t>آزمایشگاه نوآوری بلاکچین</a:t>
            </a:r>
          </a:p>
          <a:p>
            <a:pPr lvl="1" algn="r" rtl="1">
              <a:buFont typeface="Wingdings" panose="05000000000000000000" pitchFamily="2" charset="2"/>
              <a:buChar char="v"/>
            </a:pPr>
            <a:r>
              <a:rPr lang="fa-IR" sz="1400" dirty="0" smtClean="0"/>
              <a:t>آزمایشگاه بلاکچین ایران</a:t>
            </a:r>
          </a:p>
          <a:p>
            <a:pPr lvl="1" algn="r" rtl="1">
              <a:buFont typeface="Wingdings" panose="05000000000000000000" pitchFamily="2" charset="2"/>
              <a:buChar char="v"/>
            </a:pPr>
            <a:r>
              <a:rPr lang="fa-IR" sz="1400" dirty="0" smtClean="0"/>
              <a:t>کمپ بلاکچین</a:t>
            </a:r>
          </a:p>
          <a:p>
            <a:pPr lvl="1" algn="r" rtl="1">
              <a:buFont typeface="Wingdings" panose="05000000000000000000" pitchFamily="2" charset="2"/>
              <a:buChar char="v"/>
            </a:pPr>
            <a:r>
              <a:rPr lang="fa-IR" sz="1400" dirty="0" smtClean="0"/>
              <a:t>و ...</a:t>
            </a:r>
            <a:endParaRPr lang="en-US" sz="1400" dirty="0" smtClean="0"/>
          </a:p>
          <a:p>
            <a:pPr algn="r" rtl="1"/>
            <a:endParaRPr lang="en-US" sz="2800" dirty="0"/>
          </a:p>
          <a:p>
            <a:endParaRPr lang="en-US" sz="2800" dirty="0"/>
          </a:p>
        </p:txBody>
      </p:sp>
      <p:sp>
        <p:nvSpPr>
          <p:cNvPr id="4" name="Date Placeholder 3"/>
          <p:cNvSpPr>
            <a:spLocks noGrp="1"/>
          </p:cNvSpPr>
          <p:nvPr>
            <p:ph type="dt" sz="half" idx="10"/>
          </p:nvPr>
        </p:nvSpPr>
        <p:spPr/>
        <p:txBody>
          <a:bodyPr/>
          <a:lstStyle/>
          <a:p>
            <a:fld id="{85C02609-DABC-4367-A1BD-2AC5193E6504}" type="datetime1">
              <a:rPr lang="en-US" smtClean="0"/>
              <a:t>2/18/2020</a:t>
            </a:fld>
            <a:endParaRPr lang="en-US"/>
          </a:p>
        </p:txBody>
      </p:sp>
      <p:sp>
        <p:nvSpPr>
          <p:cNvPr id="5" name="Slide Number Placeholder 4"/>
          <p:cNvSpPr>
            <a:spLocks noGrp="1"/>
          </p:cNvSpPr>
          <p:nvPr>
            <p:ph type="sldNum" sz="quarter" idx="12"/>
          </p:nvPr>
        </p:nvSpPr>
        <p:spPr/>
        <p:txBody>
          <a:bodyPr/>
          <a:lstStyle/>
          <a:p>
            <a:fld id="{5DE20FFE-409B-41F3-8A81-B6EC2F0E70EC}" type="slidenum">
              <a:rPr lang="en-US" smtClean="0"/>
              <a:t>2</a:t>
            </a:fld>
            <a:endParaRPr lang="en-US" dirty="0"/>
          </a:p>
        </p:txBody>
      </p:sp>
    </p:spTree>
    <p:extLst>
      <p:ext uri="{BB962C8B-B14F-4D97-AF65-F5344CB8AC3E}">
        <p14:creationId xmlns:p14="http://schemas.microsoft.com/office/powerpoint/2010/main" val="7745996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کارچین</a:t>
            </a:r>
            <a:endParaRPr lang="en-US" dirty="0"/>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v"/>
            </a:pPr>
            <a:r>
              <a:rPr lang="fa-IR" dirty="0" smtClean="0"/>
              <a:t>کارچین یک پلت فرم نا متمرکز برای حمل و نقل اشتراکی است.</a:t>
            </a:r>
            <a:endParaRPr lang="en-US" dirty="0" smtClean="0"/>
          </a:p>
          <a:p>
            <a:pPr algn="r" rtl="1">
              <a:buFont typeface="Wingdings" panose="05000000000000000000" pitchFamily="2" charset="2"/>
              <a:buChar char="v"/>
            </a:pPr>
            <a:r>
              <a:rPr lang="fa-IR" dirty="0" smtClean="0"/>
              <a:t>ایده اصلی این است کع با استفاده از قراردادهای هوشمند در بستر بلاکچین های عمومی مثل اتریوم راه حل مقیاس پذبر برای اقتصاد اشتراکی ارائه دهد که گام اول آن حمل و نقل اشتراکی است.</a:t>
            </a:r>
          </a:p>
          <a:p>
            <a:pPr algn="r" rtl="1">
              <a:buFont typeface="Wingdings" panose="05000000000000000000" pitchFamily="2" charset="2"/>
              <a:buChar char="v"/>
            </a:pPr>
            <a:r>
              <a:rPr lang="fa-IR" dirty="0" smtClean="0"/>
              <a:t>هدف این ایده ، مشابه هر شبکه بلاکچین این است که با راه اندازی توکن آن و شبکه ، منفعت حاصل به کل افراد سیستم برسد و مه مرکزیت سیستم.</a:t>
            </a:r>
          </a:p>
          <a:p>
            <a:pPr algn="r" rtl="1">
              <a:buFont typeface="Wingdings" panose="05000000000000000000" pitchFamily="2" charset="2"/>
              <a:buChar char="ü"/>
            </a:pPr>
            <a:r>
              <a:rPr lang="fa-IR" dirty="0" smtClean="0"/>
              <a:t>چند نمونه از ویژگی ها و مزیت های کارچین در حوزه حمل و نقل:</a:t>
            </a:r>
          </a:p>
        </p:txBody>
      </p:sp>
      <p:sp>
        <p:nvSpPr>
          <p:cNvPr id="4" name="Date Placeholder 3"/>
          <p:cNvSpPr>
            <a:spLocks noGrp="1"/>
          </p:cNvSpPr>
          <p:nvPr>
            <p:ph type="dt" sz="half" idx="10"/>
          </p:nvPr>
        </p:nvSpPr>
        <p:spPr/>
        <p:txBody>
          <a:bodyPr/>
          <a:lstStyle/>
          <a:p>
            <a:fld id="{85C02609-DABC-4367-A1BD-2AC5193E6504}" type="datetime1">
              <a:rPr lang="en-US" smtClean="0"/>
              <a:t>2/18/2020</a:t>
            </a:fld>
            <a:endParaRPr lang="en-US"/>
          </a:p>
        </p:txBody>
      </p:sp>
      <p:sp>
        <p:nvSpPr>
          <p:cNvPr id="5" name="Slide Number Placeholder 4"/>
          <p:cNvSpPr>
            <a:spLocks noGrp="1"/>
          </p:cNvSpPr>
          <p:nvPr>
            <p:ph type="sldNum" sz="quarter" idx="12"/>
          </p:nvPr>
        </p:nvSpPr>
        <p:spPr/>
        <p:txBody>
          <a:bodyPr/>
          <a:lstStyle/>
          <a:p>
            <a:fld id="{5DE20FFE-409B-41F3-8A81-B6EC2F0E70EC}" type="slidenum">
              <a:rPr lang="en-US" smtClean="0"/>
              <a:t>20</a:t>
            </a:fld>
            <a:endParaRPr lang="en-US" dirty="0"/>
          </a:p>
        </p:txBody>
      </p:sp>
      <p:sp>
        <p:nvSpPr>
          <p:cNvPr id="6" name="Text Placeholder 5"/>
          <p:cNvSpPr>
            <a:spLocks noGrp="1"/>
          </p:cNvSpPr>
          <p:nvPr>
            <p:ph type="body" sz="quarter" idx="13"/>
          </p:nvPr>
        </p:nvSpPr>
        <p:spPr/>
        <p:txBody>
          <a:bodyPr/>
          <a:lstStyle/>
          <a:p>
            <a:r>
              <a:rPr lang="fa-IR" dirty="0" smtClean="0"/>
              <a:t>اهداف و ماهیت پروژه</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b="11040"/>
          <a:stretch/>
        </p:blipFill>
        <p:spPr>
          <a:xfrm>
            <a:off x="2057400" y="2674882"/>
            <a:ext cx="5257800" cy="2362200"/>
          </a:xfrm>
          <a:prstGeom prst="rect">
            <a:avLst/>
          </a:prstGeom>
        </p:spPr>
      </p:pic>
    </p:spTree>
    <p:extLst>
      <p:ext uri="{BB962C8B-B14F-4D97-AF65-F5344CB8AC3E}">
        <p14:creationId xmlns:p14="http://schemas.microsoft.com/office/powerpoint/2010/main" val="1551774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کارچین</a:t>
            </a:r>
            <a:endParaRPr lang="en-US" dirty="0"/>
          </a:p>
        </p:txBody>
      </p:sp>
      <p:sp>
        <p:nvSpPr>
          <p:cNvPr id="4" name="Date Placeholder 3"/>
          <p:cNvSpPr>
            <a:spLocks noGrp="1"/>
          </p:cNvSpPr>
          <p:nvPr>
            <p:ph type="dt" sz="half" idx="10"/>
          </p:nvPr>
        </p:nvSpPr>
        <p:spPr/>
        <p:txBody>
          <a:bodyPr/>
          <a:lstStyle/>
          <a:p>
            <a:fld id="{85C02609-DABC-4367-A1BD-2AC5193E6504}" type="datetime1">
              <a:rPr lang="en-US" smtClean="0"/>
              <a:t>2/18/2020</a:t>
            </a:fld>
            <a:endParaRPr lang="en-US"/>
          </a:p>
        </p:txBody>
      </p:sp>
      <p:sp>
        <p:nvSpPr>
          <p:cNvPr id="5" name="Slide Number Placeholder 4"/>
          <p:cNvSpPr>
            <a:spLocks noGrp="1"/>
          </p:cNvSpPr>
          <p:nvPr>
            <p:ph type="sldNum" sz="quarter" idx="12"/>
          </p:nvPr>
        </p:nvSpPr>
        <p:spPr/>
        <p:txBody>
          <a:bodyPr/>
          <a:lstStyle/>
          <a:p>
            <a:fld id="{5DE20FFE-409B-41F3-8A81-B6EC2F0E70EC}" type="slidenum">
              <a:rPr lang="en-US" smtClean="0"/>
              <a:t>21</a:t>
            </a:fld>
            <a:endParaRPr lang="en-US" dirty="0"/>
          </a:p>
        </p:txBody>
      </p:sp>
      <p:sp>
        <p:nvSpPr>
          <p:cNvPr id="6" name="Text Placeholder 5"/>
          <p:cNvSpPr>
            <a:spLocks noGrp="1"/>
          </p:cNvSpPr>
          <p:nvPr>
            <p:ph type="body" sz="quarter" idx="13"/>
          </p:nvPr>
        </p:nvSpPr>
        <p:spPr/>
        <p:txBody>
          <a:bodyPr/>
          <a:lstStyle/>
          <a:p>
            <a:r>
              <a:rPr lang="fa-IR" dirty="0" smtClean="0"/>
              <a:t>ویژگی ها و ساختار کارچین</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962940"/>
            <a:ext cx="3936613" cy="325963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965" y="1456005"/>
            <a:ext cx="4038600" cy="2766567"/>
          </a:xfrm>
          <a:prstGeom prst="rect">
            <a:avLst/>
          </a:prstGeom>
        </p:spPr>
      </p:pic>
    </p:spTree>
    <p:extLst>
      <p:ext uri="{BB962C8B-B14F-4D97-AF65-F5344CB8AC3E}">
        <p14:creationId xmlns:p14="http://schemas.microsoft.com/office/powerpoint/2010/main" val="3909580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کارچین</a:t>
            </a:r>
            <a:endParaRPr lang="en-US" dirty="0"/>
          </a:p>
        </p:txBody>
      </p:sp>
      <p:sp>
        <p:nvSpPr>
          <p:cNvPr id="3" name="Content Placeholder 2"/>
          <p:cNvSpPr>
            <a:spLocks noGrp="1"/>
          </p:cNvSpPr>
          <p:nvPr>
            <p:ph idx="1"/>
          </p:nvPr>
        </p:nvSpPr>
        <p:spPr/>
        <p:txBody>
          <a:bodyPr/>
          <a:lstStyle/>
          <a:p>
            <a:pPr algn="r" rtl="1"/>
            <a:r>
              <a:rPr lang="fa-IR" dirty="0" smtClean="0"/>
              <a:t>بخشی از چالش های مختلف این شبکه عبارتند از:</a:t>
            </a:r>
          </a:p>
          <a:p>
            <a:pPr algn="r" rtl="1"/>
            <a:endParaRPr lang="fa-IR" dirty="0" smtClean="0"/>
          </a:p>
          <a:p>
            <a:pPr algn="r" rtl="1"/>
            <a:endParaRPr lang="fa-IR" dirty="0"/>
          </a:p>
          <a:p>
            <a:pPr algn="r" rtl="1"/>
            <a:endParaRPr lang="fa-IR" dirty="0" smtClean="0"/>
          </a:p>
          <a:p>
            <a:pPr algn="r" rtl="1"/>
            <a:endParaRPr lang="fa-IR" dirty="0"/>
          </a:p>
          <a:p>
            <a:pPr algn="r" rtl="1"/>
            <a:endParaRPr lang="fa-IR" dirty="0" smtClean="0"/>
          </a:p>
          <a:p>
            <a:pPr algn="r" rtl="1"/>
            <a:endParaRPr lang="fa-IR" dirty="0"/>
          </a:p>
          <a:p>
            <a:pPr algn="r" rtl="1"/>
            <a:endParaRPr lang="fa-IR" dirty="0" smtClean="0"/>
          </a:p>
          <a:p>
            <a:pPr algn="r" rtl="1"/>
            <a:endParaRPr lang="fa-IR" dirty="0"/>
          </a:p>
          <a:p>
            <a:pPr algn="r" rtl="1"/>
            <a:endParaRPr lang="fa-IR" dirty="0" smtClean="0"/>
          </a:p>
          <a:p>
            <a:pPr algn="r" rtl="1"/>
            <a:endParaRPr lang="fa-IR" dirty="0"/>
          </a:p>
          <a:p>
            <a:pPr algn="r" rtl="1"/>
            <a:endParaRPr lang="fa-IR" dirty="0" smtClean="0"/>
          </a:p>
          <a:p>
            <a:pPr algn="r" rtl="1"/>
            <a:r>
              <a:rPr lang="fa-IR" dirty="0" smtClean="0"/>
              <a:t>نهایتا برای مطالعه بیشتر جزِئیات میتوانید به «سپیدنامه کارچین» مراجعه کنید.</a:t>
            </a:r>
            <a:endParaRPr lang="en-US" dirty="0"/>
          </a:p>
        </p:txBody>
      </p:sp>
      <p:sp>
        <p:nvSpPr>
          <p:cNvPr id="4" name="Date Placeholder 3"/>
          <p:cNvSpPr>
            <a:spLocks noGrp="1"/>
          </p:cNvSpPr>
          <p:nvPr>
            <p:ph type="dt" sz="half" idx="10"/>
          </p:nvPr>
        </p:nvSpPr>
        <p:spPr/>
        <p:txBody>
          <a:bodyPr/>
          <a:lstStyle/>
          <a:p>
            <a:fld id="{85C02609-DABC-4367-A1BD-2AC5193E6504}" type="datetime1">
              <a:rPr lang="en-US" smtClean="0"/>
              <a:t>2/18/2020</a:t>
            </a:fld>
            <a:endParaRPr lang="en-US"/>
          </a:p>
        </p:txBody>
      </p:sp>
      <p:sp>
        <p:nvSpPr>
          <p:cNvPr id="5" name="Slide Number Placeholder 4"/>
          <p:cNvSpPr>
            <a:spLocks noGrp="1"/>
          </p:cNvSpPr>
          <p:nvPr>
            <p:ph type="sldNum" sz="quarter" idx="12"/>
          </p:nvPr>
        </p:nvSpPr>
        <p:spPr/>
        <p:txBody>
          <a:bodyPr/>
          <a:lstStyle/>
          <a:p>
            <a:fld id="{5DE20FFE-409B-41F3-8A81-B6EC2F0E70EC}" type="slidenum">
              <a:rPr lang="en-US" smtClean="0"/>
              <a:t>22</a:t>
            </a:fld>
            <a:endParaRPr lang="en-US" dirty="0"/>
          </a:p>
        </p:txBody>
      </p:sp>
      <p:sp>
        <p:nvSpPr>
          <p:cNvPr id="6" name="Text Placeholder 5"/>
          <p:cNvSpPr>
            <a:spLocks noGrp="1"/>
          </p:cNvSpPr>
          <p:nvPr>
            <p:ph type="body" sz="quarter" idx="13"/>
          </p:nvPr>
        </p:nvSpPr>
        <p:spPr/>
        <p:txBody>
          <a:bodyPr/>
          <a:lstStyle/>
          <a:p>
            <a:r>
              <a:rPr lang="fa-IR" dirty="0" smtClean="0"/>
              <a:t>چالش ها</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b="8804"/>
          <a:stretch/>
        </p:blipFill>
        <p:spPr>
          <a:xfrm>
            <a:off x="228600" y="1448799"/>
            <a:ext cx="5897880" cy="2897176"/>
          </a:xfrm>
          <a:prstGeom prst="rect">
            <a:avLst/>
          </a:prstGeom>
        </p:spPr>
      </p:pic>
    </p:spTree>
    <p:extLst>
      <p:ext uri="{BB962C8B-B14F-4D97-AF65-F5344CB8AC3E}">
        <p14:creationId xmlns:p14="http://schemas.microsoft.com/office/powerpoint/2010/main" val="2517627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latin typeface="Arabic Typesetting" panose="03020402040406030203" pitchFamily="66" charset="-78"/>
                <a:cs typeface="Arabic Typesetting" panose="03020402040406030203" pitchFamily="66" charset="-78"/>
              </a:rPr>
              <a:t>صرافی ها و بازار ها</a:t>
            </a:r>
            <a:endParaRPr lang="en-US" dirty="0"/>
          </a:p>
        </p:txBody>
      </p:sp>
      <p:sp>
        <p:nvSpPr>
          <p:cNvPr id="3" name="Content Placeholder 2"/>
          <p:cNvSpPr>
            <a:spLocks noGrp="1"/>
          </p:cNvSpPr>
          <p:nvPr>
            <p:ph idx="1"/>
          </p:nvPr>
        </p:nvSpPr>
        <p:spPr/>
        <p:txBody>
          <a:bodyPr/>
          <a:lstStyle/>
          <a:p>
            <a:pPr algn="r" rtl="1">
              <a:buFont typeface="Wingdings" panose="05000000000000000000" pitchFamily="2" charset="2"/>
              <a:buChar char="v"/>
            </a:pPr>
            <a:r>
              <a:rPr lang="fa-IR" dirty="0" smtClean="0"/>
              <a:t>صرافی ها مراکزی برای تبدیل پول های رایج و رمز ارز ها و هم چنین تبدیل رمزارز ها به یک دیگر می باشند.</a:t>
            </a:r>
          </a:p>
          <a:p>
            <a:pPr algn="r" rtl="1">
              <a:buFont typeface="Wingdings" panose="05000000000000000000" pitchFamily="2" charset="2"/>
              <a:buChar char="ü"/>
            </a:pPr>
            <a:r>
              <a:rPr lang="fa-IR" dirty="0" smtClean="0"/>
              <a:t>معروف ترین صرافی های دنیا میتوان به </a:t>
            </a:r>
            <a:r>
              <a:rPr lang="fa-IR" dirty="0"/>
              <a:t>کوین بیس </a:t>
            </a:r>
            <a:r>
              <a:rPr lang="en-US" dirty="0" err="1" smtClean="0"/>
              <a:t>Coinbase</a:t>
            </a:r>
            <a:r>
              <a:rPr lang="en-US" dirty="0" smtClean="0"/>
              <a:t>)</a:t>
            </a:r>
            <a:r>
              <a:rPr lang="fa-IR" dirty="0" smtClean="0"/>
              <a:t>) </a:t>
            </a:r>
            <a:r>
              <a:rPr lang="fa-IR" dirty="0"/>
              <a:t>، بیت پاندا </a:t>
            </a:r>
            <a:r>
              <a:rPr lang="en-US" dirty="0" err="1" smtClean="0"/>
              <a:t>Bitpanda</a:t>
            </a:r>
            <a:r>
              <a:rPr lang="en-US" dirty="0" smtClean="0"/>
              <a:t>)</a:t>
            </a:r>
            <a:r>
              <a:rPr lang="fa-IR" dirty="0" smtClean="0"/>
              <a:t>) </a:t>
            </a:r>
            <a:r>
              <a:rPr lang="fa-IR" dirty="0"/>
              <a:t>، چنجلی (</a:t>
            </a:r>
            <a:r>
              <a:rPr lang="en-US" dirty="0" err="1" smtClean="0"/>
              <a:t>Changelly</a:t>
            </a:r>
            <a:r>
              <a:rPr lang="fa-IR" dirty="0" smtClean="0"/>
              <a:t>) اشاره کرد.</a:t>
            </a:r>
          </a:p>
          <a:p>
            <a:pPr algn="r" rtl="1">
              <a:buFont typeface="Wingdings" panose="05000000000000000000" pitchFamily="2" charset="2"/>
              <a:buChar char="v"/>
            </a:pPr>
            <a:r>
              <a:rPr lang="fa-IR" dirty="0" smtClean="0"/>
              <a:t>بازار </a:t>
            </a:r>
            <a:r>
              <a:rPr lang="fa-IR" dirty="0"/>
              <a:t>یا </a:t>
            </a:r>
            <a:r>
              <a:rPr lang="en-US" dirty="0"/>
              <a:t> </a:t>
            </a:r>
            <a:r>
              <a:rPr lang="en-US" dirty="0" smtClean="0"/>
              <a:t>market </a:t>
            </a:r>
            <a:r>
              <a:rPr lang="fa-IR" dirty="0"/>
              <a:t>بستر دیگری برای خرید و فروش بیت کوین و سایز ارزهای دیجیتال می‌باشد. خاصیت بازار این است که خود کاربران قیمت‌های پیشنهادی را مطرح می‌کنند. خریدار و فروشنده‌ای که قیمت‌های هم سطح داشته باشند، به یکدیگر </a:t>
            </a:r>
            <a:r>
              <a:rPr lang="en-US" dirty="0" smtClean="0"/>
              <a:t> Join </a:t>
            </a:r>
            <a:r>
              <a:rPr lang="fa-IR" dirty="0"/>
              <a:t>شده و معامله صورت می‌گیرد. مقدار هزینه </a:t>
            </a:r>
            <a:r>
              <a:rPr lang="fa-IR" dirty="0" smtClean="0"/>
              <a:t>معامله </a:t>
            </a:r>
            <a:r>
              <a:rPr lang="fa-IR" dirty="0"/>
              <a:t>در بازارها معمولا کمتر است</a:t>
            </a:r>
            <a:r>
              <a:rPr lang="fa-IR" dirty="0" smtClean="0"/>
              <a:t>.</a:t>
            </a:r>
          </a:p>
          <a:p>
            <a:pPr algn="r" rtl="1">
              <a:buFont typeface="Wingdings" panose="05000000000000000000" pitchFamily="2" charset="2"/>
              <a:buChar char="ü"/>
            </a:pPr>
            <a:r>
              <a:rPr lang="fa-IR" dirty="0" smtClean="0"/>
              <a:t>معروف ترین بازار ها هم </a:t>
            </a:r>
            <a:r>
              <a:rPr lang="fa-IR" dirty="0"/>
              <a:t>میتوان بایننس (</a:t>
            </a:r>
            <a:r>
              <a:rPr lang="en-US" dirty="0" err="1" smtClean="0"/>
              <a:t>Binance</a:t>
            </a:r>
            <a:r>
              <a:rPr lang="fa-IR" dirty="0" smtClean="0"/>
              <a:t>) </a:t>
            </a:r>
            <a:r>
              <a:rPr lang="fa-IR" dirty="0"/>
              <a:t>، بیت فینکس </a:t>
            </a:r>
            <a:r>
              <a:rPr lang="fa-IR" dirty="0" smtClean="0"/>
              <a:t>( </a:t>
            </a:r>
            <a:r>
              <a:rPr lang="en-US" dirty="0" err="1" smtClean="0"/>
              <a:t>Bitfinex</a:t>
            </a:r>
            <a:r>
              <a:rPr lang="fa-IR" dirty="0" smtClean="0"/>
              <a:t> )، </a:t>
            </a:r>
            <a:r>
              <a:rPr lang="fa-IR" dirty="0"/>
              <a:t>کوکوین </a:t>
            </a:r>
            <a:r>
              <a:rPr lang="fa-IR" dirty="0" smtClean="0"/>
              <a:t>( </a:t>
            </a:r>
            <a:r>
              <a:rPr lang="en-US" dirty="0" err="1" smtClean="0"/>
              <a:t>KuCoin</a:t>
            </a:r>
            <a:r>
              <a:rPr lang="fa-IR" dirty="0" smtClean="0"/>
              <a:t> ) </a:t>
            </a:r>
            <a:r>
              <a:rPr lang="fa-IR" dirty="0"/>
              <a:t>را نام برد</a:t>
            </a:r>
            <a:r>
              <a:rPr lang="fa-IR" b="1" dirty="0" smtClean="0"/>
              <a:t>.</a:t>
            </a:r>
            <a:endParaRPr lang="en-US" b="1" dirty="0"/>
          </a:p>
        </p:txBody>
      </p:sp>
      <p:sp>
        <p:nvSpPr>
          <p:cNvPr id="4" name="Date Placeholder 3"/>
          <p:cNvSpPr>
            <a:spLocks noGrp="1"/>
          </p:cNvSpPr>
          <p:nvPr>
            <p:ph type="dt" sz="half" idx="10"/>
          </p:nvPr>
        </p:nvSpPr>
        <p:spPr/>
        <p:txBody>
          <a:bodyPr/>
          <a:lstStyle/>
          <a:p>
            <a:fld id="{85C02609-DABC-4367-A1BD-2AC5193E6504}" type="datetime1">
              <a:rPr lang="en-US" smtClean="0"/>
              <a:t>2/18/2020</a:t>
            </a:fld>
            <a:endParaRPr lang="en-US"/>
          </a:p>
        </p:txBody>
      </p:sp>
      <p:sp>
        <p:nvSpPr>
          <p:cNvPr id="5" name="Slide Number Placeholder 4"/>
          <p:cNvSpPr>
            <a:spLocks noGrp="1"/>
          </p:cNvSpPr>
          <p:nvPr>
            <p:ph type="sldNum" sz="quarter" idx="12"/>
          </p:nvPr>
        </p:nvSpPr>
        <p:spPr/>
        <p:txBody>
          <a:bodyPr/>
          <a:lstStyle/>
          <a:p>
            <a:fld id="{5DE20FFE-409B-41F3-8A81-B6EC2F0E70EC}" type="slidenum">
              <a:rPr lang="en-US" smtClean="0"/>
              <a:t>23</a:t>
            </a:fld>
            <a:endParaRPr lang="en-US" dirty="0"/>
          </a:p>
        </p:txBody>
      </p:sp>
      <p:sp>
        <p:nvSpPr>
          <p:cNvPr id="6" name="Text Placeholder 5"/>
          <p:cNvSpPr>
            <a:spLocks noGrp="1"/>
          </p:cNvSpPr>
          <p:nvPr>
            <p:ph type="body" sz="quarter" idx="13"/>
          </p:nvPr>
        </p:nvSpPr>
        <p:spPr/>
        <p:txBody>
          <a:bodyPr/>
          <a:lstStyle/>
          <a:p>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70598" y="3028950"/>
            <a:ext cx="2583703" cy="140179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952500" y="3729848"/>
            <a:ext cx="1600200" cy="930116"/>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72200" y="3461534"/>
            <a:ext cx="1748638" cy="1165759"/>
          </a:xfrm>
          <a:prstGeom prst="rect">
            <a:avLst/>
          </a:prstGeom>
        </p:spPr>
      </p:pic>
    </p:spTree>
    <p:extLst>
      <p:ext uri="{BB962C8B-B14F-4D97-AF65-F5344CB8AC3E}">
        <p14:creationId xmlns:p14="http://schemas.microsoft.com/office/powerpoint/2010/main" val="22589835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latin typeface="Arabic Typesetting" panose="03020402040406030203" pitchFamily="66" charset="-78"/>
                <a:cs typeface="Arabic Typesetting" panose="03020402040406030203" pitchFamily="66" charset="-78"/>
              </a:rPr>
              <a:t>صرافی های آنلاین</a:t>
            </a:r>
            <a:endParaRPr lang="en-US" dirty="0">
              <a:latin typeface="Arabic Typesetting" panose="03020402040406030203" pitchFamily="66" charset="-78"/>
              <a:cs typeface="Arabic Typesetting" panose="03020402040406030203" pitchFamily="66" charset="-78"/>
            </a:endParaRPr>
          </a:p>
        </p:txBody>
      </p:sp>
      <p:sp>
        <p:nvSpPr>
          <p:cNvPr id="3" name="Content Placeholder 2"/>
          <p:cNvSpPr>
            <a:spLocks noGrp="1"/>
          </p:cNvSpPr>
          <p:nvPr>
            <p:ph idx="1"/>
          </p:nvPr>
        </p:nvSpPr>
        <p:spPr/>
        <p:txBody>
          <a:bodyPr>
            <a:normAutofit fontScale="92500" lnSpcReduction="10000"/>
          </a:bodyPr>
          <a:lstStyle/>
          <a:p>
            <a:pPr algn="r" rtl="1">
              <a:buFont typeface="Wingdings" panose="05000000000000000000" pitchFamily="2" charset="2"/>
              <a:buChar char="v"/>
            </a:pPr>
            <a:r>
              <a:rPr lang="fa-IR" dirty="0" smtClean="0"/>
              <a:t>صرافی </a:t>
            </a:r>
            <a:r>
              <a:rPr lang="fa-IR" dirty="0"/>
              <a:t>ها بر اساس نوع مالکیت کیف پول کاربران به دو دسته کلی تقسیم می شوند:</a:t>
            </a:r>
          </a:p>
          <a:p>
            <a:pPr lvl="1" algn="r" rtl="1">
              <a:buFont typeface="Arial" panose="020B0604020202020204" pitchFamily="34" charset="0"/>
              <a:buChar char="•"/>
            </a:pPr>
            <a:r>
              <a:rPr lang="fa-IR" dirty="0" smtClean="0"/>
              <a:t>اکسچنج </a:t>
            </a:r>
            <a:r>
              <a:rPr lang="fa-IR" dirty="0"/>
              <a:t>های متمرکز: در این اکسچنج ها، به جهت تضمین معاملات انجام شده، کلید خصوصی کیف پول ها در اختیار صرافی ارز دیجیتال است.</a:t>
            </a:r>
          </a:p>
          <a:p>
            <a:pPr lvl="1" algn="r" rtl="1">
              <a:buFont typeface="Wingdings" panose="05000000000000000000" pitchFamily="2" charset="2"/>
              <a:buChar char="ü"/>
            </a:pPr>
            <a:r>
              <a:rPr lang="fa-IR" dirty="0" smtClean="0"/>
              <a:t>اکسچنج </a:t>
            </a:r>
            <a:r>
              <a:rPr lang="fa-IR" dirty="0"/>
              <a:t>های غیرمتمرکز: در این اکسچنج ها، کلید خصوصی کیف پول ها، در اختیار خود کاربران است و امنیت معاملات از طریق داور یا شخص ثالث تضمین می شود</a:t>
            </a:r>
            <a:r>
              <a:rPr lang="fa-IR" dirty="0" smtClean="0"/>
              <a:t>.</a:t>
            </a:r>
          </a:p>
          <a:p>
            <a:pPr algn="r" rtl="1">
              <a:buFont typeface="Wingdings" panose="05000000000000000000" pitchFamily="2" charset="2"/>
              <a:buChar char="v"/>
            </a:pPr>
            <a:r>
              <a:rPr lang="fa-IR" dirty="0"/>
              <a:t>چه مواردی را برای انتخاب بهترین صرافی ارز دیجیتال باید در نظر گرفت</a:t>
            </a:r>
            <a:r>
              <a:rPr lang="fa-IR" dirty="0" smtClean="0"/>
              <a:t>؟</a:t>
            </a:r>
          </a:p>
          <a:p>
            <a:pPr lvl="1" algn="r" rtl="1">
              <a:buFont typeface="Wingdings" panose="05000000000000000000" pitchFamily="2" charset="2"/>
              <a:buChar char="v"/>
            </a:pPr>
            <a:r>
              <a:rPr lang="fa-IR" dirty="0"/>
              <a:t>امنیت، شهرت و سابقه صرافی ارز دیجیتال</a:t>
            </a:r>
          </a:p>
          <a:p>
            <a:pPr lvl="1" algn="r" rtl="1">
              <a:buFont typeface="Wingdings" panose="05000000000000000000" pitchFamily="2" charset="2"/>
              <a:buChar char="v"/>
            </a:pPr>
            <a:r>
              <a:rPr lang="fa-IR" dirty="0"/>
              <a:t>کارمزد معامله (</a:t>
            </a:r>
            <a:r>
              <a:rPr lang="en-US" dirty="0"/>
              <a:t>Fee</a:t>
            </a:r>
            <a:r>
              <a:rPr lang="fa-IR" dirty="0"/>
              <a:t>)</a:t>
            </a:r>
            <a:endParaRPr lang="en-US" dirty="0"/>
          </a:p>
          <a:p>
            <a:pPr lvl="1" algn="r" rtl="1">
              <a:buFont typeface="Wingdings" panose="05000000000000000000" pitchFamily="2" charset="2"/>
              <a:buChar char="v"/>
            </a:pPr>
            <a:r>
              <a:rPr lang="fa-IR" dirty="0"/>
              <a:t>فرآیند احراز هویت</a:t>
            </a:r>
          </a:p>
          <a:p>
            <a:pPr lvl="1" algn="r" rtl="1">
              <a:buFont typeface="Wingdings" panose="05000000000000000000" pitchFamily="2" charset="2"/>
              <a:buChar char="v"/>
            </a:pPr>
            <a:r>
              <a:rPr lang="fa-IR" dirty="0"/>
              <a:t>کارمزد انتقال</a:t>
            </a:r>
          </a:p>
          <a:p>
            <a:pPr lvl="1" algn="r" rtl="1">
              <a:buFont typeface="Wingdings" panose="05000000000000000000" pitchFamily="2" charset="2"/>
              <a:buChar char="v"/>
            </a:pPr>
            <a:r>
              <a:rPr lang="fa-IR" dirty="0"/>
              <a:t>حجم بازار، سیالیت و شکاف قیمت</a:t>
            </a:r>
          </a:p>
          <a:p>
            <a:pPr lvl="1" algn="r" rtl="1">
              <a:buFont typeface="Wingdings" panose="05000000000000000000" pitchFamily="2" charset="2"/>
              <a:buChar char="v"/>
            </a:pPr>
            <a:r>
              <a:rPr lang="fa-IR" dirty="0"/>
              <a:t>امکان تعیین قیمت توسط کاربر</a:t>
            </a:r>
          </a:p>
          <a:p>
            <a:pPr lvl="1" algn="r" rtl="1">
              <a:buFont typeface="Wingdings" panose="05000000000000000000" pitchFamily="2" charset="2"/>
              <a:buChar char="v"/>
            </a:pPr>
            <a:r>
              <a:rPr lang="fa-IR" dirty="0"/>
              <a:t>تعداد کوین و جفت های رمزارزی قابل معامله</a:t>
            </a:r>
          </a:p>
          <a:p>
            <a:pPr lvl="1" algn="r" rtl="1">
              <a:buFont typeface="Wingdings" panose="05000000000000000000" pitchFamily="2" charset="2"/>
              <a:buChar char="v"/>
            </a:pPr>
            <a:r>
              <a:rPr lang="fa-IR" dirty="0" smtClean="0"/>
              <a:t>...</a:t>
            </a:r>
          </a:p>
          <a:p>
            <a:pPr marL="342900" lvl="1" indent="-342900" algn="r" rtl="1">
              <a:buClr>
                <a:schemeClr val="accent2">
                  <a:lumMod val="75000"/>
                </a:schemeClr>
              </a:buClr>
              <a:buSzPct val="100000"/>
              <a:buFont typeface="Wingdings" panose="05000000000000000000" pitchFamily="2" charset="2"/>
              <a:buChar char="v"/>
            </a:pPr>
            <a:r>
              <a:rPr lang="fa-IR" dirty="0"/>
              <a:t>درادامه </a:t>
            </a:r>
            <a:r>
              <a:rPr lang="fa-IR" dirty="0" smtClean="0"/>
              <a:t>نوبیتکس معروف ترین صرافی ایران و به </a:t>
            </a:r>
            <a:r>
              <a:rPr lang="fa-IR" dirty="0"/>
              <a:t>اختصار چند نمونه </a:t>
            </a:r>
            <a:r>
              <a:rPr lang="fa-IR" dirty="0" smtClean="0"/>
              <a:t>ازسایر صرافی </a:t>
            </a:r>
            <a:r>
              <a:rPr lang="fa-IR" dirty="0"/>
              <a:t>های ایران را معرفی </a:t>
            </a:r>
            <a:r>
              <a:rPr lang="fa-IR" dirty="0" smtClean="0"/>
              <a:t>میکنیم.</a:t>
            </a:r>
          </a:p>
          <a:p>
            <a:pPr lvl="1" indent="0" algn="r" rtl="1">
              <a:buNone/>
            </a:pPr>
            <a:endParaRPr lang="fa-IR" dirty="0"/>
          </a:p>
          <a:p>
            <a:pPr marL="0" indent="0" algn="r" rtl="1">
              <a:buNone/>
            </a:pPr>
            <a:endParaRPr lang="en-US" dirty="0"/>
          </a:p>
        </p:txBody>
      </p:sp>
      <p:sp>
        <p:nvSpPr>
          <p:cNvPr id="4" name="Date Placeholder 3"/>
          <p:cNvSpPr>
            <a:spLocks noGrp="1"/>
          </p:cNvSpPr>
          <p:nvPr>
            <p:ph type="dt" sz="half" idx="10"/>
          </p:nvPr>
        </p:nvSpPr>
        <p:spPr/>
        <p:txBody>
          <a:bodyPr/>
          <a:lstStyle/>
          <a:p>
            <a:fld id="{85C02609-DABC-4367-A1BD-2AC5193E6504}" type="datetime1">
              <a:rPr lang="en-US" smtClean="0"/>
              <a:t>2/18/2020</a:t>
            </a:fld>
            <a:endParaRPr lang="en-US"/>
          </a:p>
        </p:txBody>
      </p:sp>
      <p:sp>
        <p:nvSpPr>
          <p:cNvPr id="5" name="Slide Number Placeholder 4"/>
          <p:cNvSpPr>
            <a:spLocks noGrp="1"/>
          </p:cNvSpPr>
          <p:nvPr>
            <p:ph type="sldNum" sz="quarter" idx="12"/>
          </p:nvPr>
        </p:nvSpPr>
        <p:spPr/>
        <p:txBody>
          <a:bodyPr/>
          <a:lstStyle/>
          <a:p>
            <a:fld id="{5DE20FFE-409B-41F3-8A81-B6EC2F0E70EC}" type="slidenum">
              <a:rPr lang="en-US" smtClean="0"/>
              <a:t>24</a:t>
            </a:fld>
            <a:endParaRPr lang="en-US" dirty="0"/>
          </a:p>
        </p:txBody>
      </p:sp>
      <p:sp>
        <p:nvSpPr>
          <p:cNvPr id="6" name="Text Placeholder 5"/>
          <p:cNvSpPr>
            <a:spLocks noGrp="1"/>
          </p:cNvSpPr>
          <p:nvPr>
            <p:ph type="body" sz="quarter" idx="13"/>
          </p:nvPr>
        </p:nvSpPr>
        <p:spPr/>
        <p:txBody>
          <a:bodyPr/>
          <a:lstStyle/>
          <a:p>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169" y="2343150"/>
            <a:ext cx="2667000" cy="1695127"/>
          </a:xfrm>
          <a:prstGeom prst="rect">
            <a:avLst/>
          </a:prstGeom>
        </p:spPr>
      </p:pic>
    </p:spTree>
    <p:extLst>
      <p:ext uri="{BB962C8B-B14F-4D97-AF65-F5344CB8AC3E}">
        <p14:creationId xmlns:p14="http://schemas.microsoft.com/office/powerpoint/2010/main" val="1361237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gn="r" rtl="1">
              <a:buFont typeface="Wingdings" panose="05000000000000000000" pitchFamily="2" charset="2"/>
              <a:buChar char="v"/>
            </a:pPr>
            <a:r>
              <a:rPr lang="fa-IR" dirty="0" smtClean="0"/>
              <a:t>نوبیتکس</a:t>
            </a:r>
            <a:r>
              <a:rPr lang="fa-IR" dirty="0"/>
              <a:t> بزرگترین بازار ارزهای دیجیتال از لحاظ حجم معاملات در ایران است. پیشروترین اکسچنج در بین صرافی‌های ارزهای دیجیتال خاورمیانه که می‌توان با ریال و تتر در آن معامله کرد</a:t>
            </a:r>
            <a:r>
              <a:rPr lang="fa-IR" dirty="0" smtClean="0"/>
              <a:t>.</a:t>
            </a:r>
            <a:endParaRPr lang="fa-IR" dirty="0"/>
          </a:p>
          <a:p>
            <a:pPr algn="r" rtl="1">
              <a:buFont typeface="Wingdings" panose="05000000000000000000" pitchFamily="2" charset="2"/>
              <a:buChar char="v"/>
            </a:pPr>
            <a:r>
              <a:rPr lang="fa-IR" dirty="0" smtClean="0"/>
              <a:t> </a:t>
            </a:r>
            <a:r>
              <a:rPr lang="fa-IR" dirty="0"/>
              <a:t>در آن امکان خرید و فروش 6 ارز رمزنگاری شده بیت کوین، اتریوم، لایت کوین، تتر، ریپل و بیت کوین کش با </a:t>
            </a:r>
            <a:r>
              <a:rPr lang="fa-IR" dirty="0" smtClean="0"/>
              <a:t>ریال و تترامکان‌پذیر </a:t>
            </a:r>
            <a:r>
              <a:rPr lang="fa-IR" dirty="0"/>
              <a:t>است.</a:t>
            </a:r>
          </a:p>
          <a:p>
            <a:pPr algn="r" rtl="1">
              <a:buFont typeface="Wingdings" panose="05000000000000000000" pitchFamily="2" charset="2"/>
              <a:buChar char="v"/>
            </a:pPr>
            <a:r>
              <a:rPr lang="fa-IR" dirty="0" smtClean="0"/>
              <a:t>معامله </a:t>
            </a:r>
            <a:r>
              <a:rPr lang="fa-IR" dirty="0"/>
              <a:t>در بازارهای تتر نوبیتکس نیاز به احراز هویت ندارد اما معامله در بازار ریالی نوبیتکس منوط به احراز هویت کامل کاربر است.</a:t>
            </a:r>
          </a:p>
          <a:p>
            <a:pPr algn="r" rtl="1">
              <a:buFont typeface="Wingdings" panose="05000000000000000000" pitchFamily="2" charset="2"/>
              <a:buChar char="v"/>
            </a:pPr>
            <a:r>
              <a:rPr lang="fa-IR" dirty="0"/>
              <a:t>کارمزد معاملات در نوبیتکس حداکثر 0.35 درصد بوده و تا 0.2 درصد به صورت پله ای قابلیت کاهش </a:t>
            </a:r>
            <a:r>
              <a:rPr lang="fa-IR" dirty="0" smtClean="0"/>
              <a:t>داردکارمزد </a:t>
            </a:r>
            <a:r>
              <a:rPr lang="fa-IR" dirty="0"/>
              <a:t>واریز فیات (ریال) در نوبیتکس 0 است که نسبت به اکسچنج های خارجی که قابلیت واریز فیات دارند مزیت به حساب می آید.</a:t>
            </a:r>
          </a:p>
          <a:p>
            <a:pPr algn="r" rtl="1">
              <a:buFont typeface="Wingdings" panose="05000000000000000000" pitchFamily="2" charset="2"/>
              <a:buChar char="v"/>
            </a:pPr>
            <a:r>
              <a:rPr lang="fa-IR" dirty="0"/>
              <a:t>کاربران امکان کسب درآمد از طریق ارسال لینک معرف را دارند. 30% از کارمزد معاملات افراد معرفی شده، به فرد معرف تعلق می </a:t>
            </a:r>
            <a:r>
              <a:rPr lang="fa-IR" dirty="0" smtClean="0"/>
              <a:t>گیرد</a:t>
            </a:r>
            <a:endParaRPr lang="fa-IR" dirty="0"/>
          </a:p>
          <a:p>
            <a:pPr algn="r" rtl="1">
              <a:buFont typeface="Wingdings" panose="05000000000000000000" pitchFamily="2" charset="2"/>
              <a:buChar char="v"/>
            </a:pPr>
            <a:r>
              <a:rPr lang="fa-IR" dirty="0"/>
              <a:t>امکان شارژ حساب از طریق واریز شتابی از دیگر ویژگی‌های نوبیتکس است.</a:t>
            </a:r>
          </a:p>
          <a:p>
            <a:pPr algn="r" rtl="1">
              <a:buFont typeface="Wingdings" panose="05000000000000000000" pitchFamily="2" charset="2"/>
              <a:buChar char="v"/>
            </a:pPr>
            <a:r>
              <a:rPr lang="fa-IR" dirty="0"/>
              <a:t>با توجه به وجود دفتر سفارشات </a:t>
            </a:r>
            <a:r>
              <a:rPr lang="en-US" dirty="0" err="1" smtClean="0"/>
              <a:t>OrderBook</a:t>
            </a:r>
            <a:r>
              <a:rPr lang="en-US" dirty="0" smtClean="0"/>
              <a:t>)</a:t>
            </a:r>
            <a:r>
              <a:rPr lang="fa-IR" dirty="0" smtClean="0"/>
              <a:t>) </a:t>
            </a:r>
            <a:r>
              <a:rPr lang="en-US" dirty="0" smtClean="0"/>
              <a:t>، </a:t>
            </a:r>
            <a:r>
              <a:rPr lang="fa-IR" dirty="0"/>
              <a:t>امکان سفارش‌گذاری با قیمت مد نظر خریدار و فروشنده وجود دارد.</a:t>
            </a:r>
          </a:p>
          <a:p>
            <a:pPr algn="r" rtl="1">
              <a:buFont typeface="Wingdings" panose="05000000000000000000" pitchFamily="2" charset="2"/>
              <a:buChar char="v"/>
            </a:pPr>
            <a:r>
              <a:rPr lang="fa-IR" dirty="0" smtClean="0"/>
              <a:t>نوبیتکس </a:t>
            </a:r>
            <a:r>
              <a:rPr lang="fa-IR" dirty="0"/>
              <a:t>امکان استفاده از بستر آزمایشی برای آموزش بیشتر کاربران را فراهم نموده است. در این بستر شارژ اعتباری رایگان در اختیار کاربران قرار می گیرد </a:t>
            </a:r>
            <a:endParaRPr lang="fa-IR" dirty="0" smtClean="0"/>
          </a:p>
          <a:p>
            <a:pPr algn="r" rtl="1">
              <a:buFont typeface="Wingdings" panose="05000000000000000000" pitchFamily="2" charset="2"/>
              <a:buChar char="v"/>
            </a:pPr>
            <a:r>
              <a:rPr lang="fa-IR" dirty="0" smtClean="0"/>
              <a:t>نوبیتکس </a:t>
            </a:r>
            <a:r>
              <a:rPr lang="fa-IR" dirty="0"/>
              <a:t>دارای اولین اپلیکیشن اندرویدی بازار خرید و فروش ارزهای دیجیتال می باشد که تمامی امکانات بازار حرفه ای نوبیتکس را در اختیار کاربران قرار می دهد. </a:t>
            </a:r>
            <a:endParaRPr lang="fa-IR" dirty="0" smtClean="0"/>
          </a:p>
          <a:p>
            <a:pPr algn="r" rtl="1">
              <a:buFont typeface="Wingdings" panose="05000000000000000000" pitchFamily="2" charset="2"/>
              <a:buChar char="v"/>
            </a:pPr>
            <a:r>
              <a:rPr lang="fa-IR" dirty="0" smtClean="0"/>
              <a:t>امکان </a:t>
            </a:r>
            <a:r>
              <a:rPr lang="fa-IR" dirty="0"/>
              <a:t>اتصال به بازار نوبیتکس از طریق </a:t>
            </a:r>
            <a:r>
              <a:rPr lang="en-US" dirty="0"/>
              <a:t>API </a:t>
            </a:r>
            <a:r>
              <a:rPr lang="fa-IR" dirty="0" smtClean="0"/>
              <a:t> وجود </a:t>
            </a:r>
            <a:r>
              <a:rPr lang="fa-IR" dirty="0"/>
              <a:t>دارد.</a:t>
            </a:r>
          </a:p>
          <a:p>
            <a:pPr algn="r" rtl="1">
              <a:buFont typeface="Wingdings" panose="05000000000000000000" pitchFamily="2" charset="2"/>
              <a:buChar char="v"/>
            </a:pPr>
            <a:r>
              <a:rPr lang="fa-IR" dirty="0"/>
              <a:t>نوبیتکس توسط معاونت فناوری ریاست جمهوری بررسی و دانش بنیان شده است</a:t>
            </a:r>
            <a:r>
              <a:rPr lang="fa-IR" dirty="0" smtClean="0"/>
              <a:t>.</a:t>
            </a:r>
            <a:r>
              <a:rPr lang="fa-IR" dirty="0"/>
              <a:t/>
            </a:r>
            <a:br>
              <a:rPr lang="fa-IR" dirty="0"/>
            </a:br>
            <a:endParaRPr lang="en-US" dirty="0"/>
          </a:p>
        </p:txBody>
      </p:sp>
      <p:sp>
        <p:nvSpPr>
          <p:cNvPr id="4" name="Date Placeholder 3"/>
          <p:cNvSpPr>
            <a:spLocks noGrp="1"/>
          </p:cNvSpPr>
          <p:nvPr>
            <p:ph type="dt" sz="half" idx="10"/>
          </p:nvPr>
        </p:nvSpPr>
        <p:spPr/>
        <p:txBody>
          <a:bodyPr/>
          <a:lstStyle/>
          <a:p>
            <a:fld id="{85C02609-DABC-4367-A1BD-2AC5193E6504}" type="datetime1">
              <a:rPr lang="en-US" smtClean="0"/>
              <a:t>2/18/2020</a:t>
            </a:fld>
            <a:endParaRPr lang="en-US"/>
          </a:p>
        </p:txBody>
      </p:sp>
      <p:sp>
        <p:nvSpPr>
          <p:cNvPr id="5" name="Slide Number Placeholder 4"/>
          <p:cNvSpPr>
            <a:spLocks noGrp="1"/>
          </p:cNvSpPr>
          <p:nvPr>
            <p:ph type="sldNum" sz="quarter" idx="12"/>
          </p:nvPr>
        </p:nvSpPr>
        <p:spPr/>
        <p:txBody>
          <a:bodyPr/>
          <a:lstStyle/>
          <a:p>
            <a:fld id="{5DE20FFE-409B-41F3-8A81-B6EC2F0E70EC}" type="slidenum">
              <a:rPr lang="en-US" smtClean="0"/>
              <a:t>25</a:t>
            </a:fld>
            <a:endParaRPr lang="en-US" dirty="0"/>
          </a:p>
        </p:txBody>
      </p:sp>
      <p:sp>
        <p:nvSpPr>
          <p:cNvPr id="6" name="Text Placeholder 5"/>
          <p:cNvSpPr>
            <a:spLocks noGrp="1"/>
          </p:cNvSpPr>
          <p:nvPr>
            <p:ph type="body" sz="quarter" idx="13"/>
          </p:nvPr>
        </p:nvSpPr>
        <p:spPr/>
        <p:txBody>
          <a:bodyPr/>
          <a:lstStyle/>
          <a:p>
            <a:r>
              <a:rPr lang="fa-IR" dirty="0" smtClean="0"/>
              <a:t>ویژگی ها و مزایا</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91576"/>
            <a:ext cx="2462213" cy="972471"/>
          </a:xfrm>
          <a:prstGeom prst="rect">
            <a:avLst/>
          </a:prstGeom>
        </p:spPr>
      </p:pic>
    </p:spTree>
    <p:extLst>
      <p:ext uri="{BB962C8B-B14F-4D97-AF65-F5344CB8AC3E}">
        <p14:creationId xmlns:p14="http://schemas.microsoft.com/office/powerpoint/2010/main" val="31322521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60534"/>
            <a:ext cx="6934200" cy="536971"/>
          </a:xfrm>
        </p:spPr>
        <p:txBody>
          <a:bodyPr/>
          <a:lstStyle/>
          <a:p>
            <a:r>
              <a:rPr lang="fa-IR" dirty="0">
                <a:latin typeface="Arabic Typesetting" panose="03020402040406030203" pitchFamily="66" charset="-78"/>
                <a:cs typeface="Arabic Typesetting" panose="03020402040406030203" pitchFamily="66" charset="-78"/>
              </a:rPr>
              <a:t>صرافی های آنلاین</a:t>
            </a:r>
            <a:endParaRPr lang="en-US" dirty="0"/>
          </a:p>
        </p:txBody>
      </p:sp>
      <p:sp>
        <p:nvSpPr>
          <p:cNvPr id="3" name="Content Placeholder 2"/>
          <p:cNvSpPr>
            <a:spLocks noGrp="1"/>
          </p:cNvSpPr>
          <p:nvPr>
            <p:ph idx="1"/>
          </p:nvPr>
        </p:nvSpPr>
        <p:spPr>
          <a:xfrm>
            <a:off x="533400" y="521238"/>
            <a:ext cx="8229600" cy="3394472"/>
          </a:xfrm>
        </p:spPr>
        <p:txBody>
          <a:bodyPr>
            <a:normAutofit/>
          </a:bodyPr>
          <a:lstStyle/>
          <a:p>
            <a:pPr algn="r" rtl="1">
              <a:buFont typeface="Wingdings" panose="05000000000000000000" pitchFamily="2" charset="2"/>
              <a:buChar char="v"/>
            </a:pPr>
            <a:r>
              <a:rPr lang="fa-IR" sz="1200" b="1" dirty="0"/>
              <a:t>ا</a:t>
            </a:r>
            <a:r>
              <a:rPr lang="fa-IR" sz="1200" b="1" dirty="0" smtClean="0"/>
              <a:t>کسیر</a:t>
            </a:r>
            <a:endParaRPr lang="fa-IR" sz="1200" dirty="0"/>
          </a:p>
          <a:p>
            <a:pPr lvl="1" algn="r" rtl="1"/>
            <a:r>
              <a:rPr lang="fa-IR" sz="1200" dirty="0"/>
              <a:t>قابلیت معامله بیت کوین، اتریوم و بیت کوین کش</a:t>
            </a:r>
          </a:p>
          <a:p>
            <a:pPr lvl="1" algn="r" rtl="1"/>
            <a:r>
              <a:rPr lang="fa-IR" sz="1200" dirty="0"/>
              <a:t>قابلیت اتصال از طریق </a:t>
            </a:r>
            <a:r>
              <a:rPr lang="en-US" sz="1200" dirty="0"/>
              <a:t>API</a:t>
            </a:r>
          </a:p>
          <a:p>
            <a:pPr lvl="1" algn="r" rtl="1"/>
            <a:r>
              <a:rPr lang="fa-IR" sz="1200" dirty="0"/>
              <a:t>کارمزد معاملات از 0-0.8% که به سطوح کاربری و نوع سفارش گذاری (سفارش گذار یا سفارش بردار) بستگی دارد</a:t>
            </a:r>
          </a:p>
          <a:p>
            <a:pPr algn="r" rtl="1">
              <a:buFont typeface="Wingdings" panose="05000000000000000000" pitchFamily="2" charset="2"/>
              <a:buChar char="v"/>
            </a:pPr>
            <a:r>
              <a:rPr lang="fa-IR" sz="1200" b="1" dirty="0"/>
              <a:t>والکس</a:t>
            </a:r>
            <a:endParaRPr lang="fa-IR" sz="1200" dirty="0"/>
          </a:p>
          <a:p>
            <a:pPr lvl="1" algn="r" rtl="1"/>
            <a:r>
              <a:rPr lang="fa-IR" sz="1200" dirty="0" smtClean="0"/>
              <a:t>امکان </a:t>
            </a:r>
            <a:r>
              <a:rPr lang="fa-IR" sz="1200" dirty="0"/>
              <a:t>معامله ارزهای دیجیتال بیت کوین، اتریوم، بیت کوین کش، تتر و دش</a:t>
            </a:r>
          </a:p>
          <a:p>
            <a:pPr lvl="1" algn="r" rtl="1"/>
            <a:r>
              <a:rPr lang="fa-IR" sz="1200" dirty="0"/>
              <a:t>کارمزد معاملات از 0.25-0.5</a:t>
            </a:r>
            <a:r>
              <a:rPr lang="fa-IR" sz="1200" dirty="0" smtClean="0"/>
              <a:t>%</a:t>
            </a:r>
            <a:endParaRPr lang="en-US" sz="1200" b="1" dirty="0" smtClean="0"/>
          </a:p>
          <a:p>
            <a:pPr algn="r" rtl="1">
              <a:buFont typeface="Wingdings" panose="05000000000000000000" pitchFamily="2" charset="2"/>
              <a:buChar char="v"/>
            </a:pPr>
            <a:r>
              <a:rPr lang="fa-IR" sz="1200" b="1" dirty="0" smtClean="0"/>
              <a:t>رمزینکس</a:t>
            </a:r>
            <a:endParaRPr lang="fa-IR" sz="1200" dirty="0"/>
          </a:p>
          <a:p>
            <a:pPr lvl="1" algn="r" rtl="1"/>
            <a:r>
              <a:rPr lang="fa-IR" sz="1200" dirty="0" smtClean="0"/>
              <a:t> </a:t>
            </a:r>
            <a:r>
              <a:rPr lang="fa-IR" sz="1200" dirty="0"/>
              <a:t>پوشش رمزارزهایی مثل بیت کوین، لایت کوین، دوج، اتریوم، تتر، ریپل و بایننس کوین با شکاف قیمتی حدود 3% روی خرید و فروش</a:t>
            </a:r>
          </a:p>
          <a:p>
            <a:pPr algn="r" rtl="1">
              <a:buFont typeface="Wingdings" panose="05000000000000000000" pitchFamily="2" charset="2"/>
              <a:buChar char="v"/>
            </a:pPr>
            <a:r>
              <a:rPr lang="fa-IR" sz="1200" b="1" dirty="0"/>
              <a:t>اوکی </a:t>
            </a:r>
            <a:r>
              <a:rPr lang="fa-IR" sz="1200" b="1" dirty="0" smtClean="0"/>
              <a:t>اکسچنج</a:t>
            </a:r>
            <a:endParaRPr lang="fa-IR" sz="1200" dirty="0"/>
          </a:p>
          <a:p>
            <a:pPr lvl="1" algn="r" rtl="1"/>
            <a:r>
              <a:rPr lang="fa-IR" sz="1200" dirty="0" smtClean="0"/>
              <a:t> </a:t>
            </a:r>
            <a:r>
              <a:rPr lang="fa-IR" sz="1200" dirty="0"/>
              <a:t>پوشش بیش از 40 ارز دیجیتال، یکی از قدیمی ترین صرافی های ایرانی با شکاف قیمتی حدود 8% روی خرید و فروش</a:t>
            </a:r>
          </a:p>
          <a:p>
            <a:pPr algn="r" rtl="1">
              <a:buFont typeface="Wingdings" panose="05000000000000000000" pitchFamily="2" charset="2"/>
              <a:buChar char="v"/>
            </a:pPr>
            <a:r>
              <a:rPr lang="fa-IR" sz="1200" b="1" dirty="0" smtClean="0"/>
              <a:t>بیدارز</a:t>
            </a:r>
            <a:endParaRPr lang="fa-IR" sz="1200" dirty="0"/>
          </a:p>
          <a:p>
            <a:pPr lvl="1" algn="r" rtl="1"/>
            <a:r>
              <a:rPr lang="fa-IR" sz="1200" dirty="0" smtClean="0"/>
              <a:t> </a:t>
            </a:r>
            <a:r>
              <a:rPr lang="fa-IR" sz="1200" dirty="0"/>
              <a:t>پوشش رمزارزهایی مثل بیت کوین، اتریوم، دوج، تتر و ... . با قابلیت سفارش گذاری آفلاین که معامله در آن بین کاربران صورت گرفته و 0.5% کارمزد معاملاتی در این بستر می باشد</a:t>
            </a:r>
          </a:p>
          <a:p>
            <a:pPr algn="r" rtl="1">
              <a:buFont typeface="Wingdings" panose="05000000000000000000" pitchFamily="2" charset="2"/>
              <a:buChar char="v"/>
            </a:pPr>
            <a:endParaRPr lang="en-US" sz="1200" dirty="0"/>
          </a:p>
        </p:txBody>
      </p:sp>
      <p:sp>
        <p:nvSpPr>
          <p:cNvPr id="4" name="Date Placeholder 3"/>
          <p:cNvSpPr>
            <a:spLocks noGrp="1"/>
          </p:cNvSpPr>
          <p:nvPr>
            <p:ph type="dt" sz="half" idx="10"/>
          </p:nvPr>
        </p:nvSpPr>
        <p:spPr/>
        <p:txBody>
          <a:bodyPr/>
          <a:lstStyle/>
          <a:p>
            <a:fld id="{85C02609-DABC-4367-A1BD-2AC5193E6504}" type="datetime1">
              <a:rPr lang="en-US" smtClean="0"/>
              <a:t>2/18/2020</a:t>
            </a:fld>
            <a:endParaRPr lang="en-US"/>
          </a:p>
        </p:txBody>
      </p:sp>
      <p:sp>
        <p:nvSpPr>
          <p:cNvPr id="5" name="Slide Number Placeholder 4"/>
          <p:cNvSpPr>
            <a:spLocks noGrp="1"/>
          </p:cNvSpPr>
          <p:nvPr>
            <p:ph type="sldNum" sz="quarter" idx="12"/>
          </p:nvPr>
        </p:nvSpPr>
        <p:spPr/>
        <p:txBody>
          <a:bodyPr/>
          <a:lstStyle/>
          <a:p>
            <a:fld id="{5DE20FFE-409B-41F3-8A81-B6EC2F0E70EC}" type="slidenum">
              <a:rPr lang="en-US" smtClean="0"/>
              <a:t>26</a:t>
            </a:fld>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19028" y="3630940"/>
            <a:ext cx="1396051" cy="92547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3791327"/>
            <a:ext cx="1632329" cy="638828"/>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82639" y="3630940"/>
            <a:ext cx="995687" cy="995687"/>
          </a:xfrm>
          <a:prstGeom prst="rect">
            <a:avLst/>
          </a:prstGeom>
        </p:spPr>
      </p:pic>
      <p:pic>
        <p:nvPicPr>
          <p:cNvPr id="10" name="Picture 9"/>
          <p:cNvPicPr>
            <a:picLocks noChangeAspect="1"/>
          </p:cNvPicPr>
          <p:nvPr/>
        </p:nvPicPr>
        <p:blipFill rotWithShape="1">
          <a:blip r:embed="rId5" cstate="print">
            <a:extLst>
              <a:ext uri="{28A0092B-C50C-407E-A947-70E740481C1C}">
                <a14:useLocalDpi xmlns:a14="http://schemas.microsoft.com/office/drawing/2010/main" val="0"/>
              </a:ext>
            </a:extLst>
          </a:blip>
          <a:srcRect l="25322" r="24360"/>
          <a:stretch/>
        </p:blipFill>
        <p:spPr>
          <a:xfrm>
            <a:off x="2009906" y="3630940"/>
            <a:ext cx="1161787" cy="982003"/>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11905" b="31015"/>
          <a:stretch/>
        </p:blipFill>
        <p:spPr>
          <a:xfrm>
            <a:off x="469057" y="3712675"/>
            <a:ext cx="1409700" cy="762000"/>
          </a:xfrm>
          <a:prstGeom prst="rect">
            <a:avLst/>
          </a:prstGeom>
        </p:spPr>
      </p:pic>
    </p:spTree>
    <p:extLst>
      <p:ext uri="{BB962C8B-B14F-4D97-AF65-F5344CB8AC3E}">
        <p14:creationId xmlns:p14="http://schemas.microsoft.com/office/powerpoint/2010/main" val="24983698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latin typeface="Arabic Typesetting" panose="03020402040406030203" pitchFamily="66" charset="-78"/>
                <a:cs typeface="Arabic Typesetting" panose="03020402040406030203" pitchFamily="66" charset="-78"/>
              </a:rPr>
              <a:t>آزمایشگاه ها و انجمن ها</a:t>
            </a:r>
            <a:endParaRPr lang="en-US" dirty="0">
              <a:latin typeface="Arabic Typesetting" panose="03020402040406030203" pitchFamily="66" charset="-78"/>
              <a:cs typeface="Arabic Typesetting" panose="03020402040406030203" pitchFamily="66" charset="-78"/>
            </a:endParaRPr>
          </a:p>
        </p:txBody>
      </p:sp>
      <p:sp>
        <p:nvSpPr>
          <p:cNvPr id="3" name="Content Placeholder 2"/>
          <p:cNvSpPr>
            <a:spLocks noGrp="1"/>
          </p:cNvSpPr>
          <p:nvPr>
            <p:ph idx="1"/>
          </p:nvPr>
        </p:nvSpPr>
        <p:spPr/>
        <p:txBody>
          <a:bodyPr/>
          <a:lstStyle/>
          <a:p>
            <a:pPr algn="r" rtl="1">
              <a:buFont typeface="Arial Rounded MT Bold" panose="020F0704030504030204" pitchFamily="34" charset="0"/>
              <a:buChar char="§"/>
            </a:pPr>
            <a:r>
              <a:rPr lang="fa-IR" dirty="0" smtClean="0"/>
              <a:t>آزمایشگاه بلاک چین ایران</a:t>
            </a:r>
          </a:p>
          <a:p>
            <a:pPr marL="0" indent="0" algn="r" rtl="1">
              <a:buNone/>
            </a:pPr>
            <a:endParaRPr lang="fa-IR" dirty="0" smtClean="0"/>
          </a:p>
          <a:p>
            <a:pPr algn="r" rtl="1">
              <a:buFont typeface="Arial Rounded MT Bold" panose="020F0704030504030204" pitchFamily="34" charset="0"/>
              <a:buChar char="§"/>
            </a:pPr>
            <a:r>
              <a:rPr lang="fa-IR" dirty="0" smtClean="0"/>
              <a:t>آزمایشگاه بلاک چین شریف</a:t>
            </a:r>
          </a:p>
          <a:p>
            <a:pPr algn="r" rtl="1">
              <a:buFont typeface="Arial Rounded MT Bold" panose="020F0704030504030204" pitchFamily="34" charset="0"/>
              <a:buChar char="§"/>
            </a:pPr>
            <a:endParaRPr lang="fa-IR" dirty="0" smtClean="0"/>
          </a:p>
          <a:p>
            <a:pPr algn="r" rtl="1">
              <a:buFont typeface="Arial Rounded MT Bold" panose="020F0704030504030204" pitchFamily="34" charset="0"/>
              <a:buChar char="§"/>
            </a:pPr>
            <a:r>
              <a:rPr lang="fa-IR" dirty="0" smtClean="0"/>
              <a:t>آزمایشگاه نوآوری بلاک چین</a:t>
            </a:r>
          </a:p>
          <a:p>
            <a:pPr algn="r" rtl="1">
              <a:buFont typeface="Arial Rounded MT Bold" panose="020F0704030504030204" pitchFamily="34" charset="0"/>
              <a:buChar char="§"/>
            </a:pPr>
            <a:endParaRPr lang="fa-IR" dirty="0" smtClean="0"/>
          </a:p>
          <a:p>
            <a:pPr algn="r" rtl="1">
              <a:buFont typeface="Arial Rounded MT Bold" panose="020F0704030504030204" pitchFamily="34" charset="0"/>
              <a:buChar char="§"/>
            </a:pPr>
            <a:r>
              <a:rPr lang="fa-IR" dirty="0" smtClean="0"/>
              <a:t>انجمن بلاک چین ایران</a:t>
            </a:r>
          </a:p>
          <a:p>
            <a:pPr algn="r" rtl="1">
              <a:buFont typeface="Arial Rounded MT Bold" panose="020F0704030504030204" pitchFamily="34" charset="0"/>
              <a:buChar char="§"/>
            </a:pPr>
            <a:endParaRPr lang="fa-IR" dirty="0" smtClean="0"/>
          </a:p>
          <a:p>
            <a:pPr algn="r" rtl="1">
              <a:buFont typeface="Arial Rounded MT Bold" panose="020F0704030504030204" pitchFamily="34" charset="0"/>
              <a:buChar char="§"/>
            </a:pPr>
            <a:r>
              <a:rPr lang="fa-IR" dirty="0" smtClean="0"/>
              <a:t>کمپ بلاک چین ایران</a:t>
            </a:r>
            <a:endParaRPr lang="en-US" dirty="0"/>
          </a:p>
        </p:txBody>
      </p:sp>
      <p:sp>
        <p:nvSpPr>
          <p:cNvPr id="4" name="Date Placeholder 3"/>
          <p:cNvSpPr>
            <a:spLocks noGrp="1"/>
          </p:cNvSpPr>
          <p:nvPr>
            <p:ph type="dt" sz="half" idx="10"/>
          </p:nvPr>
        </p:nvSpPr>
        <p:spPr/>
        <p:txBody>
          <a:bodyPr/>
          <a:lstStyle/>
          <a:p>
            <a:fld id="{85C02609-DABC-4367-A1BD-2AC5193E6504}" type="datetime1">
              <a:rPr lang="en-US" smtClean="0"/>
              <a:t>2/18/2020</a:t>
            </a:fld>
            <a:endParaRPr lang="en-US"/>
          </a:p>
        </p:txBody>
      </p:sp>
      <p:sp>
        <p:nvSpPr>
          <p:cNvPr id="5" name="Slide Number Placeholder 4"/>
          <p:cNvSpPr>
            <a:spLocks noGrp="1"/>
          </p:cNvSpPr>
          <p:nvPr>
            <p:ph type="sldNum" sz="quarter" idx="12"/>
          </p:nvPr>
        </p:nvSpPr>
        <p:spPr/>
        <p:txBody>
          <a:bodyPr/>
          <a:lstStyle/>
          <a:p>
            <a:fld id="{5DE20FFE-409B-41F3-8A81-B6EC2F0E70EC}" type="slidenum">
              <a:rPr lang="en-US" smtClean="0"/>
              <a:t>27</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067" y="770147"/>
            <a:ext cx="2200508" cy="1192003"/>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1575" y="1387700"/>
            <a:ext cx="2229933" cy="1249864"/>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06500" y="2648912"/>
            <a:ext cx="1497178" cy="1230199"/>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1067" y="2012632"/>
            <a:ext cx="2057400" cy="1563624"/>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3409" y="3312539"/>
            <a:ext cx="2415824" cy="1368404"/>
          </a:xfrm>
          <a:prstGeom prst="rect">
            <a:avLst/>
          </a:prstGeom>
        </p:spPr>
      </p:pic>
    </p:spTree>
    <p:extLst>
      <p:ext uri="{BB962C8B-B14F-4D97-AF65-F5344CB8AC3E}">
        <p14:creationId xmlns:p14="http://schemas.microsoft.com/office/powerpoint/2010/main" val="16902088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57349"/>
            <a:ext cx="8229600" cy="2937273"/>
          </a:xfrm>
        </p:spPr>
        <p:txBody>
          <a:bodyPr/>
          <a:lstStyle/>
          <a:p>
            <a:pPr algn="r" rtl="1">
              <a:buFont typeface="Wingdings" panose="05000000000000000000" pitchFamily="2" charset="2"/>
              <a:buChar char="v"/>
            </a:pPr>
            <a:endParaRPr lang="fa-IR" dirty="0"/>
          </a:p>
          <a:p>
            <a:pPr algn="r" rtl="1">
              <a:buFont typeface="Wingdings" panose="05000000000000000000" pitchFamily="2" charset="2"/>
              <a:buChar char="v"/>
            </a:pPr>
            <a:r>
              <a:rPr lang="fa-IR" dirty="0" smtClean="0"/>
              <a:t>این </a:t>
            </a:r>
            <a:r>
              <a:rPr lang="fa-IR" dirty="0"/>
              <a:t>آزمایشگاه توسط دانشگاه صنعتی شریف در همکاری با بانک مرکزی ایران تأسیس شده است</a:t>
            </a:r>
            <a:r>
              <a:rPr lang="fa-IR" dirty="0" smtClean="0"/>
              <a:t>.</a:t>
            </a:r>
          </a:p>
          <a:p>
            <a:pPr algn="r" rtl="1">
              <a:buFont typeface="Wingdings" panose="05000000000000000000" pitchFamily="2" charset="2"/>
              <a:buChar char="v"/>
            </a:pPr>
            <a:endParaRPr lang="fa-IR" dirty="0" smtClean="0"/>
          </a:p>
          <a:p>
            <a:pPr algn="r" rtl="1">
              <a:buFont typeface="Wingdings" panose="05000000000000000000" pitchFamily="2" charset="2"/>
              <a:buChar char="v"/>
            </a:pPr>
            <a:r>
              <a:rPr lang="fa-IR" dirty="0"/>
              <a:t>توسط جمعی از اساتید، فارغ التحصیلان و دانشجویان نخبه </a:t>
            </a:r>
            <a:r>
              <a:rPr lang="fa-IR" u="sng" dirty="0">
                <a:hlinkClick r:id="rId2"/>
              </a:rPr>
              <a:t>پنتد</a:t>
            </a:r>
            <a:r>
              <a:rPr lang="fa-IR" dirty="0"/>
              <a:t> تشکیل شده است</a:t>
            </a:r>
            <a:r>
              <a:rPr lang="fa-IR" dirty="0" smtClean="0"/>
              <a:t>.</a:t>
            </a:r>
          </a:p>
          <a:p>
            <a:pPr algn="r" rtl="1">
              <a:buFont typeface="Wingdings" panose="05000000000000000000" pitchFamily="2" charset="2"/>
              <a:buChar char="v"/>
            </a:pPr>
            <a:endParaRPr lang="fa-IR" dirty="0"/>
          </a:p>
          <a:p>
            <a:pPr algn="r" rtl="1">
              <a:buFont typeface="Wingdings" panose="05000000000000000000" pitchFamily="2" charset="2"/>
              <a:buChar char="v"/>
            </a:pPr>
            <a:r>
              <a:rPr lang="fa-IR" dirty="0" smtClean="0"/>
              <a:t>آزمایشگاه کار خود را از </a:t>
            </a:r>
            <a:r>
              <a:rPr lang="en-US" dirty="0"/>
              <a:t>February </a:t>
            </a:r>
            <a:r>
              <a:rPr lang="en-US" dirty="0" smtClean="0"/>
              <a:t>2014</a:t>
            </a:r>
            <a:r>
              <a:rPr lang="fa-IR" dirty="0" smtClean="0"/>
              <a:t> با هدف پیشرو بودن در سطح بین الملل در حوزه تحقیقات و نوآوری در زمینه تجارت و دولت الکترونیک آغاز کرده است.</a:t>
            </a:r>
          </a:p>
          <a:p>
            <a:pPr algn="r" rtl="1">
              <a:buFont typeface="Wingdings" panose="05000000000000000000" pitchFamily="2" charset="2"/>
              <a:buChar char="v"/>
            </a:pPr>
            <a:endParaRPr lang="fa-IR" dirty="0"/>
          </a:p>
          <a:p>
            <a:pPr algn="r" rtl="1">
              <a:buFont typeface="Wingdings" panose="05000000000000000000" pitchFamily="2" charset="2"/>
              <a:buChar char="v"/>
            </a:pPr>
            <a:r>
              <a:rPr lang="fa-IR" dirty="0" smtClean="0"/>
              <a:t>اعضای اصلی آزمایشگاه حدود 20 نفر می باشد.</a:t>
            </a:r>
          </a:p>
          <a:p>
            <a:pPr algn="r" rtl="1">
              <a:buFont typeface="Wingdings" panose="05000000000000000000" pitchFamily="2" charset="2"/>
              <a:buChar char="v"/>
            </a:pPr>
            <a:r>
              <a:rPr lang="fa-IR" dirty="0" smtClean="0"/>
              <a:t>بخش مهمی از فعالیت ها در دانشگاه صنعتی شریف انجام می شود.</a:t>
            </a:r>
          </a:p>
          <a:p>
            <a:pPr marL="0" indent="0" algn="r" rtl="1">
              <a:buNone/>
            </a:pPr>
            <a:endParaRPr lang="en-US" dirty="0"/>
          </a:p>
          <a:p>
            <a:pPr algn="r" rtl="1">
              <a:buFont typeface="Wingdings" panose="05000000000000000000" pitchFamily="2" charset="2"/>
              <a:buChar char="v"/>
            </a:pPr>
            <a:endParaRPr lang="en-US" dirty="0"/>
          </a:p>
        </p:txBody>
      </p:sp>
      <p:sp>
        <p:nvSpPr>
          <p:cNvPr id="4" name="Date Placeholder 3"/>
          <p:cNvSpPr>
            <a:spLocks noGrp="1"/>
          </p:cNvSpPr>
          <p:nvPr>
            <p:ph type="dt" sz="half" idx="10"/>
          </p:nvPr>
        </p:nvSpPr>
        <p:spPr/>
        <p:txBody>
          <a:bodyPr/>
          <a:lstStyle/>
          <a:p>
            <a:fld id="{85C02609-DABC-4367-A1BD-2AC5193E6504}" type="datetime1">
              <a:rPr lang="en-US" smtClean="0"/>
              <a:t>2/18/2020</a:t>
            </a:fld>
            <a:endParaRPr lang="en-US"/>
          </a:p>
        </p:txBody>
      </p:sp>
      <p:sp>
        <p:nvSpPr>
          <p:cNvPr id="5" name="Slide Number Placeholder 4"/>
          <p:cNvSpPr>
            <a:spLocks noGrp="1"/>
          </p:cNvSpPr>
          <p:nvPr>
            <p:ph type="sldNum" sz="quarter" idx="12"/>
          </p:nvPr>
        </p:nvSpPr>
        <p:spPr/>
        <p:txBody>
          <a:bodyPr/>
          <a:lstStyle/>
          <a:p>
            <a:fld id="{5DE20FFE-409B-41F3-8A81-B6EC2F0E70EC}" type="slidenum">
              <a:rPr lang="en-US" smtClean="0"/>
              <a:t>28</a:t>
            </a:fld>
            <a:endParaRPr lang="en-US" dirty="0"/>
          </a:p>
        </p:txBody>
      </p:sp>
      <p:sp>
        <p:nvSpPr>
          <p:cNvPr id="6" name="Text Placeholder 5"/>
          <p:cNvSpPr>
            <a:spLocks noGrp="1"/>
          </p:cNvSpPr>
          <p:nvPr>
            <p:ph type="body" sz="quarter" idx="13"/>
          </p:nvPr>
        </p:nvSpPr>
        <p:spPr>
          <a:xfrm>
            <a:off x="914400" y="1136647"/>
            <a:ext cx="6934200" cy="384994"/>
          </a:xfrm>
        </p:spPr>
        <p:txBody>
          <a:bodyPr>
            <a:noAutofit/>
          </a:bodyPr>
          <a:lstStyle/>
          <a:p>
            <a:r>
              <a:rPr lang="fa-IR" sz="2400" dirty="0" smtClean="0">
                <a:latin typeface="Arabic Typesetting" panose="03020402040406030203" pitchFamily="66" charset="-78"/>
                <a:cs typeface="Arabic Typesetting" panose="03020402040406030203" pitchFamily="66" charset="-78"/>
              </a:rPr>
              <a:t>شمای کلی</a:t>
            </a:r>
            <a:endParaRPr lang="en-US" sz="2400" dirty="0">
              <a:latin typeface="Arabic Typesetting" panose="03020402040406030203" pitchFamily="66" charset="-78"/>
              <a:cs typeface="Arabic Typesetting" panose="03020402040406030203" pitchFamily="66" charset="-78"/>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1977" y="61285"/>
            <a:ext cx="2200508" cy="1192003"/>
          </a:xfrm>
          <a:prstGeom prst="rect">
            <a:avLst/>
          </a:prstGeom>
        </p:spPr>
      </p:pic>
    </p:spTree>
    <p:extLst>
      <p:ext uri="{BB962C8B-B14F-4D97-AF65-F5344CB8AC3E}">
        <p14:creationId xmlns:p14="http://schemas.microsoft.com/office/powerpoint/2010/main" val="29326841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a-IR" dirty="0">
                <a:latin typeface="Arabic Typesetting" panose="03020402040406030203" pitchFamily="66" charset="-78"/>
                <a:cs typeface="Arabic Typesetting" panose="03020402040406030203" pitchFamily="66" charset="-78"/>
              </a:rPr>
              <a:t>آزمایشگاه بلاکچین </a:t>
            </a:r>
            <a:r>
              <a:rPr lang="fa-IR" dirty="0" smtClean="0">
                <a:latin typeface="Arabic Typesetting" panose="03020402040406030203" pitchFamily="66" charset="-78"/>
                <a:cs typeface="Arabic Typesetting" panose="03020402040406030203" pitchFamily="66" charset="-78"/>
              </a:rPr>
              <a:t>ایران</a:t>
            </a:r>
            <a:endParaRPr lang="en-US" dirty="0"/>
          </a:p>
        </p:txBody>
      </p:sp>
      <p:sp>
        <p:nvSpPr>
          <p:cNvPr id="3" name="Content Placeholder 2"/>
          <p:cNvSpPr>
            <a:spLocks noGrp="1"/>
          </p:cNvSpPr>
          <p:nvPr>
            <p:ph idx="1"/>
          </p:nvPr>
        </p:nvSpPr>
        <p:spPr/>
        <p:txBody>
          <a:bodyPr/>
          <a:lstStyle/>
          <a:p>
            <a:pPr algn="r" rtl="1">
              <a:buFont typeface="Arial Rounded MT Bold" panose="020F0704030504030204" pitchFamily="34" charset="0"/>
              <a:buChar char="§"/>
            </a:pPr>
            <a:endParaRPr lang="fa-IR" dirty="0"/>
          </a:p>
          <a:p>
            <a:pPr algn="r" rtl="1">
              <a:buFont typeface="Arial Rounded MT Bold" panose="020F0704030504030204" pitchFamily="34" charset="0"/>
              <a:buChar char="§"/>
            </a:pPr>
            <a:r>
              <a:rPr lang="fa-IR" dirty="0"/>
              <a:t>آزمایشگاه‌های بلاکچین ایران، یک کانون تحقیق، مشاوره و نوآوری با تمرکز بر فناوری بلاکچین است</a:t>
            </a:r>
            <a:r>
              <a:rPr lang="fa-IR" dirty="0" smtClean="0"/>
              <a:t>.</a:t>
            </a:r>
            <a:endParaRPr lang="fa-IR" dirty="0"/>
          </a:p>
          <a:p>
            <a:pPr algn="r" rtl="1">
              <a:buFont typeface="Arial Rounded MT Bold" panose="020F0704030504030204" pitchFamily="34" charset="0"/>
              <a:buChar char="§"/>
            </a:pPr>
            <a:r>
              <a:rPr lang="fa-IR" dirty="0"/>
              <a:t> مأموریت آزمایشگاه بلاکچین ایران، تعریف نقشه‌ی راه به کار گیری فناوری بلاکچین در کشور است. </a:t>
            </a:r>
          </a:p>
          <a:p>
            <a:pPr algn="r" rtl="1">
              <a:buFont typeface="Arial Rounded MT Bold" panose="020F0704030504030204" pitchFamily="34" charset="0"/>
              <a:buChar char="§"/>
            </a:pPr>
            <a:r>
              <a:rPr lang="fa-IR" dirty="0"/>
              <a:t>تمرکز اصلی آزمایشگاه بر پژوهش‌های مبتنی بر بلاکچین، آموزش، مشاوره و برگزاری سمینارها و رویدادهای مرتبط به منظور </a:t>
            </a:r>
            <a:r>
              <a:rPr lang="fa-IR" dirty="0" smtClean="0"/>
              <a:t>شکل‌ دهی </a:t>
            </a:r>
            <a:r>
              <a:rPr lang="fa-IR" dirty="0"/>
              <a:t>به جامعه‌ای با آگاهی بیش‌تر در مورد بلاکچین است.</a:t>
            </a:r>
          </a:p>
          <a:p>
            <a:pPr algn="r" rtl="1">
              <a:buFont typeface="Arial Rounded MT Bold" panose="020F0704030504030204" pitchFamily="34" charset="0"/>
              <a:buChar char="§"/>
            </a:pPr>
            <a:r>
              <a:rPr lang="fa-IR" dirty="0"/>
              <a:t> آزمایشگاه بلاکچین ایران براساس این فعالیت‌ها و همکاری با بازیگران کلیدی ملی و بین‌المللی این حوزه، خدمات و محصولات نوین مبتنی بر بلاکچین را ارائه می‌نماید</a:t>
            </a:r>
            <a:r>
              <a:rPr lang="fa-IR" dirty="0" smtClean="0"/>
              <a:t>.</a:t>
            </a:r>
          </a:p>
          <a:p>
            <a:pPr algn="r" rtl="1">
              <a:buFont typeface="Arial Rounded MT Bold" panose="020F0704030504030204" pitchFamily="34" charset="0"/>
              <a:buChar char="§"/>
            </a:pPr>
            <a:endParaRPr lang="fa-IR" dirty="0" smtClean="0"/>
          </a:p>
          <a:p>
            <a:pPr algn="r" rtl="1">
              <a:buFont typeface="Arial Rounded MT Bold" panose="020F0704030504030204" pitchFamily="34" charset="0"/>
              <a:buChar char="§"/>
            </a:pPr>
            <a:r>
              <a:rPr lang="fa-IR" dirty="0" smtClean="0"/>
              <a:t>از نمونه فعالیت های آزمایشگاه </a:t>
            </a:r>
            <a:r>
              <a:rPr lang="fa-IR" dirty="0" smtClean="0"/>
              <a:t>می </a:t>
            </a:r>
            <a:r>
              <a:rPr lang="fa-IR" dirty="0" smtClean="0"/>
              <a:t>توان به مقاله زیر در </a:t>
            </a:r>
            <a:r>
              <a:rPr lang="en-US" dirty="0" smtClean="0"/>
              <a:t>IEEE</a:t>
            </a:r>
            <a:r>
              <a:rPr lang="fa-IR" dirty="0" smtClean="0"/>
              <a:t> اشاره کرد:</a:t>
            </a:r>
            <a:endParaRPr lang="fa-IR" dirty="0"/>
          </a:p>
          <a:p>
            <a:pPr algn="r" rtl="1">
              <a:buFont typeface="Arial Rounded MT Bold" panose="020F0704030504030204" pitchFamily="34" charset="0"/>
              <a:buChar char="§"/>
            </a:pPr>
            <a:r>
              <a:rPr lang="en-US" b="1" dirty="0"/>
              <a:t>Holistic Change Management: Importance and methodological challenges</a:t>
            </a:r>
          </a:p>
          <a:p>
            <a:pPr algn="r" rtl="1">
              <a:buFont typeface="Arial Rounded MT Bold" panose="020F0704030504030204" pitchFamily="34" charset="0"/>
              <a:buChar char="§"/>
            </a:pPr>
            <a:endParaRPr lang="en-US" dirty="0"/>
          </a:p>
          <a:p>
            <a:pPr>
              <a:buFont typeface="Arial Rounded MT Bold" panose="020F0704030504030204" pitchFamily="34" charset="0"/>
              <a:buChar char="§"/>
            </a:pPr>
            <a:endParaRPr lang="en-US" dirty="0"/>
          </a:p>
        </p:txBody>
      </p:sp>
      <p:sp>
        <p:nvSpPr>
          <p:cNvPr id="4" name="Date Placeholder 3"/>
          <p:cNvSpPr>
            <a:spLocks noGrp="1"/>
          </p:cNvSpPr>
          <p:nvPr>
            <p:ph type="dt" sz="half" idx="10"/>
          </p:nvPr>
        </p:nvSpPr>
        <p:spPr/>
        <p:txBody>
          <a:bodyPr/>
          <a:lstStyle/>
          <a:p>
            <a:fld id="{85C02609-DABC-4367-A1BD-2AC5193E6504}" type="datetime1">
              <a:rPr lang="en-US" smtClean="0"/>
              <a:t>2/18/2020</a:t>
            </a:fld>
            <a:endParaRPr lang="en-US"/>
          </a:p>
        </p:txBody>
      </p:sp>
      <p:sp>
        <p:nvSpPr>
          <p:cNvPr id="5" name="Slide Number Placeholder 4"/>
          <p:cNvSpPr>
            <a:spLocks noGrp="1"/>
          </p:cNvSpPr>
          <p:nvPr>
            <p:ph type="sldNum" sz="quarter" idx="12"/>
          </p:nvPr>
        </p:nvSpPr>
        <p:spPr/>
        <p:txBody>
          <a:bodyPr/>
          <a:lstStyle/>
          <a:p>
            <a:fld id="{5DE20FFE-409B-41F3-8A81-B6EC2F0E70EC}" type="slidenum">
              <a:rPr lang="en-US" smtClean="0"/>
              <a:t>29</a:t>
            </a:fld>
            <a:endParaRPr lang="en-US" dirty="0"/>
          </a:p>
        </p:txBody>
      </p:sp>
      <p:sp>
        <p:nvSpPr>
          <p:cNvPr id="6" name="Text Placeholder 5"/>
          <p:cNvSpPr>
            <a:spLocks noGrp="1"/>
          </p:cNvSpPr>
          <p:nvPr>
            <p:ph type="body" sz="quarter" idx="13"/>
          </p:nvPr>
        </p:nvSpPr>
        <p:spPr/>
        <p:txBody>
          <a:bodyPr/>
          <a:lstStyle/>
          <a:p>
            <a:r>
              <a:rPr lang="fa-IR" dirty="0" smtClean="0"/>
              <a:t>اهداف و فعالیت ها</a:t>
            </a:r>
            <a:endParaRPr lang="en-US" dirty="0"/>
          </a:p>
        </p:txBody>
      </p:sp>
    </p:spTree>
    <p:extLst>
      <p:ext uri="{BB962C8B-B14F-4D97-AF65-F5344CB8AC3E}">
        <p14:creationId xmlns:p14="http://schemas.microsoft.com/office/powerpoint/2010/main" val="29538484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فهرست</a:t>
            </a:r>
            <a:endParaRPr lang="en-US" dirty="0"/>
          </a:p>
        </p:txBody>
      </p:sp>
      <p:pic>
        <p:nvPicPr>
          <p:cNvPr id="7" name="Content Placeholder 6"/>
          <p:cNvPicPr>
            <a:picLocks noGrp="1" noChangeAspect="1"/>
          </p:cNvPicPr>
          <p:nvPr>
            <p:ph idx="1"/>
          </p:nvPr>
        </p:nvPicPr>
        <p:blipFill>
          <a:blip r:embed="rId2"/>
          <a:stretch>
            <a:fillRect/>
          </a:stretch>
        </p:blipFill>
        <p:spPr>
          <a:xfrm>
            <a:off x="1724570" y="819349"/>
            <a:ext cx="5771060" cy="3809802"/>
          </a:xfrm>
          <a:prstGeom prst="rect">
            <a:avLst/>
          </a:prstGeom>
        </p:spPr>
      </p:pic>
      <p:sp>
        <p:nvSpPr>
          <p:cNvPr id="4" name="Date Placeholder 3"/>
          <p:cNvSpPr>
            <a:spLocks noGrp="1"/>
          </p:cNvSpPr>
          <p:nvPr>
            <p:ph type="dt" sz="half" idx="10"/>
          </p:nvPr>
        </p:nvSpPr>
        <p:spPr/>
        <p:txBody>
          <a:bodyPr/>
          <a:lstStyle/>
          <a:p>
            <a:fld id="{85C02609-DABC-4367-A1BD-2AC5193E6504}" type="datetime1">
              <a:rPr lang="en-US" smtClean="0"/>
              <a:t>2/18/2020</a:t>
            </a:fld>
            <a:endParaRPr lang="en-US"/>
          </a:p>
        </p:txBody>
      </p:sp>
      <p:sp>
        <p:nvSpPr>
          <p:cNvPr id="5" name="Slide Number Placeholder 4"/>
          <p:cNvSpPr>
            <a:spLocks noGrp="1"/>
          </p:cNvSpPr>
          <p:nvPr>
            <p:ph type="sldNum" sz="quarter" idx="12"/>
          </p:nvPr>
        </p:nvSpPr>
        <p:spPr/>
        <p:txBody>
          <a:bodyPr/>
          <a:lstStyle/>
          <a:p>
            <a:fld id="{5DE20FFE-409B-41F3-8A81-B6EC2F0E70EC}" type="slidenum">
              <a:rPr lang="en-US" smtClean="0"/>
              <a:t>3</a:t>
            </a:fld>
            <a:endParaRPr lang="en-US" dirty="0"/>
          </a:p>
        </p:txBody>
      </p:sp>
    </p:spTree>
    <p:extLst>
      <p:ext uri="{BB962C8B-B14F-4D97-AF65-F5344CB8AC3E}">
        <p14:creationId xmlns:p14="http://schemas.microsoft.com/office/powerpoint/2010/main" val="9754405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pPr algn="ctr"/>
            <a:r>
              <a:rPr lang="fa-IR" dirty="0" smtClean="0">
                <a:latin typeface="Arabic Typesetting" panose="03020402040406030203" pitchFamily="66" charset="-78"/>
                <a:cs typeface="Arabic Typesetting" panose="03020402040406030203" pitchFamily="66" charset="-78"/>
              </a:rPr>
              <a:t>آزمایشگاه بلاکچین شریف</a:t>
            </a:r>
            <a:endParaRPr lang="en-US" dirty="0">
              <a:latin typeface="Arabic Typesetting" panose="03020402040406030203" pitchFamily="66" charset="-78"/>
              <a:cs typeface="Arabic Typesetting" panose="03020402040406030203" pitchFamily="66" charset="-78"/>
            </a:endParaRPr>
          </a:p>
        </p:txBody>
      </p:sp>
      <p:sp>
        <p:nvSpPr>
          <p:cNvPr id="3" name="Content Placeholder 2"/>
          <p:cNvSpPr>
            <a:spLocks noGrp="1"/>
          </p:cNvSpPr>
          <p:nvPr>
            <p:ph idx="1"/>
          </p:nvPr>
        </p:nvSpPr>
        <p:spPr>
          <a:xfrm>
            <a:off x="457200" y="1424089"/>
            <a:ext cx="8229600" cy="3394472"/>
          </a:xfrm>
        </p:spPr>
        <p:txBody>
          <a:bodyPr/>
          <a:lstStyle/>
          <a:p>
            <a:pPr algn="r" rtl="1">
              <a:buFont typeface="Wingdings" panose="05000000000000000000" pitchFamily="2" charset="2"/>
              <a:buChar char="v"/>
            </a:pPr>
            <a:r>
              <a:rPr lang="fa-IR" dirty="0"/>
              <a:t>این آزمایشگاه به همت جمعی از افراد متخصص این حوزه که عمدتا از اعضای هیات علمی، فارغ التحصیلان دانشگاه </a:t>
            </a:r>
            <a:r>
              <a:rPr lang="fa-IR" dirty="0" smtClean="0"/>
              <a:t>صنعتی شریف و </a:t>
            </a:r>
            <a:r>
              <a:rPr lang="fa-IR" dirty="0"/>
              <a:t>مدال آوران المپیادهای کشوری و جهانی هستند، تا کنون در راه توسعه و پیشرفت در حوزه بلاکچین ، ارتباط با هسته‌های پژوهشی و تحقیقاتی فعال و همکاری با نهادهای گوناگون در حوزه‌های بانکی، فناوری مالی، بازار انرژی و فضای سایبری به فعالیت پرداخته است</a:t>
            </a:r>
            <a:r>
              <a:rPr lang="fa-IR" dirty="0" smtClean="0"/>
              <a:t>.</a:t>
            </a:r>
          </a:p>
          <a:p>
            <a:pPr algn="r" rtl="1">
              <a:buFont typeface="Wingdings" panose="05000000000000000000" pitchFamily="2" charset="2"/>
              <a:buChar char="v"/>
            </a:pPr>
            <a:r>
              <a:rPr lang="fa-IR" dirty="0" smtClean="0"/>
              <a:t>تعداد اعضای تیم </a:t>
            </a:r>
            <a:r>
              <a:rPr lang="fa-IR" smtClean="0"/>
              <a:t>حدود 30 </a:t>
            </a:r>
            <a:r>
              <a:rPr lang="fa-IR" dirty="0" smtClean="0"/>
              <a:t>نفر می باشد.</a:t>
            </a:r>
          </a:p>
          <a:p>
            <a:pPr algn="r" rtl="1">
              <a:buFont typeface="Wingdings" panose="05000000000000000000" pitchFamily="2" charset="2"/>
              <a:buChar char="v"/>
            </a:pPr>
            <a:endParaRPr lang="fa-IR" dirty="0" smtClean="0"/>
          </a:p>
          <a:p>
            <a:pPr algn="r" rtl="1">
              <a:buFont typeface="Wingdings" panose="05000000000000000000" pitchFamily="2" charset="2"/>
              <a:buChar char="v"/>
            </a:pPr>
            <a:r>
              <a:rPr lang="fa-IR" dirty="0" smtClean="0"/>
              <a:t> آزمایشگاه در مجتمع خدمات فناوری دانشکاه صنعتی شریف مستقر است.</a:t>
            </a:r>
          </a:p>
          <a:p>
            <a:pPr algn="r" rtl="1">
              <a:buFont typeface="Wingdings" panose="05000000000000000000" pitchFamily="2" charset="2"/>
              <a:buChar char="v"/>
            </a:pPr>
            <a:endParaRPr lang="en-US" dirty="0"/>
          </a:p>
        </p:txBody>
      </p:sp>
      <p:sp>
        <p:nvSpPr>
          <p:cNvPr id="4" name="Date Placeholder 3"/>
          <p:cNvSpPr>
            <a:spLocks noGrp="1"/>
          </p:cNvSpPr>
          <p:nvPr>
            <p:ph type="dt" sz="half" idx="10"/>
          </p:nvPr>
        </p:nvSpPr>
        <p:spPr/>
        <p:txBody>
          <a:bodyPr/>
          <a:lstStyle/>
          <a:p>
            <a:fld id="{85C02609-DABC-4367-A1BD-2AC5193E6504}" type="datetime1">
              <a:rPr lang="en-US" smtClean="0"/>
              <a:t>2/18/2020</a:t>
            </a:fld>
            <a:endParaRPr lang="en-US"/>
          </a:p>
        </p:txBody>
      </p:sp>
      <p:sp>
        <p:nvSpPr>
          <p:cNvPr id="5" name="Slide Number Placeholder 4"/>
          <p:cNvSpPr>
            <a:spLocks noGrp="1"/>
          </p:cNvSpPr>
          <p:nvPr>
            <p:ph type="sldNum" sz="quarter" idx="12"/>
          </p:nvPr>
        </p:nvSpPr>
        <p:spPr/>
        <p:txBody>
          <a:bodyPr/>
          <a:lstStyle/>
          <a:p>
            <a:fld id="{5DE20FFE-409B-41F3-8A81-B6EC2F0E70EC}" type="slidenum">
              <a:rPr lang="en-US" smtClean="0"/>
              <a:t>30</a:t>
            </a:fld>
            <a:endParaRPr lang="en-US" dirty="0"/>
          </a:p>
        </p:txBody>
      </p:sp>
      <p:sp>
        <p:nvSpPr>
          <p:cNvPr id="8" name="Text Placeholder 7"/>
          <p:cNvSpPr>
            <a:spLocks noGrp="1"/>
          </p:cNvSpPr>
          <p:nvPr>
            <p:ph type="body" sz="quarter" idx="13"/>
          </p:nvPr>
        </p:nvSpPr>
        <p:spPr>
          <a:xfrm>
            <a:off x="852487" y="987157"/>
            <a:ext cx="6934200" cy="384994"/>
          </a:xfrm>
        </p:spPr>
        <p:txBody>
          <a:bodyPr>
            <a:noAutofit/>
          </a:bodyPr>
          <a:lstStyle/>
          <a:p>
            <a:r>
              <a:rPr lang="fa-IR" sz="2400" dirty="0" smtClean="0">
                <a:latin typeface="Arabic Typesetting" panose="03020402040406030203" pitchFamily="66" charset="-78"/>
                <a:cs typeface="Arabic Typesetting" panose="03020402040406030203" pitchFamily="66" charset="-78"/>
              </a:rPr>
              <a:t>شمای کلی</a:t>
            </a:r>
            <a:endParaRPr lang="en-US" sz="2400" dirty="0">
              <a:latin typeface="Arabic Typesetting" panose="03020402040406030203" pitchFamily="66" charset="-78"/>
              <a:cs typeface="Arabic Typesetting" panose="03020402040406030203" pitchFamily="66" charset="-78"/>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59678"/>
            <a:ext cx="1822077" cy="1021263"/>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487" y="2806947"/>
            <a:ext cx="3186113" cy="1785797"/>
          </a:xfrm>
          <a:prstGeom prst="rect">
            <a:avLst/>
          </a:prstGeom>
        </p:spPr>
      </p:pic>
    </p:spTree>
    <p:extLst>
      <p:ext uri="{BB962C8B-B14F-4D97-AF65-F5344CB8AC3E}">
        <p14:creationId xmlns:p14="http://schemas.microsoft.com/office/powerpoint/2010/main" val="38373309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latin typeface="Arabic Typesetting" panose="03020402040406030203" pitchFamily="66" charset="-78"/>
                <a:cs typeface="Arabic Typesetting" panose="03020402040406030203" pitchFamily="66" charset="-78"/>
              </a:rPr>
              <a:t>آزمایشگاه بلاکچین شریف</a:t>
            </a:r>
            <a:endParaRPr lang="en-US" dirty="0"/>
          </a:p>
        </p:txBody>
      </p:sp>
      <p:sp>
        <p:nvSpPr>
          <p:cNvPr id="3" name="Content Placeholder 2"/>
          <p:cNvSpPr>
            <a:spLocks noGrp="1"/>
          </p:cNvSpPr>
          <p:nvPr>
            <p:ph idx="1"/>
          </p:nvPr>
        </p:nvSpPr>
        <p:spPr/>
        <p:txBody>
          <a:bodyPr>
            <a:normAutofit lnSpcReduction="10000"/>
          </a:bodyPr>
          <a:lstStyle/>
          <a:p>
            <a:pPr algn="r" rtl="1">
              <a:buFont typeface="Wingdings" panose="05000000000000000000" pitchFamily="2" charset="2"/>
              <a:buChar char="v"/>
            </a:pPr>
            <a:r>
              <a:rPr lang="fa-IR" dirty="0" smtClean="0"/>
              <a:t>اهداف آزمایشگاه :</a:t>
            </a:r>
          </a:p>
          <a:p>
            <a:pPr algn="r" rtl="1">
              <a:buFont typeface="Wingdings" panose="05000000000000000000" pitchFamily="2" charset="2"/>
              <a:buChar char="ü"/>
            </a:pPr>
            <a:r>
              <a:rPr lang="fa-IR" dirty="0" smtClean="0"/>
              <a:t>تحقیق و پژوهش در به روزترین حوزه های فعال در سطح جهانی و ارائه پروپوزال های مختلف </a:t>
            </a:r>
          </a:p>
          <a:p>
            <a:pPr algn="r" rtl="1">
              <a:buFont typeface="Wingdings" panose="05000000000000000000" pitchFamily="2" charset="2"/>
              <a:buChar char="ü"/>
            </a:pPr>
            <a:r>
              <a:rPr lang="fa-IR" dirty="0" smtClean="0"/>
              <a:t>طراحی </a:t>
            </a:r>
            <a:r>
              <a:rPr lang="fa-IR" dirty="0"/>
              <a:t>و توسعه‌ی اپلیکیشن‌های غیرمتمرکز و بلاکچین‌های </a:t>
            </a:r>
            <a:r>
              <a:rPr lang="fa-IR" dirty="0" smtClean="0"/>
              <a:t>خصوصی</a:t>
            </a:r>
          </a:p>
          <a:p>
            <a:pPr algn="r" rtl="1">
              <a:buFont typeface="Wingdings" panose="05000000000000000000" pitchFamily="2" charset="2"/>
              <a:buChar char="ü"/>
            </a:pPr>
            <a:r>
              <a:rPr lang="fa-IR" dirty="0"/>
              <a:t> طراحی </a:t>
            </a:r>
            <a:r>
              <a:rPr lang="fa-IR" dirty="0" smtClean="0"/>
              <a:t>پروتکل‌های غیرمتمرکزی که </a:t>
            </a:r>
            <a:r>
              <a:rPr lang="fa-IR" dirty="0"/>
              <a:t>علاوه بر مقاومت در برابر حمله، مقیاس‌پذیر و بهینه </a:t>
            </a:r>
            <a:r>
              <a:rPr lang="fa-IR" dirty="0" smtClean="0"/>
              <a:t>باشند</a:t>
            </a:r>
          </a:p>
          <a:p>
            <a:pPr algn="r" rtl="1">
              <a:buFont typeface="Wingdings" panose="05000000000000000000" pitchFamily="2" charset="2"/>
              <a:buChar char="ü"/>
            </a:pPr>
            <a:r>
              <a:rPr lang="fa-IR" dirty="0"/>
              <a:t> ایجاد و توسعه‌ی جامعه‌ی بلاکچین و سیستم‌های غیرمتمرکز در </a:t>
            </a:r>
            <a:r>
              <a:rPr lang="fa-IR" dirty="0" smtClean="0"/>
              <a:t>ایران :</a:t>
            </a:r>
          </a:p>
          <a:p>
            <a:pPr lvl="1" algn="r" rtl="1"/>
            <a:r>
              <a:rPr lang="fa-IR" dirty="0"/>
              <a:t>برگزاری دورهمی‌های بیتکوینی عمومی </a:t>
            </a:r>
          </a:p>
          <a:p>
            <a:pPr lvl="1" algn="r" rtl="1"/>
            <a:r>
              <a:rPr lang="fa-IR" dirty="0"/>
              <a:t>برگزاری کارگاه‌های بلاکچین </a:t>
            </a:r>
          </a:p>
          <a:p>
            <a:pPr lvl="1" algn="r" rtl="1"/>
            <a:r>
              <a:rPr lang="fa-IR" dirty="0"/>
              <a:t>ارائه‌ی دروس‌ دانشگاهی مرتبط </a:t>
            </a:r>
          </a:p>
          <a:p>
            <a:pPr lvl="1" algn="r" rtl="1"/>
            <a:r>
              <a:rPr lang="fa-IR" dirty="0"/>
              <a:t>فراهم کردن مطالب مربوط به بلاکچین و حوزه‌ی رمزارز به زبان فارسی</a:t>
            </a:r>
          </a:p>
          <a:p>
            <a:pPr algn="r" rtl="1">
              <a:buFont typeface="Wingdings" panose="05000000000000000000" pitchFamily="2" charset="2"/>
              <a:buChar char="v"/>
            </a:pPr>
            <a:r>
              <a:rPr lang="fa-IR" dirty="0" smtClean="0"/>
              <a:t>برخی از فعالیت های انجام شده:</a:t>
            </a:r>
            <a:endParaRPr lang="en-US" dirty="0" smtClean="0"/>
          </a:p>
          <a:p>
            <a:pPr algn="r" rtl="1">
              <a:buFont typeface="Wingdings" panose="05000000000000000000" pitchFamily="2" charset="2"/>
              <a:buChar char="ü"/>
            </a:pPr>
            <a:r>
              <a:rPr lang="fa-IR" dirty="0" smtClean="0"/>
              <a:t>برگزاری اولین مدرسه تابستانی بلاکچین در ایران</a:t>
            </a:r>
          </a:p>
          <a:p>
            <a:pPr algn="r" rtl="1">
              <a:buFont typeface="Wingdings" panose="05000000000000000000" pitchFamily="2" charset="2"/>
              <a:buChar char="ü"/>
            </a:pPr>
            <a:r>
              <a:rPr lang="fa-IR" dirty="0" smtClean="0"/>
              <a:t>ارائه درس مبانی بلاکچین و رمزارزها</a:t>
            </a:r>
          </a:p>
          <a:p>
            <a:pPr algn="r" rtl="1">
              <a:buFont typeface="Wingdings" panose="05000000000000000000" pitchFamily="2" charset="2"/>
              <a:buChar char="ü"/>
            </a:pPr>
            <a:r>
              <a:rPr lang="fa-IR" dirty="0"/>
              <a:t>دورهمی با موضوع  </a:t>
            </a:r>
            <a:r>
              <a:rPr lang="en-US" dirty="0"/>
              <a:t>Governance in </a:t>
            </a:r>
            <a:r>
              <a:rPr lang="en-US" dirty="0" err="1" smtClean="0"/>
              <a:t>Blockchains</a:t>
            </a:r>
            <a:endParaRPr lang="en-US" dirty="0" smtClean="0"/>
          </a:p>
          <a:p>
            <a:pPr algn="r" rtl="1">
              <a:buFont typeface="Wingdings" panose="05000000000000000000" pitchFamily="2" charset="2"/>
              <a:buChar char="ü"/>
            </a:pPr>
            <a:r>
              <a:rPr lang="fa-IR" dirty="0"/>
              <a:t>کارگاه بلاکچین و برنامه‌نویسی قراردادهای هوشمند</a:t>
            </a:r>
          </a:p>
          <a:p>
            <a:pPr marL="0" indent="0" algn="r" rtl="1">
              <a:buNone/>
            </a:pPr>
            <a:endParaRPr lang="fa-IR" dirty="0" smtClean="0"/>
          </a:p>
          <a:p>
            <a:pPr algn="r" rtl="1"/>
            <a:endParaRPr lang="fa-IR" dirty="0" smtClean="0"/>
          </a:p>
          <a:p>
            <a:pPr algn="r" rtl="1"/>
            <a:endParaRPr lang="fa-IR" dirty="0"/>
          </a:p>
          <a:p>
            <a:pPr algn="r" rtl="1"/>
            <a:endParaRPr lang="fa-IR" dirty="0" smtClean="0"/>
          </a:p>
        </p:txBody>
      </p:sp>
      <p:sp>
        <p:nvSpPr>
          <p:cNvPr id="4" name="Date Placeholder 3"/>
          <p:cNvSpPr>
            <a:spLocks noGrp="1"/>
          </p:cNvSpPr>
          <p:nvPr>
            <p:ph type="dt" sz="half" idx="10"/>
          </p:nvPr>
        </p:nvSpPr>
        <p:spPr/>
        <p:txBody>
          <a:bodyPr/>
          <a:lstStyle/>
          <a:p>
            <a:fld id="{85C02609-DABC-4367-A1BD-2AC5193E6504}" type="datetime1">
              <a:rPr lang="en-US" smtClean="0"/>
              <a:t>2/18/2020</a:t>
            </a:fld>
            <a:endParaRPr lang="en-US"/>
          </a:p>
        </p:txBody>
      </p:sp>
      <p:sp>
        <p:nvSpPr>
          <p:cNvPr id="5" name="Slide Number Placeholder 4"/>
          <p:cNvSpPr>
            <a:spLocks noGrp="1"/>
          </p:cNvSpPr>
          <p:nvPr>
            <p:ph type="sldNum" sz="quarter" idx="12"/>
          </p:nvPr>
        </p:nvSpPr>
        <p:spPr/>
        <p:txBody>
          <a:bodyPr/>
          <a:lstStyle/>
          <a:p>
            <a:fld id="{5DE20FFE-409B-41F3-8A81-B6EC2F0E70EC}" type="slidenum">
              <a:rPr lang="en-US" smtClean="0"/>
              <a:t>31</a:t>
            </a:fld>
            <a:endParaRPr lang="en-US" dirty="0"/>
          </a:p>
        </p:txBody>
      </p:sp>
      <p:sp>
        <p:nvSpPr>
          <p:cNvPr id="6" name="Text Placeholder 5"/>
          <p:cNvSpPr>
            <a:spLocks noGrp="1"/>
          </p:cNvSpPr>
          <p:nvPr>
            <p:ph type="body" sz="quarter" idx="13"/>
          </p:nvPr>
        </p:nvSpPr>
        <p:spPr/>
        <p:txBody>
          <a:bodyPr/>
          <a:lstStyle/>
          <a:p>
            <a:r>
              <a:rPr lang="fa-IR" dirty="0" smtClean="0"/>
              <a:t>اهداف و فعالیت ها</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052168"/>
            <a:ext cx="2895600" cy="1628775"/>
          </a:xfrm>
          <a:prstGeom prst="rect">
            <a:avLst/>
          </a:prstGeom>
        </p:spPr>
      </p:pic>
    </p:spTree>
    <p:extLst>
      <p:ext uri="{BB962C8B-B14F-4D97-AF65-F5344CB8AC3E}">
        <p14:creationId xmlns:p14="http://schemas.microsoft.com/office/powerpoint/2010/main" val="34180547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52549"/>
            <a:ext cx="8229600" cy="3242073"/>
          </a:xfrm>
        </p:spPr>
        <p:txBody>
          <a:bodyPr/>
          <a:lstStyle/>
          <a:p>
            <a:pPr algn="r" rtl="1"/>
            <a:r>
              <a:rPr lang="fa-IR" dirty="0"/>
              <a:t>آزمایشگاه نوآوری  در سال ۱۳۹۶ تاسیس شد</a:t>
            </a:r>
            <a:r>
              <a:rPr lang="fa-IR" dirty="0" smtClean="0"/>
              <a:t>.</a:t>
            </a:r>
          </a:p>
          <a:p>
            <a:pPr algn="r" rtl="1"/>
            <a:r>
              <a:rPr lang="fa-IR" dirty="0"/>
              <a:t>هدف اولیه از ایجاد این آزمایشگاه کمک به پرورش ایده های نوآورانه و استارتاپهای نوآور تعریف گردید ولی بدلیل اهمیت فناوریهای برهم </a:t>
            </a:r>
            <a:r>
              <a:rPr lang="fa-IR" dirty="0" smtClean="0"/>
              <a:t>زننده</a:t>
            </a:r>
            <a:r>
              <a:rPr lang="en-US" dirty="0" smtClean="0"/>
              <a:t>Disruptive </a:t>
            </a:r>
            <a:r>
              <a:rPr lang="en-US" dirty="0"/>
              <a:t>Technology) </a:t>
            </a:r>
            <a:r>
              <a:rPr lang="fa-IR" dirty="0" smtClean="0"/>
              <a:t>) پس </a:t>
            </a:r>
            <a:r>
              <a:rPr lang="fa-IR" dirty="0"/>
              <a:t>از یکسال از تاسیس موضوع زنجیره بلوک به عنوان موضوع محوری این </a:t>
            </a:r>
            <a:r>
              <a:rPr lang="fa-IR" dirty="0" smtClean="0"/>
              <a:t>آزمایشگاه </a:t>
            </a:r>
            <a:r>
              <a:rPr lang="fa-IR" dirty="0"/>
              <a:t>انتخاب گردید</a:t>
            </a:r>
            <a:r>
              <a:rPr lang="fa-IR" dirty="0" smtClean="0"/>
              <a:t>.</a:t>
            </a:r>
          </a:p>
          <a:p>
            <a:pPr algn="r" rtl="1"/>
            <a:r>
              <a:rPr lang="fa-IR" dirty="0" smtClean="0"/>
              <a:t>تعداد مربیان و منتورها 6 نفر می باشد.</a:t>
            </a:r>
          </a:p>
          <a:p>
            <a:pPr algn="r" rtl="1"/>
            <a:r>
              <a:rPr lang="fa-IR" dirty="0" smtClean="0"/>
              <a:t>همکاران این مجموعه ، خانه نوآوری و کافه بلاکچین می باشد.</a:t>
            </a:r>
            <a:endParaRPr lang="en-US" dirty="0"/>
          </a:p>
        </p:txBody>
      </p:sp>
      <p:sp>
        <p:nvSpPr>
          <p:cNvPr id="4" name="Date Placeholder 3"/>
          <p:cNvSpPr>
            <a:spLocks noGrp="1"/>
          </p:cNvSpPr>
          <p:nvPr>
            <p:ph type="dt" sz="half" idx="10"/>
          </p:nvPr>
        </p:nvSpPr>
        <p:spPr/>
        <p:txBody>
          <a:bodyPr/>
          <a:lstStyle/>
          <a:p>
            <a:fld id="{85C02609-DABC-4367-A1BD-2AC5193E6504}" type="datetime1">
              <a:rPr lang="en-US" smtClean="0"/>
              <a:t>2/18/2020</a:t>
            </a:fld>
            <a:endParaRPr lang="en-US"/>
          </a:p>
        </p:txBody>
      </p:sp>
      <p:sp>
        <p:nvSpPr>
          <p:cNvPr id="5" name="Slide Number Placeholder 4"/>
          <p:cNvSpPr>
            <a:spLocks noGrp="1"/>
          </p:cNvSpPr>
          <p:nvPr>
            <p:ph type="sldNum" sz="quarter" idx="12"/>
          </p:nvPr>
        </p:nvSpPr>
        <p:spPr/>
        <p:txBody>
          <a:bodyPr/>
          <a:lstStyle/>
          <a:p>
            <a:fld id="{5DE20FFE-409B-41F3-8A81-B6EC2F0E70EC}" type="slidenum">
              <a:rPr lang="en-US" smtClean="0"/>
              <a:t>32</a:t>
            </a:fld>
            <a:endParaRPr lang="en-US" dirty="0"/>
          </a:p>
        </p:txBody>
      </p:sp>
      <p:sp>
        <p:nvSpPr>
          <p:cNvPr id="6" name="Text Placeholder 5"/>
          <p:cNvSpPr>
            <a:spLocks noGrp="1"/>
          </p:cNvSpPr>
          <p:nvPr>
            <p:ph type="body" sz="quarter" idx="13"/>
          </p:nvPr>
        </p:nvSpPr>
        <p:spPr>
          <a:xfrm>
            <a:off x="914400" y="901477"/>
            <a:ext cx="6934200" cy="384994"/>
          </a:xfrm>
        </p:spPr>
        <p:txBody>
          <a:bodyPr>
            <a:noAutofit/>
          </a:bodyPr>
          <a:lstStyle/>
          <a:p>
            <a:r>
              <a:rPr lang="fa-IR" sz="2400" dirty="0" smtClean="0">
                <a:latin typeface="Arabic Typesetting" panose="03020402040406030203" pitchFamily="66" charset="-78"/>
                <a:cs typeface="Arabic Typesetting" panose="03020402040406030203" pitchFamily="66" charset="-78"/>
              </a:rPr>
              <a:t>شمای کلی</a:t>
            </a:r>
            <a:endParaRPr lang="en-US" sz="2400" dirty="0">
              <a:latin typeface="Arabic Typesetting" panose="03020402040406030203" pitchFamily="66" charset="-78"/>
              <a:cs typeface="Arabic Typesetting" panose="03020402040406030203" pitchFamily="66" charset="-78"/>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6220" y="-155158"/>
            <a:ext cx="2057400" cy="1355309"/>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7770" y="2876550"/>
            <a:ext cx="2766060" cy="1435448"/>
          </a:xfrm>
          <a:prstGeom prst="rect">
            <a:avLst/>
          </a:prstGeom>
        </p:spPr>
      </p:pic>
    </p:spTree>
    <p:extLst>
      <p:ext uri="{BB962C8B-B14F-4D97-AF65-F5344CB8AC3E}">
        <p14:creationId xmlns:p14="http://schemas.microsoft.com/office/powerpoint/2010/main" val="9130154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latin typeface="Arabic Typesetting" panose="03020402040406030203" pitchFamily="66" charset="-78"/>
                <a:cs typeface="Arabic Typesetting" panose="03020402040406030203" pitchFamily="66" charset="-78"/>
              </a:rPr>
              <a:t>آزمایشگاه نوآوری بلاکچین</a:t>
            </a:r>
            <a:endParaRPr lang="en-US" dirty="0">
              <a:latin typeface="Arabic Typesetting" panose="03020402040406030203" pitchFamily="66" charset="-78"/>
              <a:cs typeface="Arabic Typesetting" panose="03020402040406030203" pitchFamily="66" charset="-78"/>
            </a:endParaRPr>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v"/>
            </a:pPr>
            <a:r>
              <a:rPr lang="fa-IR" dirty="0"/>
              <a:t> از فناوری بلاکچین برای بهبود کسب و کارها و زندگی انسانها بهره برده و مسائل و نیازهای جامعه امروز را با استفاده از این فناوری حل و زندگی انسانها را بهبود بخشد</a:t>
            </a:r>
            <a:r>
              <a:rPr lang="fa-IR" dirty="0" smtClean="0"/>
              <a:t>.</a:t>
            </a:r>
          </a:p>
          <a:p>
            <a:pPr algn="r" rtl="1"/>
            <a:endParaRPr lang="fa-IR" dirty="0" smtClean="0"/>
          </a:p>
          <a:p>
            <a:pPr algn="r" rtl="1">
              <a:buFont typeface="Wingdings" panose="05000000000000000000" pitchFamily="2" charset="2"/>
              <a:buChar char="v"/>
            </a:pPr>
            <a:r>
              <a:rPr lang="fa-IR" dirty="0" smtClean="0"/>
              <a:t>از </a:t>
            </a:r>
            <a:r>
              <a:rPr lang="fa-IR" dirty="0"/>
              <a:t>جمله خدمات آزمایشگاه نوآوری می‌توان به موارد زیر اشاره کرد</a:t>
            </a:r>
            <a:r>
              <a:rPr lang="fa-IR" dirty="0" smtClean="0"/>
              <a:t>:</a:t>
            </a:r>
          </a:p>
          <a:p>
            <a:pPr lvl="1" algn="r" rtl="1"/>
            <a:r>
              <a:rPr lang="fa-IR" dirty="0"/>
              <a:t>فضای اشتراک </a:t>
            </a:r>
            <a:r>
              <a:rPr lang="fa-IR" dirty="0" smtClean="0"/>
              <a:t>کاری</a:t>
            </a:r>
          </a:p>
          <a:p>
            <a:pPr lvl="1" algn="r" rtl="1"/>
            <a:r>
              <a:rPr lang="fa-IR" dirty="0"/>
              <a:t>راهنمایی و منتورشیپ در زمینه های فنی و کسب و کاری توسط افراد باتجربه و </a:t>
            </a:r>
            <a:r>
              <a:rPr lang="fa-IR" dirty="0" smtClean="0"/>
              <a:t>متخصص</a:t>
            </a:r>
          </a:p>
          <a:p>
            <a:pPr lvl="1" algn="r" rtl="1"/>
            <a:r>
              <a:rPr lang="fa-IR" dirty="0"/>
              <a:t>آموزشهای لازم برای توانمندسازی در زمینه تاسیس و راهبری </a:t>
            </a:r>
            <a:r>
              <a:rPr lang="fa-IR" dirty="0" smtClean="0"/>
              <a:t>استارتاپ</a:t>
            </a:r>
          </a:p>
          <a:p>
            <a:pPr lvl="1" algn="r" rtl="1"/>
            <a:r>
              <a:rPr lang="fa-IR" dirty="0"/>
              <a:t>آموزش نحوه مذاکره و ارائه به </a:t>
            </a:r>
            <a:r>
              <a:rPr lang="fa-IR" dirty="0" smtClean="0"/>
              <a:t>سرمایه‌گذار</a:t>
            </a:r>
          </a:p>
          <a:p>
            <a:pPr lvl="1" algn="r" rtl="1"/>
            <a:r>
              <a:rPr lang="fa-IR" dirty="0"/>
              <a:t>معرفی به شبکه سرمایه </a:t>
            </a:r>
            <a:r>
              <a:rPr lang="fa-IR" dirty="0" smtClean="0"/>
              <a:t>گذاران</a:t>
            </a:r>
          </a:p>
          <a:p>
            <a:pPr lvl="1" algn="r" rtl="1"/>
            <a:r>
              <a:rPr lang="fa-IR" dirty="0"/>
              <a:t>کمک به مذاکره برای سرمایه </a:t>
            </a:r>
            <a:r>
              <a:rPr lang="fa-IR" dirty="0" smtClean="0"/>
              <a:t>گذاری</a:t>
            </a:r>
          </a:p>
          <a:p>
            <a:pPr lvl="1" algn="r" rtl="1"/>
            <a:r>
              <a:rPr lang="fa-IR" dirty="0"/>
              <a:t>تامین نقدینگی پیش بذری</a:t>
            </a:r>
            <a:r>
              <a:rPr lang="en-US" dirty="0"/>
              <a:t>Pre-Seed) </a:t>
            </a:r>
            <a:r>
              <a:rPr lang="fa-IR" dirty="0"/>
              <a:t> ) برای کمک هزینه </a:t>
            </a:r>
            <a:r>
              <a:rPr lang="fa-IR" dirty="0" smtClean="0"/>
              <a:t>استارتاپ</a:t>
            </a:r>
            <a:endParaRPr lang="en-US" dirty="0"/>
          </a:p>
        </p:txBody>
      </p:sp>
      <p:sp>
        <p:nvSpPr>
          <p:cNvPr id="4" name="Date Placeholder 3"/>
          <p:cNvSpPr>
            <a:spLocks noGrp="1"/>
          </p:cNvSpPr>
          <p:nvPr>
            <p:ph type="dt" sz="half" idx="10"/>
          </p:nvPr>
        </p:nvSpPr>
        <p:spPr/>
        <p:txBody>
          <a:bodyPr/>
          <a:lstStyle/>
          <a:p>
            <a:fld id="{85C02609-DABC-4367-A1BD-2AC5193E6504}" type="datetime1">
              <a:rPr lang="en-US" smtClean="0"/>
              <a:t>2/18/2020</a:t>
            </a:fld>
            <a:endParaRPr lang="en-US"/>
          </a:p>
        </p:txBody>
      </p:sp>
      <p:sp>
        <p:nvSpPr>
          <p:cNvPr id="5" name="Slide Number Placeholder 4"/>
          <p:cNvSpPr>
            <a:spLocks noGrp="1"/>
          </p:cNvSpPr>
          <p:nvPr>
            <p:ph type="sldNum" sz="quarter" idx="12"/>
          </p:nvPr>
        </p:nvSpPr>
        <p:spPr/>
        <p:txBody>
          <a:bodyPr/>
          <a:lstStyle/>
          <a:p>
            <a:fld id="{5DE20FFE-409B-41F3-8A81-B6EC2F0E70EC}" type="slidenum">
              <a:rPr lang="en-US" smtClean="0"/>
              <a:t>33</a:t>
            </a:fld>
            <a:endParaRPr lang="en-US" dirty="0"/>
          </a:p>
        </p:txBody>
      </p:sp>
      <p:sp>
        <p:nvSpPr>
          <p:cNvPr id="6" name="Text Placeholder 5"/>
          <p:cNvSpPr>
            <a:spLocks noGrp="1"/>
          </p:cNvSpPr>
          <p:nvPr>
            <p:ph type="body" sz="quarter" idx="13"/>
          </p:nvPr>
        </p:nvSpPr>
        <p:spPr/>
        <p:txBody>
          <a:bodyPr/>
          <a:lstStyle/>
          <a:p>
            <a:r>
              <a:rPr lang="fa-IR" dirty="0" smtClean="0"/>
              <a:t>اهداف و فعالیت ها</a:t>
            </a:r>
            <a:endParaRPr lang="en-US" dirty="0"/>
          </a:p>
        </p:txBody>
      </p:sp>
    </p:spTree>
    <p:extLst>
      <p:ext uri="{BB962C8B-B14F-4D97-AF65-F5344CB8AC3E}">
        <p14:creationId xmlns:p14="http://schemas.microsoft.com/office/powerpoint/2010/main" val="39231628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latin typeface="Arabic Typesetting" panose="03020402040406030203" pitchFamily="66" charset="-78"/>
                <a:cs typeface="Arabic Typesetting" panose="03020402040406030203" pitchFamily="66" charset="-78"/>
              </a:rPr>
              <a:t>مراکز مشاوره ماینینگ</a:t>
            </a:r>
            <a:endParaRPr lang="en-US" dirty="0">
              <a:latin typeface="Arabic Typesetting" panose="03020402040406030203" pitchFamily="66" charset="-78"/>
              <a:cs typeface="Arabic Typesetting" panose="03020402040406030203" pitchFamily="66" charset="-78"/>
            </a:endParaRPr>
          </a:p>
        </p:txBody>
      </p:sp>
      <p:sp>
        <p:nvSpPr>
          <p:cNvPr id="3" name="Content Placeholder 2"/>
          <p:cNvSpPr>
            <a:spLocks noGrp="1"/>
          </p:cNvSpPr>
          <p:nvPr>
            <p:ph idx="1"/>
          </p:nvPr>
        </p:nvSpPr>
        <p:spPr/>
        <p:txBody>
          <a:bodyPr/>
          <a:lstStyle/>
          <a:p>
            <a:pPr algn="r" rtl="1">
              <a:buFont typeface="Wingdings" panose="05000000000000000000" pitchFamily="2" charset="2"/>
              <a:buChar char="v"/>
            </a:pPr>
            <a:r>
              <a:rPr lang="fa-IR" dirty="0" smtClean="0"/>
              <a:t>در شبکه بیت کوین ، ماینرها تراکنش ها را در زنجیره بلوکی به ثبت میرسانند و در ازای آن جایزه و دستمزدی دریافت میکنند. از طرفی هر عضوی ئاوطلبانه می تواند ماینر باشد . مسئله ای که رقابت را بین ماینر ها برای تولید بلوک بعدی شبکه حل یک مسئله پیچیده محاسباتی است که متناسب با توان پردازشی هر عضو ، احتمال موفقیت او افزایش می یابد.</a:t>
            </a:r>
          </a:p>
          <a:p>
            <a:pPr algn="r" rtl="1">
              <a:buFont typeface="Wingdings" panose="05000000000000000000" pitchFamily="2" charset="2"/>
              <a:buChar char="v"/>
            </a:pPr>
            <a:r>
              <a:rPr lang="fa-IR" dirty="0" smtClean="0"/>
              <a:t>این الگوریتم شبکه باعث می شود برای تولید 10 بلوک در مجموع به میزان انرژی مصرفی یک کشور برق مصرف شود!</a:t>
            </a:r>
          </a:p>
          <a:p>
            <a:pPr algn="r" rtl="1">
              <a:buFont typeface="Wingdings" panose="05000000000000000000" pitchFamily="2" charset="2"/>
              <a:buChar char="v"/>
            </a:pPr>
            <a:r>
              <a:rPr lang="fa-IR" dirty="0" smtClean="0"/>
              <a:t>با احتساب قیمت فعلی بیت کوین (11800$) ، استخراج بیت کوین در هر منطقه ای سود آور نخواهد بود و بسته به قیمت برق باید بهینه ترین میزان استفاده از دستگاه های ماینینگ در هر منطقه خاص مورد بررسی قرار گیرد.</a:t>
            </a:r>
          </a:p>
          <a:p>
            <a:pPr algn="r" rtl="1">
              <a:buFont typeface="Wingdings" panose="05000000000000000000" pitchFamily="2" charset="2"/>
              <a:buChar char="v"/>
            </a:pPr>
            <a:r>
              <a:rPr lang="fa-IR" dirty="0" smtClean="0"/>
              <a:t>تا چندی پیش ماین کردن در ایران خیلی به صرفه بود ؛ چرا که قیمت برق نسبت به سایر کشورها بسیار ارزان تر است و سود حاصل زیاد می شود . ولی وزارت نیرو قانونی به تصویب رساند که ماینر ها باید با توجه به استفاده بسیار بیش از اندازه یک شهروند عادی ، مبلغ بیشتری بپردازند.</a:t>
            </a:r>
          </a:p>
          <a:p>
            <a:pPr algn="r" rtl="1">
              <a:buFont typeface="Wingdings" panose="05000000000000000000" pitchFamily="2" charset="2"/>
              <a:buChar char="v"/>
            </a:pPr>
            <a:r>
              <a:rPr lang="fa-IR" dirty="0" smtClean="0"/>
              <a:t>با شرایط فوق درصورت علاقه برای ماین کردن و کسب درآمد در این راه بایستی با کنار هم گذاشتن جوانب مختلف ( قیمت فعلی برق و بیت کوین ، توان محاسباتی مورد نیاز فعلی شبکه و ..) با اندیشه قبلی وارد شد.</a:t>
            </a:r>
          </a:p>
          <a:p>
            <a:pPr algn="r" rtl="1">
              <a:buFont typeface="Wingdings" panose="05000000000000000000" pitchFamily="2" charset="2"/>
              <a:buChar char="v"/>
            </a:pPr>
            <a:r>
              <a:rPr lang="fa-IR" dirty="0" smtClean="0"/>
              <a:t>به همین جهت مراکز و سایت های مختلفی این روزه کار مشاوره ماینینگ را در سطح کشور انجام میدهند.</a:t>
            </a:r>
          </a:p>
        </p:txBody>
      </p:sp>
      <p:sp>
        <p:nvSpPr>
          <p:cNvPr id="4" name="Date Placeholder 3"/>
          <p:cNvSpPr>
            <a:spLocks noGrp="1"/>
          </p:cNvSpPr>
          <p:nvPr>
            <p:ph type="dt" sz="half" idx="10"/>
          </p:nvPr>
        </p:nvSpPr>
        <p:spPr/>
        <p:txBody>
          <a:bodyPr/>
          <a:lstStyle/>
          <a:p>
            <a:fld id="{85C02609-DABC-4367-A1BD-2AC5193E6504}" type="datetime1">
              <a:rPr lang="en-US" smtClean="0"/>
              <a:t>2/18/2020</a:t>
            </a:fld>
            <a:endParaRPr lang="en-US"/>
          </a:p>
        </p:txBody>
      </p:sp>
      <p:sp>
        <p:nvSpPr>
          <p:cNvPr id="5" name="Slide Number Placeholder 4"/>
          <p:cNvSpPr>
            <a:spLocks noGrp="1"/>
          </p:cNvSpPr>
          <p:nvPr>
            <p:ph type="sldNum" sz="quarter" idx="12"/>
          </p:nvPr>
        </p:nvSpPr>
        <p:spPr/>
        <p:txBody>
          <a:bodyPr/>
          <a:lstStyle/>
          <a:p>
            <a:fld id="{5DE20FFE-409B-41F3-8A81-B6EC2F0E70EC}" type="slidenum">
              <a:rPr lang="en-US" smtClean="0"/>
              <a:t>34</a:t>
            </a:fld>
            <a:endParaRPr lang="en-US" dirty="0"/>
          </a:p>
        </p:txBody>
      </p:sp>
      <p:sp>
        <p:nvSpPr>
          <p:cNvPr id="6" name="Text Placeholder 5"/>
          <p:cNvSpPr>
            <a:spLocks noGrp="1"/>
          </p:cNvSpPr>
          <p:nvPr>
            <p:ph type="body" sz="quarter" idx="13"/>
          </p:nvPr>
        </p:nvSpPr>
        <p:spPr/>
        <p:txBody>
          <a:bodyPr/>
          <a:lstStyle/>
          <a:p>
            <a:r>
              <a:rPr lang="fa-IR" dirty="0" smtClean="0"/>
              <a:t>ماینینگ چیست؟</a:t>
            </a:r>
            <a:endParaRPr lang="en-US" dirty="0"/>
          </a:p>
        </p:txBody>
      </p:sp>
    </p:spTree>
    <p:extLst>
      <p:ext uri="{BB962C8B-B14F-4D97-AF65-F5344CB8AC3E}">
        <p14:creationId xmlns:p14="http://schemas.microsoft.com/office/powerpoint/2010/main" val="27804107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latin typeface="Arabic Typesetting" panose="03020402040406030203" pitchFamily="66" charset="-78"/>
                <a:cs typeface="Arabic Typesetting" panose="03020402040406030203" pitchFamily="66" charset="-78"/>
              </a:rPr>
              <a:t>مراکز مشاوره ماینینگ</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0459" y="1468631"/>
            <a:ext cx="3324860" cy="2078038"/>
          </a:xfrm>
        </p:spPr>
      </p:pic>
      <p:sp>
        <p:nvSpPr>
          <p:cNvPr id="4" name="Date Placeholder 3"/>
          <p:cNvSpPr>
            <a:spLocks noGrp="1"/>
          </p:cNvSpPr>
          <p:nvPr>
            <p:ph type="dt" sz="half" idx="10"/>
          </p:nvPr>
        </p:nvSpPr>
        <p:spPr/>
        <p:txBody>
          <a:bodyPr/>
          <a:lstStyle/>
          <a:p>
            <a:fld id="{85C02609-DABC-4367-A1BD-2AC5193E6504}" type="datetime1">
              <a:rPr lang="en-US" smtClean="0"/>
              <a:t>2/18/2020</a:t>
            </a:fld>
            <a:endParaRPr lang="en-US"/>
          </a:p>
        </p:txBody>
      </p:sp>
      <p:sp>
        <p:nvSpPr>
          <p:cNvPr id="5" name="Slide Number Placeholder 4"/>
          <p:cNvSpPr>
            <a:spLocks noGrp="1"/>
          </p:cNvSpPr>
          <p:nvPr>
            <p:ph type="sldNum" sz="quarter" idx="12"/>
          </p:nvPr>
        </p:nvSpPr>
        <p:spPr/>
        <p:txBody>
          <a:bodyPr/>
          <a:lstStyle/>
          <a:p>
            <a:fld id="{5DE20FFE-409B-41F3-8A81-B6EC2F0E70EC}" type="slidenum">
              <a:rPr lang="en-US" smtClean="0"/>
              <a:t>35</a:t>
            </a:fld>
            <a:endParaRPr lang="en-US" dirty="0"/>
          </a:p>
        </p:txBody>
      </p:sp>
      <p:sp>
        <p:nvSpPr>
          <p:cNvPr id="11" name="Text Placeholder 10"/>
          <p:cNvSpPr>
            <a:spLocks noGrp="1"/>
          </p:cNvSpPr>
          <p:nvPr>
            <p:ph type="body" sz="quarter" idx="13"/>
          </p:nvPr>
        </p:nvSpPr>
        <p:spPr>
          <a:xfrm>
            <a:off x="1447800" y="851259"/>
            <a:ext cx="6934200" cy="384994"/>
          </a:xfrm>
        </p:spPr>
        <p:txBody>
          <a:bodyPr/>
          <a:lstStyle/>
          <a:p>
            <a:pPr algn="r"/>
            <a:r>
              <a:rPr lang="en-US" dirty="0" smtClean="0"/>
              <a:t>Iran !</a:t>
            </a:r>
            <a:endParaRPr lang="en-US" dirty="0"/>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2600" r="14957"/>
          <a:stretch/>
        </p:blipFill>
        <p:spPr>
          <a:xfrm>
            <a:off x="571500" y="1840564"/>
            <a:ext cx="1752600" cy="1609625"/>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72530" y="926307"/>
            <a:ext cx="1249586" cy="4114800"/>
          </a:xfrm>
          <a:prstGeom prst="rect">
            <a:avLst/>
          </a:prstGeom>
        </p:spPr>
      </p:pic>
      <p:sp>
        <p:nvSpPr>
          <p:cNvPr id="10" name="Left Arrow 9"/>
          <p:cNvSpPr/>
          <p:nvPr/>
        </p:nvSpPr>
        <p:spPr>
          <a:xfrm>
            <a:off x="6875807" y="976314"/>
            <a:ext cx="685800" cy="228600"/>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31226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latin typeface="Arabic Typesetting" panose="03020402040406030203" pitchFamily="66" charset="-78"/>
                <a:cs typeface="Arabic Typesetting" panose="03020402040406030203" pitchFamily="66" charset="-78"/>
              </a:rPr>
              <a:t>مراکز مشاوره ماینینگ</a:t>
            </a:r>
            <a:endParaRPr lang="en-US" dirty="0"/>
          </a:p>
        </p:txBody>
      </p:sp>
      <p:sp>
        <p:nvSpPr>
          <p:cNvPr id="3" name="Content Placeholder 2"/>
          <p:cNvSpPr>
            <a:spLocks noGrp="1"/>
          </p:cNvSpPr>
          <p:nvPr>
            <p:ph idx="1"/>
          </p:nvPr>
        </p:nvSpPr>
        <p:spPr>
          <a:xfrm>
            <a:off x="549499" y="790238"/>
            <a:ext cx="8229600" cy="3394472"/>
          </a:xfrm>
        </p:spPr>
        <p:txBody>
          <a:bodyPr>
            <a:normAutofit fontScale="92500" lnSpcReduction="10000"/>
          </a:bodyPr>
          <a:lstStyle/>
          <a:p>
            <a:pPr algn="r" rtl="1"/>
            <a:r>
              <a:rPr lang="fa-IR" dirty="0" smtClean="0"/>
              <a:t>سیتکس</a:t>
            </a:r>
            <a:endParaRPr lang="en-US" dirty="0" smtClean="0"/>
          </a:p>
          <a:p>
            <a:pPr algn="r" rtl="1"/>
            <a:endParaRPr lang="fa-IR" dirty="0" smtClean="0"/>
          </a:p>
          <a:p>
            <a:pPr algn="r" rtl="1"/>
            <a:r>
              <a:rPr lang="fa-IR" dirty="0" smtClean="0"/>
              <a:t>گروه مشاوران مالی سامان</a:t>
            </a:r>
            <a:endParaRPr lang="en-US" dirty="0" smtClean="0"/>
          </a:p>
          <a:p>
            <a:pPr algn="r" rtl="1"/>
            <a:endParaRPr lang="fa-IR" dirty="0" smtClean="0"/>
          </a:p>
          <a:p>
            <a:pPr algn="r" rtl="1"/>
            <a:r>
              <a:rPr lang="fa-IR" dirty="0" smtClean="0"/>
              <a:t>نوین ماینر</a:t>
            </a:r>
            <a:endParaRPr lang="en-US" dirty="0" smtClean="0"/>
          </a:p>
          <a:p>
            <a:pPr algn="r" rtl="1"/>
            <a:endParaRPr lang="fa-IR" dirty="0" smtClean="0"/>
          </a:p>
          <a:p>
            <a:pPr algn="r" rtl="1"/>
            <a:r>
              <a:rPr lang="fa-IR" dirty="0" smtClean="0"/>
              <a:t>ماینر بازار</a:t>
            </a:r>
            <a:endParaRPr lang="en-US" dirty="0" smtClean="0"/>
          </a:p>
          <a:p>
            <a:pPr algn="r" rtl="1"/>
            <a:endParaRPr lang="fa-IR" dirty="0" smtClean="0"/>
          </a:p>
          <a:p>
            <a:pPr algn="r" rtl="1"/>
            <a:r>
              <a:rPr lang="fa-IR" dirty="0" smtClean="0"/>
              <a:t>تهران ماینر</a:t>
            </a:r>
            <a:endParaRPr lang="en-US" dirty="0" smtClean="0"/>
          </a:p>
          <a:p>
            <a:pPr algn="r" rtl="1"/>
            <a:endParaRPr lang="fa-IR" dirty="0" smtClean="0"/>
          </a:p>
          <a:p>
            <a:pPr algn="r" rtl="1"/>
            <a:r>
              <a:rPr lang="fa-IR" dirty="0" smtClean="0"/>
              <a:t>آرتا فارم</a:t>
            </a:r>
            <a:endParaRPr lang="en-US" dirty="0" smtClean="0"/>
          </a:p>
          <a:p>
            <a:pPr algn="r" rtl="1"/>
            <a:endParaRPr lang="fa-IR" dirty="0" smtClean="0"/>
          </a:p>
          <a:p>
            <a:pPr algn="r" rtl="1"/>
            <a:r>
              <a:rPr lang="fa-IR" dirty="0" smtClean="0"/>
              <a:t>تبریزکوین</a:t>
            </a:r>
            <a:endParaRPr lang="en-US" dirty="0" smtClean="0"/>
          </a:p>
          <a:p>
            <a:pPr algn="r" rtl="1"/>
            <a:endParaRPr lang="en-US" dirty="0"/>
          </a:p>
          <a:p>
            <a:pPr algn="r" rtl="1"/>
            <a:r>
              <a:rPr lang="fa-IR" dirty="0" smtClean="0"/>
              <a:t>و ...</a:t>
            </a:r>
          </a:p>
          <a:p>
            <a:pPr algn="r" rtl="1"/>
            <a:endParaRPr lang="en-US" dirty="0"/>
          </a:p>
        </p:txBody>
      </p:sp>
      <p:sp>
        <p:nvSpPr>
          <p:cNvPr id="4" name="Date Placeholder 3"/>
          <p:cNvSpPr>
            <a:spLocks noGrp="1"/>
          </p:cNvSpPr>
          <p:nvPr>
            <p:ph type="dt" sz="half" idx="10"/>
          </p:nvPr>
        </p:nvSpPr>
        <p:spPr/>
        <p:txBody>
          <a:bodyPr/>
          <a:lstStyle/>
          <a:p>
            <a:fld id="{85C02609-DABC-4367-A1BD-2AC5193E6504}" type="datetime1">
              <a:rPr lang="en-US" smtClean="0"/>
              <a:t>2/18/2020</a:t>
            </a:fld>
            <a:endParaRPr lang="en-US"/>
          </a:p>
        </p:txBody>
      </p:sp>
      <p:sp>
        <p:nvSpPr>
          <p:cNvPr id="5" name="Slide Number Placeholder 4"/>
          <p:cNvSpPr>
            <a:spLocks noGrp="1"/>
          </p:cNvSpPr>
          <p:nvPr>
            <p:ph type="sldNum" sz="quarter" idx="12"/>
          </p:nvPr>
        </p:nvSpPr>
        <p:spPr/>
        <p:txBody>
          <a:bodyPr/>
          <a:lstStyle/>
          <a:p>
            <a:fld id="{5DE20FFE-409B-41F3-8A81-B6EC2F0E70EC}" type="slidenum">
              <a:rPr lang="en-US" smtClean="0"/>
              <a:t>36</a:t>
            </a:fld>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9425" y="857984"/>
            <a:ext cx="1852963" cy="69229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389" y="3448533"/>
            <a:ext cx="2148840" cy="73617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4200" y="3790950"/>
            <a:ext cx="1301870" cy="650935"/>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600" y="1428630"/>
            <a:ext cx="2379724" cy="584732"/>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3200" y="1910872"/>
            <a:ext cx="2286000" cy="792109"/>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2824" y="2550396"/>
            <a:ext cx="2476500" cy="548640"/>
          </a:xfrm>
          <a:prstGeom prst="rect">
            <a:avLst/>
          </a:prstGeom>
        </p:spPr>
      </p:pic>
      <p:pic>
        <p:nvPicPr>
          <p:cNvPr id="13" name="Picture 12"/>
          <p:cNvPicPr>
            <a:picLocks noChangeAspect="1"/>
          </p:cNvPicPr>
          <p:nvPr/>
        </p:nvPicPr>
        <p:blipFill rotWithShape="1">
          <a:blip r:embed="rId8">
            <a:extLst>
              <a:ext uri="{28A0092B-C50C-407E-A947-70E740481C1C}">
                <a14:useLocalDpi xmlns:a14="http://schemas.microsoft.com/office/drawing/2010/main" val="0"/>
              </a:ext>
            </a:extLst>
          </a:blip>
          <a:srcRect l="3572" t="14286" b="53571"/>
          <a:stretch/>
        </p:blipFill>
        <p:spPr>
          <a:xfrm>
            <a:off x="2886147" y="2788369"/>
            <a:ext cx="2057400" cy="685800"/>
          </a:xfrm>
          <a:prstGeom prst="rect">
            <a:avLst/>
          </a:prstGeom>
        </p:spPr>
      </p:pic>
    </p:spTree>
    <p:extLst>
      <p:ext uri="{BB962C8B-B14F-4D97-AF65-F5344CB8AC3E}">
        <p14:creationId xmlns:p14="http://schemas.microsoft.com/office/powerpoint/2010/main" val="30884571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Iran </a:t>
            </a:r>
            <a:r>
              <a:rPr lang="en-US" dirty="0" err="1" smtClean="0"/>
              <a:t>Blockchain</a:t>
            </a:r>
            <a:r>
              <a:rPr lang="en-US" dirty="0" smtClean="0"/>
              <a:t> Ecosystem</a:t>
            </a:r>
            <a:endParaRPr lang="en-US" dirty="0"/>
          </a:p>
        </p:txBody>
      </p:sp>
      <p:sp>
        <p:nvSpPr>
          <p:cNvPr id="4" name="Date Placeholder 3"/>
          <p:cNvSpPr>
            <a:spLocks noGrp="1"/>
          </p:cNvSpPr>
          <p:nvPr>
            <p:ph type="dt" sz="half" idx="10"/>
          </p:nvPr>
        </p:nvSpPr>
        <p:spPr/>
        <p:txBody>
          <a:bodyPr/>
          <a:lstStyle/>
          <a:p>
            <a:fld id="{85C02609-DABC-4367-A1BD-2AC5193E6504}" type="datetime1">
              <a:rPr lang="en-US" smtClean="0"/>
              <a:t>2/18/2020</a:t>
            </a:fld>
            <a:endParaRPr lang="en-US"/>
          </a:p>
        </p:txBody>
      </p:sp>
      <p:sp>
        <p:nvSpPr>
          <p:cNvPr id="5" name="Slide Number Placeholder 4"/>
          <p:cNvSpPr>
            <a:spLocks noGrp="1"/>
          </p:cNvSpPr>
          <p:nvPr>
            <p:ph type="sldNum" sz="quarter" idx="12"/>
          </p:nvPr>
        </p:nvSpPr>
        <p:spPr/>
        <p:txBody>
          <a:bodyPr/>
          <a:lstStyle/>
          <a:p>
            <a:fld id="{5DE20FFE-409B-41F3-8A81-B6EC2F0E70EC}" type="slidenum">
              <a:rPr lang="en-US" smtClean="0"/>
              <a:t>37</a:t>
            </a:fld>
            <a:endParaRPr lang="en-US" dirty="0"/>
          </a:p>
        </p:txBody>
      </p:sp>
      <p:sp>
        <p:nvSpPr>
          <p:cNvPr id="6" name="Text Placeholder 5"/>
          <p:cNvSpPr>
            <a:spLocks noGrp="1"/>
          </p:cNvSpPr>
          <p:nvPr>
            <p:ph type="body" sz="quarter" idx="13"/>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8" name="Content Placeholder 6"/>
          <p:cNvPicPr>
            <a:picLocks noChangeAspect="1"/>
          </p:cNvPicPr>
          <p:nvPr/>
        </p:nvPicPr>
        <p:blipFill>
          <a:blip r:embed="rId2"/>
          <a:stretch>
            <a:fillRect/>
          </a:stretch>
        </p:blipFill>
        <p:spPr>
          <a:xfrm>
            <a:off x="1724570" y="819349"/>
            <a:ext cx="5771060" cy="3809802"/>
          </a:xfrm>
          <a:prstGeom prst="rect">
            <a:avLst/>
          </a:prstGeom>
        </p:spPr>
      </p:pic>
    </p:spTree>
    <p:extLst>
      <p:ext uri="{BB962C8B-B14F-4D97-AF65-F5344CB8AC3E}">
        <p14:creationId xmlns:p14="http://schemas.microsoft.com/office/powerpoint/2010/main" val="16840277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fa-IR" sz="3600" dirty="0" smtClean="0">
                <a:latin typeface="Arabic Typesetting" panose="03020402040406030203" pitchFamily="66" charset="-78"/>
                <a:cs typeface="Arabic Typesetting" panose="03020402040406030203" pitchFamily="66" charset="-78"/>
              </a:rPr>
              <a:t>پلت فرم</a:t>
            </a:r>
            <a:endParaRPr lang="en-US" sz="3600" dirty="0">
              <a:latin typeface="Arabic Typesetting" panose="03020402040406030203" pitchFamily="66" charset="-78"/>
              <a:cs typeface="Arabic Typesetting" panose="03020402040406030203" pitchFamily="66" charset="-78"/>
            </a:endParaRPr>
          </a:p>
        </p:txBody>
      </p:sp>
      <p:sp>
        <p:nvSpPr>
          <p:cNvPr id="3" name="Content Placeholder 2"/>
          <p:cNvSpPr>
            <a:spLocks noGrp="1"/>
          </p:cNvSpPr>
          <p:nvPr>
            <p:ph idx="1"/>
          </p:nvPr>
        </p:nvSpPr>
        <p:spPr/>
        <p:txBody>
          <a:bodyPr/>
          <a:lstStyle/>
          <a:p>
            <a:pPr algn="r" rtl="1">
              <a:buFont typeface="Arial Rounded MT Bold" panose="020F0704030504030204" pitchFamily="34" charset="0"/>
              <a:buChar char="§"/>
            </a:pPr>
            <a:r>
              <a:rPr lang="fa-IR" dirty="0" smtClean="0"/>
              <a:t>ققنوس</a:t>
            </a:r>
          </a:p>
          <a:p>
            <a:pPr algn="r" rtl="1">
              <a:buFont typeface="Arial Rounded MT Bold" panose="020F0704030504030204" pitchFamily="34" charset="0"/>
              <a:buChar char="§"/>
            </a:pPr>
            <a:endParaRPr lang="fa-IR" dirty="0" smtClean="0"/>
          </a:p>
          <a:p>
            <a:pPr algn="r" rtl="1">
              <a:buFont typeface="Arial Rounded MT Bold" panose="020F0704030504030204" pitchFamily="34" charset="0"/>
              <a:buChar char="§"/>
            </a:pPr>
            <a:r>
              <a:rPr lang="fa-IR" dirty="0" smtClean="0"/>
              <a:t>سککوک</a:t>
            </a:r>
          </a:p>
          <a:p>
            <a:pPr algn="r" rtl="1">
              <a:buFont typeface="Arial Rounded MT Bold" panose="020F0704030504030204" pitchFamily="34" charset="0"/>
              <a:buChar char="§"/>
            </a:pPr>
            <a:endParaRPr lang="fa-IR" dirty="0" smtClean="0"/>
          </a:p>
          <a:p>
            <a:pPr algn="r" rtl="1">
              <a:buFont typeface="Arial Rounded MT Bold" panose="020F0704030504030204" pitchFamily="34" charset="0"/>
              <a:buChar char="§"/>
            </a:pPr>
            <a:r>
              <a:rPr lang="fa-IR" dirty="0" smtClean="0"/>
              <a:t>برنا</a:t>
            </a:r>
          </a:p>
          <a:p>
            <a:pPr algn="r" rtl="1">
              <a:buFont typeface="Arial Rounded MT Bold" panose="020F0704030504030204" pitchFamily="34" charset="0"/>
              <a:buChar char="§"/>
            </a:pPr>
            <a:endParaRPr lang="fa-IR" dirty="0" smtClean="0"/>
          </a:p>
          <a:p>
            <a:pPr algn="r" rtl="1">
              <a:buFont typeface="Arial Rounded MT Bold" panose="020F0704030504030204" pitchFamily="34" charset="0"/>
              <a:buChar char="§"/>
            </a:pPr>
            <a:r>
              <a:rPr lang="fa-IR" dirty="0" smtClean="0"/>
              <a:t>شاکیلید</a:t>
            </a:r>
          </a:p>
          <a:p>
            <a:pPr algn="r" rtl="1">
              <a:buFont typeface="Arial Rounded MT Bold" panose="020F0704030504030204" pitchFamily="34" charset="0"/>
              <a:buChar char="§"/>
            </a:pPr>
            <a:endParaRPr lang="fa-IR" dirty="0" smtClean="0"/>
          </a:p>
          <a:p>
            <a:pPr algn="r" rtl="1">
              <a:buFont typeface="Arial Rounded MT Bold" panose="020F0704030504030204" pitchFamily="34" charset="0"/>
              <a:buChar char="§"/>
            </a:pPr>
            <a:r>
              <a:rPr lang="fa-IR" dirty="0" smtClean="0"/>
              <a:t>کارچین</a:t>
            </a:r>
            <a:endParaRPr lang="en-US" dirty="0"/>
          </a:p>
        </p:txBody>
      </p:sp>
      <p:sp>
        <p:nvSpPr>
          <p:cNvPr id="4" name="Date Placeholder 3"/>
          <p:cNvSpPr>
            <a:spLocks noGrp="1"/>
          </p:cNvSpPr>
          <p:nvPr>
            <p:ph type="dt" sz="half" idx="10"/>
          </p:nvPr>
        </p:nvSpPr>
        <p:spPr/>
        <p:txBody>
          <a:bodyPr/>
          <a:lstStyle/>
          <a:p>
            <a:fld id="{85C02609-DABC-4367-A1BD-2AC5193E6504}" type="datetime1">
              <a:rPr lang="en-US" smtClean="0"/>
              <a:t>2/18/2020</a:t>
            </a:fld>
            <a:endParaRPr lang="en-US"/>
          </a:p>
        </p:txBody>
      </p:sp>
      <p:sp>
        <p:nvSpPr>
          <p:cNvPr id="5" name="Slide Number Placeholder 4"/>
          <p:cNvSpPr>
            <a:spLocks noGrp="1"/>
          </p:cNvSpPr>
          <p:nvPr>
            <p:ph type="sldNum" sz="quarter" idx="12"/>
          </p:nvPr>
        </p:nvSpPr>
        <p:spPr/>
        <p:txBody>
          <a:bodyPr/>
          <a:lstStyle/>
          <a:p>
            <a:fld id="{5DE20FFE-409B-41F3-8A81-B6EC2F0E70EC}" type="slidenum">
              <a:rPr lang="en-US" smtClean="0"/>
              <a:t>4</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2206" y="902228"/>
            <a:ext cx="2133600" cy="9075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103" y="1355989"/>
            <a:ext cx="1981200" cy="1230083"/>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07406" y="2083259"/>
            <a:ext cx="2743200" cy="640892"/>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2400" y="2451095"/>
            <a:ext cx="3212485" cy="973178"/>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42257" y="3014764"/>
            <a:ext cx="2037009" cy="1110786"/>
          </a:xfrm>
          <a:prstGeom prst="rect">
            <a:avLst/>
          </a:prstGeom>
        </p:spPr>
      </p:pic>
    </p:spTree>
    <p:extLst>
      <p:ext uri="{BB962C8B-B14F-4D97-AF65-F5344CB8AC3E}">
        <p14:creationId xmlns:p14="http://schemas.microsoft.com/office/powerpoint/2010/main" val="2045504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1"/>
            <a:ext cx="8229600" cy="3428999"/>
          </a:xfrm>
        </p:spPr>
        <p:txBody>
          <a:bodyPr>
            <a:normAutofit/>
          </a:bodyPr>
          <a:lstStyle/>
          <a:p>
            <a:pPr marL="0" indent="0" algn="r">
              <a:buNone/>
            </a:pPr>
            <a:r>
              <a:rPr lang="fa-IR" sz="1600" dirty="0" smtClean="0"/>
              <a:t>میزبانهای </a:t>
            </a:r>
            <a:r>
              <a:rPr lang="fa-IR" sz="1600" dirty="0"/>
              <a:t>اولیه (موسس) ققنوس عبارتند </a:t>
            </a:r>
            <a:r>
              <a:rPr lang="fa-IR" sz="1600" dirty="0" smtClean="0"/>
              <a:t>از:</a:t>
            </a:r>
          </a:p>
          <a:p>
            <a:pPr marL="0" indent="0" algn="r">
              <a:buNone/>
            </a:pPr>
            <a:endParaRPr lang="fa-IR" sz="1600" dirty="0" smtClean="0"/>
          </a:p>
          <a:p>
            <a:pPr algn="r" rtl="1">
              <a:buFont typeface="Wingdings" panose="05000000000000000000" pitchFamily="2" charset="2"/>
              <a:buChar char="v"/>
            </a:pPr>
            <a:r>
              <a:rPr lang="fa-IR" sz="1600" dirty="0" smtClean="0"/>
              <a:t>گروه داده ‌پردازی </a:t>
            </a:r>
            <a:r>
              <a:rPr lang="fa-IR" sz="1600" dirty="0"/>
              <a:t>بانک </a:t>
            </a:r>
            <a:r>
              <a:rPr lang="fa-IR" sz="1600" dirty="0" smtClean="0"/>
              <a:t>پارسیان</a:t>
            </a:r>
            <a:endParaRPr lang="fa-IR" sz="1600" dirty="0"/>
          </a:p>
          <a:p>
            <a:pPr algn="r" rtl="1">
              <a:buFont typeface="Wingdings" panose="05000000000000000000" pitchFamily="2" charset="2"/>
              <a:buChar char="v"/>
            </a:pPr>
            <a:r>
              <a:rPr lang="fa-IR" sz="1600" dirty="0" smtClean="0"/>
              <a:t>سرمایه ‌گذاران </a:t>
            </a:r>
            <a:r>
              <a:rPr lang="fa-IR" sz="1600" dirty="0"/>
              <a:t>فناوری تک </a:t>
            </a:r>
            <a:r>
              <a:rPr lang="fa-IR" sz="1600" dirty="0" smtClean="0"/>
              <a:t>وستا</a:t>
            </a:r>
          </a:p>
          <a:p>
            <a:pPr algn="r" rtl="1">
              <a:buFont typeface="Wingdings" panose="05000000000000000000" pitchFamily="2" charset="2"/>
              <a:buChar char="v"/>
            </a:pPr>
            <a:r>
              <a:rPr lang="fa-IR" sz="1600" dirty="0" smtClean="0"/>
              <a:t>فناوری اطلاعات و ارتباطات پاسارگاد(فناپ)</a:t>
            </a:r>
          </a:p>
          <a:p>
            <a:pPr algn="r" rtl="1">
              <a:buFont typeface="Wingdings" panose="05000000000000000000" pitchFamily="2" charset="2"/>
              <a:buChar char="v"/>
            </a:pPr>
            <a:r>
              <a:rPr lang="fa-IR" sz="1600" dirty="0" smtClean="0"/>
              <a:t>داده ‌ورزی سداد</a:t>
            </a:r>
          </a:p>
          <a:p>
            <a:pPr algn="r" rtl="1">
              <a:buFont typeface="Wingdings" panose="05000000000000000000" pitchFamily="2" charset="2"/>
              <a:buChar char="v"/>
            </a:pPr>
            <a:r>
              <a:rPr lang="fa-IR" sz="1600" dirty="0"/>
              <a:t>گروه فن‌آوران هوشمند بهسازان </a:t>
            </a:r>
            <a:r>
              <a:rPr lang="fa-IR" sz="1600" dirty="0" smtClean="0"/>
              <a:t>فردا</a:t>
            </a:r>
          </a:p>
          <a:p>
            <a:pPr algn="r" rtl="1">
              <a:buFont typeface="Wingdings" panose="05000000000000000000" pitchFamily="2" charset="2"/>
              <a:buChar char="v"/>
            </a:pPr>
            <a:r>
              <a:rPr lang="fa-IR" sz="1600" dirty="0"/>
              <a:t>فناوری‌های اطلاعاتی و مالی توزیع‌شده یکتا ققنوس پارس</a:t>
            </a:r>
            <a:endParaRPr lang="en-US" sz="1600" dirty="0" smtClean="0"/>
          </a:p>
        </p:txBody>
      </p:sp>
      <p:sp>
        <p:nvSpPr>
          <p:cNvPr id="4" name="Date Placeholder 3"/>
          <p:cNvSpPr>
            <a:spLocks noGrp="1"/>
          </p:cNvSpPr>
          <p:nvPr>
            <p:ph type="dt" sz="half" idx="10"/>
          </p:nvPr>
        </p:nvSpPr>
        <p:spPr/>
        <p:txBody>
          <a:bodyPr/>
          <a:lstStyle/>
          <a:p>
            <a:fld id="{85C02609-DABC-4367-A1BD-2AC5193E6504}" type="datetime1">
              <a:rPr lang="en-US" smtClean="0"/>
              <a:t>2/18/2020</a:t>
            </a:fld>
            <a:endParaRPr lang="en-US"/>
          </a:p>
        </p:txBody>
      </p:sp>
      <p:sp>
        <p:nvSpPr>
          <p:cNvPr id="5" name="Slide Number Placeholder 4"/>
          <p:cNvSpPr>
            <a:spLocks noGrp="1"/>
          </p:cNvSpPr>
          <p:nvPr>
            <p:ph type="sldNum" sz="quarter" idx="12"/>
          </p:nvPr>
        </p:nvSpPr>
        <p:spPr/>
        <p:txBody>
          <a:bodyPr/>
          <a:lstStyle/>
          <a:p>
            <a:fld id="{5DE20FFE-409B-41F3-8A81-B6EC2F0E70EC}" type="slidenum">
              <a:rPr lang="en-US" smtClean="0"/>
              <a:t>5</a:t>
            </a:fld>
            <a:endParaRPr lang="en-US" dirty="0"/>
          </a:p>
        </p:txBody>
      </p:sp>
      <p:sp>
        <p:nvSpPr>
          <p:cNvPr id="6" name="Text Placeholder 5"/>
          <p:cNvSpPr>
            <a:spLocks noGrp="1"/>
          </p:cNvSpPr>
          <p:nvPr>
            <p:ph type="body" sz="quarter" idx="13"/>
          </p:nvPr>
        </p:nvSpPr>
        <p:spPr/>
        <p:txBody>
          <a:bodyPr/>
          <a:lstStyle/>
          <a:p>
            <a:r>
              <a:rPr lang="fa-IR" b="1" dirty="0"/>
              <a:t>شرکت های مجری</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39378"/>
            <a:ext cx="2819400" cy="1293607"/>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3400" y="3598565"/>
            <a:ext cx="1751266" cy="913543"/>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5345" y="3700623"/>
            <a:ext cx="2048398" cy="665552"/>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30462" y="3684006"/>
            <a:ext cx="1595438" cy="828102"/>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97996" y="3700623"/>
            <a:ext cx="1681162" cy="852052"/>
          </a:xfrm>
          <a:prstGeom prst="rect">
            <a:avLst/>
          </a:prstGeom>
        </p:spPr>
      </p:pic>
    </p:spTree>
    <p:extLst>
      <p:ext uri="{BB962C8B-B14F-4D97-AF65-F5344CB8AC3E}">
        <p14:creationId xmlns:p14="http://schemas.microsoft.com/office/powerpoint/2010/main" val="3287853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ققنوس</a:t>
            </a:r>
            <a:endParaRPr lang="en-US" dirty="0"/>
          </a:p>
        </p:txBody>
      </p:sp>
      <p:sp>
        <p:nvSpPr>
          <p:cNvPr id="3" name="Content Placeholder 2"/>
          <p:cNvSpPr>
            <a:spLocks noGrp="1"/>
          </p:cNvSpPr>
          <p:nvPr>
            <p:ph idx="1"/>
          </p:nvPr>
        </p:nvSpPr>
        <p:spPr/>
        <p:txBody>
          <a:bodyPr>
            <a:normAutofit lnSpcReduction="10000"/>
          </a:bodyPr>
          <a:lstStyle/>
          <a:p>
            <a:pPr algn="r" rtl="1">
              <a:buFont typeface="Wingdings" panose="05000000000000000000" pitchFamily="2" charset="2"/>
              <a:buChar char="v"/>
            </a:pPr>
            <a:r>
              <a:rPr lang="fa-IR" dirty="0" smtClean="0"/>
              <a:t>اهداف ققنوس :</a:t>
            </a:r>
            <a:endParaRPr lang="en-US" dirty="0"/>
          </a:p>
          <a:p>
            <a:pPr algn="r" rtl="1">
              <a:buFont typeface="Wingdings" panose="05000000000000000000" pitchFamily="2" charset="2"/>
              <a:buChar char="§"/>
            </a:pPr>
            <a:r>
              <a:rPr lang="fa-IR" dirty="0" smtClean="0"/>
              <a:t>هدف اصلی این پروژه تبدیل دارایی های منجمد اعم از کارخانه ها و زمین های بانک ها به پول نقد است.</a:t>
            </a:r>
          </a:p>
          <a:p>
            <a:pPr algn="r" rtl="1">
              <a:buFont typeface="Wingdings" panose="05000000000000000000" pitchFamily="2" charset="2"/>
              <a:buChar char="§"/>
            </a:pPr>
            <a:r>
              <a:rPr lang="fa-IR" dirty="0"/>
              <a:t> </a:t>
            </a:r>
            <a:r>
              <a:rPr lang="fa-IR" dirty="0" smtClean="0"/>
              <a:t>       درادامه سایر اهداف داریم :</a:t>
            </a:r>
            <a:r>
              <a:rPr lang="fa-IR" sz="3100" dirty="0"/>
              <a:t>	</a:t>
            </a:r>
            <a:endParaRPr lang="fa-IR" sz="1200" dirty="0" smtClean="0"/>
          </a:p>
          <a:p>
            <a:pPr lvl="1" indent="0" algn="r" rtl="1">
              <a:buNone/>
            </a:pPr>
            <a:r>
              <a:rPr lang="fa-IR" dirty="0" smtClean="0"/>
              <a:t>    شناسایی مشتری</a:t>
            </a:r>
            <a:br>
              <a:rPr lang="fa-IR" dirty="0" smtClean="0"/>
            </a:br>
            <a:r>
              <a:rPr lang="fa-IR" dirty="0" smtClean="0"/>
              <a:t>	مدیریت وفاداری مشتریان</a:t>
            </a:r>
            <a:br>
              <a:rPr lang="fa-IR" dirty="0" smtClean="0"/>
            </a:br>
            <a:r>
              <a:rPr lang="fa-IR" dirty="0" smtClean="0"/>
              <a:t>	پیش فروش سکه طلا</a:t>
            </a:r>
            <a:br>
              <a:rPr lang="fa-IR" dirty="0" smtClean="0"/>
            </a:br>
            <a:r>
              <a:rPr lang="fa-IR" dirty="0" smtClean="0"/>
              <a:t>	جمع سپاری امن</a:t>
            </a:r>
            <a:br>
              <a:rPr lang="fa-IR" dirty="0" smtClean="0"/>
            </a:br>
            <a:r>
              <a:rPr lang="fa-IR" dirty="0" smtClean="0"/>
              <a:t>	توزیع وثایق بانکی</a:t>
            </a:r>
            <a:br>
              <a:rPr lang="fa-IR" dirty="0" smtClean="0"/>
            </a:br>
            <a:r>
              <a:rPr lang="fa-IR" dirty="0" smtClean="0"/>
              <a:t>	فروش املاک</a:t>
            </a:r>
          </a:p>
          <a:p>
            <a:pPr algn="r" rtl="1">
              <a:buFont typeface="Wingdings" panose="05000000000000000000" pitchFamily="2" charset="2"/>
              <a:buChar char="§"/>
            </a:pPr>
            <a:r>
              <a:rPr lang="fa-IR" dirty="0" smtClean="0"/>
              <a:t>ایده اصلی این است که ابتدا مقدار اولیه ای طلا ذخیره شده و با پشتوانه آن توکن «پیمان» تولید میشود. سپس با پشتوانه اجناس و کالا ها ، زمین های منجمد توکن های مختلف تولید میشود. به طور مثال یک زمین تبدیل به 10000 توکن میشود . حال با استفاده از توکن پیمان سایر توکن های مخالف را خرید و فروش میکنیم.</a:t>
            </a:r>
          </a:p>
          <a:p>
            <a:pPr algn="r" rtl="1">
              <a:buFont typeface="Wingdings" panose="05000000000000000000" pitchFamily="2" charset="2"/>
              <a:buChar char="§"/>
            </a:pPr>
            <a:r>
              <a:rPr lang="fa-IR" dirty="0" smtClean="0"/>
              <a:t>درواقع به جای این که یک زمین را که کمتر کسی توان و نیاز خرید آن را دارد ، آن را به 10000 قسمت کوچک تبدیل کرده و خرید و فروش میکنیم.</a:t>
            </a:r>
          </a:p>
        </p:txBody>
      </p:sp>
      <p:sp>
        <p:nvSpPr>
          <p:cNvPr id="4" name="Date Placeholder 3"/>
          <p:cNvSpPr>
            <a:spLocks noGrp="1"/>
          </p:cNvSpPr>
          <p:nvPr>
            <p:ph type="dt" sz="half" idx="10"/>
          </p:nvPr>
        </p:nvSpPr>
        <p:spPr/>
        <p:txBody>
          <a:bodyPr/>
          <a:lstStyle/>
          <a:p>
            <a:fld id="{85C02609-DABC-4367-A1BD-2AC5193E6504}" type="datetime1">
              <a:rPr lang="en-US" smtClean="0"/>
              <a:t>2/18/2020</a:t>
            </a:fld>
            <a:endParaRPr lang="en-US"/>
          </a:p>
        </p:txBody>
      </p:sp>
      <p:sp>
        <p:nvSpPr>
          <p:cNvPr id="5" name="Slide Number Placeholder 4"/>
          <p:cNvSpPr>
            <a:spLocks noGrp="1"/>
          </p:cNvSpPr>
          <p:nvPr>
            <p:ph type="sldNum" sz="quarter" idx="12"/>
          </p:nvPr>
        </p:nvSpPr>
        <p:spPr/>
        <p:txBody>
          <a:bodyPr/>
          <a:lstStyle/>
          <a:p>
            <a:fld id="{5DE20FFE-409B-41F3-8A81-B6EC2F0E70EC}" type="slidenum">
              <a:rPr lang="en-US" smtClean="0"/>
              <a:t>6</a:t>
            </a:fld>
            <a:endParaRPr lang="en-US" dirty="0"/>
          </a:p>
        </p:txBody>
      </p:sp>
      <p:sp>
        <p:nvSpPr>
          <p:cNvPr id="6" name="Text Placeholder 5"/>
          <p:cNvSpPr>
            <a:spLocks noGrp="1"/>
          </p:cNvSpPr>
          <p:nvPr>
            <p:ph type="body" sz="quarter" idx="13"/>
          </p:nvPr>
        </p:nvSpPr>
        <p:spPr/>
        <p:txBody>
          <a:bodyPr/>
          <a:lstStyle/>
          <a:p>
            <a:r>
              <a:rPr lang="fa-IR" dirty="0" smtClean="0"/>
              <a:t>هدف و ماهیت پروژه</a:t>
            </a:r>
            <a:endParaRPr lang="en-US" dirty="0"/>
          </a:p>
        </p:txBody>
      </p:sp>
    </p:spTree>
    <p:extLst>
      <p:ext uri="{BB962C8B-B14F-4D97-AF65-F5344CB8AC3E}">
        <p14:creationId xmlns:p14="http://schemas.microsoft.com/office/powerpoint/2010/main" val="27650443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ققنوس</a:t>
            </a:r>
            <a:endParaRPr lang="en-US" dirty="0"/>
          </a:p>
        </p:txBody>
      </p:sp>
      <p:sp>
        <p:nvSpPr>
          <p:cNvPr id="3" name="Content Placeholder 2"/>
          <p:cNvSpPr>
            <a:spLocks noGrp="1"/>
          </p:cNvSpPr>
          <p:nvPr>
            <p:ph idx="1"/>
          </p:nvPr>
        </p:nvSpPr>
        <p:spPr/>
        <p:txBody>
          <a:bodyPr/>
          <a:lstStyle/>
          <a:p>
            <a:pPr algn="r" rtl="1">
              <a:buFont typeface="Wingdings" panose="05000000000000000000" pitchFamily="2" charset="2"/>
              <a:buChar char="v"/>
            </a:pPr>
            <a:r>
              <a:rPr lang="fa-IR" dirty="0" smtClean="0"/>
              <a:t>ویژگی های ققنوس :</a:t>
            </a:r>
          </a:p>
          <a:p>
            <a:pPr lvl="1" algn="r" rtl="1"/>
            <a:r>
              <a:rPr lang="fa-IR" dirty="0"/>
              <a:t>یک توکن دارایی با پشتوانه طلا به میزان سی (۳۰) سوت و عیار ۲۴ (حداقل استاندارد ۹۹۵) است.</a:t>
            </a:r>
          </a:p>
          <a:p>
            <a:pPr lvl="1" algn="r" rtl="1"/>
            <a:r>
              <a:rPr lang="fa-IR" dirty="0"/>
              <a:t>پیناتس ، واحد خرد پیمان و مقدار آن ده به توان منفی هفت (</a:t>
            </a:r>
            <a:r>
              <a:rPr lang="fa-IR" baseline="30000" dirty="0"/>
              <a:t>۷-</a:t>
            </a:r>
            <a:r>
              <a:rPr lang="fa-IR" dirty="0"/>
              <a:t>۱۰) پیمان است.</a:t>
            </a:r>
          </a:p>
          <a:p>
            <a:pPr lvl="1" algn="r" rtl="1"/>
            <a:r>
              <a:rPr lang="fa-IR" dirty="0"/>
              <a:t>نحوه کارکرد شبکه به این صورت است که برای یک کالای مشخص نوع خاص توکن را معرفی کرده و آن را بر حسب پیمان قیمت گذاری میکنند. سپس این توکن ها هستند مه به جای کالای اصلی( مثلا زمین) خرید و فروش می شوند.</a:t>
            </a:r>
          </a:p>
          <a:p>
            <a:pPr lvl="1" algn="r" rtl="1"/>
            <a:r>
              <a:rPr lang="fa-IR" dirty="0"/>
              <a:t>در واقع در این شبکه پول معادل طلا و توکن ها معادل کالا </a:t>
            </a:r>
            <a:r>
              <a:rPr lang="fa-IR" dirty="0" smtClean="0"/>
              <a:t>هستند.</a:t>
            </a:r>
          </a:p>
          <a:p>
            <a:pPr marL="342900" lvl="1" indent="-342900" algn="r" rtl="1">
              <a:buClr>
                <a:schemeClr val="accent2">
                  <a:lumMod val="75000"/>
                </a:schemeClr>
              </a:buClr>
              <a:buSzPct val="100000"/>
              <a:buFont typeface="Wingdings" panose="05000000000000000000" pitchFamily="2" charset="2"/>
              <a:buChar char="v"/>
            </a:pPr>
            <a:r>
              <a:rPr lang="fa-IR" dirty="0"/>
              <a:t>ویژگی های فنی:</a:t>
            </a:r>
          </a:p>
          <a:p>
            <a:pPr lvl="1" algn="r" rtl="1">
              <a:buFont typeface="Wingdings" panose="05000000000000000000" pitchFamily="2" charset="2"/>
              <a:buChar char="ü"/>
            </a:pPr>
            <a:r>
              <a:rPr lang="fa-IR" dirty="0" smtClean="0"/>
              <a:t>شبکه بلاکچینی ققنوس را میتوان </a:t>
            </a:r>
            <a:r>
              <a:rPr lang="en-US" dirty="0" smtClean="0"/>
              <a:t>fork</a:t>
            </a:r>
            <a:r>
              <a:rPr lang="fa-IR" dirty="0" smtClean="0"/>
              <a:t> ای از شبمه استلار گرفت ؛ چرا که ساختار بسیار شبیه به آن دارد.</a:t>
            </a:r>
          </a:p>
          <a:p>
            <a:pPr lvl="1" algn="r" rtl="1">
              <a:buFont typeface="Wingdings" panose="05000000000000000000" pitchFamily="2" charset="2"/>
              <a:buChar char="ü"/>
            </a:pPr>
            <a:r>
              <a:rPr lang="fa-IR" dirty="0" smtClean="0"/>
              <a:t>هدف اصلی استلار پیاده سازی بستری برای مبادله ارزهای معروف ( دلار ، یورو و ..) است</a:t>
            </a:r>
          </a:p>
          <a:p>
            <a:pPr lvl="1" algn="r" rtl="1">
              <a:buFont typeface="Wingdings" panose="05000000000000000000" pitchFamily="2" charset="2"/>
              <a:buChar char="ü"/>
            </a:pPr>
            <a:r>
              <a:rPr lang="fa-IR" dirty="0" smtClean="0"/>
              <a:t>توکن استلار </a:t>
            </a:r>
            <a:r>
              <a:rPr lang="en-US" dirty="0" smtClean="0"/>
              <a:t>lumen</a:t>
            </a:r>
            <a:r>
              <a:rPr lang="fa-IR" dirty="0" smtClean="0"/>
              <a:t> می باشد.</a:t>
            </a:r>
          </a:p>
        </p:txBody>
      </p:sp>
      <p:sp>
        <p:nvSpPr>
          <p:cNvPr id="4" name="Date Placeholder 3"/>
          <p:cNvSpPr>
            <a:spLocks noGrp="1"/>
          </p:cNvSpPr>
          <p:nvPr>
            <p:ph type="dt" sz="half" idx="10"/>
          </p:nvPr>
        </p:nvSpPr>
        <p:spPr/>
        <p:txBody>
          <a:bodyPr/>
          <a:lstStyle/>
          <a:p>
            <a:fld id="{85C02609-DABC-4367-A1BD-2AC5193E6504}" type="datetime1">
              <a:rPr lang="en-US" smtClean="0"/>
              <a:t>2/18/2020</a:t>
            </a:fld>
            <a:endParaRPr lang="en-US"/>
          </a:p>
        </p:txBody>
      </p:sp>
      <p:sp>
        <p:nvSpPr>
          <p:cNvPr id="5" name="Slide Number Placeholder 4"/>
          <p:cNvSpPr>
            <a:spLocks noGrp="1"/>
          </p:cNvSpPr>
          <p:nvPr>
            <p:ph type="sldNum" sz="quarter" idx="12"/>
          </p:nvPr>
        </p:nvSpPr>
        <p:spPr/>
        <p:txBody>
          <a:bodyPr/>
          <a:lstStyle/>
          <a:p>
            <a:fld id="{5DE20FFE-409B-41F3-8A81-B6EC2F0E70EC}" type="slidenum">
              <a:rPr lang="en-US" smtClean="0"/>
              <a:t>7</a:t>
            </a:fld>
            <a:endParaRPr lang="en-US" dirty="0"/>
          </a:p>
        </p:txBody>
      </p:sp>
      <p:sp>
        <p:nvSpPr>
          <p:cNvPr id="6" name="Text Placeholder 5"/>
          <p:cNvSpPr>
            <a:spLocks noGrp="1"/>
          </p:cNvSpPr>
          <p:nvPr>
            <p:ph type="body" sz="quarter" idx="13"/>
          </p:nvPr>
        </p:nvSpPr>
        <p:spPr/>
        <p:txBody>
          <a:bodyPr/>
          <a:lstStyle/>
          <a:p>
            <a:r>
              <a:rPr lang="fa-IR" dirty="0"/>
              <a:t>هدف و ماهیت پروژه</a:t>
            </a:r>
            <a:endParaRPr lang="en-US" dirty="0"/>
          </a:p>
          <a:p>
            <a:endParaRPr lang="en-US" dirty="0"/>
          </a:p>
        </p:txBody>
      </p:sp>
    </p:spTree>
    <p:extLst>
      <p:ext uri="{BB962C8B-B14F-4D97-AF65-F5344CB8AC3E}">
        <p14:creationId xmlns:p14="http://schemas.microsoft.com/office/powerpoint/2010/main" val="12403307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ققنوس</a:t>
            </a:r>
            <a:endParaRPr lang="en-US" dirty="0"/>
          </a:p>
        </p:txBody>
      </p:sp>
      <p:sp>
        <p:nvSpPr>
          <p:cNvPr id="3" name="Content Placeholder 2"/>
          <p:cNvSpPr>
            <a:spLocks noGrp="1"/>
          </p:cNvSpPr>
          <p:nvPr>
            <p:ph idx="1"/>
          </p:nvPr>
        </p:nvSpPr>
        <p:spPr>
          <a:xfrm>
            <a:off x="533400" y="1047749"/>
            <a:ext cx="8229600" cy="3418283"/>
          </a:xfrm>
        </p:spPr>
        <p:txBody>
          <a:bodyPr>
            <a:noAutofit/>
          </a:bodyPr>
          <a:lstStyle/>
          <a:p>
            <a:pPr marL="0" indent="0" algn="r" rtl="1">
              <a:buNone/>
            </a:pPr>
            <a:r>
              <a:rPr lang="fa-IR" sz="1800" dirty="0" smtClean="0"/>
              <a:t>ققنوس بیشتر با چالش های قانونی زیادی روبهروست که به اختصاربه فهرست به برخی از آن ها میپردازیم:</a:t>
            </a:r>
          </a:p>
          <a:p>
            <a:pPr marL="0" indent="0" algn="r" rtl="1">
              <a:buNone/>
            </a:pPr>
            <a:r>
              <a:rPr lang="fa-IR" sz="1800" dirty="0" smtClean="0"/>
              <a:t> </a:t>
            </a:r>
          </a:p>
          <a:p>
            <a:pPr algn="r" rtl="1">
              <a:buFont typeface="Wingdings" panose="05000000000000000000" pitchFamily="2" charset="2"/>
              <a:buChar char="v"/>
            </a:pPr>
            <a:r>
              <a:rPr lang="fa-IR" sz="1800" dirty="0" smtClean="0"/>
              <a:t>نقدشوندگی </a:t>
            </a:r>
            <a:r>
              <a:rPr lang="fa-IR" sz="1800" dirty="0"/>
              <a:t>داراییهای </a:t>
            </a:r>
            <a:r>
              <a:rPr lang="fa-IR" sz="1800" dirty="0" smtClean="0"/>
              <a:t>منجمد</a:t>
            </a:r>
          </a:p>
          <a:p>
            <a:pPr algn="r" rtl="1">
              <a:buFont typeface="Wingdings" panose="05000000000000000000" pitchFamily="2" charset="2"/>
              <a:buChar char="v"/>
            </a:pPr>
            <a:r>
              <a:rPr lang="fa-IR" sz="1800" dirty="0"/>
              <a:t>حفظ ارزش </a:t>
            </a:r>
            <a:r>
              <a:rPr lang="fa-IR" sz="1800" dirty="0" smtClean="0"/>
              <a:t>سرمایه های خرد</a:t>
            </a:r>
          </a:p>
          <a:p>
            <a:pPr algn="r" rtl="1">
              <a:buFont typeface="Wingdings" panose="05000000000000000000" pitchFamily="2" charset="2"/>
              <a:buChar char="v"/>
            </a:pPr>
            <a:r>
              <a:rPr lang="fa-IR" sz="1800" dirty="0"/>
              <a:t>افزایش شفافیت، تغییرناپذیری و در دسترس </a:t>
            </a:r>
            <a:r>
              <a:rPr lang="fa-IR" sz="1800" dirty="0" smtClean="0"/>
              <a:t>بودن</a:t>
            </a:r>
          </a:p>
          <a:p>
            <a:pPr algn="r" rtl="1">
              <a:buFont typeface="Wingdings" panose="05000000000000000000" pitchFamily="2" charset="2"/>
              <a:buChar char="v"/>
            </a:pPr>
            <a:r>
              <a:rPr lang="fa-IR" sz="1800" dirty="0"/>
              <a:t>تسهیل روند احراز هویت </a:t>
            </a:r>
            <a:r>
              <a:rPr lang="fa-IR" sz="1800" dirty="0" smtClean="0"/>
              <a:t>مشتری</a:t>
            </a:r>
          </a:p>
          <a:p>
            <a:pPr algn="r" rtl="1">
              <a:buFont typeface="Wingdings" panose="05000000000000000000" pitchFamily="2" charset="2"/>
              <a:buChar char="v"/>
            </a:pPr>
            <a:r>
              <a:rPr lang="fa-IR" sz="1800" dirty="0"/>
              <a:t>وجود یک پلتفرم چابک و منعطف برای عرضه انواع </a:t>
            </a:r>
            <a:r>
              <a:rPr lang="fa-IR" sz="1800" dirty="0" smtClean="0"/>
              <a:t>توکن</a:t>
            </a:r>
          </a:p>
          <a:p>
            <a:pPr algn="r" rtl="1">
              <a:buFont typeface="Wingdings" panose="05000000000000000000" pitchFamily="2" charset="2"/>
              <a:buChar char="v"/>
            </a:pPr>
            <a:endParaRPr lang="fa-IR" sz="1800" dirty="0" smtClean="0"/>
          </a:p>
          <a:p>
            <a:pPr algn="r" rtl="1">
              <a:buFont typeface="Wingdings" panose="05000000000000000000" pitchFamily="2" charset="2"/>
              <a:buChar char="ü"/>
            </a:pPr>
            <a:r>
              <a:rPr lang="fa-IR" sz="1800" dirty="0" smtClean="0"/>
              <a:t>نهایتا برای جزئیات بیشتر در پروژه ققنوس می توانید به «</a:t>
            </a:r>
            <a:r>
              <a:rPr lang="fa-IR" sz="1800" dirty="0" smtClean="0">
                <a:hlinkClick r:id="rId3"/>
              </a:rPr>
              <a:t>سپیدنامه شبکه ققنوس و دارایی پایه پیمان</a:t>
            </a:r>
            <a:r>
              <a:rPr lang="fa-IR" sz="1800" dirty="0" smtClean="0"/>
              <a:t>» مراجعه کنید.</a:t>
            </a:r>
          </a:p>
          <a:p>
            <a:pPr marL="0" indent="0" algn="r" rtl="1">
              <a:buNone/>
            </a:pPr>
            <a:r>
              <a:rPr lang="fa-IR" sz="1800" dirty="0" smtClean="0"/>
              <a:t> </a:t>
            </a:r>
          </a:p>
        </p:txBody>
      </p:sp>
      <p:sp>
        <p:nvSpPr>
          <p:cNvPr id="4" name="Date Placeholder 3"/>
          <p:cNvSpPr>
            <a:spLocks noGrp="1"/>
          </p:cNvSpPr>
          <p:nvPr>
            <p:ph type="dt" sz="half" idx="10"/>
          </p:nvPr>
        </p:nvSpPr>
        <p:spPr/>
        <p:txBody>
          <a:bodyPr/>
          <a:lstStyle/>
          <a:p>
            <a:fld id="{85C02609-DABC-4367-A1BD-2AC5193E6504}" type="datetime1">
              <a:rPr lang="en-US" smtClean="0"/>
              <a:t>2/18/2020</a:t>
            </a:fld>
            <a:endParaRPr lang="en-US" dirty="0"/>
          </a:p>
        </p:txBody>
      </p:sp>
      <p:sp>
        <p:nvSpPr>
          <p:cNvPr id="5" name="Slide Number Placeholder 4"/>
          <p:cNvSpPr>
            <a:spLocks noGrp="1"/>
          </p:cNvSpPr>
          <p:nvPr>
            <p:ph type="sldNum" sz="quarter" idx="12"/>
          </p:nvPr>
        </p:nvSpPr>
        <p:spPr/>
        <p:txBody>
          <a:bodyPr/>
          <a:lstStyle/>
          <a:p>
            <a:fld id="{5DE20FFE-409B-41F3-8A81-B6EC2F0E70EC}" type="slidenum">
              <a:rPr lang="en-US" smtClean="0"/>
              <a:t>8</a:t>
            </a:fld>
            <a:endParaRPr lang="en-US" dirty="0"/>
          </a:p>
        </p:txBody>
      </p:sp>
      <p:sp>
        <p:nvSpPr>
          <p:cNvPr id="6" name="Text Placeholder 5"/>
          <p:cNvSpPr>
            <a:spLocks noGrp="1"/>
          </p:cNvSpPr>
          <p:nvPr>
            <p:ph type="body" sz="quarter" idx="13"/>
          </p:nvPr>
        </p:nvSpPr>
        <p:spPr/>
        <p:txBody>
          <a:bodyPr/>
          <a:lstStyle/>
          <a:p>
            <a:r>
              <a:rPr lang="fa-IR" dirty="0" smtClean="0"/>
              <a:t>چالش ها</a:t>
            </a:r>
            <a:endParaRPr lang="en-US" dirty="0"/>
          </a:p>
        </p:txBody>
      </p:sp>
    </p:spTree>
    <p:extLst>
      <p:ext uri="{BB962C8B-B14F-4D97-AF65-F5344CB8AC3E}">
        <p14:creationId xmlns:p14="http://schemas.microsoft.com/office/powerpoint/2010/main" val="33301489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2775" y="1145775"/>
            <a:ext cx="8229600" cy="3394472"/>
          </a:xfrm>
        </p:spPr>
        <p:txBody>
          <a:bodyPr/>
          <a:lstStyle/>
          <a:p>
            <a:pPr algn="r" rtl="1">
              <a:buFont typeface="Arial" panose="020B0604020202020204" pitchFamily="34" charset="0"/>
              <a:buChar char="•"/>
            </a:pPr>
            <a:r>
              <a:rPr lang="fa-IR" b="1" dirty="0" smtClean="0"/>
              <a:t>موسس های </a:t>
            </a:r>
            <a:r>
              <a:rPr lang="en-US" b="1" dirty="0" smtClean="0"/>
              <a:t>“</a:t>
            </a:r>
            <a:r>
              <a:rPr lang="fa-IR" b="1" dirty="0" smtClean="0"/>
              <a:t> سامانه کشوری کسب و کار</a:t>
            </a:r>
            <a:r>
              <a:rPr lang="en-US" b="1" dirty="0" smtClean="0"/>
              <a:t>”</a:t>
            </a:r>
            <a:r>
              <a:rPr lang="fa-IR" b="1" dirty="0" smtClean="0"/>
              <a:t> </a:t>
            </a:r>
            <a:r>
              <a:rPr lang="en-US" b="1" dirty="0" smtClean="0"/>
              <a:t> </a:t>
            </a:r>
            <a:r>
              <a:rPr lang="fa-IR" b="1" dirty="0" smtClean="0"/>
              <a:t>:</a:t>
            </a:r>
          </a:p>
          <a:p>
            <a:pPr marL="0" indent="0" algn="r" rtl="1">
              <a:buNone/>
            </a:pPr>
            <a:endParaRPr lang="fa-IR" b="1" dirty="0" smtClean="0"/>
          </a:p>
          <a:p>
            <a:pPr algn="r" rtl="1">
              <a:buFont typeface="Wingdings" panose="05000000000000000000" pitchFamily="2" charset="2"/>
              <a:buChar char="v"/>
            </a:pPr>
            <a:r>
              <a:rPr lang="fa-IR" b="1" dirty="0" smtClean="0"/>
              <a:t>سازمان </a:t>
            </a:r>
            <a:r>
              <a:rPr lang="fa-IR" b="1" dirty="0"/>
              <a:t>صنایع کوچک و شهرک های صنعتی ایران</a:t>
            </a:r>
          </a:p>
          <a:p>
            <a:pPr algn="r" rtl="1">
              <a:buFont typeface="Wingdings" panose="05000000000000000000" pitchFamily="2" charset="2"/>
              <a:buChar char="v"/>
            </a:pPr>
            <a:r>
              <a:rPr lang="fa-IR" b="1" dirty="0"/>
              <a:t>شرکت توسعه تجارت الکترونیک نگین توسن</a:t>
            </a:r>
          </a:p>
          <a:p>
            <a:pPr marL="0" indent="0" algn="r" rtl="1">
              <a:buNone/>
            </a:pPr>
            <a:endParaRPr lang="en-US" dirty="0"/>
          </a:p>
        </p:txBody>
      </p:sp>
      <p:sp>
        <p:nvSpPr>
          <p:cNvPr id="4" name="Date Placeholder 3"/>
          <p:cNvSpPr>
            <a:spLocks noGrp="1"/>
          </p:cNvSpPr>
          <p:nvPr>
            <p:ph type="dt" sz="half" idx="10"/>
          </p:nvPr>
        </p:nvSpPr>
        <p:spPr/>
        <p:txBody>
          <a:bodyPr/>
          <a:lstStyle/>
          <a:p>
            <a:fld id="{85C02609-DABC-4367-A1BD-2AC5193E6504}" type="datetime1">
              <a:rPr lang="en-US" smtClean="0"/>
              <a:t>2/18/2020</a:t>
            </a:fld>
            <a:endParaRPr lang="en-US"/>
          </a:p>
        </p:txBody>
      </p:sp>
      <p:sp>
        <p:nvSpPr>
          <p:cNvPr id="5" name="Slide Number Placeholder 4"/>
          <p:cNvSpPr>
            <a:spLocks noGrp="1"/>
          </p:cNvSpPr>
          <p:nvPr>
            <p:ph type="sldNum" sz="quarter" idx="12"/>
          </p:nvPr>
        </p:nvSpPr>
        <p:spPr/>
        <p:txBody>
          <a:bodyPr/>
          <a:lstStyle/>
          <a:p>
            <a:fld id="{5DE20FFE-409B-41F3-8A81-B6EC2F0E70EC}" type="slidenum">
              <a:rPr lang="en-US" smtClean="0"/>
              <a:t>9</a:t>
            </a:fld>
            <a:endParaRPr lang="en-US" dirty="0"/>
          </a:p>
        </p:txBody>
      </p:sp>
      <p:sp>
        <p:nvSpPr>
          <p:cNvPr id="6" name="Text Placeholder 5"/>
          <p:cNvSpPr>
            <a:spLocks noGrp="1"/>
          </p:cNvSpPr>
          <p:nvPr>
            <p:ph type="body" sz="quarter" idx="13"/>
          </p:nvPr>
        </p:nvSpPr>
        <p:spPr>
          <a:xfrm>
            <a:off x="990600" y="1034732"/>
            <a:ext cx="6934200" cy="384994"/>
          </a:xfrm>
        </p:spPr>
        <p:txBody>
          <a:bodyPr/>
          <a:lstStyle/>
          <a:p>
            <a:r>
              <a:rPr lang="fa-IR" dirty="0" smtClean="0"/>
              <a:t>شرکت های مجری</a:t>
            </a:r>
            <a:endParaRPr lang="en-US" dirty="0"/>
          </a:p>
        </p:txBody>
      </p:sp>
      <p:sp>
        <p:nvSpPr>
          <p:cNvPr id="9" name="AutoShape 2" descr="Image result for سامانه سککوک"/>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Image result for سامانه سککوک"/>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t="23036" b="30891"/>
          <a:stretch/>
        </p:blipFill>
        <p:spPr>
          <a:xfrm>
            <a:off x="1163392" y="207179"/>
            <a:ext cx="2663826" cy="7620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3409950"/>
            <a:ext cx="1985493" cy="63665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8865" y="2952750"/>
            <a:ext cx="2117419" cy="1298487"/>
          </a:xfrm>
          <a:prstGeom prst="rect">
            <a:avLst/>
          </a:prstGeom>
        </p:spPr>
      </p:pic>
    </p:spTree>
    <p:extLst>
      <p:ext uri="{BB962C8B-B14F-4D97-AF65-F5344CB8AC3E}">
        <p14:creationId xmlns:p14="http://schemas.microsoft.com/office/powerpoint/2010/main" val="5275227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ir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Rounded MT Bold"/>
        <a:ea typeface=""/>
        <a:cs typeface=""/>
      </a:majorFont>
      <a:minorFont>
        <a:latin typeface="Arial Rounded MT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third</Template>
  <TotalTime>9864</TotalTime>
  <Words>2894</Words>
  <Application>Microsoft Office PowerPoint</Application>
  <PresentationFormat>On-screen Show (16:9)</PresentationFormat>
  <Paragraphs>401</Paragraphs>
  <Slides>37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Aharoni</vt:lpstr>
      <vt:lpstr>Arabic Typesetting</vt:lpstr>
      <vt:lpstr>Arial</vt:lpstr>
      <vt:lpstr>Arial Rounded MT Bold</vt:lpstr>
      <vt:lpstr>Calibri</vt:lpstr>
      <vt:lpstr>Wingdings</vt:lpstr>
      <vt:lpstr>third</vt:lpstr>
      <vt:lpstr>Iran Blockchain Ecosystem</vt:lpstr>
      <vt:lpstr>فهرست</vt:lpstr>
      <vt:lpstr>فهرست</vt:lpstr>
      <vt:lpstr>پلت فرم</vt:lpstr>
      <vt:lpstr>PowerPoint Presentation</vt:lpstr>
      <vt:lpstr>ققنوس</vt:lpstr>
      <vt:lpstr>ققنوس</vt:lpstr>
      <vt:lpstr>ققنوس</vt:lpstr>
      <vt:lpstr>PowerPoint Presentation</vt:lpstr>
      <vt:lpstr>سککوک</vt:lpstr>
      <vt:lpstr>سککوک</vt:lpstr>
      <vt:lpstr>PowerPoint Presentation</vt:lpstr>
      <vt:lpstr>برنا</vt:lpstr>
      <vt:lpstr>برنا</vt:lpstr>
      <vt:lpstr>برنا</vt:lpstr>
      <vt:lpstr>شاکیلید</vt:lpstr>
      <vt:lpstr>شاکیلید</vt:lpstr>
      <vt:lpstr>شاکیلید</vt:lpstr>
      <vt:lpstr>PowerPoint Presentation</vt:lpstr>
      <vt:lpstr>کارچین</vt:lpstr>
      <vt:lpstr>کارچین</vt:lpstr>
      <vt:lpstr>کارچین</vt:lpstr>
      <vt:lpstr>صرافی ها و بازار ها</vt:lpstr>
      <vt:lpstr>صرافی های آنلاین</vt:lpstr>
      <vt:lpstr>PowerPoint Presentation</vt:lpstr>
      <vt:lpstr>صرافی های آنلاین</vt:lpstr>
      <vt:lpstr>آزمایشگاه ها و انجمن ها</vt:lpstr>
      <vt:lpstr>PowerPoint Presentation</vt:lpstr>
      <vt:lpstr>آزمایشگاه بلاکچین ایران</vt:lpstr>
      <vt:lpstr>آزمایشگاه بلاکچین شریف</vt:lpstr>
      <vt:lpstr>آزمایشگاه بلاکچین شریف</vt:lpstr>
      <vt:lpstr>PowerPoint Presentation</vt:lpstr>
      <vt:lpstr>آزمایشگاه نوآوری بلاکچین</vt:lpstr>
      <vt:lpstr>مراکز مشاوره ماینینگ</vt:lpstr>
      <vt:lpstr>مراکز مشاوره ماینینگ</vt:lpstr>
      <vt:lpstr>مراکز مشاوره ماینینگ</vt:lpstr>
      <vt:lpstr>Iran Blockchain Ecosystem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Ethereum and Smart Contracts (Second Generation)</dc:title>
  <dc:creator>Mahdi;Pantea</dc:creator>
  <cp:lastModifiedBy>Pouria</cp:lastModifiedBy>
  <cp:revision>642</cp:revision>
  <dcterms:created xsi:type="dcterms:W3CDTF">2018-10-15T18:26:28Z</dcterms:created>
  <dcterms:modified xsi:type="dcterms:W3CDTF">2020-02-19T06:36:16Z</dcterms:modified>
</cp:coreProperties>
</file>