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  <p:sldMasterId id="2147483660" r:id="rId3"/>
    <p:sldMasterId id="2147483672" r:id="rId4"/>
  </p:sldMasterIdLst>
  <p:notesMasterIdLst>
    <p:notesMasterId r:id="rId17"/>
  </p:notesMasterIdLst>
  <p:sldIdLst>
    <p:sldId id="258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3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02060"/>
    <a:srgbClr val="FF3399"/>
    <a:srgbClr val="00FF00"/>
    <a:srgbClr val="B921AE"/>
    <a:srgbClr val="F80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2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DCA52-4B60-40B0-A849-6165AC2BE7B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DF2C9-DE2F-4EA1-8C43-2B101B1B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8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DF2C9-DE2F-4EA1-8C43-2B101B1B31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9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F784-BAF2-42C4-9BEA-88023403682D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6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0B9A-A49D-4E22-A76D-FF3895679391}" type="datetime1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6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B4E5-27C7-4F1F-9854-C15B428D8B30}" type="datetime1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53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B996-AE30-4FBD-B346-6090A5D0B2BA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1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01A2-2DC0-4ACB-8988-9E348EE10DFC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73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DFCB-A2C6-456A-8615-48C1B389BFB2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C9F6-EBF9-4BCB-8C77-3302DFC8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47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DFCB-A2C6-456A-8615-48C1B389BFB2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C9F6-EBF9-4BCB-8C77-3302DFC8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11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DFCB-A2C6-456A-8615-48C1B389BFB2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C9F6-EBF9-4BCB-8C77-3302DFC8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29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DFCB-A2C6-456A-8615-48C1B389BFB2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C9F6-EBF9-4BCB-8C77-3302DFC8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04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DFCB-A2C6-456A-8615-48C1B389BFB2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C9F6-EBF9-4BCB-8C77-3302DFC8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20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DFCB-A2C6-456A-8615-48C1B389BFB2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C9F6-EBF9-4BCB-8C77-3302DFC8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7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3406-78F3-45CE-A6BD-C9C8EC768CF2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75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DFCB-A2C6-456A-8615-48C1B389BFB2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C9F6-EBF9-4BCB-8C77-3302DFC8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29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DFCB-A2C6-456A-8615-48C1B389BFB2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C9F6-EBF9-4BCB-8C77-3302DFC8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74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DFCB-A2C6-456A-8615-48C1B389BFB2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C9F6-EBF9-4BCB-8C77-3302DFC8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73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DFCB-A2C6-456A-8615-48C1B389BFB2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C9F6-EBF9-4BCB-8C77-3302DFC8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785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DFCB-A2C6-456A-8615-48C1B389BFB2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C9F6-EBF9-4BCB-8C77-3302DFC8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739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1711-F4BE-4254-B1A2-6DBC348400FB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35C5-3676-4702-8D84-976C77EB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706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1711-F4BE-4254-B1A2-6DBC348400FB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35C5-3676-4702-8D84-976C77EB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122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1711-F4BE-4254-B1A2-6DBC348400FB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35C5-3676-4702-8D84-976C77EB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731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1711-F4BE-4254-B1A2-6DBC348400FB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35C5-3676-4702-8D84-976C77EB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518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1711-F4BE-4254-B1A2-6DBC348400FB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35C5-3676-4702-8D84-976C77EB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3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4455-28C4-4AAD-88BD-2EA918E3A528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211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1711-F4BE-4254-B1A2-6DBC348400FB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35C5-3676-4702-8D84-976C77EB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714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1711-F4BE-4254-B1A2-6DBC348400FB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35C5-3676-4702-8D84-976C77EB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145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1711-F4BE-4254-B1A2-6DBC348400FB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35C5-3676-4702-8D84-976C77EB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217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1711-F4BE-4254-B1A2-6DBC348400FB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35C5-3676-4702-8D84-976C77EB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393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1711-F4BE-4254-B1A2-6DBC348400FB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35C5-3676-4702-8D84-976C77EB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36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1711-F4BE-4254-B1A2-6DBC348400FB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35C5-3676-4702-8D84-976C77EB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547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7CA7-E551-4C1D-B1C8-8B5250AFD88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C714-7604-4D90-BAD2-FC3B2A29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205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7CA7-E551-4C1D-B1C8-8B5250AFD88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C714-7604-4D90-BAD2-FC3B2A29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536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7CA7-E551-4C1D-B1C8-8B5250AFD88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C714-7604-4D90-BAD2-FC3B2A29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75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7CA7-E551-4C1D-B1C8-8B5250AFD88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C714-7604-4D90-BAD2-FC3B2A29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5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C0A2-FE94-4654-988D-2FCCF55E9916}" type="datetime1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834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7CA7-E551-4C1D-B1C8-8B5250AFD88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C714-7604-4D90-BAD2-FC3B2A29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20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7CA7-E551-4C1D-B1C8-8B5250AFD88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C714-7604-4D90-BAD2-FC3B2A29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646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7CA7-E551-4C1D-B1C8-8B5250AFD88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C714-7604-4D90-BAD2-FC3B2A29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257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7CA7-E551-4C1D-B1C8-8B5250AFD88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C714-7604-4D90-BAD2-FC3B2A29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37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7CA7-E551-4C1D-B1C8-8B5250AFD88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C714-7604-4D90-BAD2-FC3B2A29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716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7CA7-E551-4C1D-B1C8-8B5250AFD88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C714-7604-4D90-BAD2-FC3B2A29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64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7CA7-E551-4C1D-B1C8-8B5250AFD88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C714-7604-4D90-BAD2-FC3B2A29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9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A6AC-1AD1-4906-A98F-87DCF570122E}" type="datetime1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9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4BDC-64F6-4954-9DF2-6C1B0667B574}" type="datetime1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0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D03B-3091-4381-95DF-AD1EC3D2EB59}" type="datetime1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A0C46483-1913-4F5C-8E4C-B54E82F23BC3}" type="slidenum">
              <a:rPr lang="en-US" smtClean="0"/>
              <a:pPr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0113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277-708B-44FC-AD96-B99FB849C2C9}" type="datetime1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2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277-708B-44FC-AD96-B99FB849C2C9}" type="datetime1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02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841">
              <a:schemeClr val="accent4">
                <a:lumMod val="20000"/>
                <a:lumOff val="80000"/>
              </a:schemeClr>
            </a:gs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39000"/>
                <a:lumOff val="61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69277-708B-44FC-AD96-B99FB849C2C9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483-1913-4F5C-8E4C-B54E82F2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6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84" r:id="rId8"/>
    <p:sldLayoutId id="214748368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8841">
              <a:schemeClr val="accent4">
                <a:lumMod val="20000"/>
                <a:lumOff val="80000"/>
              </a:schemeClr>
            </a:gs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39000"/>
                <a:lumOff val="61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DDFCB-A2C6-456A-8615-48C1B389BFB2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#/##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6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8841">
              <a:schemeClr val="accent4">
                <a:lumMod val="20000"/>
                <a:lumOff val="80000"/>
              </a:schemeClr>
            </a:gs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39000"/>
                <a:lumOff val="61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B1711-F4BE-4254-B1A2-6DBC348400FB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35C5-3676-4702-8D84-976C77EB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7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8841">
              <a:schemeClr val="accent4">
                <a:lumMod val="20000"/>
                <a:lumOff val="80000"/>
              </a:schemeClr>
            </a:gs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39000"/>
                <a:lumOff val="61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47CA7-E551-4C1D-B1C8-8B5250AFD88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4C714-7604-4D90-BAD2-FC3B2A29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322" y="167053"/>
            <a:ext cx="9144000" cy="6102221"/>
          </a:xfrm>
        </p:spPr>
        <p:txBody>
          <a:bodyPr>
            <a:noAutofit/>
          </a:bodyPr>
          <a:lstStyle/>
          <a:p>
            <a:r>
              <a:rPr lang="fa-IR" sz="2800" dirty="0" smtClean="0">
                <a:cs typeface="B Nazanin" panose="00000400000000000000" pitchFamily="2" charset="-78"/>
              </a:rPr>
              <a:t>به نام خدا</a:t>
            </a:r>
          </a:p>
          <a:p>
            <a:endParaRPr lang="fa-IR" sz="2800" dirty="0" smtClean="0">
              <a:cs typeface="B Nazanin" panose="00000400000000000000" pitchFamily="2" charset="-78"/>
            </a:endParaRPr>
          </a:p>
          <a:p>
            <a:pPr rtl="1"/>
            <a:r>
              <a:rPr lang="fa-IR" sz="3200" dirty="0" smtClean="0">
                <a:cs typeface="B Nazanin" panose="00000400000000000000" pitchFamily="2" charset="-78"/>
              </a:rPr>
              <a:t>بررسی صرافی غیرمتمرکز </a:t>
            </a:r>
            <a:r>
              <a:rPr lang="en-US" sz="3200" dirty="0">
                <a:cs typeface="B Nazanin" panose="00000400000000000000" pitchFamily="2" charset="-78"/>
              </a:rPr>
              <a:t> </a:t>
            </a:r>
            <a:r>
              <a:rPr lang="en-US" sz="3200" dirty="0" err="1">
                <a:cs typeface="B Nazanin" panose="00000400000000000000" pitchFamily="2" charset="-78"/>
              </a:rPr>
              <a:t>U</a:t>
            </a:r>
            <a:r>
              <a:rPr lang="en-US" sz="3200" dirty="0" err="1" smtClean="0">
                <a:cs typeface="B Nazanin" panose="00000400000000000000" pitchFamily="2" charset="-78"/>
              </a:rPr>
              <a:t>niswap</a:t>
            </a:r>
            <a:endParaRPr lang="fa-IR" sz="3200" dirty="0" smtClean="0">
              <a:cs typeface="B Nazanin" panose="00000400000000000000" pitchFamily="2" charset="-78"/>
            </a:endParaRPr>
          </a:p>
          <a:p>
            <a:endParaRPr lang="fa-IR" sz="2800" dirty="0">
              <a:cs typeface="B Nazanin" panose="00000400000000000000" pitchFamily="2" charset="-78"/>
            </a:endParaRPr>
          </a:p>
          <a:p>
            <a:r>
              <a:rPr lang="fa-IR" sz="2600" dirty="0" smtClean="0">
                <a:cs typeface="B Nazanin" panose="00000400000000000000" pitchFamily="2" charset="-78"/>
              </a:rPr>
              <a:t>درس رمزنگاری پیشرفته</a:t>
            </a:r>
          </a:p>
          <a:p>
            <a:r>
              <a:rPr lang="fa-IR" sz="2600" dirty="0" smtClean="0">
                <a:cs typeface="B Nazanin" panose="00000400000000000000" pitchFamily="2" charset="-78"/>
              </a:rPr>
              <a:t>دکتر سلماسی‌زاده</a:t>
            </a:r>
            <a:endParaRPr lang="en-US" sz="2600" dirty="0" smtClean="0">
              <a:cs typeface="B Nazanin" panose="00000400000000000000" pitchFamily="2" charset="-78"/>
            </a:endParaRPr>
          </a:p>
          <a:p>
            <a:r>
              <a:rPr lang="fa-IR" sz="2600" dirty="0" smtClean="0">
                <a:cs typeface="B Nazanin" panose="00000400000000000000" pitchFamily="2" charset="-78"/>
              </a:rPr>
              <a:t>دانشگاه صنعتی شریف - دانشکده مهندسی برق</a:t>
            </a:r>
            <a:endParaRPr lang="en-US" sz="2600" dirty="0" smtClean="0">
              <a:cs typeface="B Nazanin" panose="00000400000000000000" pitchFamily="2" charset="-78"/>
            </a:endParaRPr>
          </a:p>
          <a:p>
            <a:endParaRPr lang="fa-IR" sz="2600" dirty="0" smtClean="0">
              <a:cs typeface="B Nazanin" panose="00000400000000000000" pitchFamily="2" charset="-78"/>
            </a:endParaRPr>
          </a:p>
          <a:p>
            <a:r>
              <a:rPr lang="fa-IR" sz="2600" b="1" dirty="0" smtClean="0">
                <a:cs typeface="B Nazanin" panose="00000400000000000000" pitchFamily="2" charset="-78"/>
              </a:rPr>
              <a:t>پوریا دادخواه</a:t>
            </a:r>
          </a:p>
          <a:p>
            <a:r>
              <a:rPr lang="fa-IR" sz="2600" b="1" dirty="0" smtClean="0">
                <a:cs typeface="B Nazanin" panose="00000400000000000000" pitchFamily="2" charset="-78"/>
              </a:rPr>
              <a:t>کیخسرو خسروانی</a:t>
            </a:r>
          </a:p>
          <a:p>
            <a:r>
              <a:rPr lang="fa-IR" sz="2600" b="1" dirty="0" smtClean="0">
                <a:cs typeface="B Nazanin" panose="00000400000000000000" pitchFamily="2" charset="-78"/>
              </a:rPr>
              <a:t>ابوالفضل یوسفی</a:t>
            </a:r>
          </a:p>
          <a:p>
            <a:endParaRPr lang="fa-IR" sz="2600" b="1" dirty="0" smtClean="0">
              <a:cs typeface="B Nazanin" panose="00000400000000000000" pitchFamily="2" charset="-78"/>
            </a:endParaRPr>
          </a:p>
          <a:p>
            <a:r>
              <a:rPr lang="fa-IR" sz="2600" dirty="0" smtClean="0">
                <a:cs typeface="B Nazanin" panose="00000400000000000000" pitchFamily="2" charset="-78"/>
              </a:rPr>
              <a:t>بهار 1402</a:t>
            </a:r>
            <a:endParaRPr lang="en-US" sz="2600" dirty="0">
              <a:cs typeface="B Nazanin" panose="00000400000000000000" pitchFamily="2" charset="-78"/>
            </a:endParaRP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167053"/>
            <a:ext cx="1274885" cy="1274885"/>
          </a:xfrm>
        </p:spPr>
      </p:pic>
    </p:spTree>
    <p:extLst>
      <p:ext uri="{BB962C8B-B14F-4D97-AF65-F5344CB8AC3E}">
        <p14:creationId xmlns:p14="http://schemas.microsoft.com/office/powerpoint/2010/main" val="416980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pPr/>
              <a:t>10</a:t>
            </a:fld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48" y="314386"/>
            <a:ext cx="3300952" cy="8239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592332" y="1138334"/>
            <a:ext cx="7473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V3</a:t>
            </a:r>
            <a:endParaRPr lang="en-US" sz="4000" b="1" dirty="0">
              <a:solidFill>
                <a:srgbClr val="FF339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97379" y="242324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نقدینگی متمرکز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786802" y="3231092"/>
            <a:ext cx="52341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چندین ردیف </a:t>
            </a:r>
            <a:r>
              <a:rPr lang="fa-IR" sz="24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کارمزد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	</a:t>
            </a:r>
            <a:r>
              <a:rPr lang="fa-IR" dirty="0"/>
              <a:t>0.05٪، 0.30٪، و 1.00٪.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741137" y="4158962"/>
            <a:ext cx="2279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cs typeface="B Nazanin" panose="00000400000000000000" pitchFamily="2" charset="-78"/>
              </a:rPr>
              <a:t>بلاک چین های لایه 2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30530" y="5026823"/>
            <a:ext cx="2390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 smtClean="0">
                <a:latin typeface="Calibri" panose="020F0502020204030204" pitchFamily="34" charset="0"/>
                <a:cs typeface="B Nazanin" panose="00000400000000000000" pitchFamily="2" charset="-78"/>
              </a:rPr>
              <a:t>عدم اجازه فورک تجاری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" y="3461924"/>
            <a:ext cx="6843750" cy="24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1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pPr/>
              <a:t>11</a:t>
            </a:fld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48" y="314386"/>
            <a:ext cx="3300952" cy="8239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14783" y="1138335"/>
            <a:ext cx="17348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Market</a:t>
            </a:r>
            <a:endParaRPr lang="en-US" sz="4000" b="1" dirty="0">
              <a:solidFill>
                <a:srgbClr val="FF339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0170"/>
            <a:ext cx="11710501" cy="37440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6700" y="1607060"/>
            <a:ext cx="181927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2022</a:t>
            </a:r>
          </a:p>
          <a:p>
            <a:r>
              <a:rPr lang="en-US" dirty="0" smtClean="0">
                <a:solidFill>
                  <a:srgbClr val="111726"/>
                </a:solidFill>
              </a:rPr>
              <a:t>$16 billion in TVL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479" y="1815198"/>
            <a:ext cx="20574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2026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111726"/>
                </a:solidFill>
              </a:rPr>
              <a:t>$240 </a:t>
            </a:r>
            <a:r>
              <a:rPr lang="en-US" dirty="0">
                <a:solidFill>
                  <a:srgbClr val="111726"/>
                </a:solidFill>
              </a:rPr>
              <a:t>billion </a:t>
            </a:r>
            <a:r>
              <a:rPr lang="en-US" dirty="0" smtClean="0">
                <a:solidFill>
                  <a:srgbClr val="111726"/>
                </a:solidFill>
              </a:rPr>
              <a:t>in TVL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80804" y="876725"/>
            <a:ext cx="205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</a:rPr>
              <a:t>Defi</a:t>
            </a:r>
            <a:r>
              <a:rPr lang="en-US" sz="2800" dirty="0" smtClean="0">
                <a:solidFill>
                  <a:srgbClr val="000000"/>
                </a:solidFill>
              </a:rPr>
              <a:t> TVL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852631" y="871041"/>
            <a:ext cx="205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App on </a:t>
            </a:r>
          </a:p>
          <a:p>
            <a:r>
              <a:rPr lang="en-US" sz="2800" dirty="0" err="1" smtClean="0">
                <a:solidFill>
                  <a:srgbClr val="000000"/>
                </a:solidFill>
              </a:rPr>
              <a:t>Uniswap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2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4350B-6E6B-49B6-BD30-2E0D68FA4116}"/>
              </a:ext>
            </a:extLst>
          </p:cNvPr>
          <p:cNvSpPr txBox="1"/>
          <p:nvPr/>
        </p:nvSpPr>
        <p:spPr>
          <a:xfrm>
            <a:off x="8406882" y="349680"/>
            <a:ext cx="2946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B Nazanin" panose="00000400000000000000" pitchFamily="2" charset="-78"/>
              </a:rPr>
              <a:t>اولیه‌های </a:t>
            </a:r>
            <a:r>
              <a:rPr lang="fa-IR" altLang="ko-KR" sz="3200" b="1" dirty="0" smtClean="0">
                <a:solidFill>
                  <a:srgbClr val="FF0000"/>
                </a:solidFill>
                <a:latin typeface="+mj-lt"/>
                <a:cs typeface="B Nazanin" panose="00000400000000000000" pitchFamily="2" charset="-78"/>
              </a:rPr>
              <a:t>رمزگذاری</a:t>
            </a:r>
            <a:endParaRPr lang="ko-KR" altLang="en-US" sz="3200" b="1" dirty="0">
              <a:solidFill>
                <a:srgbClr val="FF0000"/>
              </a:solidFill>
              <a:latin typeface="+mj-lt"/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7165073" y="1290912"/>
            <a:ext cx="418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Low" rtl="1">
              <a:buFont typeface="Arial" panose="020B0604020202020204" pitchFamily="34" charset="0"/>
              <a:buChar char="•"/>
            </a:pPr>
            <a:r>
              <a:rPr lang="fa-IR" altLang="ko-K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توابع چکیده‌ساز:</a:t>
            </a:r>
            <a:r>
              <a:rPr lang="en-US" altLang="ko-K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 </a:t>
            </a:r>
            <a:r>
              <a:rPr lang="fa-IR" altLang="ko-K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Keccak-256</a:t>
            </a:r>
            <a:endParaRPr lang="en-US" sz="2400" dirty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pPr marL="800100" lvl="1" indent="-342900" algn="justLow" rtl="1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Merkle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Tree</a:t>
            </a:r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  </a:t>
            </a:r>
            <a:r>
              <a:rPr lang="en-US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848669" y="1512413"/>
            <a:ext cx="787601" cy="9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3860843" y="1290912"/>
            <a:ext cx="2987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یکپارچگی‌ داده و تراکنش</a:t>
            </a:r>
            <a:endParaRPr lang="en-US" sz="2400" dirty="0" smtClean="0">
              <a:solidFill>
                <a:srgbClr val="002060"/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algn="ctr" rtl="1"/>
            <a:r>
              <a:rPr lang="fa-IR" sz="2400" dirty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اثبات </a:t>
            </a:r>
            <a:r>
              <a:rPr lang="fa-I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وجود یا </a:t>
            </a:r>
            <a:r>
              <a:rPr lang="fa-IR" sz="2400" dirty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عدم وجود </a:t>
            </a:r>
            <a:r>
              <a:rPr lang="fa-I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داده</a:t>
            </a:r>
            <a:endParaRPr lang="fa-IR" sz="2400" dirty="0">
              <a:solidFill>
                <a:srgbClr val="002060"/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918449" y="1503082"/>
            <a:ext cx="942394" cy="93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298313" y="1290912"/>
            <a:ext cx="2538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آدرس، توکن، استخر</a:t>
            </a:r>
          </a:p>
          <a:p>
            <a:pPr marL="342900" indent="-342900" algn="justLow" rtl="1">
              <a:buFont typeface="Arial" panose="020B0604020202020204" pitchFamily="34" charset="0"/>
              <a:buChar char="•"/>
            </a:pPr>
            <a:endParaRPr lang="fa-IR" sz="2400" dirty="0" smtClean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7165073" y="2417162"/>
            <a:ext cx="418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Low" rtl="1">
              <a:buFont typeface="Arial" panose="020B0604020202020204" pitchFamily="34" charset="0"/>
              <a:buChar char="•"/>
            </a:pPr>
            <a:r>
              <a:rPr lang="fa-IR" altLang="ko-K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امضای دیجیتال:</a:t>
            </a:r>
            <a:r>
              <a:rPr lang="en-US" altLang="ko-K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 </a:t>
            </a:r>
            <a:r>
              <a:rPr lang="fa-IR" altLang="ko-K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2400" dirty="0">
                <a:solidFill>
                  <a:srgbClr val="002060"/>
                </a:solidFill>
                <a:cs typeface="B Nazanin" panose="00000400000000000000" pitchFamily="2" charset="-78"/>
              </a:rPr>
              <a:t>ECDSA</a:t>
            </a:r>
            <a:r>
              <a:rPr lang="fa-I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848669" y="2638663"/>
            <a:ext cx="787601" cy="9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4239748" y="2426493"/>
            <a:ext cx="2230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sz="2400" dirty="0">
                <a:solidFill>
                  <a:srgbClr val="002060"/>
                </a:solidFill>
                <a:cs typeface="B Nazanin" panose="00000400000000000000" pitchFamily="2" charset="-78"/>
              </a:rPr>
              <a:t>احراز هویت مبدا پیام</a:t>
            </a:r>
            <a:endParaRPr lang="fa-IR" sz="2400" dirty="0" smtClean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918449" y="2629332"/>
            <a:ext cx="942394" cy="93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298313" y="2417162"/>
            <a:ext cx="253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اعتبارسنجی </a:t>
            </a:r>
            <a:r>
              <a:rPr lang="fa-IR" sz="2400" dirty="0">
                <a:solidFill>
                  <a:srgbClr val="002060"/>
                </a:solidFill>
                <a:cs typeface="B Nazanin" panose="00000400000000000000" pitchFamily="2" charset="-78"/>
              </a:rPr>
              <a:t>تراکنش ها</a:t>
            </a:r>
            <a:endParaRPr lang="fa-IR" sz="2400" dirty="0" smtClean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7165073" y="3401612"/>
            <a:ext cx="418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Low" rtl="1">
              <a:buFont typeface="Arial" panose="020B0604020202020204" pitchFamily="34" charset="0"/>
              <a:buChar char="•"/>
            </a:pPr>
            <a:r>
              <a:rPr lang="fa-IR" altLang="ko-K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تسهیم راز:</a:t>
            </a:r>
            <a:r>
              <a:rPr lang="fa-IR" altLang="ko-KR" sz="2400" dirty="0">
                <a:solidFill>
                  <a:srgbClr val="002060"/>
                </a:solidFill>
                <a:cs typeface="B Nazanin" panose="00000400000000000000" pitchFamily="2" charset="-78"/>
              </a:rPr>
              <a:t> </a:t>
            </a:r>
            <a:r>
              <a:rPr lang="en-US" altLang="ko-K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Shamir’s secret</a:t>
            </a:r>
          </a:p>
          <a:p>
            <a:pPr algn="justLow" rtl="1"/>
            <a:r>
              <a:rPr lang="en-US" altLang="ko-KR" sz="2400" dirty="0">
                <a:solidFill>
                  <a:srgbClr val="002060"/>
                </a:solidFill>
                <a:cs typeface="B Nazanin" panose="00000400000000000000" pitchFamily="2" charset="-78"/>
              </a:rPr>
              <a:t>	</a:t>
            </a:r>
            <a:r>
              <a:rPr lang="en-US" altLang="ko-K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	 sharing</a:t>
            </a:r>
            <a:endParaRPr lang="fa-IR" sz="2400" dirty="0" smtClean="0">
              <a:solidFill>
                <a:srgbClr val="002060"/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848669" y="3623113"/>
            <a:ext cx="787601" cy="9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4050295" y="3401612"/>
            <a:ext cx="2608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sz="2400" dirty="0">
                <a:solidFill>
                  <a:srgbClr val="002060"/>
                </a:solidFill>
                <a:cs typeface="B Nazanin" panose="00000400000000000000" pitchFamily="2" charset="-78"/>
              </a:rPr>
              <a:t>توزیع کلیدهای </a:t>
            </a:r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خصوصی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918449" y="3613782"/>
            <a:ext cx="942394" cy="93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298313" y="3401612"/>
            <a:ext cx="253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sz="2400" dirty="0">
                <a:solidFill>
                  <a:srgbClr val="002060"/>
                </a:solidFill>
                <a:cs typeface="B Nazanin" panose="00000400000000000000" pitchFamily="2" charset="-78"/>
              </a:rPr>
              <a:t>قراردادهای </a:t>
            </a:r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هوشمند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7165073" y="4376731"/>
            <a:ext cx="418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Low" rtl="1">
              <a:buFont typeface="Arial" panose="020B0604020202020204" pitchFamily="34" charset="0"/>
              <a:buChar char="•"/>
            </a:pPr>
            <a:r>
              <a:rPr lang="fa-IR" sz="2400" dirty="0">
                <a:solidFill>
                  <a:srgbClr val="002060"/>
                </a:solidFill>
                <a:cs typeface="B Nazanin" panose="00000400000000000000" pitchFamily="2" charset="-78"/>
              </a:rPr>
              <a:t>رمزگذاری متقارن</a:t>
            </a:r>
            <a:r>
              <a:rPr lang="fa-IR" altLang="ko-K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:</a:t>
            </a:r>
            <a:r>
              <a:rPr lang="en-US" altLang="ko-K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 </a:t>
            </a:r>
            <a:r>
              <a:rPr lang="fa-IR" altLang="ko-K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2400" dirty="0">
                <a:solidFill>
                  <a:srgbClr val="002060"/>
                </a:solidFill>
                <a:cs typeface="B Nazanin" panose="00000400000000000000" pitchFamily="2" charset="-78"/>
              </a:rPr>
              <a:t>AES</a:t>
            </a:r>
            <a:endParaRPr lang="fa-IR" sz="2400" dirty="0" smtClean="0">
              <a:solidFill>
                <a:srgbClr val="002060"/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848668" y="4607563"/>
            <a:ext cx="787601" cy="9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3860842" y="4262923"/>
            <a:ext cx="2987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solidFill>
                  <a:srgbClr val="002060"/>
                </a:solidFill>
                <a:cs typeface="B Nazanin" panose="00000400000000000000" pitchFamily="2" charset="-78"/>
              </a:rPr>
              <a:t>محرمانه بودن و یکپارچگی داده های </a:t>
            </a:r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ارسالی شبکه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918449" y="4616894"/>
            <a:ext cx="942394" cy="93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298313" y="4376731"/>
            <a:ext cx="2538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en-US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HTTPS</a:t>
            </a:r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 تحت وب، برنامه، کیف پول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7165073" y="5379842"/>
            <a:ext cx="418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Low" rtl="1">
              <a:buFont typeface="Arial" panose="020B0604020202020204" pitchFamily="34" charset="0"/>
              <a:buChar char="•"/>
            </a:pPr>
            <a:r>
              <a:rPr lang="fa-IR" sz="2400" dirty="0">
                <a:solidFill>
                  <a:srgbClr val="002060"/>
                </a:solidFill>
                <a:cs typeface="B Nazanin" panose="00000400000000000000" pitchFamily="2" charset="-78"/>
              </a:rPr>
              <a:t>رمزگذاری </a:t>
            </a:r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نامتقارن</a:t>
            </a:r>
            <a:r>
              <a:rPr lang="fa-IR" altLang="ko-K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: </a:t>
            </a:r>
            <a:r>
              <a:rPr lang="en-US" sz="2400" dirty="0">
                <a:solidFill>
                  <a:srgbClr val="002060"/>
                </a:solidFill>
                <a:cs typeface="B Nazanin" panose="00000400000000000000" pitchFamily="2" charset="-78"/>
              </a:rPr>
              <a:t>ECDH </a:t>
            </a:r>
            <a:endParaRPr lang="fa-IR" sz="2400" dirty="0" smtClean="0">
              <a:solidFill>
                <a:srgbClr val="002060"/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848668" y="5610674"/>
            <a:ext cx="787601" cy="9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4239748" y="5389172"/>
            <a:ext cx="228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400" dirty="0">
                <a:solidFill>
                  <a:srgbClr val="002060"/>
                </a:solidFill>
                <a:cs typeface="B Nazanin" panose="00000400000000000000" pitchFamily="2" charset="-78"/>
              </a:rPr>
              <a:t>پروتکل تبادل کلید </a:t>
            </a:r>
            <a:endParaRPr lang="fa-IR" sz="2400" dirty="0" smtClean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918449" y="5587329"/>
            <a:ext cx="942394" cy="93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298313" y="5379842"/>
            <a:ext cx="253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sz="2400" dirty="0">
                <a:solidFill>
                  <a:srgbClr val="002060"/>
                </a:solidFill>
                <a:cs typeface="B Nazanin" panose="00000400000000000000" pitchFamily="2" charset="-78"/>
              </a:rPr>
              <a:t>ا</a:t>
            </a:r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مضای </a:t>
            </a:r>
            <a:r>
              <a:rPr lang="fa-IR" sz="2400" dirty="0">
                <a:solidFill>
                  <a:srgbClr val="002060"/>
                </a:solidFill>
                <a:cs typeface="B Nazanin" panose="00000400000000000000" pitchFamily="2" charset="-78"/>
              </a:rPr>
              <a:t>تراکنش ها </a:t>
            </a:r>
            <a:endParaRPr lang="fa-IR" sz="2400" dirty="0" smtClean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4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11367521" y="1862569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rgbClr val="B92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11367521" y="2925099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rgbClr val="B92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11362003" y="398260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rgbClr val="B92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11362003" y="4910828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rgbClr val="B92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28673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4350B-6E6B-49B6-BD30-2E0D68FA4116}"/>
              </a:ext>
            </a:extLst>
          </p:cNvPr>
          <p:cNvSpPr txBox="1"/>
          <p:nvPr/>
        </p:nvSpPr>
        <p:spPr>
          <a:xfrm>
            <a:off x="7534275" y="349680"/>
            <a:ext cx="381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altLang="ko-KR" sz="3200" b="1" dirty="0" smtClean="0">
                <a:solidFill>
                  <a:srgbClr val="B921AE"/>
                </a:solidFill>
                <a:latin typeface="+mj-lt"/>
                <a:cs typeface="B Nazanin" panose="00000400000000000000" pitchFamily="2" charset="-78"/>
              </a:rPr>
              <a:t>فهرست مطالب</a:t>
            </a:r>
            <a:endParaRPr lang="ko-KR" altLang="en-US" sz="3200" b="1" dirty="0">
              <a:solidFill>
                <a:srgbClr val="B921AE"/>
              </a:solidFill>
              <a:latin typeface="+mj-lt"/>
              <a:cs typeface="B Nazanin" panose="00000400000000000000" pitchFamily="2" charset="-7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34065" y="1368422"/>
            <a:ext cx="4719735" cy="417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lnSpc>
                <a:spcPct val="107000"/>
              </a:lnSpc>
              <a:spcAft>
                <a:spcPts val="800"/>
              </a:spcAft>
            </a:pPr>
            <a:r>
              <a:rPr lang="fa-IR" sz="22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معرفی </a:t>
            </a:r>
            <a:r>
              <a:rPr lang="fa-IR" sz="2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تجارت غیرمتمرکز و </a:t>
            </a:r>
            <a:r>
              <a:rPr lang="fa-IR" sz="22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کابردها</a:t>
            </a:r>
            <a:endParaRPr lang="en-US" sz="22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Low" rtl="1">
              <a:lnSpc>
                <a:spcPct val="107000"/>
              </a:lnSpc>
              <a:spcAft>
                <a:spcPts val="800"/>
              </a:spcAft>
            </a:pPr>
            <a:r>
              <a:rPr lang="fa-IR" sz="2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صرافی‌های غیرمتمرکز و اهداف آن </a:t>
            </a:r>
            <a:r>
              <a:rPr lang="fa-IR" sz="22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ها</a:t>
            </a:r>
            <a:endParaRPr lang="en-US" sz="22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Low" rtl="1">
              <a:lnSpc>
                <a:spcPct val="107000"/>
              </a:lnSpc>
              <a:spcAft>
                <a:spcPts val="800"/>
              </a:spcAft>
            </a:pPr>
            <a:r>
              <a:rPr lang="fa-IR" sz="2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معرفی پروژه </a:t>
            </a:r>
            <a:r>
              <a:rPr lang="en-US" sz="2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uniswap</a:t>
            </a:r>
            <a:r>
              <a:rPr lang="fa-IR" sz="2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و طرز کار </a:t>
            </a:r>
            <a:r>
              <a:rPr lang="fa-IR" sz="22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کلی</a:t>
            </a:r>
            <a:endParaRPr lang="en-US" sz="22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Low" rtl="1">
              <a:lnSpc>
                <a:spcPct val="107000"/>
              </a:lnSpc>
              <a:spcAft>
                <a:spcPts val="800"/>
              </a:spcAft>
            </a:pPr>
            <a:r>
              <a:rPr lang="fa-IR" sz="2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توضیح مدل سیستمی </a:t>
            </a:r>
            <a:r>
              <a:rPr lang="fa-IR" sz="22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پروژه</a:t>
            </a:r>
            <a:endParaRPr lang="en-US" sz="22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Low" rtl="1">
              <a:lnSpc>
                <a:spcPct val="107000"/>
              </a:lnSpc>
              <a:spcAft>
                <a:spcPts val="800"/>
              </a:spcAft>
            </a:pPr>
            <a:r>
              <a:rPr lang="fa-IR" sz="2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ساختار پیاده‌سازی پروژه و قراردادهای هوشمند </a:t>
            </a:r>
            <a:r>
              <a:rPr lang="fa-IR" sz="22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آن</a:t>
            </a:r>
            <a:endParaRPr lang="en-US" sz="2200" dirty="0" smtClean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justLow" rtl="1">
              <a:lnSpc>
                <a:spcPct val="107000"/>
              </a:lnSpc>
              <a:spcAft>
                <a:spcPts val="800"/>
              </a:spcAft>
            </a:pPr>
            <a:r>
              <a:rPr lang="fa-IR" sz="22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امنیت </a:t>
            </a:r>
            <a:r>
              <a:rPr lang="fa-IR" sz="2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پروژه و نتایج بررسی‌های </a:t>
            </a:r>
            <a:r>
              <a:rPr lang="en-US" sz="2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audit</a:t>
            </a:r>
            <a:r>
              <a:rPr lang="fa-IR" sz="2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2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آن</a:t>
            </a:r>
            <a:endParaRPr lang="en-US" sz="2200" dirty="0" smtClean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justLow" rtl="1">
              <a:lnSpc>
                <a:spcPct val="107000"/>
              </a:lnSpc>
              <a:spcAft>
                <a:spcPts val="800"/>
              </a:spcAft>
            </a:pPr>
            <a:r>
              <a:rPr lang="fa-IR" sz="22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پروژه‌های </a:t>
            </a:r>
            <a:r>
              <a:rPr lang="fa-IR" sz="2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رقیب </a:t>
            </a:r>
            <a:r>
              <a:rPr lang="en-US" sz="2200" dirty="0" err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uniswap</a:t>
            </a:r>
            <a:endParaRPr lang="en-US" sz="22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Low" rtl="1">
              <a:lnSpc>
                <a:spcPct val="107000"/>
              </a:lnSpc>
              <a:spcAft>
                <a:spcPts val="800"/>
              </a:spcAft>
            </a:pPr>
            <a:r>
              <a:rPr lang="fa-IR" sz="2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جزئیات رمزگذاری‌های استفاده‌شده در </a:t>
            </a:r>
            <a:r>
              <a:rPr lang="fa-IR" sz="22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پروژه</a:t>
            </a:r>
            <a:endParaRPr lang="en-US" sz="2200" dirty="0" smtClean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justLow" rtl="1">
              <a:lnSpc>
                <a:spcPct val="107000"/>
              </a:lnSpc>
              <a:spcAft>
                <a:spcPts val="800"/>
              </a:spcAft>
            </a:pPr>
            <a:r>
              <a:rPr lang="fa-IR" sz="22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کارهای </a:t>
            </a:r>
            <a:r>
              <a:rPr lang="fa-IR" sz="2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آینده و ایده‌های بهبود </a:t>
            </a:r>
            <a:r>
              <a:rPr lang="fa-IR" sz="22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پروژه</a:t>
            </a:r>
            <a:endParaRPr lang="en-US" sz="22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91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4350B-6E6B-49B6-BD30-2E0D68FA4116}"/>
              </a:ext>
            </a:extLst>
          </p:cNvPr>
          <p:cNvSpPr txBox="1"/>
          <p:nvPr/>
        </p:nvSpPr>
        <p:spPr>
          <a:xfrm>
            <a:off x="7534275" y="349680"/>
            <a:ext cx="381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B Nazanin" panose="00000400000000000000" pitchFamily="2" charset="-78"/>
              </a:rPr>
              <a:t>تجارت غیر متمرکز </a:t>
            </a:r>
            <a:r>
              <a:rPr lang="fa-IR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B Nazanin" panose="00000400000000000000" pitchFamily="2" charset="-78"/>
              </a:rPr>
              <a:t> </a:t>
            </a:r>
            <a:r>
              <a:rPr lang="en-US" altLang="ko-KR" sz="3200" b="1" dirty="0" smtClean="0">
                <a:solidFill>
                  <a:srgbClr val="FF0000"/>
                </a:solidFill>
                <a:latin typeface="+mj-lt"/>
                <a:cs typeface="B Nazanin" panose="00000400000000000000" pitchFamily="2" charset="-78"/>
              </a:rPr>
              <a:t> </a:t>
            </a:r>
            <a:r>
              <a:rPr lang="en-US" altLang="ko-KR" sz="3200" b="1" dirty="0" err="1" smtClean="0">
                <a:solidFill>
                  <a:srgbClr val="B921AE"/>
                </a:solidFill>
                <a:latin typeface="+mj-lt"/>
                <a:cs typeface="B Nazanin" panose="00000400000000000000" pitchFamily="2" charset="-78"/>
              </a:rPr>
              <a:t>DeFi</a:t>
            </a:r>
            <a:endParaRPr lang="ko-KR" altLang="en-US" sz="3200" b="1" dirty="0">
              <a:solidFill>
                <a:srgbClr val="B921AE"/>
              </a:solidFill>
              <a:latin typeface="+mj-lt"/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1" y="934455"/>
            <a:ext cx="5571008" cy="3133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3092" y="5084159"/>
            <a:ext cx="1362606" cy="1362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432" y="934455"/>
            <a:ext cx="2221057" cy="2216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735957"/>
            <a:ext cx="1438616" cy="1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117" y="3808672"/>
            <a:ext cx="1293186" cy="12931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372" y="2501301"/>
            <a:ext cx="1360060" cy="136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4350B-6E6B-49B6-BD30-2E0D68FA4116}"/>
              </a:ext>
            </a:extLst>
          </p:cNvPr>
          <p:cNvSpPr txBox="1"/>
          <p:nvPr/>
        </p:nvSpPr>
        <p:spPr>
          <a:xfrm>
            <a:off x="7534275" y="349680"/>
            <a:ext cx="381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B Nazanin" panose="00000400000000000000" pitchFamily="2" charset="-78"/>
              </a:rPr>
              <a:t>تجارت غیر متمرکز </a:t>
            </a:r>
            <a:r>
              <a:rPr lang="fa-IR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B Nazanin" panose="00000400000000000000" pitchFamily="2" charset="-78"/>
              </a:rPr>
              <a:t> </a:t>
            </a:r>
            <a:r>
              <a:rPr lang="en-US" altLang="ko-KR" sz="3200" b="1" dirty="0" smtClean="0">
                <a:solidFill>
                  <a:srgbClr val="FF0000"/>
                </a:solidFill>
                <a:latin typeface="+mj-lt"/>
                <a:cs typeface="B Nazanin" panose="00000400000000000000" pitchFamily="2" charset="-78"/>
              </a:rPr>
              <a:t> </a:t>
            </a:r>
            <a:r>
              <a:rPr lang="en-US" altLang="ko-KR" sz="3200" b="1" dirty="0" err="1" smtClean="0">
                <a:solidFill>
                  <a:srgbClr val="B921AE"/>
                </a:solidFill>
                <a:latin typeface="+mj-lt"/>
                <a:cs typeface="B Nazanin" panose="00000400000000000000" pitchFamily="2" charset="-78"/>
              </a:rPr>
              <a:t>DeFi</a:t>
            </a:r>
            <a:endParaRPr lang="ko-KR" altLang="en-US" sz="3200" b="1" dirty="0">
              <a:solidFill>
                <a:srgbClr val="B921AE"/>
              </a:solidFill>
              <a:latin typeface="+mj-lt"/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034" y="1987995"/>
            <a:ext cx="5134566" cy="29942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390824" y="2457300"/>
            <a:ext cx="16450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هزینه‌های کمتر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44037" y="3237586"/>
            <a:ext cx="15263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شفافیت بیشتر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39040" y="3932431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افزایش دسترسی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27443" y="4751366"/>
            <a:ext cx="2159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کنترل بیشتر بر وجوه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283" y="2735707"/>
            <a:ext cx="2023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عدم قطعیت نظارتی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0689" y="3449485"/>
            <a:ext cx="15680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خطرات امنیتی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07933" y="4163263"/>
            <a:ext cx="10935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موانع فنی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3975" y="988701"/>
            <a:ext cx="1131676" cy="8834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="1" dirty="0" smtClean="0"/>
              <a:t>o</a:t>
            </a:r>
            <a:r>
              <a:rPr lang="en-US" dirty="0" smtClean="0"/>
              <a:t>ns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9641388" y="988701"/>
            <a:ext cx="1131676" cy="883420"/>
          </a:xfrm>
          <a:prstGeom prst="ellipse">
            <a:avLst/>
          </a:prstGeom>
          <a:solidFill>
            <a:srgbClr val="FF99FF"/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3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4350B-6E6B-49B6-BD30-2E0D68FA4116}"/>
              </a:ext>
            </a:extLst>
          </p:cNvPr>
          <p:cNvSpPr txBox="1"/>
          <p:nvPr/>
        </p:nvSpPr>
        <p:spPr>
          <a:xfrm>
            <a:off x="7534275" y="349680"/>
            <a:ext cx="381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B Nazanin" panose="00000400000000000000" pitchFamily="2" charset="-78"/>
              </a:rPr>
              <a:t>صرافی غیر متمرکز </a:t>
            </a:r>
            <a:r>
              <a:rPr lang="fa-IR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B Nazanin" panose="00000400000000000000" pitchFamily="2" charset="-78"/>
              </a:rPr>
              <a:t> </a:t>
            </a:r>
            <a:r>
              <a:rPr lang="en-US" altLang="ko-KR" sz="3200" b="1" dirty="0" smtClean="0">
                <a:solidFill>
                  <a:srgbClr val="FF0000"/>
                </a:solidFill>
                <a:latin typeface="+mj-lt"/>
                <a:cs typeface="B Nazanin" panose="00000400000000000000" pitchFamily="2" charset="-78"/>
              </a:rPr>
              <a:t> </a:t>
            </a:r>
            <a:r>
              <a:rPr lang="en-US" altLang="ko-KR" sz="3200" b="1" dirty="0" err="1" smtClean="0">
                <a:solidFill>
                  <a:srgbClr val="B921AE"/>
                </a:solidFill>
                <a:latin typeface="+mj-lt"/>
                <a:cs typeface="B Nazanin" panose="00000400000000000000" pitchFamily="2" charset="-78"/>
              </a:rPr>
              <a:t>De</a:t>
            </a:r>
            <a:r>
              <a:rPr lang="en-US" altLang="ko-KR" sz="3200" b="1" dirty="0" err="1">
                <a:solidFill>
                  <a:srgbClr val="B921AE"/>
                </a:solidFill>
                <a:latin typeface="+mj-lt"/>
                <a:cs typeface="B Nazanin" panose="00000400000000000000" pitchFamily="2" charset="-78"/>
              </a:rPr>
              <a:t>x</a:t>
            </a:r>
            <a:endParaRPr lang="ko-KR" altLang="en-US" sz="3200" b="1" dirty="0">
              <a:solidFill>
                <a:srgbClr val="B921AE"/>
              </a:solidFill>
              <a:latin typeface="+mj-lt"/>
              <a:cs typeface="B Nazani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15812" y="1630920"/>
            <a:ext cx="63789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مکانیسم‌های غیرمتمرکز برای فعال </a:t>
            </a:r>
            <a:r>
              <a:rPr lang="fa-IR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کردن معاملات همتا به </a:t>
            </a:r>
            <a:r>
              <a:rPr lang="fa-IR" sz="24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همتا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بازارسازان خودکار 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(AMM)</a:t>
            </a:r>
            <a:endParaRPr lang="fa-IR" sz="2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1" algn="r" rtl="1"/>
            <a:endParaRPr lang="fa-IR" sz="2400" dirty="0" smtClean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ارتقای شفافیت و باز بودن</a:t>
            </a:r>
          </a:p>
          <a:p>
            <a:pPr algn="r" rtl="1"/>
            <a:endParaRPr lang="en-US" sz="2400" dirty="0" smtClean="0">
              <a:solidFill>
                <a:srgbClr val="002060"/>
              </a:solidFill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یک دفتر کل عمومی 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31" y="3164090"/>
            <a:ext cx="6797551" cy="35573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98" y="210031"/>
            <a:ext cx="2841777" cy="284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4824FD0-A44A-4A91-80DD-4B888C3C691A}"/>
              </a:ext>
            </a:extLst>
          </p:cNvPr>
          <p:cNvCxnSpPr>
            <a:cxnSpLocks/>
          </p:cNvCxnSpPr>
          <p:nvPr/>
        </p:nvCxnSpPr>
        <p:spPr>
          <a:xfrm>
            <a:off x="6443004" y="3710263"/>
            <a:ext cx="697166" cy="170207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z="2400" smtClean="0"/>
              <a:pPr/>
              <a:t>6</a:t>
            </a:fld>
            <a:endParaRPr lang="en-US" sz="24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53A274-3FBF-467E-9272-C42503DADF96}"/>
              </a:ext>
            </a:extLst>
          </p:cNvPr>
          <p:cNvGrpSpPr/>
          <p:nvPr/>
        </p:nvGrpSpPr>
        <p:grpSpPr>
          <a:xfrm>
            <a:off x="3921837" y="1228657"/>
            <a:ext cx="4688763" cy="4223442"/>
            <a:chOff x="2221435" y="2017070"/>
            <a:chExt cx="4688763" cy="422344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A2197AE-AB4F-4102-B6DF-B2B9FEC62201}"/>
                </a:ext>
              </a:extLst>
            </p:cNvPr>
            <p:cNvCxnSpPr>
              <a:cxnSpLocks/>
              <a:stCxn id="20" idx="4"/>
            </p:cNvCxnSpPr>
            <p:nvPr/>
          </p:nvCxnSpPr>
          <p:spPr>
            <a:xfrm flipH="1">
              <a:off x="4572000" y="2741103"/>
              <a:ext cx="227858" cy="126416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4A3AD9C-57DE-496E-9148-D978C48D4DD7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4572001" y="3624297"/>
              <a:ext cx="1601680" cy="3447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B6F6655-DAB7-4951-9CC3-BCFB7CDC6848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4618455" y="2877547"/>
              <a:ext cx="1431266" cy="117135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8E2DA90-EF8C-4656-9E06-5D8C63D706C6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3298583" y="3181194"/>
              <a:ext cx="1273416" cy="8240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1147E6A-823B-4560-9FA2-BC68B16CE662}"/>
                </a:ext>
              </a:extLst>
            </p:cNvPr>
            <p:cNvCxnSpPr>
              <a:cxnSpLocks/>
              <a:stCxn id="15" idx="7"/>
            </p:cNvCxnSpPr>
            <p:nvPr/>
          </p:nvCxnSpPr>
          <p:spPr>
            <a:xfrm flipV="1">
              <a:off x="3143375" y="4164475"/>
              <a:ext cx="1189906" cy="101090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FC6AFA-618C-4B96-B5F5-582437F60CA1}"/>
                </a:ext>
              </a:extLst>
            </p:cNvPr>
            <p:cNvCxnSpPr>
              <a:cxnSpLocks/>
              <a:endCxn id="18" idx="6"/>
            </p:cNvCxnSpPr>
            <p:nvPr/>
          </p:nvCxnSpPr>
          <p:spPr>
            <a:xfrm flipH="1">
              <a:off x="3277508" y="4005263"/>
              <a:ext cx="1294492" cy="18091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824FD0-A44A-4A91-80DD-4B888C3C691A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4303051" y="3958146"/>
              <a:ext cx="267928" cy="181628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96CD1D-051A-45CC-93AE-A72D9B73C417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572000" y="4005263"/>
              <a:ext cx="926239" cy="7790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B81602C-A726-4E65-830F-4692CA9231E8}"/>
                </a:ext>
              </a:extLst>
            </p:cNvPr>
            <p:cNvSpPr/>
            <p:nvPr/>
          </p:nvSpPr>
          <p:spPr>
            <a:xfrm>
              <a:off x="3671899" y="3068960"/>
              <a:ext cx="1800200" cy="1800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altLang="ko-KR" sz="2400" dirty="0" smtClean="0"/>
                <a:t>ابزار‌ها</a:t>
              </a:r>
            </a:p>
            <a:p>
              <a:pPr algn="ctr"/>
              <a:r>
                <a:rPr lang="en-US" altLang="ko-KR" sz="2400" dirty="0" smtClean="0"/>
                <a:t>vs</a:t>
              </a:r>
              <a:endParaRPr lang="fa-IR" altLang="ko-KR" sz="2400" dirty="0" smtClean="0"/>
            </a:p>
            <a:p>
              <a:pPr algn="ctr"/>
              <a:r>
                <a:rPr lang="fa-IR" altLang="ko-KR" sz="2400" dirty="0" smtClean="0"/>
                <a:t>چالش‌ها</a:t>
              </a:r>
              <a:endParaRPr lang="ko-KR" altLang="en-US" sz="24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95B4EC8-C35C-4E31-A026-7461E5A689D3}"/>
                </a:ext>
              </a:extLst>
            </p:cNvPr>
            <p:cNvSpPr/>
            <p:nvPr/>
          </p:nvSpPr>
          <p:spPr>
            <a:xfrm>
              <a:off x="5902086" y="2017070"/>
              <a:ext cx="1008112" cy="1008112"/>
            </a:xfrm>
            <a:prstGeom prst="ellipse">
              <a:avLst/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D5C6F68-8842-43EE-9321-C283DC906628}"/>
                </a:ext>
              </a:extLst>
            </p:cNvPr>
            <p:cNvSpPr/>
            <p:nvPr/>
          </p:nvSpPr>
          <p:spPr>
            <a:xfrm>
              <a:off x="2506080" y="2388691"/>
              <a:ext cx="928475" cy="928475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98B0F5-A881-4B79-BF49-514EAF5DFA24}"/>
                </a:ext>
              </a:extLst>
            </p:cNvPr>
            <p:cNvSpPr/>
            <p:nvPr/>
          </p:nvSpPr>
          <p:spPr>
            <a:xfrm>
              <a:off x="2221435" y="5017197"/>
              <a:ext cx="1080120" cy="1080120"/>
            </a:xfrm>
            <a:prstGeom prst="ellipse">
              <a:avLst/>
            </a:prstGeom>
            <a:solidFill>
              <a:schemeClr val="accent5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390D751-FAD5-4BD3-A968-FA6B3F4EB81F}"/>
                </a:ext>
              </a:extLst>
            </p:cNvPr>
            <p:cNvSpPr/>
            <p:nvPr/>
          </p:nvSpPr>
          <p:spPr>
            <a:xfrm>
              <a:off x="5373413" y="4659437"/>
              <a:ext cx="852363" cy="852363"/>
            </a:xfrm>
            <a:prstGeom prst="ellipse">
              <a:avLst/>
            </a:prstGeom>
            <a:solidFill>
              <a:srgbClr val="00FF00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07E1A5-A664-4495-AA71-39D90985F55C}"/>
                </a:ext>
              </a:extLst>
            </p:cNvPr>
            <p:cNvSpPr/>
            <p:nvPr/>
          </p:nvSpPr>
          <p:spPr>
            <a:xfrm>
              <a:off x="6173681" y="3345951"/>
              <a:ext cx="556692" cy="556692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DDB2343-13E9-4FBC-8E3B-8FAD236A99C9}"/>
                </a:ext>
              </a:extLst>
            </p:cNvPr>
            <p:cNvSpPr/>
            <p:nvPr/>
          </p:nvSpPr>
          <p:spPr>
            <a:xfrm>
              <a:off x="2633381" y="3864109"/>
              <a:ext cx="644127" cy="644127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DE49992-C8DD-4F79-BAE1-43EF21B73A6E}"/>
                </a:ext>
              </a:extLst>
            </p:cNvPr>
            <p:cNvSpPr/>
            <p:nvPr/>
          </p:nvSpPr>
          <p:spPr>
            <a:xfrm>
              <a:off x="4070011" y="5774433"/>
              <a:ext cx="466079" cy="466079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8E7722E-1516-420E-BCC7-AFDBF4747CFA}"/>
                </a:ext>
              </a:extLst>
            </p:cNvPr>
            <p:cNvSpPr/>
            <p:nvPr/>
          </p:nvSpPr>
          <p:spPr>
            <a:xfrm>
              <a:off x="4584206" y="2309799"/>
              <a:ext cx="431304" cy="431304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892827" y="1501880"/>
            <a:ext cx="2233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اوراکل‌های غیرمتمرکز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8610600" y="1040215"/>
            <a:ext cx="9146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AMM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1679130" y="4723387"/>
            <a:ext cx="1927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پروتکل‌های تعاملی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8152429" y="4156131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قراردادهای هوشمند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003452" y="974454"/>
            <a:ext cx="970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نقدینگی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563645" y="3198590"/>
            <a:ext cx="1598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اجرای آهسته‌تر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426" y="2580831"/>
            <a:ext cx="2658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جفت‌های معاملاتی محدود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43920" y="5579256"/>
            <a:ext cx="1064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پیچیدگی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421407" y="5480181"/>
            <a:ext cx="1721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کارمزدهای بالاتر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E49992-C8DD-4F79-BAE1-43EF21B73A6E}"/>
              </a:ext>
            </a:extLst>
          </p:cNvPr>
          <p:cNvSpPr/>
          <p:nvPr/>
        </p:nvSpPr>
        <p:spPr>
          <a:xfrm>
            <a:off x="6907130" y="5186213"/>
            <a:ext cx="466079" cy="466079"/>
          </a:xfrm>
          <a:prstGeom prst="ellips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94350B-6E6B-49B6-BD30-2E0D68FA4116}"/>
              </a:ext>
            </a:extLst>
          </p:cNvPr>
          <p:cNvSpPr txBox="1"/>
          <p:nvPr/>
        </p:nvSpPr>
        <p:spPr>
          <a:xfrm>
            <a:off x="7534275" y="349680"/>
            <a:ext cx="381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B Nazanin" panose="00000400000000000000" pitchFamily="2" charset="-78"/>
              </a:rPr>
              <a:t>صرافی غیر متمرکز </a:t>
            </a:r>
            <a:r>
              <a:rPr lang="fa-IR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B Nazanin" panose="00000400000000000000" pitchFamily="2" charset="-78"/>
              </a:rPr>
              <a:t> </a:t>
            </a:r>
            <a:r>
              <a:rPr lang="en-US" altLang="ko-KR" sz="3200" b="1" dirty="0" smtClean="0">
                <a:solidFill>
                  <a:srgbClr val="FF0000"/>
                </a:solidFill>
                <a:latin typeface="+mj-lt"/>
                <a:cs typeface="B Nazanin" panose="00000400000000000000" pitchFamily="2" charset="-78"/>
              </a:rPr>
              <a:t> </a:t>
            </a:r>
            <a:r>
              <a:rPr lang="en-US" altLang="ko-KR" sz="3200" b="1" dirty="0" err="1" smtClean="0">
                <a:solidFill>
                  <a:srgbClr val="B921AE"/>
                </a:solidFill>
                <a:latin typeface="+mj-lt"/>
                <a:cs typeface="B Nazanin" panose="00000400000000000000" pitchFamily="2" charset="-78"/>
              </a:rPr>
              <a:t>De</a:t>
            </a:r>
            <a:r>
              <a:rPr lang="en-US" altLang="ko-KR" sz="3200" b="1" dirty="0" err="1">
                <a:solidFill>
                  <a:srgbClr val="B921AE"/>
                </a:solidFill>
                <a:latin typeface="+mj-lt"/>
                <a:cs typeface="B Nazanin" panose="00000400000000000000" pitchFamily="2" charset="-78"/>
              </a:rPr>
              <a:t>x</a:t>
            </a:r>
            <a:endParaRPr lang="ko-KR" altLang="en-US" sz="3200" b="1" dirty="0">
              <a:solidFill>
                <a:srgbClr val="B921AE"/>
              </a:solidFill>
              <a:latin typeface="+mj-lt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9480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pPr/>
              <a:t>7</a:t>
            </a:fld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90" y="314386"/>
            <a:ext cx="4270310" cy="1065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19" y="1819469"/>
            <a:ext cx="10154642" cy="42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pPr/>
              <a:t>8</a:t>
            </a:fld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48" y="314386"/>
            <a:ext cx="3300952" cy="8239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89" y="1307771"/>
            <a:ext cx="5549448" cy="35581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12092" y="2473615"/>
            <a:ext cx="1637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ETH-ERC20</a:t>
            </a:r>
            <a:r>
              <a:rPr lang="en-US" sz="2400" dirty="0">
                <a:solidFill>
                  <a:srgbClr val="002060"/>
                </a:solidFill>
                <a:latin typeface="B Nazanin" panose="00000400000000000000" pitchFamily="2" charset="-78"/>
                <a:ea typeface="Calibri" panose="020F0502020204030204" pitchFamily="34" charset="0"/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71607" y="3516511"/>
            <a:ext cx="3877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توکن های ارائه دهنده </a:t>
            </a:r>
            <a:r>
              <a:rPr lang="fa-IR" sz="24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نقدینگی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LP </a:t>
            </a:r>
            <a:r>
              <a:rPr lang="en-US" sz="2400" dirty="0" smtClean="0">
                <a:solidFill>
                  <a:srgbClr val="002060"/>
                </a:solidFill>
              </a:rPr>
              <a:t>	</a:t>
            </a:r>
          </a:p>
          <a:p>
            <a:pPr algn="r" rtl="1"/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	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0.3%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Tnx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Fee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92332" y="1138334"/>
            <a:ext cx="7473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V1</a:t>
            </a:r>
            <a:endParaRPr lang="en-US" sz="4000" b="1" dirty="0">
              <a:solidFill>
                <a:srgbClr val="FF3399"/>
              </a:solidFill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147D0BD-7B84-4221-A26A-83ACB59C48F5}"/>
              </a:ext>
            </a:extLst>
          </p:cNvPr>
          <p:cNvSpPr>
            <a:spLocks noChangeAspect="1"/>
          </p:cNvSpPr>
          <p:nvPr/>
        </p:nvSpPr>
        <p:spPr>
          <a:xfrm>
            <a:off x="11147411" y="2356098"/>
            <a:ext cx="579614" cy="579182"/>
          </a:xfrm>
          <a:custGeom>
            <a:avLst/>
            <a:gdLst/>
            <a:ahLst/>
            <a:cxnLst/>
            <a:rect l="l" t="t" r="r" b="b"/>
            <a:pathLst>
              <a:path w="3971162" h="3968213">
                <a:moveTo>
                  <a:pt x="808855" y="2815607"/>
                </a:moveTo>
                <a:lnTo>
                  <a:pt x="1168895" y="2815607"/>
                </a:lnTo>
                <a:lnTo>
                  <a:pt x="1168895" y="3175607"/>
                </a:lnTo>
                <a:lnTo>
                  <a:pt x="808855" y="3175607"/>
                </a:lnTo>
                <a:close/>
                <a:moveTo>
                  <a:pt x="697665" y="2704397"/>
                </a:moveTo>
                <a:lnTo>
                  <a:pt x="697665" y="3286817"/>
                </a:lnTo>
                <a:lnTo>
                  <a:pt x="1280085" y="3286817"/>
                </a:lnTo>
                <a:lnTo>
                  <a:pt x="1280085" y="2704397"/>
                </a:lnTo>
                <a:close/>
                <a:moveTo>
                  <a:pt x="537750" y="2544482"/>
                </a:moveTo>
                <a:lnTo>
                  <a:pt x="1440000" y="2544482"/>
                </a:lnTo>
                <a:lnTo>
                  <a:pt x="1440000" y="3446732"/>
                </a:lnTo>
                <a:lnTo>
                  <a:pt x="537750" y="3446732"/>
                </a:lnTo>
                <a:close/>
                <a:moveTo>
                  <a:pt x="0" y="2528213"/>
                </a:moveTo>
                <a:lnTo>
                  <a:pt x="360000" y="2528213"/>
                </a:lnTo>
                <a:lnTo>
                  <a:pt x="360000" y="3608213"/>
                </a:lnTo>
                <a:lnTo>
                  <a:pt x="1440000" y="3608213"/>
                </a:lnTo>
                <a:lnTo>
                  <a:pt x="1440000" y="3968213"/>
                </a:lnTo>
                <a:lnTo>
                  <a:pt x="360000" y="3968213"/>
                </a:lnTo>
                <a:lnTo>
                  <a:pt x="0" y="3968213"/>
                </a:lnTo>
                <a:lnTo>
                  <a:pt x="0" y="3608213"/>
                </a:lnTo>
                <a:close/>
                <a:moveTo>
                  <a:pt x="3605829" y="2524046"/>
                </a:moveTo>
                <a:lnTo>
                  <a:pt x="3965829" y="2524046"/>
                </a:lnTo>
                <a:lnTo>
                  <a:pt x="3965829" y="3604046"/>
                </a:lnTo>
                <a:lnTo>
                  <a:pt x="3965829" y="3964046"/>
                </a:lnTo>
                <a:lnTo>
                  <a:pt x="3605829" y="3964046"/>
                </a:lnTo>
                <a:lnTo>
                  <a:pt x="2525829" y="3964046"/>
                </a:lnTo>
                <a:lnTo>
                  <a:pt x="2525829" y="3604046"/>
                </a:lnTo>
                <a:lnTo>
                  <a:pt x="3605829" y="3604046"/>
                </a:lnTo>
                <a:close/>
                <a:moveTo>
                  <a:pt x="1542677" y="2468095"/>
                </a:moveTo>
                <a:lnTo>
                  <a:pt x="1758701" y="2468095"/>
                </a:lnTo>
                <a:lnTo>
                  <a:pt x="1758701" y="2835684"/>
                </a:lnTo>
                <a:lnTo>
                  <a:pt x="1542677" y="2835684"/>
                </a:lnTo>
                <a:close/>
                <a:moveTo>
                  <a:pt x="3174101" y="2437460"/>
                </a:moveTo>
                <a:lnTo>
                  <a:pt x="3390125" y="2437460"/>
                </a:lnTo>
                <a:lnTo>
                  <a:pt x="3390125" y="2663201"/>
                </a:lnTo>
                <a:lnTo>
                  <a:pt x="3174101" y="2663201"/>
                </a:lnTo>
                <a:close/>
                <a:moveTo>
                  <a:pt x="2809842" y="2295613"/>
                </a:moveTo>
                <a:lnTo>
                  <a:pt x="3025866" y="2295613"/>
                </a:lnTo>
                <a:lnTo>
                  <a:pt x="3025866" y="2663202"/>
                </a:lnTo>
                <a:lnTo>
                  <a:pt x="3389097" y="2663202"/>
                </a:lnTo>
                <a:lnTo>
                  <a:pt x="3389097" y="2873898"/>
                </a:lnTo>
                <a:lnTo>
                  <a:pt x="3389097" y="2873898"/>
                </a:lnTo>
                <a:lnTo>
                  <a:pt x="3389097" y="3446732"/>
                </a:lnTo>
                <a:lnTo>
                  <a:pt x="3173073" y="3446732"/>
                </a:lnTo>
                <a:lnTo>
                  <a:pt x="3173073" y="2879226"/>
                </a:lnTo>
                <a:lnTo>
                  <a:pt x="3021508" y="2879226"/>
                </a:lnTo>
                <a:lnTo>
                  <a:pt x="3021508" y="2663202"/>
                </a:lnTo>
                <a:lnTo>
                  <a:pt x="2809842" y="2663202"/>
                </a:lnTo>
                <a:close/>
                <a:moveTo>
                  <a:pt x="2093780" y="2089306"/>
                </a:moveTo>
                <a:lnTo>
                  <a:pt x="2309804" y="2089306"/>
                </a:lnTo>
                <a:lnTo>
                  <a:pt x="2309804" y="2315047"/>
                </a:lnTo>
                <a:lnTo>
                  <a:pt x="2093780" y="2315047"/>
                </a:lnTo>
                <a:close/>
                <a:moveTo>
                  <a:pt x="2656492" y="1853849"/>
                </a:moveTo>
                <a:lnTo>
                  <a:pt x="2872516" y="1853849"/>
                </a:lnTo>
                <a:lnTo>
                  <a:pt x="2872516" y="2038657"/>
                </a:lnTo>
                <a:lnTo>
                  <a:pt x="2989835" y="2038657"/>
                </a:lnTo>
                <a:lnTo>
                  <a:pt x="2989835" y="1887092"/>
                </a:lnTo>
                <a:lnTo>
                  <a:pt x="3205859" y="1887092"/>
                </a:lnTo>
                <a:lnTo>
                  <a:pt x="3205859" y="2028940"/>
                </a:lnTo>
                <a:lnTo>
                  <a:pt x="3390125" y="2028940"/>
                </a:lnTo>
                <a:lnTo>
                  <a:pt x="3390125" y="2254681"/>
                </a:lnTo>
                <a:lnTo>
                  <a:pt x="3205859" y="2254681"/>
                </a:lnTo>
                <a:lnTo>
                  <a:pt x="3174101" y="2254681"/>
                </a:lnTo>
                <a:lnTo>
                  <a:pt x="3005149" y="2254681"/>
                </a:lnTo>
                <a:lnTo>
                  <a:pt x="2989835" y="2254681"/>
                </a:lnTo>
                <a:lnTo>
                  <a:pt x="2688721" y="2254681"/>
                </a:lnTo>
                <a:lnTo>
                  <a:pt x="2688721" y="2447179"/>
                </a:lnTo>
                <a:lnTo>
                  <a:pt x="2488606" y="2447179"/>
                </a:lnTo>
                <a:lnTo>
                  <a:pt x="2488606" y="2663841"/>
                </a:lnTo>
                <a:lnTo>
                  <a:pt x="2486018" y="2663841"/>
                </a:lnTo>
                <a:lnTo>
                  <a:pt x="2486018" y="2846997"/>
                </a:lnTo>
                <a:lnTo>
                  <a:pt x="2840287" y="2846997"/>
                </a:lnTo>
                <a:lnTo>
                  <a:pt x="2840287" y="3046907"/>
                </a:lnTo>
                <a:lnTo>
                  <a:pt x="3045880" y="3046907"/>
                </a:lnTo>
                <a:lnTo>
                  <a:pt x="3045880" y="3272648"/>
                </a:lnTo>
                <a:lnTo>
                  <a:pt x="2829856" y="3272648"/>
                </a:lnTo>
                <a:lnTo>
                  <a:pt x="2829856" y="3063021"/>
                </a:lnTo>
                <a:lnTo>
                  <a:pt x="2472698" y="3063021"/>
                </a:lnTo>
                <a:lnTo>
                  <a:pt x="2472698" y="2847499"/>
                </a:lnTo>
                <a:lnTo>
                  <a:pt x="2093780" y="2847499"/>
                </a:lnTo>
                <a:lnTo>
                  <a:pt x="2088510" y="2847499"/>
                </a:lnTo>
                <a:lnTo>
                  <a:pt x="1910267" y="2847499"/>
                </a:lnTo>
                <a:lnTo>
                  <a:pt x="1910267" y="3028023"/>
                </a:lnTo>
                <a:lnTo>
                  <a:pt x="2277575" y="3028023"/>
                </a:lnTo>
                <a:lnTo>
                  <a:pt x="2277575" y="3241488"/>
                </a:lnTo>
                <a:lnTo>
                  <a:pt x="2829855" y="3241488"/>
                </a:lnTo>
                <a:lnTo>
                  <a:pt x="2829855" y="3457512"/>
                </a:lnTo>
                <a:lnTo>
                  <a:pt x="2269993" y="3457512"/>
                </a:lnTo>
                <a:lnTo>
                  <a:pt x="2269993" y="3244047"/>
                </a:lnTo>
                <a:lnTo>
                  <a:pt x="2111604" y="3244047"/>
                </a:lnTo>
                <a:lnTo>
                  <a:pt x="2111604" y="3446733"/>
                </a:lnTo>
                <a:lnTo>
                  <a:pt x="1744015" y="3446733"/>
                </a:lnTo>
                <a:lnTo>
                  <a:pt x="1744015" y="3230709"/>
                </a:lnTo>
                <a:lnTo>
                  <a:pt x="1909986" y="3230709"/>
                </a:lnTo>
                <a:lnTo>
                  <a:pt x="1909986" y="3051709"/>
                </a:lnTo>
                <a:lnTo>
                  <a:pt x="1542678" y="3051709"/>
                </a:lnTo>
                <a:lnTo>
                  <a:pt x="1542678" y="2835685"/>
                </a:lnTo>
                <a:lnTo>
                  <a:pt x="1877756" y="2835685"/>
                </a:lnTo>
                <a:lnTo>
                  <a:pt x="1877756" y="2315047"/>
                </a:lnTo>
                <a:lnTo>
                  <a:pt x="2093780" y="2315047"/>
                </a:lnTo>
                <a:lnTo>
                  <a:pt x="2093780" y="2631475"/>
                </a:lnTo>
                <a:lnTo>
                  <a:pt x="2272582" y="2631475"/>
                </a:lnTo>
                <a:lnTo>
                  <a:pt x="2272582" y="2438100"/>
                </a:lnTo>
                <a:lnTo>
                  <a:pt x="2472697" y="2438100"/>
                </a:lnTo>
                <a:lnTo>
                  <a:pt x="2472697" y="2254681"/>
                </a:lnTo>
                <a:lnTo>
                  <a:pt x="2472697" y="2221438"/>
                </a:lnTo>
                <a:lnTo>
                  <a:pt x="2472697" y="2038657"/>
                </a:lnTo>
                <a:lnTo>
                  <a:pt x="2656492" y="2038657"/>
                </a:lnTo>
                <a:close/>
                <a:moveTo>
                  <a:pt x="2989836" y="1667759"/>
                </a:moveTo>
                <a:lnTo>
                  <a:pt x="3357425" y="1667759"/>
                </a:lnTo>
                <a:lnTo>
                  <a:pt x="3357425" y="1883783"/>
                </a:lnTo>
                <a:lnTo>
                  <a:pt x="2989836" y="1883783"/>
                </a:lnTo>
                <a:close/>
                <a:moveTo>
                  <a:pt x="2309586" y="1554888"/>
                </a:moveTo>
                <a:lnTo>
                  <a:pt x="2829824" y="1554888"/>
                </a:lnTo>
                <a:lnTo>
                  <a:pt x="2829824" y="1770912"/>
                </a:lnTo>
                <a:lnTo>
                  <a:pt x="2525643" y="1770912"/>
                </a:lnTo>
                <a:lnTo>
                  <a:pt x="2525643" y="1927296"/>
                </a:lnTo>
                <a:lnTo>
                  <a:pt x="2309619" y="1927296"/>
                </a:lnTo>
                <a:lnTo>
                  <a:pt x="2309619" y="1770912"/>
                </a:lnTo>
                <a:lnTo>
                  <a:pt x="2309586" y="1770912"/>
                </a:lnTo>
                <a:close/>
                <a:moveTo>
                  <a:pt x="616397" y="1550030"/>
                </a:moveTo>
                <a:lnTo>
                  <a:pt x="808855" y="1550030"/>
                </a:lnTo>
                <a:lnTo>
                  <a:pt x="832421" y="1550030"/>
                </a:lnTo>
                <a:lnTo>
                  <a:pt x="1024879" y="1550030"/>
                </a:lnTo>
                <a:lnTo>
                  <a:pt x="1024879" y="1775771"/>
                </a:lnTo>
                <a:lnTo>
                  <a:pt x="832421" y="1775771"/>
                </a:lnTo>
                <a:lnTo>
                  <a:pt x="832421" y="2079590"/>
                </a:lnTo>
                <a:lnTo>
                  <a:pt x="1028931" y="2079590"/>
                </a:lnTo>
                <a:lnTo>
                  <a:pt x="1192537" y="2079590"/>
                </a:lnTo>
                <a:lnTo>
                  <a:pt x="1244955" y="2079590"/>
                </a:lnTo>
                <a:lnTo>
                  <a:pt x="1244955" y="2231155"/>
                </a:lnTo>
                <a:lnTo>
                  <a:pt x="1468668" y="2231155"/>
                </a:lnTo>
                <a:lnTo>
                  <a:pt x="1468668" y="2447179"/>
                </a:lnTo>
                <a:lnTo>
                  <a:pt x="1244955" y="2447179"/>
                </a:lnTo>
                <a:lnTo>
                  <a:pt x="1244955" y="2447179"/>
                </a:lnTo>
                <a:lnTo>
                  <a:pt x="1028931" y="2447179"/>
                </a:lnTo>
                <a:lnTo>
                  <a:pt x="1028931" y="2295614"/>
                </a:lnTo>
                <a:lnTo>
                  <a:pt x="619703" y="2295614"/>
                </a:lnTo>
                <a:lnTo>
                  <a:pt x="619703" y="2082482"/>
                </a:lnTo>
                <a:lnTo>
                  <a:pt x="616397" y="2082482"/>
                </a:lnTo>
                <a:close/>
                <a:moveTo>
                  <a:pt x="1747452" y="1324289"/>
                </a:moveTo>
                <a:lnTo>
                  <a:pt x="1963476" y="1324289"/>
                </a:lnTo>
                <a:lnTo>
                  <a:pt x="1963476" y="1528779"/>
                </a:lnTo>
                <a:lnTo>
                  <a:pt x="2151955" y="1528779"/>
                </a:lnTo>
                <a:lnTo>
                  <a:pt x="2151955" y="1754520"/>
                </a:lnTo>
                <a:lnTo>
                  <a:pt x="1935931" y="1754520"/>
                </a:lnTo>
                <a:lnTo>
                  <a:pt x="1935931" y="1550030"/>
                </a:lnTo>
                <a:lnTo>
                  <a:pt x="1758702" y="1550030"/>
                </a:lnTo>
                <a:lnTo>
                  <a:pt x="1758702" y="1863566"/>
                </a:lnTo>
                <a:lnTo>
                  <a:pt x="2119726" y="1863566"/>
                </a:lnTo>
                <a:lnTo>
                  <a:pt x="2119726" y="2079590"/>
                </a:lnTo>
                <a:lnTo>
                  <a:pt x="1761543" y="2079590"/>
                </a:lnTo>
                <a:lnTo>
                  <a:pt x="1761543" y="2259540"/>
                </a:lnTo>
                <a:lnTo>
                  <a:pt x="1545519" y="2259540"/>
                </a:lnTo>
                <a:lnTo>
                  <a:pt x="1545519" y="2082482"/>
                </a:lnTo>
                <a:lnTo>
                  <a:pt x="1542678" y="2082482"/>
                </a:lnTo>
                <a:lnTo>
                  <a:pt x="1542678" y="2079589"/>
                </a:lnTo>
                <a:lnTo>
                  <a:pt x="1030691" y="2079589"/>
                </a:lnTo>
                <a:lnTo>
                  <a:pt x="1030691" y="1863565"/>
                </a:lnTo>
                <a:lnTo>
                  <a:pt x="1192537" y="1863565"/>
                </a:lnTo>
                <a:lnTo>
                  <a:pt x="1192537" y="1662900"/>
                </a:lnTo>
                <a:lnTo>
                  <a:pt x="1440000" y="1662900"/>
                </a:lnTo>
                <a:lnTo>
                  <a:pt x="1440000" y="1863565"/>
                </a:lnTo>
                <a:lnTo>
                  <a:pt x="1542678" y="1863565"/>
                </a:lnTo>
                <a:lnTo>
                  <a:pt x="1542678" y="1550030"/>
                </a:lnTo>
                <a:lnTo>
                  <a:pt x="1747452" y="1550030"/>
                </a:lnTo>
                <a:close/>
                <a:moveTo>
                  <a:pt x="2802267" y="814725"/>
                </a:moveTo>
                <a:lnTo>
                  <a:pt x="3162307" y="814725"/>
                </a:lnTo>
                <a:lnTo>
                  <a:pt x="3162307" y="1174725"/>
                </a:lnTo>
                <a:lnTo>
                  <a:pt x="2802267" y="1174725"/>
                </a:lnTo>
                <a:close/>
                <a:moveTo>
                  <a:pt x="884915" y="814725"/>
                </a:moveTo>
                <a:lnTo>
                  <a:pt x="1244955" y="814725"/>
                </a:lnTo>
                <a:lnTo>
                  <a:pt x="1244955" y="1174725"/>
                </a:lnTo>
                <a:lnTo>
                  <a:pt x="884915" y="1174725"/>
                </a:lnTo>
                <a:close/>
                <a:moveTo>
                  <a:pt x="2691077" y="703515"/>
                </a:moveTo>
                <a:lnTo>
                  <a:pt x="2691077" y="1285935"/>
                </a:lnTo>
                <a:lnTo>
                  <a:pt x="3273497" y="1285935"/>
                </a:lnTo>
                <a:lnTo>
                  <a:pt x="3273497" y="703515"/>
                </a:lnTo>
                <a:close/>
                <a:moveTo>
                  <a:pt x="773725" y="703515"/>
                </a:moveTo>
                <a:lnTo>
                  <a:pt x="773725" y="1285935"/>
                </a:lnTo>
                <a:lnTo>
                  <a:pt x="1356145" y="1285935"/>
                </a:lnTo>
                <a:lnTo>
                  <a:pt x="1356145" y="703515"/>
                </a:lnTo>
                <a:close/>
                <a:moveTo>
                  <a:pt x="2531162" y="543600"/>
                </a:moveTo>
                <a:lnTo>
                  <a:pt x="3433412" y="543600"/>
                </a:lnTo>
                <a:lnTo>
                  <a:pt x="3433412" y="1445850"/>
                </a:lnTo>
                <a:lnTo>
                  <a:pt x="2531162" y="1445850"/>
                </a:lnTo>
                <a:close/>
                <a:moveTo>
                  <a:pt x="613810" y="543600"/>
                </a:moveTo>
                <a:lnTo>
                  <a:pt x="1516060" y="543600"/>
                </a:lnTo>
                <a:lnTo>
                  <a:pt x="1516060" y="1445850"/>
                </a:lnTo>
                <a:lnTo>
                  <a:pt x="613810" y="1445850"/>
                </a:lnTo>
                <a:close/>
                <a:moveTo>
                  <a:pt x="2088509" y="543244"/>
                </a:moveTo>
                <a:lnTo>
                  <a:pt x="2283187" y="543244"/>
                </a:lnTo>
                <a:lnTo>
                  <a:pt x="2283187" y="759268"/>
                </a:lnTo>
                <a:lnTo>
                  <a:pt x="2088509" y="759268"/>
                </a:lnTo>
                <a:close/>
                <a:moveTo>
                  <a:pt x="1751276" y="543243"/>
                </a:moveTo>
                <a:lnTo>
                  <a:pt x="1967300" y="543243"/>
                </a:lnTo>
                <a:lnTo>
                  <a:pt x="1967300" y="986389"/>
                </a:lnTo>
                <a:lnTo>
                  <a:pt x="2119726" y="986389"/>
                </a:lnTo>
                <a:lnTo>
                  <a:pt x="2119726" y="986388"/>
                </a:lnTo>
                <a:lnTo>
                  <a:pt x="2335750" y="986388"/>
                </a:lnTo>
                <a:lnTo>
                  <a:pt x="2335750" y="1491348"/>
                </a:lnTo>
                <a:lnTo>
                  <a:pt x="2119726" y="1491348"/>
                </a:lnTo>
                <a:lnTo>
                  <a:pt x="2119726" y="1202413"/>
                </a:lnTo>
                <a:lnTo>
                  <a:pt x="1747396" y="1202413"/>
                </a:lnTo>
                <a:lnTo>
                  <a:pt x="1747396" y="986389"/>
                </a:lnTo>
                <a:lnTo>
                  <a:pt x="1751276" y="986389"/>
                </a:lnTo>
                <a:close/>
                <a:moveTo>
                  <a:pt x="4409" y="5850"/>
                </a:moveTo>
                <a:lnTo>
                  <a:pt x="364409" y="5850"/>
                </a:lnTo>
                <a:lnTo>
                  <a:pt x="1444409" y="5850"/>
                </a:lnTo>
                <a:lnTo>
                  <a:pt x="1444409" y="365850"/>
                </a:lnTo>
                <a:lnTo>
                  <a:pt x="364409" y="365850"/>
                </a:lnTo>
                <a:lnTo>
                  <a:pt x="364409" y="1445850"/>
                </a:lnTo>
                <a:lnTo>
                  <a:pt x="4409" y="1445850"/>
                </a:lnTo>
                <a:lnTo>
                  <a:pt x="4409" y="365850"/>
                </a:lnTo>
                <a:close/>
                <a:moveTo>
                  <a:pt x="2531162" y="0"/>
                </a:moveTo>
                <a:lnTo>
                  <a:pt x="3611162" y="0"/>
                </a:lnTo>
                <a:lnTo>
                  <a:pt x="3971162" y="0"/>
                </a:lnTo>
                <a:lnTo>
                  <a:pt x="3971162" y="360000"/>
                </a:lnTo>
                <a:lnTo>
                  <a:pt x="3971162" y="1440000"/>
                </a:lnTo>
                <a:lnTo>
                  <a:pt x="3611162" y="1440000"/>
                </a:lnTo>
                <a:lnTo>
                  <a:pt x="3611162" y="360000"/>
                </a:lnTo>
                <a:lnTo>
                  <a:pt x="2531162" y="360000"/>
                </a:lnTo>
                <a:close/>
              </a:path>
            </a:pathLst>
          </a:cu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30" y="3280333"/>
            <a:ext cx="1067175" cy="1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pPr/>
              <a:t>9</a:t>
            </a:fld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81731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48" y="314386"/>
            <a:ext cx="3300952" cy="8239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54638" y="3406782"/>
            <a:ext cx="33667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sz="24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اوراکلی برای </a:t>
            </a:r>
            <a:r>
              <a:rPr lang="fa-IR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مشاهده اطلاعات قیمت در مورد یک </a:t>
            </a:r>
            <a:r>
              <a:rPr lang="fa-IR" sz="24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دارایی </a:t>
            </a:r>
          </a:p>
        </p:txBody>
      </p:sp>
      <p:sp>
        <p:nvSpPr>
          <p:cNvPr id="6" name="Rectangle 5"/>
          <p:cNvSpPr/>
          <p:nvPr/>
        </p:nvSpPr>
        <p:spPr>
          <a:xfrm>
            <a:off x="9216258" y="2323272"/>
            <a:ext cx="1857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ERC20-ERC20</a:t>
            </a:r>
          </a:p>
        </p:txBody>
      </p:sp>
      <p:sp>
        <p:nvSpPr>
          <p:cNvPr id="7" name="Rectangle 6"/>
          <p:cNvSpPr/>
          <p:nvPr/>
        </p:nvSpPr>
        <p:spPr>
          <a:xfrm>
            <a:off x="9592332" y="1138334"/>
            <a:ext cx="7473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V2</a:t>
            </a:r>
            <a:endParaRPr lang="en-US" sz="4000" b="1" dirty="0">
              <a:solidFill>
                <a:srgbClr val="FF3399"/>
              </a:solidFill>
            </a:endParaRPr>
          </a:p>
        </p:txBody>
      </p:sp>
      <p:sp>
        <p:nvSpPr>
          <p:cNvPr id="8" name="Trapezoid 24">
            <a:extLst>
              <a:ext uri="{FF2B5EF4-FFF2-40B4-BE49-F238E27FC236}">
                <a16:creationId xmlns:a16="http://schemas.microsoft.com/office/drawing/2014/main" id="{7F838A5F-214D-44B0-BE54-1F7AD12040A9}"/>
              </a:ext>
            </a:extLst>
          </p:cNvPr>
          <p:cNvSpPr>
            <a:spLocks noChangeAspect="1"/>
          </p:cNvSpPr>
          <p:nvPr/>
        </p:nvSpPr>
        <p:spPr>
          <a:xfrm rot="8369018">
            <a:off x="11252613" y="1974727"/>
            <a:ext cx="630553" cy="636560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cs typeface="B Nazanin" panose="00000400000000000000" pitchFamily="2" charset="-78"/>
            </a:endParaRPr>
          </a:p>
        </p:txBody>
      </p:sp>
      <p:sp>
        <p:nvSpPr>
          <p:cNvPr id="10" name="Oval 21">
            <a:extLst>
              <a:ext uri="{FF2B5EF4-FFF2-40B4-BE49-F238E27FC236}">
                <a16:creationId xmlns:a16="http://schemas.microsoft.com/office/drawing/2014/main" id="{6757C92D-147D-4158-917E-4FCD085268D7}"/>
              </a:ext>
            </a:extLst>
          </p:cNvPr>
          <p:cNvSpPr/>
          <p:nvPr/>
        </p:nvSpPr>
        <p:spPr>
          <a:xfrm rot="14306008">
            <a:off x="11209252" y="3293790"/>
            <a:ext cx="778003" cy="641248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>
              <a:cs typeface="B Nazanin" panose="000004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92332" y="5112397"/>
            <a:ext cx="12047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TWAP</a:t>
            </a: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grpSp>
        <p:nvGrpSpPr>
          <p:cNvPr id="13" name="그룹 31">
            <a:extLst>
              <a:ext uri="{FF2B5EF4-FFF2-40B4-BE49-F238E27FC236}">
                <a16:creationId xmlns:a16="http://schemas.microsoft.com/office/drawing/2014/main" id="{B1AB110F-C19E-49A1-9990-C6EFF21F862D}"/>
              </a:ext>
            </a:extLst>
          </p:cNvPr>
          <p:cNvGrpSpPr/>
          <p:nvPr/>
        </p:nvGrpSpPr>
        <p:grpSpPr>
          <a:xfrm>
            <a:off x="8642648" y="4760148"/>
            <a:ext cx="949684" cy="841805"/>
            <a:chOff x="9087273" y="2875432"/>
            <a:chExt cx="2303626" cy="2356921"/>
          </a:xfrm>
          <a:solidFill>
            <a:schemeClr val="accent1"/>
          </a:solidFill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ED79C94B-F5E6-4C8F-9CC8-DE165AF3393E}"/>
                </a:ext>
              </a:extLst>
            </p:cNvPr>
            <p:cNvSpPr/>
            <p:nvPr/>
          </p:nvSpPr>
          <p:spPr>
            <a:xfrm>
              <a:off x="10019157" y="4810446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1948C04-FE7E-480A-A46B-4BB47581CA8F}"/>
                </a:ext>
              </a:extLst>
            </p:cNvPr>
            <p:cNvSpPr/>
            <p:nvPr/>
          </p:nvSpPr>
          <p:spPr>
            <a:xfrm>
              <a:off x="10019157" y="4908581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883EC48-3CD4-4E99-8C2D-6ABAE6959FD1}"/>
                </a:ext>
              </a:extLst>
            </p:cNvPr>
            <p:cNvSpPr/>
            <p:nvPr/>
          </p:nvSpPr>
          <p:spPr>
            <a:xfrm>
              <a:off x="10019157" y="5006715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Chord 8">
              <a:extLst>
                <a:ext uri="{FF2B5EF4-FFF2-40B4-BE49-F238E27FC236}">
                  <a16:creationId xmlns:a16="http://schemas.microsoft.com/office/drawing/2014/main" id="{B4467C2B-4573-414A-96F4-E8B5DE36CED0}"/>
                </a:ext>
              </a:extLst>
            </p:cNvPr>
            <p:cNvSpPr/>
            <p:nvPr/>
          </p:nvSpPr>
          <p:spPr>
            <a:xfrm rot="19366553">
              <a:off x="10104241" y="5001620"/>
              <a:ext cx="279977" cy="230733"/>
            </a:xfrm>
            <a:custGeom>
              <a:avLst/>
              <a:gdLst/>
              <a:ahLst/>
              <a:cxnLst/>
              <a:rect l="l" t="t" r="r" b="b"/>
              <a:pathLst>
                <a:path w="808567" h="666352">
                  <a:moveTo>
                    <a:pt x="11238" y="0"/>
                  </a:moveTo>
                  <a:lnTo>
                    <a:pt x="808567" y="605735"/>
                  </a:lnTo>
                  <a:cubicBezTo>
                    <a:pt x="631295" y="696452"/>
                    <a:pt x="413578" y="686352"/>
                    <a:pt x="241904" y="568647"/>
                  </a:cubicBezTo>
                  <a:cubicBezTo>
                    <a:pt x="54716" y="440307"/>
                    <a:pt x="-32876" y="214793"/>
                    <a:pt x="1123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70965E12-31BD-4C6B-9A46-BE1F29D78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5953" y="3562517"/>
              <a:ext cx="1039477" cy="1222505"/>
            </a:xfrm>
            <a:custGeom>
              <a:avLst/>
              <a:gdLst>
                <a:gd name="T0" fmla="*/ 1239 w 2141"/>
                <a:gd name="T1" fmla="*/ 16 h 2665"/>
                <a:gd name="T2" fmla="*/ 1465 w 2141"/>
                <a:gd name="T3" fmla="*/ 82 h 2665"/>
                <a:gd name="T4" fmla="*/ 1673 w 2141"/>
                <a:gd name="T5" fmla="*/ 194 h 2665"/>
                <a:gd name="T6" fmla="*/ 1855 w 2141"/>
                <a:gd name="T7" fmla="*/ 349 h 2665"/>
                <a:gd name="T8" fmla="*/ 2000 w 2141"/>
                <a:gd name="T9" fmla="*/ 546 h 2665"/>
                <a:gd name="T10" fmla="*/ 2099 w 2141"/>
                <a:gd name="T11" fmla="*/ 777 h 2665"/>
                <a:gd name="T12" fmla="*/ 2141 w 2141"/>
                <a:gd name="T13" fmla="*/ 1039 h 2665"/>
                <a:gd name="T14" fmla="*/ 2119 w 2141"/>
                <a:gd name="T15" fmla="*/ 1331 h 2665"/>
                <a:gd name="T16" fmla="*/ 2051 w 2141"/>
                <a:gd name="T17" fmla="*/ 1562 h 2665"/>
                <a:gd name="T18" fmla="*/ 1959 w 2141"/>
                <a:gd name="T19" fmla="*/ 1722 h 2665"/>
                <a:gd name="T20" fmla="*/ 1853 w 2141"/>
                <a:gd name="T21" fmla="*/ 1859 h 2665"/>
                <a:gd name="T22" fmla="*/ 1743 w 2141"/>
                <a:gd name="T23" fmla="*/ 1990 h 2665"/>
                <a:gd name="T24" fmla="*/ 1644 w 2141"/>
                <a:gd name="T25" fmla="*/ 2133 h 2665"/>
                <a:gd name="T26" fmla="*/ 1578 w 2141"/>
                <a:gd name="T27" fmla="*/ 2265 h 2665"/>
                <a:gd name="T28" fmla="*/ 1542 w 2141"/>
                <a:gd name="T29" fmla="*/ 2384 h 2665"/>
                <a:gd name="T30" fmla="*/ 1535 w 2141"/>
                <a:gd name="T31" fmla="*/ 2512 h 2665"/>
                <a:gd name="T32" fmla="*/ 1495 w 2141"/>
                <a:gd name="T33" fmla="*/ 2608 h 2665"/>
                <a:gd name="T34" fmla="*/ 1430 w 2141"/>
                <a:gd name="T35" fmla="*/ 2661 h 2665"/>
                <a:gd name="T36" fmla="*/ 1302 w 2141"/>
                <a:gd name="T37" fmla="*/ 2665 h 2665"/>
                <a:gd name="T38" fmla="*/ 1103 w 2141"/>
                <a:gd name="T39" fmla="*/ 2664 h 2665"/>
                <a:gd name="T40" fmla="*/ 893 w 2141"/>
                <a:gd name="T41" fmla="*/ 2664 h 2665"/>
                <a:gd name="T42" fmla="*/ 736 w 2141"/>
                <a:gd name="T43" fmla="*/ 2664 h 2665"/>
                <a:gd name="T44" fmla="*/ 668 w 2141"/>
                <a:gd name="T45" fmla="*/ 2629 h 2665"/>
                <a:gd name="T46" fmla="*/ 633 w 2141"/>
                <a:gd name="T47" fmla="*/ 2573 h 2665"/>
                <a:gd name="T48" fmla="*/ 621 w 2141"/>
                <a:gd name="T49" fmla="*/ 2514 h 2665"/>
                <a:gd name="T50" fmla="*/ 621 w 2141"/>
                <a:gd name="T51" fmla="*/ 2441 h 2665"/>
                <a:gd name="T52" fmla="*/ 615 w 2141"/>
                <a:gd name="T53" fmla="*/ 2358 h 2665"/>
                <a:gd name="T54" fmla="*/ 589 w 2141"/>
                <a:gd name="T55" fmla="*/ 2258 h 2665"/>
                <a:gd name="T56" fmla="*/ 522 w 2141"/>
                <a:gd name="T57" fmla="*/ 2136 h 2665"/>
                <a:gd name="T58" fmla="*/ 429 w 2141"/>
                <a:gd name="T59" fmla="*/ 2015 h 2665"/>
                <a:gd name="T60" fmla="*/ 351 w 2141"/>
                <a:gd name="T61" fmla="*/ 1917 h 2665"/>
                <a:gd name="T62" fmla="*/ 250 w 2141"/>
                <a:gd name="T63" fmla="*/ 1794 h 2665"/>
                <a:gd name="T64" fmla="*/ 145 w 2141"/>
                <a:gd name="T65" fmla="*/ 1641 h 2665"/>
                <a:gd name="T66" fmla="*/ 58 w 2141"/>
                <a:gd name="T67" fmla="*/ 1458 h 2665"/>
                <a:gd name="T68" fmla="*/ 6 w 2141"/>
                <a:gd name="T69" fmla="*/ 1244 h 2665"/>
                <a:gd name="T70" fmla="*/ 7 w 2141"/>
                <a:gd name="T71" fmla="*/ 988 h 2665"/>
                <a:gd name="T72" fmla="*/ 58 w 2141"/>
                <a:gd name="T73" fmla="*/ 742 h 2665"/>
                <a:gd name="T74" fmla="*/ 145 w 2141"/>
                <a:gd name="T75" fmla="*/ 540 h 2665"/>
                <a:gd name="T76" fmla="*/ 260 w 2141"/>
                <a:gd name="T77" fmla="*/ 376 h 2665"/>
                <a:gd name="T78" fmla="*/ 394 w 2141"/>
                <a:gd name="T79" fmla="*/ 249 h 2665"/>
                <a:gd name="T80" fmla="*/ 537 w 2141"/>
                <a:gd name="T81" fmla="*/ 152 h 2665"/>
                <a:gd name="T82" fmla="*/ 679 w 2141"/>
                <a:gd name="T83" fmla="*/ 83 h 2665"/>
                <a:gd name="T84" fmla="*/ 813 w 2141"/>
                <a:gd name="T85" fmla="*/ 37 h 2665"/>
                <a:gd name="T86" fmla="*/ 928 w 2141"/>
                <a:gd name="T87" fmla="*/ 9 h 2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1" h="2665">
                  <a:moveTo>
                    <a:pt x="1084" y="0"/>
                  </a:moveTo>
                  <a:lnTo>
                    <a:pt x="1162" y="6"/>
                  </a:lnTo>
                  <a:lnTo>
                    <a:pt x="1239" y="16"/>
                  </a:lnTo>
                  <a:lnTo>
                    <a:pt x="1316" y="32"/>
                  </a:lnTo>
                  <a:lnTo>
                    <a:pt x="1391" y="54"/>
                  </a:lnTo>
                  <a:lnTo>
                    <a:pt x="1465" y="82"/>
                  </a:lnTo>
                  <a:lnTo>
                    <a:pt x="1537" y="114"/>
                  </a:lnTo>
                  <a:lnTo>
                    <a:pt x="1606" y="152"/>
                  </a:lnTo>
                  <a:lnTo>
                    <a:pt x="1673" y="194"/>
                  </a:lnTo>
                  <a:lnTo>
                    <a:pt x="1737" y="242"/>
                  </a:lnTo>
                  <a:lnTo>
                    <a:pt x="1798" y="293"/>
                  </a:lnTo>
                  <a:lnTo>
                    <a:pt x="1855" y="349"/>
                  </a:lnTo>
                  <a:lnTo>
                    <a:pt x="1907" y="410"/>
                  </a:lnTo>
                  <a:lnTo>
                    <a:pt x="1956" y="476"/>
                  </a:lnTo>
                  <a:lnTo>
                    <a:pt x="2000" y="546"/>
                  </a:lnTo>
                  <a:lnTo>
                    <a:pt x="2038" y="618"/>
                  </a:lnTo>
                  <a:lnTo>
                    <a:pt x="2071" y="696"/>
                  </a:lnTo>
                  <a:lnTo>
                    <a:pt x="2099" y="777"/>
                  </a:lnTo>
                  <a:lnTo>
                    <a:pt x="2119" y="861"/>
                  </a:lnTo>
                  <a:lnTo>
                    <a:pt x="2134" y="949"/>
                  </a:lnTo>
                  <a:lnTo>
                    <a:pt x="2141" y="1039"/>
                  </a:lnTo>
                  <a:lnTo>
                    <a:pt x="2141" y="1133"/>
                  </a:lnTo>
                  <a:lnTo>
                    <a:pt x="2135" y="1231"/>
                  </a:lnTo>
                  <a:lnTo>
                    <a:pt x="2119" y="1331"/>
                  </a:lnTo>
                  <a:lnTo>
                    <a:pt x="2096" y="1433"/>
                  </a:lnTo>
                  <a:lnTo>
                    <a:pt x="2076" y="1500"/>
                  </a:lnTo>
                  <a:lnTo>
                    <a:pt x="2051" y="1562"/>
                  </a:lnTo>
                  <a:lnTo>
                    <a:pt x="2023" y="1619"/>
                  </a:lnTo>
                  <a:lnTo>
                    <a:pt x="1993" y="1672"/>
                  </a:lnTo>
                  <a:lnTo>
                    <a:pt x="1959" y="1722"/>
                  </a:lnTo>
                  <a:lnTo>
                    <a:pt x="1926" y="1769"/>
                  </a:lnTo>
                  <a:lnTo>
                    <a:pt x="1889" y="1816"/>
                  </a:lnTo>
                  <a:lnTo>
                    <a:pt x="1853" y="1859"/>
                  </a:lnTo>
                  <a:lnTo>
                    <a:pt x="1815" y="1903"/>
                  </a:lnTo>
                  <a:lnTo>
                    <a:pt x="1779" y="1945"/>
                  </a:lnTo>
                  <a:lnTo>
                    <a:pt x="1743" y="1990"/>
                  </a:lnTo>
                  <a:lnTo>
                    <a:pt x="1708" y="2035"/>
                  </a:lnTo>
                  <a:lnTo>
                    <a:pt x="1676" y="2082"/>
                  </a:lnTo>
                  <a:lnTo>
                    <a:pt x="1644" y="2133"/>
                  </a:lnTo>
                  <a:lnTo>
                    <a:pt x="1616" y="2185"/>
                  </a:lnTo>
                  <a:lnTo>
                    <a:pt x="1597" y="2226"/>
                  </a:lnTo>
                  <a:lnTo>
                    <a:pt x="1578" y="2265"/>
                  </a:lnTo>
                  <a:lnTo>
                    <a:pt x="1564" y="2304"/>
                  </a:lnTo>
                  <a:lnTo>
                    <a:pt x="1551" y="2344"/>
                  </a:lnTo>
                  <a:lnTo>
                    <a:pt x="1542" y="2384"/>
                  </a:lnTo>
                  <a:lnTo>
                    <a:pt x="1536" y="2428"/>
                  </a:lnTo>
                  <a:lnTo>
                    <a:pt x="1536" y="2473"/>
                  </a:lnTo>
                  <a:lnTo>
                    <a:pt x="1535" y="2512"/>
                  </a:lnTo>
                  <a:lnTo>
                    <a:pt x="1526" y="2549"/>
                  </a:lnTo>
                  <a:lnTo>
                    <a:pt x="1513" y="2581"/>
                  </a:lnTo>
                  <a:lnTo>
                    <a:pt x="1495" y="2608"/>
                  </a:lnTo>
                  <a:lnTo>
                    <a:pt x="1475" y="2632"/>
                  </a:lnTo>
                  <a:lnTo>
                    <a:pt x="1453" y="2649"/>
                  </a:lnTo>
                  <a:lnTo>
                    <a:pt x="1430" y="2661"/>
                  </a:lnTo>
                  <a:lnTo>
                    <a:pt x="1408" y="2665"/>
                  </a:lnTo>
                  <a:lnTo>
                    <a:pt x="1359" y="2665"/>
                  </a:lnTo>
                  <a:lnTo>
                    <a:pt x="1302" y="2665"/>
                  </a:lnTo>
                  <a:lnTo>
                    <a:pt x="1239" y="2665"/>
                  </a:lnTo>
                  <a:lnTo>
                    <a:pt x="1172" y="2665"/>
                  </a:lnTo>
                  <a:lnTo>
                    <a:pt x="1103" y="2664"/>
                  </a:lnTo>
                  <a:lnTo>
                    <a:pt x="1031" y="2664"/>
                  </a:lnTo>
                  <a:lnTo>
                    <a:pt x="961" y="2664"/>
                  </a:lnTo>
                  <a:lnTo>
                    <a:pt x="893" y="2664"/>
                  </a:lnTo>
                  <a:lnTo>
                    <a:pt x="828" y="2664"/>
                  </a:lnTo>
                  <a:lnTo>
                    <a:pt x="768" y="2665"/>
                  </a:lnTo>
                  <a:lnTo>
                    <a:pt x="736" y="2664"/>
                  </a:lnTo>
                  <a:lnTo>
                    <a:pt x="708" y="2656"/>
                  </a:lnTo>
                  <a:lnTo>
                    <a:pt x="687" y="2645"/>
                  </a:lnTo>
                  <a:lnTo>
                    <a:pt x="668" y="2629"/>
                  </a:lnTo>
                  <a:lnTo>
                    <a:pt x="652" y="2611"/>
                  </a:lnTo>
                  <a:lnTo>
                    <a:pt x="640" y="2592"/>
                  </a:lnTo>
                  <a:lnTo>
                    <a:pt x="633" y="2573"/>
                  </a:lnTo>
                  <a:lnTo>
                    <a:pt x="627" y="2554"/>
                  </a:lnTo>
                  <a:lnTo>
                    <a:pt x="624" y="2537"/>
                  </a:lnTo>
                  <a:lnTo>
                    <a:pt x="621" y="2514"/>
                  </a:lnTo>
                  <a:lnTo>
                    <a:pt x="621" y="2490"/>
                  </a:lnTo>
                  <a:lnTo>
                    <a:pt x="621" y="2467"/>
                  </a:lnTo>
                  <a:lnTo>
                    <a:pt x="621" y="2441"/>
                  </a:lnTo>
                  <a:lnTo>
                    <a:pt x="621" y="2415"/>
                  </a:lnTo>
                  <a:lnTo>
                    <a:pt x="620" y="2387"/>
                  </a:lnTo>
                  <a:lnTo>
                    <a:pt x="615" y="2358"/>
                  </a:lnTo>
                  <a:lnTo>
                    <a:pt x="609" y="2326"/>
                  </a:lnTo>
                  <a:lnTo>
                    <a:pt x="601" y="2293"/>
                  </a:lnTo>
                  <a:lnTo>
                    <a:pt x="589" y="2258"/>
                  </a:lnTo>
                  <a:lnTo>
                    <a:pt x="572" y="2220"/>
                  </a:lnTo>
                  <a:lnTo>
                    <a:pt x="550" y="2179"/>
                  </a:lnTo>
                  <a:lnTo>
                    <a:pt x="522" y="2136"/>
                  </a:lnTo>
                  <a:lnTo>
                    <a:pt x="489" y="2090"/>
                  </a:lnTo>
                  <a:lnTo>
                    <a:pt x="448" y="2041"/>
                  </a:lnTo>
                  <a:lnTo>
                    <a:pt x="429" y="2015"/>
                  </a:lnTo>
                  <a:lnTo>
                    <a:pt x="407" y="1984"/>
                  </a:lnTo>
                  <a:lnTo>
                    <a:pt x="380" y="1952"/>
                  </a:lnTo>
                  <a:lnTo>
                    <a:pt x="351" y="1917"/>
                  </a:lnTo>
                  <a:lnTo>
                    <a:pt x="319" y="1878"/>
                  </a:lnTo>
                  <a:lnTo>
                    <a:pt x="285" y="1837"/>
                  </a:lnTo>
                  <a:lnTo>
                    <a:pt x="250" y="1794"/>
                  </a:lnTo>
                  <a:lnTo>
                    <a:pt x="214" y="1746"/>
                  </a:lnTo>
                  <a:lnTo>
                    <a:pt x="179" y="1695"/>
                  </a:lnTo>
                  <a:lnTo>
                    <a:pt x="145" y="1641"/>
                  </a:lnTo>
                  <a:lnTo>
                    <a:pt x="113" y="1583"/>
                  </a:lnTo>
                  <a:lnTo>
                    <a:pt x="84" y="1523"/>
                  </a:lnTo>
                  <a:lnTo>
                    <a:pt x="58" y="1458"/>
                  </a:lnTo>
                  <a:lnTo>
                    <a:pt x="36" y="1391"/>
                  </a:lnTo>
                  <a:lnTo>
                    <a:pt x="19" y="1318"/>
                  </a:lnTo>
                  <a:lnTo>
                    <a:pt x="6" y="1244"/>
                  </a:lnTo>
                  <a:lnTo>
                    <a:pt x="0" y="1164"/>
                  </a:lnTo>
                  <a:lnTo>
                    <a:pt x="0" y="1081"/>
                  </a:lnTo>
                  <a:lnTo>
                    <a:pt x="7" y="988"/>
                  </a:lnTo>
                  <a:lnTo>
                    <a:pt x="19" y="901"/>
                  </a:lnTo>
                  <a:lnTo>
                    <a:pt x="36" y="819"/>
                  </a:lnTo>
                  <a:lnTo>
                    <a:pt x="58" y="742"/>
                  </a:lnTo>
                  <a:lnTo>
                    <a:pt x="83" y="669"/>
                  </a:lnTo>
                  <a:lnTo>
                    <a:pt x="112" y="602"/>
                  </a:lnTo>
                  <a:lnTo>
                    <a:pt x="145" y="540"/>
                  </a:lnTo>
                  <a:lnTo>
                    <a:pt x="180" y="480"/>
                  </a:lnTo>
                  <a:lnTo>
                    <a:pt x="220" y="426"/>
                  </a:lnTo>
                  <a:lnTo>
                    <a:pt x="260" y="376"/>
                  </a:lnTo>
                  <a:lnTo>
                    <a:pt x="304" y="330"/>
                  </a:lnTo>
                  <a:lnTo>
                    <a:pt x="348" y="287"/>
                  </a:lnTo>
                  <a:lnTo>
                    <a:pt x="394" y="249"/>
                  </a:lnTo>
                  <a:lnTo>
                    <a:pt x="441" y="213"/>
                  </a:lnTo>
                  <a:lnTo>
                    <a:pt x="489" y="181"/>
                  </a:lnTo>
                  <a:lnTo>
                    <a:pt x="537" y="152"/>
                  </a:lnTo>
                  <a:lnTo>
                    <a:pt x="585" y="125"/>
                  </a:lnTo>
                  <a:lnTo>
                    <a:pt x="633" y="104"/>
                  </a:lnTo>
                  <a:lnTo>
                    <a:pt x="679" y="83"/>
                  </a:lnTo>
                  <a:lnTo>
                    <a:pt x="726" y="64"/>
                  </a:lnTo>
                  <a:lnTo>
                    <a:pt x="769" y="50"/>
                  </a:lnTo>
                  <a:lnTo>
                    <a:pt x="813" y="37"/>
                  </a:lnTo>
                  <a:lnTo>
                    <a:pt x="854" y="25"/>
                  </a:lnTo>
                  <a:lnTo>
                    <a:pt x="892" y="16"/>
                  </a:lnTo>
                  <a:lnTo>
                    <a:pt x="928" y="9"/>
                  </a:lnTo>
                  <a:lnTo>
                    <a:pt x="1007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FF99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BB3274-00B0-42D9-BC31-E46F4F9CA5D1}"/>
                </a:ext>
              </a:extLst>
            </p:cNvPr>
            <p:cNvSpPr/>
            <p:nvPr/>
          </p:nvSpPr>
          <p:spPr>
            <a:xfrm>
              <a:off x="10199168" y="287543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AA58FD3-6C7A-4D66-82E9-D199BD3EB872}"/>
                </a:ext>
              </a:extLst>
            </p:cNvPr>
            <p:cNvSpPr/>
            <p:nvPr/>
          </p:nvSpPr>
          <p:spPr>
            <a:xfrm rot="8100000">
              <a:off x="9613374" y="3081280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F55FC1-6402-4088-A491-3B1EB3F7A2F2}"/>
                </a:ext>
              </a:extLst>
            </p:cNvPr>
            <p:cNvSpPr/>
            <p:nvPr/>
          </p:nvSpPr>
          <p:spPr>
            <a:xfrm rot="16800000">
              <a:off x="9294239" y="358237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" name="Freeform 4103">
              <a:extLst>
                <a:ext uri="{FF2B5EF4-FFF2-40B4-BE49-F238E27FC236}">
                  <a16:creationId xmlns:a16="http://schemas.microsoft.com/office/drawing/2014/main" id="{23D76467-4700-46EC-AD1A-CAF2D5A9A9CD}"/>
                </a:ext>
              </a:extLst>
            </p:cNvPr>
            <p:cNvSpPr/>
            <p:nvPr/>
          </p:nvSpPr>
          <p:spPr>
            <a:xfrm rot="18900000" flipV="1">
              <a:off x="10108452" y="4097750"/>
              <a:ext cx="475605" cy="267050"/>
            </a:xfrm>
            <a:custGeom>
              <a:avLst/>
              <a:gdLst>
                <a:gd name="connsiteX0" fmla="*/ 447675 w 447675"/>
                <a:gd name="connsiteY0" fmla="*/ 266700 h 266700"/>
                <a:gd name="connsiteX1" fmla="*/ 0 w 447675"/>
                <a:gd name="connsiteY1" fmla="*/ 171450 h 266700"/>
                <a:gd name="connsiteX2" fmla="*/ 342900 w 447675"/>
                <a:gd name="connsiteY2" fmla="*/ 0 h 266700"/>
                <a:gd name="connsiteX3" fmla="*/ 447675 w 447675"/>
                <a:gd name="connsiteY3" fmla="*/ 266700 h 266700"/>
                <a:gd name="connsiteX0" fmla="*/ 447675 w 464732"/>
                <a:gd name="connsiteY0" fmla="*/ 266700 h 266700"/>
                <a:gd name="connsiteX1" fmla="*/ 0 w 464732"/>
                <a:gd name="connsiteY1" fmla="*/ 171450 h 266700"/>
                <a:gd name="connsiteX2" fmla="*/ 342900 w 464732"/>
                <a:gd name="connsiteY2" fmla="*/ 0 h 266700"/>
                <a:gd name="connsiteX3" fmla="*/ 447675 w 464732"/>
                <a:gd name="connsiteY3" fmla="*/ 266700 h 266700"/>
                <a:gd name="connsiteX0" fmla="*/ 447675 w 492584"/>
                <a:gd name="connsiteY0" fmla="*/ 266700 h 266700"/>
                <a:gd name="connsiteX1" fmla="*/ 0 w 492584"/>
                <a:gd name="connsiteY1" fmla="*/ 171450 h 266700"/>
                <a:gd name="connsiteX2" fmla="*/ 342900 w 492584"/>
                <a:gd name="connsiteY2" fmla="*/ 0 h 266700"/>
                <a:gd name="connsiteX3" fmla="*/ 447675 w 492584"/>
                <a:gd name="connsiteY3" fmla="*/ 266700 h 266700"/>
                <a:gd name="connsiteX0" fmla="*/ 447675 w 492584"/>
                <a:gd name="connsiteY0" fmla="*/ 266700 h 267320"/>
                <a:gd name="connsiteX1" fmla="*/ 0 w 492584"/>
                <a:gd name="connsiteY1" fmla="*/ 171450 h 267320"/>
                <a:gd name="connsiteX2" fmla="*/ 342900 w 492584"/>
                <a:gd name="connsiteY2" fmla="*/ 0 h 267320"/>
                <a:gd name="connsiteX3" fmla="*/ 447675 w 492584"/>
                <a:gd name="connsiteY3" fmla="*/ 266700 h 267320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8433 h 269760"/>
                <a:gd name="connsiteX1" fmla="*/ 0 w 492584"/>
                <a:gd name="connsiteY1" fmla="*/ 173183 h 269760"/>
                <a:gd name="connsiteX2" fmla="*/ 342900 w 492584"/>
                <a:gd name="connsiteY2" fmla="*/ 1733 h 269760"/>
                <a:gd name="connsiteX3" fmla="*/ 447675 w 492584"/>
                <a:gd name="connsiteY3" fmla="*/ 268433 h 269760"/>
                <a:gd name="connsiteX0" fmla="*/ 447675 w 475131"/>
                <a:gd name="connsiteY0" fmla="*/ 268433 h 269760"/>
                <a:gd name="connsiteX1" fmla="*/ 0 w 475131"/>
                <a:gd name="connsiteY1" fmla="*/ 173183 h 269760"/>
                <a:gd name="connsiteX2" fmla="*/ 342900 w 475131"/>
                <a:gd name="connsiteY2" fmla="*/ 1733 h 269760"/>
                <a:gd name="connsiteX3" fmla="*/ 447675 w 475131"/>
                <a:gd name="connsiteY3" fmla="*/ 268433 h 269760"/>
                <a:gd name="connsiteX0" fmla="*/ 447675 w 496136"/>
                <a:gd name="connsiteY0" fmla="*/ 268433 h 269760"/>
                <a:gd name="connsiteX1" fmla="*/ 0 w 496136"/>
                <a:gd name="connsiteY1" fmla="*/ 173183 h 269760"/>
                <a:gd name="connsiteX2" fmla="*/ 342900 w 496136"/>
                <a:gd name="connsiteY2" fmla="*/ 1733 h 269760"/>
                <a:gd name="connsiteX3" fmla="*/ 447675 w 496136"/>
                <a:gd name="connsiteY3" fmla="*/ 268433 h 269760"/>
                <a:gd name="connsiteX0" fmla="*/ 447675 w 496136"/>
                <a:gd name="connsiteY0" fmla="*/ 268433 h 282774"/>
                <a:gd name="connsiteX1" fmla="*/ 0 w 496136"/>
                <a:gd name="connsiteY1" fmla="*/ 173183 h 282774"/>
                <a:gd name="connsiteX2" fmla="*/ 342900 w 496136"/>
                <a:gd name="connsiteY2" fmla="*/ 1733 h 282774"/>
                <a:gd name="connsiteX3" fmla="*/ 447675 w 496136"/>
                <a:gd name="connsiteY3" fmla="*/ 268433 h 282774"/>
                <a:gd name="connsiteX0" fmla="*/ 566944 w 615405"/>
                <a:gd name="connsiteY0" fmla="*/ 269154 h 280541"/>
                <a:gd name="connsiteX1" fmla="*/ 0 w 615405"/>
                <a:gd name="connsiteY1" fmla="*/ 146074 h 280541"/>
                <a:gd name="connsiteX2" fmla="*/ 462169 w 615405"/>
                <a:gd name="connsiteY2" fmla="*/ 2454 h 280541"/>
                <a:gd name="connsiteX3" fmla="*/ 566944 w 615405"/>
                <a:gd name="connsiteY3" fmla="*/ 269154 h 280541"/>
                <a:gd name="connsiteX0" fmla="*/ 566944 w 615405"/>
                <a:gd name="connsiteY0" fmla="*/ 268907 h 280294"/>
                <a:gd name="connsiteX1" fmla="*/ 0 w 615405"/>
                <a:gd name="connsiteY1" fmla="*/ 145827 h 280294"/>
                <a:gd name="connsiteX2" fmla="*/ 462169 w 615405"/>
                <a:gd name="connsiteY2" fmla="*/ 2207 h 280294"/>
                <a:gd name="connsiteX3" fmla="*/ 566944 w 615405"/>
                <a:gd name="connsiteY3" fmla="*/ 268907 h 280294"/>
                <a:gd name="connsiteX0" fmla="*/ 586822 w 629800"/>
                <a:gd name="connsiteY0" fmla="*/ 316615 h 324962"/>
                <a:gd name="connsiteX1" fmla="*/ 0 w 629800"/>
                <a:gd name="connsiteY1" fmla="*/ 145827 h 324962"/>
                <a:gd name="connsiteX2" fmla="*/ 462169 w 629800"/>
                <a:gd name="connsiteY2" fmla="*/ 2207 h 324962"/>
                <a:gd name="connsiteX3" fmla="*/ 586822 w 629800"/>
                <a:gd name="connsiteY3" fmla="*/ 316615 h 324962"/>
                <a:gd name="connsiteX0" fmla="*/ 586822 w 635283"/>
                <a:gd name="connsiteY0" fmla="*/ 282677 h 291024"/>
                <a:gd name="connsiteX1" fmla="*/ 0 w 635283"/>
                <a:gd name="connsiteY1" fmla="*/ 111889 h 291024"/>
                <a:gd name="connsiteX2" fmla="*/ 482047 w 635283"/>
                <a:gd name="connsiteY2" fmla="*/ 4050 h 291024"/>
                <a:gd name="connsiteX3" fmla="*/ 586822 w 635283"/>
                <a:gd name="connsiteY3" fmla="*/ 282677 h 291024"/>
                <a:gd name="connsiteX0" fmla="*/ 622603 w 661839"/>
                <a:gd name="connsiteY0" fmla="*/ 342312 h 348542"/>
                <a:gd name="connsiteX1" fmla="*/ 0 w 661839"/>
                <a:gd name="connsiteY1" fmla="*/ 111889 h 348542"/>
                <a:gd name="connsiteX2" fmla="*/ 482047 w 661839"/>
                <a:gd name="connsiteY2" fmla="*/ 4050 h 348542"/>
                <a:gd name="connsiteX3" fmla="*/ 622603 w 661839"/>
                <a:gd name="connsiteY3" fmla="*/ 342312 h 348542"/>
                <a:gd name="connsiteX0" fmla="*/ 622603 w 639127"/>
                <a:gd name="connsiteY0" fmla="*/ 342312 h 348542"/>
                <a:gd name="connsiteX1" fmla="*/ 0 w 639127"/>
                <a:gd name="connsiteY1" fmla="*/ 111889 h 348542"/>
                <a:gd name="connsiteX2" fmla="*/ 482047 w 639127"/>
                <a:gd name="connsiteY2" fmla="*/ 4050 h 348542"/>
                <a:gd name="connsiteX3" fmla="*/ 622603 w 639127"/>
                <a:gd name="connsiteY3" fmla="*/ 342312 h 34854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55031"/>
                <a:gd name="connsiteX1" fmla="*/ 0 w 639127"/>
                <a:gd name="connsiteY1" fmla="*/ 111889 h 355031"/>
                <a:gd name="connsiteX2" fmla="*/ 482047 w 639127"/>
                <a:gd name="connsiteY2" fmla="*/ 4050 h 355031"/>
                <a:gd name="connsiteX3" fmla="*/ 622603 w 639127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2663"/>
                <a:gd name="connsiteY0" fmla="*/ 328262 h 340981"/>
                <a:gd name="connsiteX1" fmla="*/ 0 w 642663"/>
                <a:gd name="connsiteY1" fmla="*/ 97839 h 340981"/>
                <a:gd name="connsiteX2" fmla="*/ 474095 w 642663"/>
                <a:gd name="connsiteY2" fmla="*/ 5903 h 340981"/>
                <a:gd name="connsiteX3" fmla="*/ 622603 w 642663"/>
                <a:gd name="connsiteY3" fmla="*/ 328262 h 340981"/>
                <a:gd name="connsiteX0" fmla="*/ 622603 w 642663"/>
                <a:gd name="connsiteY0" fmla="*/ 341991 h 354710"/>
                <a:gd name="connsiteX1" fmla="*/ 0 w 642663"/>
                <a:gd name="connsiteY1" fmla="*/ 111568 h 354710"/>
                <a:gd name="connsiteX2" fmla="*/ 474095 w 642663"/>
                <a:gd name="connsiteY2" fmla="*/ 19632 h 354710"/>
                <a:gd name="connsiteX3" fmla="*/ 622603 w 642663"/>
                <a:gd name="connsiteY3" fmla="*/ 341991 h 354710"/>
                <a:gd name="connsiteX0" fmla="*/ 622603 w 631721"/>
                <a:gd name="connsiteY0" fmla="*/ 341991 h 354710"/>
                <a:gd name="connsiteX1" fmla="*/ 0 w 631721"/>
                <a:gd name="connsiteY1" fmla="*/ 111568 h 354710"/>
                <a:gd name="connsiteX2" fmla="*/ 474095 w 631721"/>
                <a:gd name="connsiteY2" fmla="*/ 19632 h 354710"/>
                <a:gd name="connsiteX3" fmla="*/ 622603 w 631721"/>
                <a:gd name="connsiteY3" fmla="*/ 341991 h 3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721" h="354710">
                  <a:moveTo>
                    <a:pt x="622603" y="341991"/>
                  </a:moveTo>
                  <a:cubicBezTo>
                    <a:pt x="453500" y="405656"/>
                    <a:pt x="248616" y="214880"/>
                    <a:pt x="0" y="111568"/>
                  </a:cubicBezTo>
                  <a:cubicBezTo>
                    <a:pt x="213691" y="10686"/>
                    <a:pt x="395576" y="-26586"/>
                    <a:pt x="474095" y="19632"/>
                  </a:cubicBezTo>
                  <a:cubicBezTo>
                    <a:pt x="580581" y="68776"/>
                    <a:pt x="659239" y="241164"/>
                    <a:pt x="622603" y="3419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" name="Freeform 123">
              <a:extLst>
                <a:ext uri="{FF2B5EF4-FFF2-40B4-BE49-F238E27FC236}">
                  <a16:creationId xmlns:a16="http://schemas.microsoft.com/office/drawing/2014/main" id="{F0955F00-C260-45C2-BF85-5168E0E2DAFB}"/>
                </a:ext>
              </a:extLst>
            </p:cNvPr>
            <p:cNvSpPr/>
            <p:nvPr/>
          </p:nvSpPr>
          <p:spPr>
            <a:xfrm rot="13284775">
              <a:off x="9960891" y="4191599"/>
              <a:ext cx="350851" cy="197003"/>
            </a:xfrm>
            <a:custGeom>
              <a:avLst/>
              <a:gdLst>
                <a:gd name="connsiteX0" fmla="*/ 447675 w 447675"/>
                <a:gd name="connsiteY0" fmla="*/ 266700 h 266700"/>
                <a:gd name="connsiteX1" fmla="*/ 0 w 447675"/>
                <a:gd name="connsiteY1" fmla="*/ 171450 h 266700"/>
                <a:gd name="connsiteX2" fmla="*/ 342900 w 447675"/>
                <a:gd name="connsiteY2" fmla="*/ 0 h 266700"/>
                <a:gd name="connsiteX3" fmla="*/ 447675 w 447675"/>
                <a:gd name="connsiteY3" fmla="*/ 266700 h 266700"/>
                <a:gd name="connsiteX0" fmla="*/ 447675 w 464732"/>
                <a:gd name="connsiteY0" fmla="*/ 266700 h 266700"/>
                <a:gd name="connsiteX1" fmla="*/ 0 w 464732"/>
                <a:gd name="connsiteY1" fmla="*/ 171450 h 266700"/>
                <a:gd name="connsiteX2" fmla="*/ 342900 w 464732"/>
                <a:gd name="connsiteY2" fmla="*/ 0 h 266700"/>
                <a:gd name="connsiteX3" fmla="*/ 447675 w 464732"/>
                <a:gd name="connsiteY3" fmla="*/ 266700 h 266700"/>
                <a:gd name="connsiteX0" fmla="*/ 447675 w 492584"/>
                <a:gd name="connsiteY0" fmla="*/ 266700 h 266700"/>
                <a:gd name="connsiteX1" fmla="*/ 0 w 492584"/>
                <a:gd name="connsiteY1" fmla="*/ 171450 h 266700"/>
                <a:gd name="connsiteX2" fmla="*/ 342900 w 492584"/>
                <a:gd name="connsiteY2" fmla="*/ 0 h 266700"/>
                <a:gd name="connsiteX3" fmla="*/ 447675 w 492584"/>
                <a:gd name="connsiteY3" fmla="*/ 266700 h 266700"/>
                <a:gd name="connsiteX0" fmla="*/ 447675 w 492584"/>
                <a:gd name="connsiteY0" fmla="*/ 266700 h 267320"/>
                <a:gd name="connsiteX1" fmla="*/ 0 w 492584"/>
                <a:gd name="connsiteY1" fmla="*/ 171450 h 267320"/>
                <a:gd name="connsiteX2" fmla="*/ 342900 w 492584"/>
                <a:gd name="connsiteY2" fmla="*/ 0 h 267320"/>
                <a:gd name="connsiteX3" fmla="*/ 447675 w 492584"/>
                <a:gd name="connsiteY3" fmla="*/ 266700 h 267320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8433 h 269760"/>
                <a:gd name="connsiteX1" fmla="*/ 0 w 492584"/>
                <a:gd name="connsiteY1" fmla="*/ 173183 h 269760"/>
                <a:gd name="connsiteX2" fmla="*/ 342900 w 492584"/>
                <a:gd name="connsiteY2" fmla="*/ 1733 h 269760"/>
                <a:gd name="connsiteX3" fmla="*/ 447675 w 492584"/>
                <a:gd name="connsiteY3" fmla="*/ 268433 h 269760"/>
                <a:gd name="connsiteX0" fmla="*/ 447675 w 475131"/>
                <a:gd name="connsiteY0" fmla="*/ 268433 h 269760"/>
                <a:gd name="connsiteX1" fmla="*/ 0 w 475131"/>
                <a:gd name="connsiteY1" fmla="*/ 173183 h 269760"/>
                <a:gd name="connsiteX2" fmla="*/ 342900 w 475131"/>
                <a:gd name="connsiteY2" fmla="*/ 1733 h 269760"/>
                <a:gd name="connsiteX3" fmla="*/ 447675 w 475131"/>
                <a:gd name="connsiteY3" fmla="*/ 268433 h 269760"/>
                <a:gd name="connsiteX0" fmla="*/ 447675 w 496136"/>
                <a:gd name="connsiteY0" fmla="*/ 268433 h 269760"/>
                <a:gd name="connsiteX1" fmla="*/ 0 w 496136"/>
                <a:gd name="connsiteY1" fmla="*/ 173183 h 269760"/>
                <a:gd name="connsiteX2" fmla="*/ 342900 w 496136"/>
                <a:gd name="connsiteY2" fmla="*/ 1733 h 269760"/>
                <a:gd name="connsiteX3" fmla="*/ 447675 w 496136"/>
                <a:gd name="connsiteY3" fmla="*/ 268433 h 269760"/>
                <a:gd name="connsiteX0" fmla="*/ 447675 w 496136"/>
                <a:gd name="connsiteY0" fmla="*/ 268433 h 282774"/>
                <a:gd name="connsiteX1" fmla="*/ 0 w 496136"/>
                <a:gd name="connsiteY1" fmla="*/ 173183 h 282774"/>
                <a:gd name="connsiteX2" fmla="*/ 342900 w 496136"/>
                <a:gd name="connsiteY2" fmla="*/ 1733 h 282774"/>
                <a:gd name="connsiteX3" fmla="*/ 447675 w 496136"/>
                <a:gd name="connsiteY3" fmla="*/ 268433 h 282774"/>
                <a:gd name="connsiteX0" fmla="*/ 566944 w 615405"/>
                <a:gd name="connsiteY0" fmla="*/ 269154 h 280541"/>
                <a:gd name="connsiteX1" fmla="*/ 0 w 615405"/>
                <a:gd name="connsiteY1" fmla="*/ 146074 h 280541"/>
                <a:gd name="connsiteX2" fmla="*/ 462169 w 615405"/>
                <a:gd name="connsiteY2" fmla="*/ 2454 h 280541"/>
                <a:gd name="connsiteX3" fmla="*/ 566944 w 615405"/>
                <a:gd name="connsiteY3" fmla="*/ 269154 h 280541"/>
                <a:gd name="connsiteX0" fmla="*/ 566944 w 615405"/>
                <a:gd name="connsiteY0" fmla="*/ 268907 h 280294"/>
                <a:gd name="connsiteX1" fmla="*/ 0 w 615405"/>
                <a:gd name="connsiteY1" fmla="*/ 145827 h 280294"/>
                <a:gd name="connsiteX2" fmla="*/ 462169 w 615405"/>
                <a:gd name="connsiteY2" fmla="*/ 2207 h 280294"/>
                <a:gd name="connsiteX3" fmla="*/ 566944 w 615405"/>
                <a:gd name="connsiteY3" fmla="*/ 268907 h 280294"/>
                <a:gd name="connsiteX0" fmla="*/ 586822 w 629800"/>
                <a:gd name="connsiteY0" fmla="*/ 316615 h 324962"/>
                <a:gd name="connsiteX1" fmla="*/ 0 w 629800"/>
                <a:gd name="connsiteY1" fmla="*/ 145827 h 324962"/>
                <a:gd name="connsiteX2" fmla="*/ 462169 w 629800"/>
                <a:gd name="connsiteY2" fmla="*/ 2207 h 324962"/>
                <a:gd name="connsiteX3" fmla="*/ 586822 w 629800"/>
                <a:gd name="connsiteY3" fmla="*/ 316615 h 324962"/>
                <a:gd name="connsiteX0" fmla="*/ 586822 w 635283"/>
                <a:gd name="connsiteY0" fmla="*/ 282677 h 291024"/>
                <a:gd name="connsiteX1" fmla="*/ 0 w 635283"/>
                <a:gd name="connsiteY1" fmla="*/ 111889 h 291024"/>
                <a:gd name="connsiteX2" fmla="*/ 482047 w 635283"/>
                <a:gd name="connsiteY2" fmla="*/ 4050 h 291024"/>
                <a:gd name="connsiteX3" fmla="*/ 586822 w 635283"/>
                <a:gd name="connsiteY3" fmla="*/ 282677 h 291024"/>
                <a:gd name="connsiteX0" fmla="*/ 622603 w 661839"/>
                <a:gd name="connsiteY0" fmla="*/ 342312 h 348542"/>
                <a:gd name="connsiteX1" fmla="*/ 0 w 661839"/>
                <a:gd name="connsiteY1" fmla="*/ 111889 h 348542"/>
                <a:gd name="connsiteX2" fmla="*/ 482047 w 661839"/>
                <a:gd name="connsiteY2" fmla="*/ 4050 h 348542"/>
                <a:gd name="connsiteX3" fmla="*/ 622603 w 661839"/>
                <a:gd name="connsiteY3" fmla="*/ 342312 h 348542"/>
                <a:gd name="connsiteX0" fmla="*/ 622603 w 639127"/>
                <a:gd name="connsiteY0" fmla="*/ 342312 h 348542"/>
                <a:gd name="connsiteX1" fmla="*/ 0 w 639127"/>
                <a:gd name="connsiteY1" fmla="*/ 111889 h 348542"/>
                <a:gd name="connsiteX2" fmla="*/ 482047 w 639127"/>
                <a:gd name="connsiteY2" fmla="*/ 4050 h 348542"/>
                <a:gd name="connsiteX3" fmla="*/ 622603 w 639127"/>
                <a:gd name="connsiteY3" fmla="*/ 342312 h 34854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55031"/>
                <a:gd name="connsiteX1" fmla="*/ 0 w 639127"/>
                <a:gd name="connsiteY1" fmla="*/ 111889 h 355031"/>
                <a:gd name="connsiteX2" fmla="*/ 482047 w 639127"/>
                <a:gd name="connsiteY2" fmla="*/ 4050 h 355031"/>
                <a:gd name="connsiteX3" fmla="*/ 622603 w 639127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2663"/>
                <a:gd name="connsiteY0" fmla="*/ 328262 h 340981"/>
                <a:gd name="connsiteX1" fmla="*/ 0 w 642663"/>
                <a:gd name="connsiteY1" fmla="*/ 97839 h 340981"/>
                <a:gd name="connsiteX2" fmla="*/ 474095 w 642663"/>
                <a:gd name="connsiteY2" fmla="*/ 5903 h 340981"/>
                <a:gd name="connsiteX3" fmla="*/ 622603 w 642663"/>
                <a:gd name="connsiteY3" fmla="*/ 328262 h 340981"/>
                <a:gd name="connsiteX0" fmla="*/ 622603 w 642663"/>
                <a:gd name="connsiteY0" fmla="*/ 341991 h 354710"/>
                <a:gd name="connsiteX1" fmla="*/ 0 w 642663"/>
                <a:gd name="connsiteY1" fmla="*/ 111568 h 354710"/>
                <a:gd name="connsiteX2" fmla="*/ 474095 w 642663"/>
                <a:gd name="connsiteY2" fmla="*/ 19632 h 354710"/>
                <a:gd name="connsiteX3" fmla="*/ 622603 w 642663"/>
                <a:gd name="connsiteY3" fmla="*/ 341991 h 354710"/>
                <a:gd name="connsiteX0" fmla="*/ 622603 w 631721"/>
                <a:gd name="connsiteY0" fmla="*/ 341991 h 354710"/>
                <a:gd name="connsiteX1" fmla="*/ 0 w 631721"/>
                <a:gd name="connsiteY1" fmla="*/ 111568 h 354710"/>
                <a:gd name="connsiteX2" fmla="*/ 474095 w 631721"/>
                <a:gd name="connsiteY2" fmla="*/ 19632 h 354710"/>
                <a:gd name="connsiteX3" fmla="*/ 622603 w 631721"/>
                <a:gd name="connsiteY3" fmla="*/ 341991 h 3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721" h="354710">
                  <a:moveTo>
                    <a:pt x="622603" y="341991"/>
                  </a:moveTo>
                  <a:cubicBezTo>
                    <a:pt x="453500" y="405656"/>
                    <a:pt x="248616" y="214880"/>
                    <a:pt x="0" y="111568"/>
                  </a:cubicBezTo>
                  <a:cubicBezTo>
                    <a:pt x="213691" y="10686"/>
                    <a:pt x="395576" y="-26586"/>
                    <a:pt x="474095" y="19632"/>
                  </a:cubicBezTo>
                  <a:cubicBezTo>
                    <a:pt x="580581" y="68776"/>
                    <a:pt x="659239" y="241164"/>
                    <a:pt x="622603" y="3419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3738DC1-F526-4E87-8909-22A99EBC97D4}"/>
                </a:ext>
              </a:extLst>
            </p:cNvPr>
            <p:cNvSpPr/>
            <p:nvPr/>
          </p:nvSpPr>
          <p:spPr>
            <a:xfrm>
              <a:off x="10201256" y="4404900"/>
              <a:ext cx="61845" cy="2922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" name="Rectangle 116">
              <a:extLst>
                <a:ext uri="{FF2B5EF4-FFF2-40B4-BE49-F238E27FC236}">
                  <a16:creationId xmlns:a16="http://schemas.microsoft.com/office/drawing/2014/main" id="{EBD749E2-D93A-4BF5-89DD-44A0B5BAB052}"/>
                </a:ext>
              </a:extLst>
            </p:cNvPr>
            <p:cNvSpPr/>
            <p:nvPr/>
          </p:nvSpPr>
          <p:spPr>
            <a:xfrm rot="13500000" flipH="1">
              <a:off x="10791750" y="3081280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" name="Rectangle 118">
              <a:extLst>
                <a:ext uri="{FF2B5EF4-FFF2-40B4-BE49-F238E27FC236}">
                  <a16:creationId xmlns:a16="http://schemas.microsoft.com/office/drawing/2014/main" id="{F313F95A-65FE-44D6-8BB1-B618681A186B}"/>
                </a:ext>
              </a:extLst>
            </p:cNvPr>
            <p:cNvSpPr/>
            <p:nvPr/>
          </p:nvSpPr>
          <p:spPr>
            <a:xfrm rot="4800000" flipH="1">
              <a:off x="11110885" y="358237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291701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295</Words>
  <Application>Microsoft Office PowerPoint</Application>
  <PresentationFormat>Widescreen</PresentationFormat>
  <Paragraphs>107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맑은 고딕</vt:lpstr>
      <vt:lpstr>Arial</vt:lpstr>
      <vt:lpstr>B Nazanin</vt:lpstr>
      <vt:lpstr>Calibri</vt:lpstr>
      <vt:lpstr>Calibri Light</vt:lpstr>
      <vt:lpstr>Office Theme</vt:lpstr>
      <vt:lpstr>2_Custom Design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31</cp:revision>
  <dcterms:created xsi:type="dcterms:W3CDTF">2023-05-12T13:06:19Z</dcterms:created>
  <dcterms:modified xsi:type="dcterms:W3CDTF">2023-05-13T18:32:33Z</dcterms:modified>
</cp:coreProperties>
</file>