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  <p:sldMasterId id="2147483660" r:id="rId3"/>
    <p:sldMasterId id="2147483672" r:id="rId4"/>
  </p:sldMasterIdLst>
  <p:notesMasterIdLst>
    <p:notesMasterId r:id="rId43"/>
  </p:notesMasterIdLst>
  <p:sldIdLst>
    <p:sldId id="258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3" r:id="rId15"/>
    <p:sldId id="261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309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310" r:id="rId38"/>
    <p:sldId id="305" r:id="rId39"/>
    <p:sldId id="306" r:id="rId40"/>
    <p:sldId id="308" r:id="rId41"/>
    <p:sldId id="30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002060"/>
    <a:srgbClr val="FF3399"/>
    <a:srgbClr val="00FF00"/>
    <a:srgbClr val="B921AE"/>
    <a:srgbClr val="F80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52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DCA52-4B60-40B0-A849-6165AC2BE7B7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DF2C9-DE2F-4EA1-8C43-2B101B1B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8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DF2C9-DE2F-4EA1-8C43-2B101B1B31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9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F784-BAF2-42C4-9BEA-88023403682D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6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0B9A-A49D-4E22-A76D-FF3895679391}" type="datetime1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6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B4E5-27C7-4F1F-9854-C15B428D8B30}" type="datetime1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53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B996-AE30-4FBD-B346-6090A5D0B2BA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1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01A2-2DC0-4ACB-8988-9E348EE10DFC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73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DFCB-A2C6-456A-8615-48C1B389BFB2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C9F6-EBF9-4BCB-8C77-3302DFC8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47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DFCB-A2C6-456A-8615-48C1B389BFB2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C9F6-EBF9-4BCB-8C77-3302DFC8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11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DFCB-A2C6-456A-8615-48C1B389BFB2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C9F6-EBF9-4BCB-8C77-3302DFC8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29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DFCB-A2C6-456A-8615-48C1B389BFB2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C9F6-EBF9-4BCB-8C77-3302DFC8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042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DFCB-A2C6-456A-8615-48C1B389BFB2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C9F6-EBF9-4BCB-8C77-3302DFC8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20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DFCB-A2C6-456A-8615-48C1B389BFB2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C9F6-EBF9-4BCB-8C77-3302DFC8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7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3406-78F3-45CE-A6BD-C9C8EC768CF2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175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DFCB-A2C6-456A-8615-48C1B389BFB2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C9F6-EBF9-4BCB-8C77-3302DFC8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29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DFCB-A2C6-456A-8615-48C1B389BFB2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C9F6-EBF9-4BCB-8C77-3302DFC8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740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DFCB-A2C6-456A-8615-48C1B389BFB2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C9F6-EBF9-4BCB-8C77-3302DFC8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73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DFCB-A2C6-456A-8615-48C1B389BFB2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C9F6-EBF9-4BCB-8C77-3302DFC8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785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DFCB-A2C6-456A-8615-48C1B389BFB2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C9F6-EBF9-4BCB-8C77-3302DFC8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739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1711-F4BE-4254-B1A2-6DBC348400F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35C5-3676-4702-8D84-976C77EB6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706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1711-F4BE-4254-B1A2-6DBC348400F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35C5-3676-4702-8D84-976C77EB6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122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1711-F4BE-4254-B1A2-6DBC348400F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35C5-3676-4702-8D84-976C77EB6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731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1711-F4BE-4254-B1A2-6DBC348400F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35C5-3676-4702-8D84-976C77EB6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518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1711-F4BE-4254-B1A2-6DBC348400F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35C5-3676-4702-8D84-976C77EB6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3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4455-28C4-4AAD-88BD-2EA918E3A528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211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1711-F4BE-4254-B1A2-6DBC348400F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35C5-3676-4702-8D84-976C77EB6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714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1711-F4BE-4254-B1A2-6DBC348400F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35C5-3676-4702-8D84-976C77EB6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145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1711-F4BE-4254-B1A2-6DBC348400F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35C5-3676-4702-8D84-976C77EB6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217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1711-F4BE-4254-B1A2-6DBC348400F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35C5-3676-4702-8D84-976C77EB6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393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1711-F4BE-4254-B1A2-6DBC348400F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35C5-3676-4702-8D84-976C77EB6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36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1711-F4BE-4254-B1A2-6DBC348400F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35C5-3676-4702-8D84-976C77EB6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547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7CA7-E551-4C1D-B1C8-8B5250AFD88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C714-7604-4D90-BAD2-FC3B2A29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205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7CA7-E551-4C1D-B1C8-8B5250AFD88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C714-7604-4D90-BAD2-FC3B2A29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536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7CA7-E551-4C1D-B1C8-8B5250AFD88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C714-7604-4D90-BAD2-FC3B2A29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75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7CA7-E551-4C1D-B1C8-8B5250AFD88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C714-7604-4D90-BAD2-FC3B2A29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5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C0A2-FE94-4654-988D-2FCCF55E9916}" type="datetime1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834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7CA7-E551-4C1D-B1C8-8B5250AFD88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C714-7604-4D90-BAD2-FC3B2A29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20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7CA7-E551-4C1D-B1C8-8B5250AFD88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C714-7604-4D90-BAD2-FC3B2A29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646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7CA7-E551-4C1D-B1C8-8B5250AFD88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C714-7604-4D90-BAD2-FC3B2A29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257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7CA7-E551-4C1D-B1C8-8B5250AFD88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C714-7604-4D90-BAD2-FC3B2A29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37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7CA7-E551-4C1D-B1C8-8B5250AFD88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C714-7604-4D90-BAD2-FC3B2A29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716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7CA7-E551-4C1D-B1C8-8B5250AFD88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C714-7604-4D90-BAD2-FC3B2A29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647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7CA7-E551-4C1D-B1C8-8B5250AFD88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C714-7604-4D90-BAD2-FC3B2A29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9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A6AC-1AD1-4906-A98F-87DCF570122E}" type="datetime1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9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4BDC-64F6-4954-9DF2-6C1B0667B574}" type="datetime1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0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D03B-3091-4381-95DF-AD1EC3D2EB59}" type="datetime1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A0C46483-1913-4F5C-8E4C-B54E82F23BC3}" type="slidenum">
              <a:rPr lang="en-US" smtClean="0"/>
              <a:pPr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0113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9277-708B-44FC-AD96-B99FB849C2C9}" type="datetime1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2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9277-708B-44FC-AD96-B99FB849C2C9}" type="datetime1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02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841">
              <a:schemeClr val="accent4">
                <a:lumMod val="20000"/>
                <a:lumOff val="80000"/>
              </a:schemeClr>
            </a:gs>
            <a:gs pos="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39000"/>
                <a:lumOff val="61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69277-708B-44FC-AD96-B99FB849C2C9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6483-1913-4F5C-8E4C-B54E82F2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6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84" r:id="rId8"/>
    <p:sldLayoutId id="214748368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8841">
              <a:schemeClr val="accent4">
                <a:lumMod val="20000"/>
                <a:lumOff val="80000"/>
              </a:schemeClr>
            </a:gs>
            <a:gs pos="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39000"/>
                <a:lumOff val="61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DDFCB-A2C6-456A-8615-48C1B389BFB2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#/##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6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8841">
              <a:schemeClr val="accent4">
                <a:lumMod val="20000"/>
                <a:lumOff val="80000"/>
              </a:schemeClr>
            </a:gs>
            <a:gs pos="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39000"/>
                <a:lumOff val="61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B1711-F4BE-4254-B1A2-6DBC348400F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35C5-3676-4702-8D84-976C77EB6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7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8841">
              <a:schemeClr val="accent4">
                <a:lumMod val="20000"/>
                <a:lumOff val="80000"/>
              </a:schemeClr>
            </a:gs>
            <a:gs pos="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39000"/>
                <a:lumOff val="61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47CA7-E551-4C1D-B1C8-8B5250AFD88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4C714-7604-4D90-BAD2-FC3B2A29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7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8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1322" y="167053"/>
            <a:ext cx="9144000" cy="6102221"/>
          </a:xfrm>
        </p:spPr>
        <p:txBody>
          <a:bodyPr>
            <a:noAutofit/>
          </a:bodyPr>
          <a:lstStyle/>
          <a:p>
            <a:r>
              <a:rPr lang="fa-IR" sz="2800" dirty="0" smtClean="0">
                <a:cs typeface="B Nazanin" panose="00000400000000000000" pitchFamily="2" charset="-78"/>
              </a:rPr>
              <a:t>به نام خدا</a:t>
            </a:r>
          </a:p>
          <a:p>
            <a:endParaRPr lang="fa-IR" sz="2800" dirty="0" smtClean="0">
              <a:cs typeface="B Nazanin" panose="00000400000000000000" pitchFamily="2" charset="-78"/>
            </a:endParaRPr>
          </a:p>
          <a:p>
            <a:pPr rtl="1"/>
            <a:r>
              <a:rPr lang="fa-IR" sz="3200" dirty="0" smtClean="0">
                <a:cs typeface="B Nazanin" panose="00000400000000000000" pitchFamily="2" charset="-78"/>
              </a:rPr>
              <a:t>بررسی صرافی غیرمتمرکز </a:t>
            </a:r>
            <a:r>
              <a:rPr lang="en-US" sz="3200" dirty="0">
                <a:cs typeface="B Nazanin" panose="00000400000000000000" pitchFamily="2" charset="-78"/>
              </a:rPr>
              <a:t> </a:t>
            </a:r>
            <a:r>
              <a:rPr lang="en-US" sz="3200" dirty="0" err="1">
                <a:cs typeface="B Nazanin" panose="00000400000000000000" pitchFamily="2" charset="-78"/>
              </a:rPr>
              <a:t>U</a:t>
            </a:r>
            <a:r>
              <a:rPr lang="en-US" sz="3200" dirty="0" err="1" smtClean="0">
                <a:cs typeface="B Nazanin" panose="00000400000000000000" pitchFamily="2" charset="-78"/>
              </a:rPr>
              <a:t>niswap</a:t>
            </a:r>
            <a:endParaRPr lang="fa-IR" sz="3200" dirty="0" smtClean="0">
              <a:cs typeface="B Nazanin" panose="00000400000000000000" pitchFamily="2" charset="-78"/>
            </a:endParaRPr>
          </a:p>
          <a:p>
            <a:endParaRPr lang="fa-IR" sz="2800" dirty="0">
              <a:cs typeface="B Nazanin" panose="00000400000000000000" pitchFamily="2" charset="-78"/>
            </a:endParaRPr>
          </a:p>
          <a:p>
            <a:r>
              <a:rPr lang="fa-IR" sz="2600" dirty="0" smtClean="0">
                <a:cs typeface="B Nazanin" panose="00000400000000000000" pitchFamily="2" charset="-78"/>
              </a:rPr>
              <a:t>درس رمزنگاری پیشرفته</a:t>
            </a:r>
          </a:p>
          <a:p>
            <a:r>
              <a:rPr lang="fa-IR" sz="2600" dirty="0" smtClean="0">
                <a:cs typeface="B Nazanin" panose="00000400000000000000" pitchFamily="2" charset="-78"/>
              </a:rPr>
              <a:t>دکتر سلماسی‌زاده</a:t>
            </a:r>
            <a:endParaRPr lang="en-US" sz="2600" dirty="0" smtClean="0">
              <a:cs typeface="B Nazanin" panose="00000400000000000000" pitchFamily="2" charset="-78"/>
            </a:endParaRPr>
          </a:p>
          <a:p>
            <a:r>
              <a:rPr lang="fa-IR" sz="2600" dirty="0" smtClean="0">
                <a:cs typeface="B Nazanin" panose="00000400000000000000" pitchFamily="2" charset="-78"/>
              </a:rPr>
              <a:t>دانشگاه صنعتی شریف - دانشکده مهندسی برق</a:t>
            </a:r>
            <a:endParaRPr lang="en-US" sz="2600" dirty="0" smtClean="0">
              <a:cs typeface="B Nazanin" panose="00000400000000000000" pitchFamily="2" charset="-78"/>
            </a:endParaRPr>
          </a:p>
          <a:p>
            <a:endParaRPr lang="fa-IR" sz="2600" dirty="0" smtClean="0">
              <a:cs typeface="B Nazanin" panose="00000400000000000000" pitchFamily="2" charset="-78"/>
            </a:endParaRPr>
          </a:p>
          <a:p>
            <a:r>
              <a:rPr lang="fa-IR" sz="2600" b="1" dirty="0" smtClean="0">
                <a:cs typeface="B Nazanin" panose="00000400000000000000" pitchFamily="2" charset="-78"/>
              </a:rPr>
              <a:t>پوریا دادخواه</a:t>
            </a:r>
          </a:p>
          <a:p>
            <a:r>
              <a:rPr lang="fa-IR" sz="2600" b="1" dirty="0" smtClean="0">
                <a:cs typeface="B Nazanin" panose="00000400000000000000" pitchFamily="2" charset="-78"/>
              </a:rPr>
              <a:t>کیخسرو خسروانی</a:t>
            </a:r>
          </a:p>
          <a:p>
            <a:r>
              <a:rPr lang="fa-IR" sz="2600" b="1" dirty="0" smtClean="0">
                <a:cs typeface="B Nazanin" panose="00000400000000000000" pitchFamily="2" charset="-78"/>
              </a:rPr>
              <a:t>ابوالفضل یوسفی</a:t>
            </a:r>
          </a:p>
          <a:p>
            <a:endParaRPr lang="fa-IR" sz="2600" b="1" dirty="0" smtClean="0">
              <a:cs typeface="B Nazanin" panose="00000400000000000000" pitchFamily="2" charset="-78"/>
            </a:endParaRPr>
          </a:p>
          <a:p>
            <a:r>
              <a:rPr lang="fa-IR" sz="2600" dirty="0" smtClean="0">
                <a:cs typeface="B Nazanin" panose="00000400000000000000" pitchFamily="2" charset="-78"/>
              </a:rPr>
              <a:t>بهار 1402</a:t>
            </a:r>
            <a:endParaRPr lang="en-US" sz="2600" dirty="0">
              <a:cs typeface="B Nazanin" panose="00000400000000000000" pitchFamily="2" charset="-78"/>
            </a:endParaRP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167053"/>
            <a:ext cx="1274885" cy="1274885"/>
          </a:xfrm>
        </p:spPr>
      </p:pic>
    </p:spTree>
    <p:extLst>
      <p:ext uri="{BB962C8B-B14F-4D97-AF65-F5344CB8AC3E}">
        <p14:creationId xmlns:p14="http://schemas.microsoft.com/office/powerpoint/2010/main" val="416980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pPr/>
              <a:t>10</a:t>
            </a:fld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848" y="314386"/>
            <a:ext cx="3300952" cy="8239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592332" y="1138334"/>
            <a:ext cx="7473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3399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V3</a:t>
            </a:r>
            <a:endParaRPr lang="en-US" sz="4000" b="1" dirty="0">
              <a:solidFill>
                <a:srgbClr val="FF3399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297379" y="242324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نقدینگی متمرکز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786802" y="3231092"/>
            <a:ext cx="52341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چندین ردیف </a:t>
            </a:r>
            <a:r>
              <a:rPr lang="fa-IR" sz="24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کارمزد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	</a:t>
            </a:r>
            <a:r>
              <a:rPr lang="fa-IR" dirty="0"/>
              <a:t>0.05٪، 0.30٪، و 1.00٪. 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741137" y="4158962"/>
            <a:ext cx="2279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cs typeface="B Nazanin" panose="00000400000000000000" pitchFamily="2" charset="-78"/>
              </a:rPr>
              <a:t>بلاک چین های لایه 2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30530" y="5026823"/>
            <a:ext cx="2390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 smtClean="0">
                <a:latin typeface="Calibri" panose="020F0502020204030204" pitchFamily="34" charset="0"/>
                <a:cs typeface="B Nazanin" panose="00000400000000000000" pitchFamily="2" charset="-78"/>
              </a:rPr>
              <a:t>عدم اجازه فورک تجاری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8" y="3461924"/>
            <a:ext cx="6843750" cy="24140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711" y="726360"/>
            <a:ext cx="3651597" cy="273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1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pPr/>
              <a:t>11</a:t>
            </a:fld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848" y="314386"/>
            <a:ext cx="3300952" cy="8239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14783" y="1138335"/>
            <a:ext cx="17348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3399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Market</a:t>
            </a:r>
            <a:endParaRPr lang="en-US" sz="4000" b="1" dirty="0">
              <a:solidFill>
                <a:srgbClr val="FF339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0170"/>
            <a:ext cx="11710501" cy="37440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7021" y="1541422"/>
            <a:ext cx="1819275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2022</a:t>
            </a:r>
          </a:p>
          <a:p>
            <a:r>
              <a:rPr lang="en-US" dirty="0" smtClean="0">
                <a:solidFill>
                  <a:srgbClr val="111726"/>
                </a:solidFill>
              </a:rPr>
              <a:t>$16 billion in TVL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479" y="1815198"/>
            <a:ext cx="20574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2026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111726"/>
                </a:solidFill>
              </a:rPr>
              <a:t>$240 </a:t>
            </a:r>
            <a:r>
              <a:rPr lang="en-US" dirty="0">
                <a:solidFill>
                  <a:srgbClr val="111726"/>
                </a:solidFill>
              </a:rPr>
              <a:t>billion </a:t>
            </a:r>
            <a:r>
              <a:rPr lang="en-US" dirty="0" smtClean="0">
                <a:solidFill>
                  <a:srgbClr val="111726"/>
                </a:solidFill>
              </a:rPr>
              <a:t>in TVL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80804" y="876725"/>
            <a:ext cx="205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</a:rPr>
              <a:t>Defi</a:t>
            </a:r>
            <a:r>
              <a:rPr lang="en-US" sz="2800" dirty="0" smtClean="0">
                <a:solidFill>
                  <a:srgbClr val="000000"/>
                </a:solidFill>
              </a:rPr>
              <a:t> TVL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173924" y="876725"/>
            <a:ext cx="34098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App on </a:t>
            </a:r>
            <a:r>
              <a:rPr lang="en-US" sz="2800" dirty="0" err="1" smtClean="0">
                <a:solidFill>
                  <a:srgbClr val="000000"/>
                </a:solidFill>
              </a:rPr>
              <a:t>Uniswap</a:t>
            </a:r>
            <a:endParaRPr lang="en-US" sz="2400" dirty="0"/>
          </a:p>
        </p:txBody>
      </p:sp>
      <p:sp>
        <p:nvSpPr>
          <p:cNvPr id="1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668184" y="876725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569119" y="891792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94350B-6E6B-49B6-BD30-2E0D68FA4116}"/>
              </a:ext>
            </a:extLst>
          </p:cNvPr>
          <p:cNvSpPr txBox="1"/>
          <p:nvPr/>
        </p:nvSpPr>
        <p:spPr>
          <a:xfrm>
            <a:off x="8406882" y="349680"/>
            <a:ext cx="2946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B Nazanin" panose="00000400000000000000" pitchFamily="2" charset="-78"/>
              </a:rPr>
              <a:t>اولیه‌های </a:t>
            </a:r>
            <a:r>
              <a:rPr lang="fa-IR" altLang="ko-KR" sz="3200" b="1" dirty="0" smtClean="0">
                <a:solidFill>
                  <a:srgbClr val="FF0000"/>
                </a:solidFill>
                <a:latin typeface="+mj-lt"/>
                <a:cs typeface="B Nazanin" panose="00000400000000000000" pitchFamily="2" charset="-78"/>
              </a:rPr>
              <a:t>رمزگذاری</a:t>
            </a:r>
            <a:endParaRPr lang="ko-KR" altLang="en-US" sz="3200" b="1" dirty="0">
              <a:solidFill>
                <a:srgbClr val="FF0000"/>
              </a:solidFill>
              <a:latin typeface="+mj-lt"/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9E2E3-41C3-4C47-87EA-02219D3E7EF4}"/>
              </a:ext>
            </a:extLst>
          </p:cNvPr>
          <p:cNvSpPr txBox="1"/>
          <p:nvPr/>
        </p:nvSpPr>
        <p:spPr>
          <a:xfrm>
            <a:off x="7165073" y="1290912"/>
            <a:ext cx="4188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Low" rtl="1">
              <a:buFont typeface="Arial" panose="020B0604020202020204" pitchFamily="34" charset="0"/>
              <a:buChar char="•"/>
            </a:pPr>
            <a:r>
              <a:rPr lang="fa-IR" altLang="ko-KR" sz="2400" dirty="0" smtClean="0">
                <a:solidFill>
                  <a:srgbClr val="00206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توابع چکیده‌ساز:</a:t>
            </a:r>
            <a:r>
              <a:rPr lang="en-US" altLang="ko-KR" sz="2400" dirty="0" smtClean="0">
                <a:solidFill>
                  <a:srgbClr val="00206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 </a:t>
            </a:r>
            <a:r>
              <a:rPr lang="fa-IR" altLang="ko-KR" sz="2400" dirty="0" smtClean="0">
                <a:solidFill>
                  <a:srgbClr val="00206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Keccak-256</a:t>
            </a:r>
            <a:endParaRPr lang="en-US" sz="2400" dirty="0">
              <a:solidFill>
                <a:srgbClr val="002060"/>
              </a:solidFill>
              <a:cs typeface="B Nazanin" panose="00000400000000000000" pitchFamily="2" charset="-78"/>
            </a:endParaRPr>
          </a:p>
          <a:p>
            <a:pPr marL="800100" lvl="1" indent="-342900" algn="justLow" rtl="1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Merkle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Tree</a:t>
            </a:r>
            <a:r>
              <a:rPr lang="fa-IR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  </a:t>
            </a:r>
            <a:r>
              <a:rPr lang="en-US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solidFill>
                  <a:srgbClr val="00206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848669" y="1512413"/>
            <a:ext cx="787601" cy="9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799E2E3-41C3-4C47-87EA-02219D3E7EF4}"/>
              </a:ext>
            </a:extLst>
          </p:cNvPr>
          <p:cNvSpPr txBox="1"/>
          <p:nvPr/>
        </p:nvSpPr>
        <p:spPr>
          <a:xfrm>
            <a:off x="3860843" y="1290912"/>
            <a:ext cx="2987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 smtClean="0">
                <a:solidFill>
                  <a:srgbClr val="00206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یکپارچگی‌ داده و تراکنش</a:t>
            </a:r>
            <a:endParaRPr lang="en-US" sz="2400" dirty="0" smtClean="0">
              <a:solidFill>
                <a:srgbClr val="002060"/>
              </a:solidFill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algn="ctr" rtl="1"/>
            <a:r>
              <a:rPr lang="fa-IR" sz="2400" dirty="0">
                <a:solidFill>
                  <a:srgbClr val="00206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اثبات </a:t>
            </a:r>
            <a:r>
              <a:rPr lang="fa-IR" sz="2400" dirty="0" smtClean="0">
                <a:solidFill>
                  <a:srgbClr val="00206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وجود یا </a:t>
            </a:r>
            <a:r>
              <a:rPr lang="fa-IR" sz="2400" dirty="0">
                <a:solidFill>
                  <a:srgbClr val="00206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عدم وجود </a:t>
            </a:r>
            <a:r>
              <a:rPr lang="fa-IR" sz="2400" dirty="0" smtClean="0">
                <a:solidFill>
                  <a:srgbClr val="00206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داده</a:t>
            </a:r>
            <a:endParaRPr lang="fa-IR" sz="2400" dirty="0">
              <a:solidFill>
                <a:srgbClr val="002060"/>
              </a:solidFill>
              <a:latin typeface="Calibri" panose="020F0502020204030204" pitchFamily="34" charset="0"/>
              <a:cs typeface="B Nazanin" panose="00000400000000000000" pitchFamily="2" charset="-78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918449" y="1503082"/>
            <a:ext cx="942394" cy="93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99E2E3-41C3-4C47-87EA-02219D3E7EF4}"/>
              </a:ext>
            </a:extLst>
          </p:cNvPr>
          <p:cNvSpPr txBox="1"/>
          <p:nvPr/>
        </p:nvSpPr>
        <p:spPr>
          <a:xfrm>
            <a:off x="298313" y="1290912"/>
            <a:ext cx="2538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/>
            <a:r>
              <a:rPr lang="fa-IR" sz="2400" dirty="0" smtClean="0">
                <a:solidFill>
                  <a:srgbClr val="00206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آدرس، توکن، استخر</a:t>
            </a:r>
          </a:p>
          <a:p>
            <a:pPr marL="342900" indent="-342900" algn="justLow" rtl="1">
              <a:buFont typeface="Arial" panose="020B0604020202020204" pitchFamily="34" charset="0"/>
              <a:buChar char="•"/>
            </a:pPr>
            <a:endParaRPr lang="fa-IR" sz="2400" dirty="0" smtClean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99E2E3-41C3-4C47-87EA-02219D3E7EF4}"/>
              </a:ext>
            </a:extLst>
          </p:cNvPr>
          <p:cNvSpPr txBox="1"/>
          <p:nvPr/>
        </p:nvSpPr>
        <p:spPr>
          <a:xfrm>
            <a:off x="7165073" y="2417162"/>
            <a:ext cx="418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Low" rtl="1">
              <a:buFont typeface="Arial" panose="020B0604020202020204" pitchFamily="34" charset="0"/>
              <a:buChar char="•"/>
            </a:pPr>
            <a:r>
              <a:rPr lang="fa-IR" altLang="ko-KR" sz="2400" dirty="0" smtClean="0">
                <a:solidFill>
                  <a:srgbClr val="00206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امضای دیجیتال:</a:t>
            </a:r>
            <a:r>
              <a:rPr lang="en-US" altLang="ko-KR" sz="2400" dirty="0" smtClean="0">
                <a:solidFill>
                  <a:srgbClr val="00206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 </a:t>
            </a:r>
            <a:r>
              <a:rPr lang="fa-IR" altLang="ko-KR" sz="2400" dirty="0" smtClean="0">
                <a:solidFill>
                  <a:srgbClr val="00206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en-US" sz="2400" dirty="0">
                <a:solidFill>
                  <a:srgbClr val="002060"/>
                </a:solidFill>
                <a:cs typeface="B Nazanin" panose="00000400000000000000" pitchFamily="2" charset="-78"/>
              </a:rPr>
              <a:t>ECDSA</a:t>
            </a:r>
            <a:r>
              <a:rPr lang="fa-IR" sz="2400" dirty="0" smtClean="0">
                <a:solidFill>
                  <a:srgbClr val="00206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848669" y="2638663"/>
            <a:ext cx="787601" cy="9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799E2E3-41C3-4C47-87EA-02219D3E7EF4}"/>
              </a:ext>
            </a:extLst>
          </p:cNvPr>
          <p:cNvSpPr txBox="1"/>
          <p:nvPr/>
        </p:nvSpPr>
        <p:spPr>
          <a:xfrm>
            <a:off x="4239748" y="2426493"/>
            <a:ext cx="2230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/>
            <a:r>
              <a:rPr lang="fa-IR" sz="2400" dirty="0">
                <a:solidFill>
                  <a:srgbClr val="002060"/>
                </a:solidFill>
                <a:cs typeface="B Nazanin" panose="00000400000000000000" pitchFamily="2" charset="-78"/>
              </a:rPr>
              <a:t>احراز هویت مبدا پیام</a:t>
            </a:r>
            <a:endParaRPr lang="fa-IR" sz="2400" dirty="0" smtClean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918449" y="2629332"/>
            <a:ext cx="942394" cy="93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99E2E3-41C3-4C47-87EA-02219D3E7EF4}"/>
              </a:ext>
            </a:extLst>
          </p:cNvPr>
          <p:cNvSpPr txBox="1"/>
          <p:nvPr/>
        </p:nvSpPr>
        <p:spPr>
          <a:xfrm>
            <a:off x="298313" y="2417162"/>
            <a:ext cx="253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/>
            <a:r>
              <a:rPr lang="fa-IR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اعتبارسنجی </a:t>
            </a:r>
            <a:r>
              <a:rPr lang="fa-IR" sz="2400" dirty="0">
                <a:solidFill>
                  <a:srgbClr val="002060"/>
                </a:solidFill>
                <a:cs typeface="B Nazanin" panose="00000400000000000000" pitchFamily="2" charset="-78"/>
              </a:rPr>
              <a:t>تراکنش ها</a:t>
            </a:r>
            <a:endParaRPr lang="fa-IR" sz="2400" dirty="0" smtClean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99E2E3-41C3-4C47-87EA-02219D3E7EF4}"/>
              </a:ext>
            </a:extLst>
          </p:cNvPr>
          <p:cNvSpPr txBox="1"/>
          <p:nvPr/>
        </p:nvSpPr>
        <p:spPr>
          <a:xfrm>
            <a:off x="7165073" y="3401612"/>
            <a:ext cx="4188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Low" rtl="1">
              <a:buFont typeface="Arial" panose="020B0604020202020204" pitchFamily="34" charset="0"/>
              <a:buChar char="•"/>
            </a:pPr>
            <a:r>
              <a:rPr lang="fa-IR" altLang="ko-KR" sz="2400" dirty="0" smtClean="0">
                <a:solidFill>
                  <a:srgbClr val="00206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تسهیم راز:</a:t>
            </a:r>
            <a:r>
              <a:rPr lang="fa-IR" altLang="ko-KR" sz="2400" dirty="0">
                <a:solidFill>
                  <a:srgbClr val="002060"/>
                </a:solidFill>
                <a:cs typeface="B Nazanin" panose="00000400000000000000" pitchFamily="2" charset="-78"/>
              </a:rPr>
              <a:t> </a:t>
            </a:r>
            <a:r>
              <a:rPr lang="en-US" altLang="ko-KR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Shamir’s secret</a:t>
            </a:r>
          </a:p>
          <a:p>
            <a:pPr algn="justLow" rtl="1"/>
            <a:r>
              <a:rPr lang="en-US" altLang="ko-KR" sz="2400" dirty="0">
                <a:solidFill>
                  <a:srgbClr val="002060"/>
                </a:solidFill>
                <a:cs typeface="B Nazanin" panose="00000400000000000000" pitchFamily="2" charset="-78"/>
              </a:rPr>
              <a:t>	</a:t>
            </a:r>
            <a:r>
              <a:rPr lang="en-US" altLang="ko-KR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	 sharing</a:t>
            </a:r>
            <a:endParaRPr lang="fa-IR" sz="2400" dirty="0" smtClean="0">
              <a:solidFill>
                <a:srgbClr val="002060"/>
              </a:solidFill>
              <a:latin typeface="Calibri" panose="020F0502020204030204" pitchFamily="34" charset="0"/>
              <a:cs typeface="B Nazanin" panose="00000400000000000000" pitchFamily="2" charset="-78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848669" y="3623113"/>
            <a:ext cx="787601" cy="9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799E2E3-41C3-4C47-87EA-02219D3E7EF4}"/>
              </a:ext>
            </a:extLst>
          </p:cNvPr>
          <p:cNvSpPr txBox="1"/>
          <p:nvPr/>
        </p:nvSpPr>
        <p:spPr>
          <a:xfrm>
            <a:off x="4050295" y="3401612"/>
            <a:ext cx="2608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/>
            <a:r>
              <a:rPr lang="fa-IR" sz="2400" dirty="0">
                <a:solidFill>
                  <a:srgbClr val="002060"/>
                </a:solidFill>
                <a:cs typeface="B Nazanin" panose="00000400000000000000" pitchFamily="2" charset="-78"/>
              </a:rPr>
              <a:t>توزیع کلیدهای </a:t>
            </a:r>
            <a:r>
              <a:rPr lang="fa-IR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خصوصی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918449" y="3613782"/>
            <a:ext cx="942394" cy="93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799E2E3-41C3-4C47-87EA-02219D3E7EF4}"/>
              </a:ext>
            </a:extLst>
          </p:cNvPr>
          <p:cNvSpPr txBox="1"/>
          <p:nvPr/>
        </p:nvSpPr>
        <p:spPr>
          <a:xfrm>
            <a:off x="298313" y="3401612"/>
            <a:ext cx="253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/>
            <a:r>
              <a:rPr lang="fa-IR" sz="2400" dirty="0">
                <a:solidFill>
                  <a:srgbClr val="002060"/>
                </a:solidFill>
                <a:cs typeface="B Nazanin" panose="00000400000000000000" pitchFamily="2" charset="-78"/>
              </a:rPr>
              <a:t>قراردادهای </a:t>
            </a:r>
            <a:r>
              <a:rPr lang="fa-IR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هوشمند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99E2E3-41C3-4C47-87EA-02219D3E7EF4}"/>
              </a:ext>
            </a:extLst>
          </p:cNvPr>
          <p:cNvSpPr txBox="1"/>
          <p:nvPr/>
        </p:nvSpPr>
        <p:spPr>
          <a:xfrm>
            <a:off x="7165073" y="4376731"/>
            <a:ext cx="418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Low" rtl="1">
              <a:buFont typeface="Arial" panose="020B0604020202020204" pitchFamily="34" charset="0"/>
              <a:buChar char="•"/>
            </a:pPr>
            <a:r>
              <a:rPr lang="fa-IR" sz="2400" dirty="0">
                <a:solidFill>
                  <a:srgbClr val="002060"/>
                </a:solidFill>
                <a:cs typeface="B Nazanin" panose="00000400000000000000" pitchFamily="2" charset="-78"/>
              </a:rPr>
              <a:t>رمزگذاری متقارن</a:t>
            </a:r>
            <a:r>
              <a:rPr lang="fa-IR" altLang="ko-KR" sz="2400" dirty="0" smtClean="0">
                <a:solidFill>
                  <a:srgbClr val="00206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:</a:t>
            </a:r>
            <a:r>
              <a:rPr lang="en-US" altLang="ko-KR" sz="2400" dirty="0" smtClean="0">
                <a:solidFill>
                  <a:srgbClr val="00206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 </a:t>
            </a:r>
            <a:r>
              <a:rPr lang="fa-IR" altLang="ko-KR" sz="2400" dirty="0" smtClean="0">
                <a:solidFill>
                  <a:srgbClr val="00206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en-US" sz="2400" dirty="0">
                <a:solidFill>
                  <a:srgbClr val="002060"/>
                </a:solidFill>
                <a:cs typeface="B Nazanin" panose="00000400000000000000" pitchFamily="2" charset="-78"/>
              </a:rPr>
              <a:t>AES</a:t>
            </a:r>
            <a:endParaRPr lang="fa-IR" sz="2400" dirty="0" smtClean="0">
              <a:solidFill>
                <a:srgbClr val="002060"/>
              </a:solidFill>
              <a:latin typeface="Calibri" panose="020F0502020204030204" pitchFamily="34" charset="0"/>
              <a:cs typeface="B Nazanin" panose="00000400000000000000" pitchFamily="2" charset="-78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848668" y="4607563"/>
            <a:ext cx="787601" cy="9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99E2E3-41C3-4C47-87EA-02219D3E7EF4}"/>
              </a:ext>
            </a:extLst>
          </p:cNvPr>
          <p:cNvSpPr txBox="1"/>
          <p:nvPr/>
        </p:nvSpPr>
        <p:spPr>
          <a:xfrm>
            <a:off x="3860842" y="4262923"/>
            <a:ext cx="2987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solidFill>
                  <a:srgbClr val="002060"/>
                </a:solidFill>
                <a:cs typeface="B Nazanin" panose="00000400000000000000" pitchFamily="2" charset="-78"/>
              </a:rPr>
              <a:t>محرمانه بودن و یکپارچگی داده های </a:t>
            </a:r>
            <a:r>
              <a:rPr lang="fa-IR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ارسالی شبکه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918449" y="4616894"/>
            <a:ext cx="942394" cy="93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799E2E3-41C3-4C47-87EA-02219D3E7EF4}"/>
              </a:ext>
            </a:extLst>
          </p:cNvPr>
          <p:cNvSpPr txBox="1"/>
          <p:nvPr/>
        </p:nvSpPr>
        <p:spPr>
          <a:xfrm>
            <a:off x="298313" y="4376731"/>
            <a:ext cx="2538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/>
            <a:r>
              <a:rPr lang="en-US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HTTPS</a:t>
            </a:r>
            <a:r>
              <a:rPr lang="fa-IR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 تحت وب، برنامه، کیف پول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99E2E3-41C3-4C47-87EA-02219D3E7EF4}"/>
              </a:ext>
            </a:extLst>
          </p:cNvPr>
          <p:cNvSpPr txBox="1"/>
          <p:nvPr/>
        </p:nvSpPr>
        <p:spPr>
          <a:xfrm>
            <a:off x="7165073" y="5379842"/>
            <a:ext cx="418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Low" rtl="1">
              <a:buFont typeface="Arial" panose="020B0604020202020204" pitchFamily="34" charset="0"/>
              <a:buChar char="•"/>
            </a:pPr>
            <a:r>
              <a:rPr lang="fa-IR" sz="2400" dirty="0">
                <a:solidFill>
                  <a:srgbClr val="002060"/>
                </a:solidFill>
                <a:cs typeface="B Nazanin" panose="00000400000000000000" pitchFamily="2" charset="-78"/>
              </a:rPr>
              <a:t>رمزگذاری </a:t>
            </a:r>
            <a:r>
              <a:rPr lang="fa-IR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نامتقارن</a:t>
            </a:r>
            <a:r>
              <a:rPr lang="fa-IR" altLang="ko-KR" sz="2400" dirty="0" smtClean="0">
                <a:solidFill>
                  <a:srgbClr val="00206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: </a:t>
            </a:r>
            <a:r>
              <a:rPr lang="en-US" sz="2400" dirty="0">
                <a:solidFill>
                  <a:srgbClr val="002060"/>
                </a:solidFill>
                <a:cs typeface="B Nazanin" panose="00000400000000000000" pitchFamily="2" charset="-78"/>
              </a:rPr>
              <a:t>ECDH </a:t>
            </a:r>
            <a:endParaRPr lang="fa-IR" sz="2400" dirty="0" smtClean="0">
              <a:solidFill>
                <a:srgbClr val="002060"/>
              </a:solidFill>
              <a:latin typeface="Calibri" panose="020F0502020204030204" pitchFamily="34" charset="0"/>
              <a:cs typeface="B Nazanin" panose="00000400000000000000" pitchFamily="2" charset="-78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6848668" y="5610674"/>
            <a:ext cx="787601" cy="9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799E2E3-41C3-4C47-87EA-02219D3E7EF4}"/>
              </a:ext>
            </a:extLst>
          </p:cNvPr>
          <p:cNvSpPr txBox="1"/>
          <p:nvPr/>
        </p:nvSpPr>
        <p:spPr>
          <a:xfrm>
            <a:off x="4239748" y="5389172"/>
            <a:ext cx="228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400" dirty="0">
                <a:solidFill>
                  <a:srgbClr val="002060"/>
                </a:solidFill>
                <a:cs typeface="B Nazanin" panose="00000400000000000000" pitchFamily="2" charset="-78"/>
              </a:rPr>
              <a:t>پروتکل تبادل کلید </a:t>
            </a:r>
            <a:endParaRPr lang="fa-IR" sz="2400" dirty="0" smtClean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918449" y="5587329"/>
            <a:ext cx="942394" cy="93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799E2E3-41C3-4C47-87EA-02219D3E7EF4}"/>
              </a:ext>
            </a:extLst>
          </p:cNvPr>
          <p:cNvSpPr txBox="1"/>
          <p:nvPr/>
        </p:nvSpPr>
        <p:spPr>
          <a:xfrm>
            <a:off x="298313" y="5379842"/>
            <a:ext cx="253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/>
            <a:r>
              <a:rPr lang="fa-IR" sz="2400" dirty="0">
                <a:solidFill>
                  <a:srgbClr val="002060"/>
                </a:solidFill>
                <a:cs typeface="B Nazanin" panose="00000400000000000000" pitchFamily="2" charset="-78"/>
              </a:rPr>
              <a:t>ا</a:t>
            </a:r>
            <a:r>
              <a:rPr lang="fa-IR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مضای </a:t>
            </a:r>
            <a:r>
              <a:rPr lang="fa-IR" sz="2400" dirty="0">
                <a:solidFill>
                  <a:srgbClr val="002060"/>
                </a:solidFill>
                <a:cs typeface="B Nazanin" panose="00000400000000000000" pitchFamily="2" charset="-78"/>
              </a:rPr>
              <a:t>تراکنش ها </a:t>
            </a:r>
            <a:endParaRPr lang="fa-IR" sz="2400" dirty="0" smtClean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4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11367521" y="1862569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rgbClr val="B92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11367521" y="2925099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rgbClr val="B92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11362003" y="398260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rgbClr val="B92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11362003" y="4910828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rgbClr val="B92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28673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7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41" y="3453462"/>
            <a:ext cx="836550" cy="8365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646218" y="2410691"/>
            <a:ext cx="2382982" cy="12053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510004" y="2843644"/>
            <a:ext cx="983827" cy="46371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192630" y="594437"/>
            <a:ext cx="2189018" cy="12469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785" y="2150610"/>
            <a:ext cx="183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Liquidity provider</a:t>
            </a:r>
            <a:endParaRPr lang="en-US" dirty="0"/>
          </a:p>
        </p:txBody>
      </p:sp>
      <p:sp>
        <p:nvSpPr>
          <p:cNvPr id="13" name="Bent Arrow 12"/>
          <p:cNvSpPr/>
          <p:nvPr/>
        </p:nvSpPr>
        <p:spPr>
          <a:xfrm>
            <a:off x="3622961" y="870898"/>
            <a:ext cx="2327566" cy="1205345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lowchart: Magnetic Disk 13"/>
          <p:cNvSpPr/>
          <p:nvPr/>
        </p:nvSpPr>
        <p:spPr>
          <a:xfrm>
            <a:off x="9684323" y="1953491"/>
            <a:ext cx="2161309" cy="2362200"/>
          </a:xfrm>
          <a:prstGeom prst="flowChartMagneticDisk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994" y="2942312"/>
            <a:ext cx="768927" cy="7689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294" y="2926769"/>
            <a:ext cx="800015" cy="800015"/>
          </a:xfrm>
          <a:prstGeom prst="rect">
            <a:avLst/>
          </a:prstGeom>
        </p:spPr>
      </p:pic>
      <p:sp>
        <p:nvSpPr>
          <p:cNvPr id="17" name="Bent-Up Arrow 16"/>
          <p:cNvSpPr/>
          <p:nvPr/>
        </p:nvSpPr>
        <p:spPr>
          <a:xfrm flipV="1">
            <a:off x="8541325" y="1092359"/>
            <a:ext cx="2285996" cy="748987"/>
          </a:xfrm>
          <a:prstGeom prst="bent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199908" y="2412642"/>
            <a:ext cx="2189018" cy="12469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Pair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192955" y="4315691"/>
            <a:ext cx="2189018" cy="1246909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ERC20</a:t>
            </a:r>
            <a:endParaRPr lang="en-US" dirty="0"/>
          </a:p>
        </p:txBody>
      </p:sp>
      <p:sp>
        <p:nvSpPr>
          <p:cNvPr id="20" name="Bent Arrow 19"/>
          <p:cNvSpPr/>
          <p:nvPr/>
        </p:nvSpPr>
        <p:spPr>
          <a:xfrm flipV="1">
            <a:off x="3622961" y="3976254"/>
            <a:ext cx="2327566" cy="1205345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5139679" y="2719364"/>
            <a:ext cx="997524" cy="58799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8589816" y="2742099"/>
            <a:ext cx="997524" cy="58799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15" y="870898"/>
            <a:ext cx="1265759" cy="128015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95241" y="4394260"/>
            <a:ext cx="78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5382"/>
            <a:ext cx="4755502" cy="4088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4000" dirty="0" smtClean="0">
                <a:latin typeface="Kodak"/>
                <a:cs typeface="B Mitra" panose="00000400000000000000" pitchFamily="2" charset="-78"/>
              </a:rPr>
              <a:t>چگونه معاملات انجام می شود</a:t>
            </a:r>
            <a:endParaRPr lang="en-US" sz="4000" dirty="0">
              <a:latin typeface="Kodak"/>
              <a:cs typeface="B Mitra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61940" y="1875775"/>
                <a:ext cx="6798335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Constant product automated market </a:t>
                </a:r>
                <a:r>
                  <a:rPr lang="en-US" sz="2800" dirty="0" smtClean="0"/>
                  <a:t>maker</a:t>
                </a:r>
                <a:endParaRPr lang="fa-IR" sz="2800" dirty="0" smtClean="0"/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endParaRPr lang="fa-IR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800" b="0" dirty="0" smtClean="0"/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endParaRPr lang="fa-IR" sz="2800" dirty="0" smtClean="0">
                  <a:cs typeface="B Nazanin" panose="00000400000000000000" pitchFamily="2" charset="-78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sz="2800" dirty="0" smtClean="0">
                    <a:cs typeface="B Mitra" panose="00000400000000000000" pitchFamily="2" charset="-78"/>
                  </a:rPr>
                  <a:t>0.3% کارمزد برای تامین کننده نقدینگی</a:t>
                </a:r>
                <a:endParaRPr lang="en-US" sz="2800" dirty="0">
                  <a:cs typeface="B Mitra" panose="00000400000000000000" pitchFamily="2" charset="-78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940" y="1875775"/>
                <a:ext cx="6798335" cy="2246769"/>
              </a:xfrm>
              <a:prstGeom prst="rect">
                <a:avLst/>
              </a:prstGeom>
              <a:blipFill>
                <a:blip r:embed="rId3"/>
                <a:stretch>
                  <a:fillRect l="-628" t="-2717" r="-1704" b="-7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90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Constant product value AMM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67" y="4824526"/>
            <a:ext cx="1265759" cy="1280157"/>
          </a:xfrm>
          <a:prstGeom prst="rect">
            <a:avLst/>
          </a:prstGeom>
        </p:spPr>
      </p:pic>
      <p:sp>
        <p:nvSpPr>
          <p:cNvPr id="5" name="Flowchart: Magnetic Disk 4"/>
          <p:cNvSpPr/>
          <p:nvPr/>
        </p:nvSpPr>
        <p:spPr>
          <a:xfrm>
            <a:off x="6095999" y="4340226"/>
            <a:ext cx="2161309" cy="2362200"/>
          </a:xfrm>
          <a:prstGeom prst="flowChartMagneticDisk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670" y="5329047"/>
            <a:ext cx="768927" cy="768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970" y="5313504"/>
            <a:ext cx="800015" cy="80001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363433" y="5329047"/>
            <a:ext cx="622914" cy="38446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244842" y="1736797"/>
          <a:ext cx="9702315" cy="1792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463">
                  <a:extLst>
                    <a:ext uri="{9D8B030D-6E8A-4147-A177-3AD203B41FA5}">
                      <a16:colId xmlns:a16="http://schemas.microsoft.com/office/drawing/2014/main" val="2877222824"/>
                    </a:ext>
                  </a:extLst>
                </a:gridCol>
                <a:gridCol w="1940463">
                  <a:extLst>
                    <a:ext uri="{9D8B030D-6E8A-4147-A177-3AD203B41FA5}">
                      <a16:colId xmlns:a16="http://schemas.microsoft.com/office/drawing/2014/main" val="3598043685"/>
                    </a:ext>
                  </a:extLst>
                </a:gridCol>
                <a:gridCol w="1940463">
                  <a:extLst>
                    <a:ext uri="{9D8B030D-6E8A-4147-A177-3AD203B41FA5}">
                      <a16:colId xmlns:a16="http://schemas.microsoft.com/office/drawing/2014/main" val="4136100611"/>
                    </a:ext>
                  </a:extLst>
                </a:gridCol>
                <a:gridCol w="1940463">
                  <a:extLst>
                    <a:ext uri="{9D8B030D-6E8A-4147-A177-3AD203B41FA5}">
                      <a16:colId xmlns:a16="http://schemas.microsoft.com/office/drawing/2014/main" val="355082872"/>
                    </a:ext>
                  </a:extLst>
                </a:gridCol>
                <a:gridCol w="1940463">
                  <a:extLst>
                    <a:ext uri="{9D8B030D-6E8A-4147-A177-3AD203B41FA5}">
                      <a16:colId xmlns:a16="http://schemas.microsoft.com/office/drawing/2014/main" val="1415230981"/>
                    </a:ext>
                  </a:extLst>
                </a:gridCol>
              </a:tblGrid>
              <a:tr h="9193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A </a:t>
                      </a:r>
                      <a:r>
                        <a:rPr lang="fa-IR" sz="240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تعداد </a:t>
                      </a:r>
                      <a:r>
                        <a:rPr lang="fa-IR" sz="2400" baseline="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رمز ارز</a:t>
                      </a:r>
                      <a:endParaRPr lang="en-US" sz="2400" dirty="0" smtClean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A </a:t>
                      </a:r>
                      <a:r>
                        <a:rPr lang="fa-IR" sz="240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ارزش رمز ارز</a:t>
                      </a:r>
                      <a:endParaRPr lang="en-US" sz="2400" dirty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B </a:t>
                      </a:r>
                      <a:r>
                        <a:rPr lang="fa-IR" sz="240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تعداد </a:t>
                      </a:r>
                      <a:r>
                        <a:rPr lang="fa-IR" sz="2400" baseline="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رمز ارز</a:t>
                      </a:r>
                      <a:endParaRPr lang="en-US" sz="2400" dirty="0" smtClean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B </a:t>
                      </a:r>
                      <a:r>
                        <a:rPr lang="fa-IR" sz="240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ارزش رمز ارز</a:t>
                      </a:r>
                      <a:endParaRPr lang="en-US" sz="2400" dirty="0" smtClean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ارزش کل دارایی</a:t>
                      </a:r>
                      <a:endParaRPr lang="en-US" sz="2400" dirty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097681"/>
                  </a:ext>
                </a:extLst>
              </a:tr>
              <a:tr h="873416">
                <a:tc>
                  <a:txBody>
                    <a:bodyPr/>
                    <a:lstStyle/>
                    <a:p>
                      <a:pPr algn="ctr"/>
                      <a:endParaRPr lang="fa-I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fa-IR" dirty="0" smtClean="0">
                          <a:solidFill>
                            <a:schemeClr val="tx1"/>
                          </a:solidFill>
                        </a:rPr>
                        <a:t>20000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a-I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fa-I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a-I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fa-IR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a-I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fa-IR" dirty="0" smtClean="0">
                          <a:solidFill>
                            <a:schemeClr val="tx1"/>
                          </a:solidFill>
                        </a:rPr>
                        <a:t>1250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a-I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fa-IR" dirty="0" smtClean="0">
                          <a:solidFill>
                            <a:schemeClr val="tx1"/>
                          </a:solidFill>
                        </a:rPr>
                        <a:t>200000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35639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54918" y="3805842"/>
                <a:ext cx="36821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20000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1600000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918" y="3805842"/>
                <a:ext cx="3682162" cy="276999"/>
              </a:xfrm>
              <a:prstGeom prst="rect">
                <a:avLst/>
              </a:prstGeom>
              <a:blipFill>
                <a:blip r:embed="rId5"/>
                <a:stretch>
                  <a:fillRect l="-497" r="-99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8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352935" y="733447"/>
            <a:ext cx="4783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dirty="0" smtClean="0">
                <a:cs typeface="B Mitra" panose="00000400000000000000" pitchFamily="2" charset="-78"/>
              </a:rPr>
              <a:t>در خواست مبادله رمز ارز </a:t>
            </a:r>
            <a:r>
              <a:rPr lang="en-US" sz="2800" dirty="0" smtClean="0">
                <a:cs typeface="B Mitra" panose="00000400000000000000" pitchFamily="2" charset="-78"/>
              </a:rPr>
              <a:t>B</a:t>
            </a:r>
            <a:r>
              <a:rPr lang="fa-IR" sz="2800" dirty="0" smtClean="0">
                <a:cs typeface="B Mitra" panose="00000400000000000000" pitchFamily="2" charset="-78"/>
              </a:rPr>
              <a:t> با 4000 رمز ارز </a:t>
            </a:r>
            <a:r>
              <a:rPr lang="en-US" sz="2800" dirty="0" smtClean="0">
                <a:cs typeface="B Mitra" panose="00000400000000000000" pitchFamily="2" charset="-78"/>
              </a:rPr>
              <a:t>A</a:t>
            </a:r>
            <a:endParaRPr lang="en-US" sz="2800" dirty="0">
              <a:cs typeface="B Mitra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37710" y="1405299"/>
                <a:ext cx="3614131" cy="352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16000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1600000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groupChr>
                        <m:groupChrPr>
                          <m:chr m:val="→"/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710" y="1405299"/>
                <a:ext cx="3614131" cy="352404"/>
              </a:xfrm>
              <a:prstGeom prst="rect">
                <a:avLst/>
              </a:prstGeom>
              <a:blipFill>
                <a:blip r:embed="rId2"/>
                <a:stretch>
                  <a:fillRect l="-1180" t="-31579" r="-1012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324081" y="1906335"/>
            <a:ext cx="4812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dirty="0" smtClean="0">
                <a:cs typeface="B Mitra" panose="00000400000000000000" pitchFamily="2" charset="-78"/>
              </a:rPr>
              <a:t> برای این مبادله باید 20 رمز ارز </a:t>
            </a:r>
            <a:r>
              <a:rPr lang="en-US" sz="2800" dirty="0" smtClean="0">
                <a:cs typeface="B Mitra" panose="00000400000000000000" pitchFamily="2" charset="-78"/>
              </a:rPr>
              <a:t>B</a:t>
            </a:r>
            <a:r>
              <a:rPr lang="fa-IR" sz="2800" dirty="0" smtClean="0">
                <a:cs typeface="B Mitra" panose="00000400000000000000" pitchFamily="2" charset="-78"/>
              </a:rPr>
              <a:t> تحویل دهد</a:t>
            </a:r>
            <a:endParaRPr lang="en-US" sz="2800" dirty="0">
              <a:cs typeface="B Mitra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37710" y="2578187"/>
                <a:ext cx="4782143" cy="2806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a-IR" sz="2800" dirty="0" smtClean="0">
                    <a:cs typeface="B Mitra" panose="00000400000000000000" pitchFamily="2" charset="-78"/>
                  </a:rPr>
                  <a:t>ارزش نهایی رمز ارز ها پس از مبادله</a:t>
                </a:r>
                <a:endParaRPr lang="en-US" sz="2800" dirty="0" smtClean="0">
                  <a:cs typeface="B Mitra" panose="00000400000000000000" pitchFamily="2" charset="-78"/>
                </a:endParaRPr>
              </a:p>
              <a:p>
                <a:endParaRPr lang="fa-IR" sz="2800" dirty="0">
                  <a:cs typeface="B Mitra" panose="00000400000000000000" pitchFamily="2" charset="-7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B Mitra" panose="00000400000000000000" pitchFamily="2" charset="-78"/>
                            </a:rPr>
                          </m:ctrlPr>
                        </m:fPr>
                        <m:num>
                          <m:r>
                            <a:rPr lang="fa-IR" sz="2800" b="0" i="1" smtClean="0">
                              <a:latin typeface="Cambria Math" panose="02040503050406030204" pitchFamily="18" charset="0"/>
                              <a:cs typeface="B Mitra" panose="00000400000000000000" pitchFamily="2" charset="-78"/>
                            </a:rPr>
                            <m:t>20000</m:t>
                          </m:r>
                        </m:num>
                        <m:den>
                          <m:r>
                            <a:rPr lang="fa-IR" sz="2800" b="0" i="1" smtClean="0">
                              <a:latin typeface="Cambria Math" panose="02040503050406030204" pitchFamily="18" charset="0"/>
                              <a:cs typeface="B Mitra" panose="00000400000000000000" pitchFamily="2" charset="-78"/>
                            </a:rPr>
                            <m:t>16000</m:t>
                          </m:r>
                        </m:den>
                      </m:f>
                      <m:r>
                        <a:rPr lang="fa-IR" sz="2800" b="0" i="1" smtClean="0">
                          <a:latin typeface="Cambria Math" panose="02040503050406030204" pitchFamily="18" charset="0"/>
                          <a:cs typeface="B Mitra" panose="00000400000000000000" pitchFamily="2" charset="-78"/>
                        </a:rPr>
                        <m:t> ∗</m:t>
                      </m:r>
                      <m:r>
                        <a:rPr lang="fa-IR" sz="2800" b="0" i="0" smtClean="0">
                          <a:latin typeface="Cambria Math" panose="02040503050406030204" pitchFamily="18" charset="0"/>
                          <a:cs typeface="B Mitra" panose="00000400000000000000" pitchFamily="2" charset="-78"/>
                        </a:rPr>
                        <m:t>5</m:t>
                      </m:r>
                      <m:r>
                        <a:rPr lang="fa-IR" sz="2800" b="0" i="0" smtClean="0">
                          <a:latin typeface="Cambria Math" panose="02040503050406030204" pitchFamily="18" charset="0"/>
                          <a:cs typeface="B Mitra" panose="00000400000000000000" pitchFamily="2" charset="-78"/>
                        </a:rPr>
                        <m:t>=</m:t>
                      </m:r>
                      <m:r>
                        <a:rPr lang="fa-IR" sz="2800" b="0" i="0" smtClean="0">
                          <a:latin typeface="Cambria Math" panose="02040503050406030204" pitchFamily="18" charset="0"/>
                          <a:cs typeface="B Mitra" panose="00000400000000000000" pitchFamily="2" charset="-78"/>
                        </a:rPr>
                        <m:t>6</m:t>
                      </m:r>
                      <m:r>
                        <a:rPr lang="fa-IR" sz="2800" b="0" i="0" smtClean="0">
                          <a:latin typeface="Cambria Math" panose="02040503050406030204" pitchFamily="18" charset="0"/>
                          <a:cs typeface="B Mitra" panose="00000400000000000000" pitchFamily="2" charset="-78"/>
                        </a:rPr>
                        <m:t>.</m:t>
                      </m:r>
                      <m:r>
                        <a:rPr lang="fa-IR" sz="2800" b="0" i="0" smtClean="0">
                          <a:latin typeface="Cambria Math" panose="02040503050406030204" pitchFamily="18" charset="0"/>
                          <a:cs typeface="B Mitra" panose="00000400000000000000" pitchFamily="2" charset="-78"/>
                        </a:rPr>
                        <m:t>25</m:t>
                      </m:r>
                      <m:r>
                        <a:rPr lang="fa-IR" sz="2800" b="0" i="0" smtClean="0">
                          <a:latin typeface="Cambria Math" panose="02040503050406030204" pitchFamily="18" charset="0"/>
                          <a:cs typeface="B Mitra" panose="00000400000000000000" pitchFamily="2" charset="-78"/>
                        </a:rPr>
                        <m:t>  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B Mitra" panose="00000400000000000000" pitchFamily="2" charset="-78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cs typeface="B Mitra" panose="00000400000000000000" pitchFamily="2" charset="-78"/>
                            </a:rPr>
                            <m:t>A</m:t>
                          </m:r>
                        </m:e>
                        <m:sup>
                          <m:r>
                            <a:rPr lang="en-US" sz="2800" b="0" i="0" smtClean="0">
                              <a:latin typeface="Cambria Math" panose="02040503050406030204" pitchFamily="18" charset="0"/>
                              <a:cs typeface="B Mitra" panose="00000400000000000000" pitchFamily="2" charset="-78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B Mitra" panose="00000400000000000000" pitchFamily="2" charset="-78"/>
                        </a:rPr>
                        <m:t>s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cs typeface="B Mitra" panose="00000400000000000000" pitchFamily="2" charset="-78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B Mitra" panose="00000400000000000000" pitchFamily="2" charset="-78"/>
                        </a:rPr>
                        <m:t>value</m:t>
                      </m:r>
                    </m:oMath>
                  </m:oMathPara>
                </a14:m>
                <a:endParaRPr lang="fa-IR" sz="2800" dirty="0" smtClean="0">
                  <a:cs typeface="B Mitra" panose="00000400000000000000" pitchFamily="2" charset="-78"/>
                </a:endParaRPr>
              </a:p>
              <a:p>
                <a:endParaRPr lang="fa-IR" sz="2800" dirty="0">
                  <a:cs typeface="B Mitra" panose="00000400000000000000" pitchFamily="2" charset="-78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a-IR" sz="2800" i="1" smtClean="0">
                            <a:latin typeface="Cambria Math" panose="02040503050406030204" pitchFamily="18" charset="0"/>
                            <a:cs typeface="B Mitra" panose="00000400000000000000" pitchFamily="2" charset="-78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B Mitra" panose="00000400000000000000" pitchFamily="2" charset="-78"/>
                          </a:rPr>
                          <m:t>80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B Mitra" panose="00000400000000000000" pitchFamily="2" charset="-78"/>
                          </a:rPr>
                          <m:t>100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cs typeface="B Mitra" panose="00000400000000000000" pitchFamily="2" charset="-78"/>
                      </a:rPr>
                      <m:t> 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B Mitra" panose="00000400000000000000" pitchFamily="2" charset="-78"/>
                      </a:rPr>
                      <m:t>1250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B Mitra" panose="00000400000000000000" pitchFamily="2" charset="-78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B Mitra" panose="00000400000000000000" pitchFamily="2" charset="-78"/>
                      </a:rPr>
                      <m:t>1000</m:t>
                    </m:r>
                  </m:oMath>
                </a14:m>
                <a:r>
                  <a:rPr lang="en-US" sz="2800" dirty="0" smtClean="0">
                    <a:cs typeface="B Mitra" panose="00000400000000000000" pitchFamily="2" charset="-78"/>
                  </a:rPr>
                  <a:t>   B’s value</a:t>
                </a:r>
                <a:r>
                  <a:rPr lang="fa-IR" sz="2800" dirty="0" smtClean="0">
                    <a:cs typeface="B Mitra" panose="00000400000000000000" pitchFamily="2" charset="-78"/>
                  </a:rPr>
                  <a:t>  </a:t>
                </a:r>
                <a:endParaRPr lang="en-US" sz="2800" dirty="0">
                  <a:cs typeface="B Mitra" panose="00000400000000000000" pitchFamily="2" charset="-78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710" y="2578187"/>
                <a:ext cx="4782143" cy="2806409"/>
              </a:xfrm>
              <a:prstGeom prst="rect">
                <a:avLst/>
              </a:prstGeom>
              <a:blipFill>
                <a:blip r:embed="rId3"/>
                <a:stretch>
                  <a:fillRect l="-2806" t="-1957" r="-1531" b="-3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5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58982" y="357698"/>
          <a:ext cx="10457385" cy="258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477">
                  <a:extLst>
                    <a:ext uri="{9D8B030D-6E8A-4147-A177-3AD203B41FA5}">
                      <a16:colId xmlns:a16="http://schemas.microsoft.com/office/drawing/2014/main" val="1084384671"/>
                    </a:ext>
                  </a:extLst>
                </a:gridCol>
                <a:gridCol w="2091477">
                  <a:extLst>
                    <a:ext uri="{9D8B030D-6E8A-4147-A177-3AD203B41FA5}">
                      <a16:colId xmlns:a16="http://schemas.microsoft.com/office/drawing/2014/main" val="2229633783"/>
                    </a:ext>
                  </a:extLst>
                </a:gridCol>
                <a:gridCol w="2091477">
                  <a:extLst>
                    <a:ext uri="{9D8B030D-6E8A-4147-A177-3AD203B41FA5}">
                      <a16:colId xmlns:a16="http://schemas.microsoft.com/office/drawing/2014/main" val="3034591778"/>
                    </a:ext>
                  </a:extLst>
                </a:gridCol>
                <a:gridCol w="2091477">
                  <a:extLst>
                    <a:ext uri="{9D8B030D-6E8A-4147-A177-3AD203B41FA5}">
                      <a16:colId xmlns:a16="http://schemas.microsoft.com/office/drawing/2014/main" val="615191264"/>
                    </a:ext>
                  </a:extLst>
                </a:gridCol>
                <a:gridCol w="2091477">
                  <a:extLst>
                    <a:ext uri="{9D8B030D-6E8A-4147-A177-3AD203B41FA5}">
                      <a16:colId xmlns:a16="http://schemas.microsoft.com/office/drawing/2014/main" val="3072530963"/>
                    </a:ext>
                  </a:extLst>
                </a:gridCol>
              </a:tblGrid>
              <a:tr h="1187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aseline="0" dirty="0" smtClean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A </a:t>
                      </a:r>
                      <a:r>
                        <a:rPr lang="fa-IR" sz="240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تعداد </a:t>
                      </a:r>
                      <a:r>
                        <a:rPr lang="fa-IR" sz="2400" baseline="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رمز ارز</a:t>
                      </a:r>
                      <a:endParaRPr lang="en-US" sz="2400" dirty="0" smtClean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A </a:t>
                      </a:r>
                      <a:r>
                        <a:rPr lang="fa-IR" sz="240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ارزش رمز ارز</a:t>
                      </a:r>
                      <a:endParaRPr lang="en-US" sz="2400" dirty="0" smtClean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aseline="0" dirty="0" smtClean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B </a:t>
                      </a:r>
                      <a:r>
                        <a:rPr lang="fa-IR" sz="240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تعداد </a:t>
                      </a:r>
                      <a:r>
                        <a:rPr lang="fa-IR" sz="2400" baseline="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رمز ارز</a:t>
                      </a:r>
                      <a:endParaRPr lang="en-US" sz="2400" dirty="0" smtClean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B </a:t>
                      </a:r>
                      <a:r>
                        <a:rPr lang="fa-IR" sz="240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ارزش رمز ارز</a:t>
                      </a:r>
                      <a:endParaRPr lang="en-US" sz="2400" dirty="0" smtClean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  <a:p>
                      <a:pPr algn="ctr"/>
                      <a:r>
                        <a:rPr lang="fa-IR" sz="240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ارزش کل دارایی</a:t>
                      </a:r>
                      <a:endParaRPr lang="en-US" sz="2400" dirty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654742"/>
                  </a:ext>
                </a:extLst>
              </a:tr>
              <a:tr h="696377">
                <a:tc>
                  <a:txBody>
                    <a:bodyPr/>
                    <a:lstStyle/>
                    <a:p>
                      <a:pPr algn="ctr"/>
                      <a:r>
                        <a:rPr lang="fa-IR" sz="2400" dirty="0" smtClean="0">
                          <a:solidFill>
                            <a:schemeClr val="tx1"/>
                          </a:solidFill>
                        </a:rPr>
                        <a:t>20000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dirty="0" smtClean="0">
                          <a:solidFill>
                            <a:schemeClr val="tx1"/>
                          </a:solidFill>
                        </a:rPr>
                        <a:t>1250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dirty="0" smtClean="0">
                          <a:solidFill>
                            <a:schemeClr val="tx1"/>
                          </a:solidFill>
                        </a:rPr>
                        <a:t>200000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60378"/>
                  </a:ext>
                </a:extLst>
              </a:tr>
              <a:tr h="696377">
                <a:tc>
                  <a:txBody>
                    <a:bodyPr/>
                    <a:lstStyle/>
                    <a:p>
                      <a:pPr algn="ctr"/>
                      <a:r>
                        <a:rPr lang="fa-IR" sz="2400" dirty="0" smtClean="0">
                          <a:solidFill>
                            <a:schemeClr val="tx1"/>
                          </a:solidFill>
                        </a:rPr>
                        <a:t>16000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6.25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200000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678186"/>
                  </a:ext>
                </a:extLst>
              </a:tr>
            </a:tbl>
          </a:graphicData>
        </a:graphic>
      </p:graphicFrame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82" y="3075709"/>
            <a:ext cx="3684646" cy="36846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9450150" y="3519054"/>
            <a:ext cx="186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 smtClean="0">
                <a:cs typeface="B Mitra" panose="00000400000000000000" pitchFamily="2" charset="-78"/>
              </a:rPr>
              <a:t>نقطه تعادل پایدار</a:t>
            </a:r>
            <a:endParaRPr lang="en-US" sz="2800" dirty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2705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" y="0"/>
            <a:ext cx="121798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8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94350B-6E6B-49B6-BD30-2E0D68FA4116}"/>
              </a:ext>
            </a:extLst>
          </p:cNvPr>
          <p:cNvSpPr txBox="1"/>
          <p:nvPr/>
        </p:nvSpPr>
        <p:spPr>
          <a:xfrm>
            <a:off x="7534275" y="349680"/>
            <a:ext cx="3819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altLang="ko-KR" sz="3200" b="1" dirty="0" smtClean="0">
                <a:solidFill>
                  <a:srgbClr val="B921AE"/>
                </a:solidFill>
                <a:latin typeface="+mj-lt"/>
                <a:cs typeface="B Nazanin" panose="00000400000000000000" pitchFamily="2" charset="-78"/>
              </a:rPr>
              <a:t>فهرست مطالب</a:t>
            </a:r>
            <a:endParaRPr lang="ko-KR" altLang="en-US" sz="3200" b="1" dirty="0">
              <a:solidFill>
                <a:srgbClr val="B921AE"/>
              </a:solidFill>
              <a:latin typeface="+mj-lt"/>
              <a:cs typeface="B Nazanin" panose="00000400000000000000" pitchFamily="2" charset="-7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34065" y="1368422"/>
            <a:ext cx="4719735" cy="4638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lnSpc>
                <a:spcPct val="107000"/>
              </a:lnSpc>
              <a:spcAft>
                <a:spcPts val="800"/>
              </a:spcAft>
            </a:pPr>
            <a:r>
              <a:rPr lang="fa-IR" sz="22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معرفی </a:t>
            </a:r>
            <a:r>
              <a:rPr lang="fa-IR" sz="2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تجارت غیرمتمرکز و </a:t>
            </a:r>
            <a:r>
              <a:rPr lang="fa-IR" sz="22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کابردها</a:t>
            </a:r>
            <a:endParaRPr lang="en-US" sz="2200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Low" rtl="1">
              <a:lnSpc>
                <a:spcPct val="107000"/>
              </a:lnSpc>
              <a:spcAft>
                <a:spcPts val="800"/>
              </a:spcAft>
            </a:pPr>
            <a:r>
              <a:rPr lang="fa-IR" sz="2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صرافی‌های غیرمتمرکز و اهداف آن </a:t>
            </a:r>
            <a:r>
              <a:rPr lang="fa-IR" sz="22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ها</a:t>
            </a:r>
            <a:endParaRPr lang="en-US" sz="2200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Low" rtl="1">
              <a:lnSpc>
                <a:spcPct val="107000"/>
              </a:lnSpc>
              <a:spcAft>
                <a:spcPts val="800"/>
              </a:spcAft>
            </a:pPr>
            <a:r>
              <a:rPr lang="fa-IR" sz="2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معرفی پروژه </a:t>
            </a:r>
            <a:r>
              <a:rPr lang="en-US" sz="22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uniswap</a:t>
            </a:r>
            <a:r>
              <a:rPr lang="fa-IR" sz="2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و طرز کار </a:t>
            </a:r>
            <a:r>
              <a:rPr lang="fa-IR" sz="22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کلی</a:t>
            </a:r>
            <a:endParaRPr lang="en-US" sz="2200" dirty="0" smtClean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justLow" rtl="1">
              <a:lnSpc>
                <a:spcPct val="107000"/>
              </a:lnSpc>
              <a:spcAft>
                <a:spcPts val="800"/>
              </a:spcAft>
            </a:pPr>
            <a:r>
              <a:rPr lang="fa-IR" sz="22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اولیه‌های رمزگذاری‌ </a:t>
            </a:r>
            <a:r>
              <a:rPr lang="fa-IR" sz="2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استفاده‌شده در </a:t>
            </a:r>
            <a:r>
              <a:rPr lang="fa-IR" sz="22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پروژه</a:t>
            </a:r>
            <a:endParaRPr lang="en-US" sz="2200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Low" rtl="1">
              <a:lnSpc>
                <a:spcPct val="107000"/>
              </a:lnSpc>
              <a:spcAft>
                <a:spcPts val="800"/>
              </a:spcAft>
            </a:pPr>
            <a:r>
              <a:rPr lang="fa-IR" sz="2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ساختار پیاده‌سازی پروژه و قراردادهای هوشمند </a:t>
            </a:r>
            <a:r>
              <a:rPr lang="fa-IR" sz="22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آن</a:t>
            </a:r>
            <a:endParaRPr lang="en-US" sz="2200" dirty="0" smtClean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justLow" rtl="1">
              <a:lnSpc>
                <a:spcPct val="107000"/>
              </a:lnSpc>
              <a:spcAft>
                <a:spcPts val="800"/>
              </a:spcAft>
            </a:pPr>
            <a:r>
              <a:rPr lang="fa-IR" sz="22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توضیح </a:t>
            </a:r>
            <a:r>
              <a:rPr lang="fa-IR" sz="2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مدل سیستمی </a:t>
            </a:r>
            <a:r>
              <a:rPr lang="fa-IR" sz="22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پروژه</a:t>
            </a:r>
            <a:endParaRPr lang="en-US" sz="2200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Low" rtl="1">
              <a:lnSpc>
                <a:spcPct val="107000"/>
              </a:lnSpc>
              <a:spcAft>
                <a:spcPts val="800"/>
              </a:spcAft>
            </a:pPr>
            <a:r>
              <a:rPr lang="fa-IR" sz="22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امنیت </a:t>
            </a:r>
            <a:r>
              <a:rPr lang="fa-IR" sz="2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پروژه و نتایج بررسی‌های </a:t>
            </a:r>
            <a:r>
              <a:rPr lang="en-US" sz="2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audit</a:t>
            </a:r>
            <a:r>
              <a:rPr lang="fa-IR" sz="2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2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آن</a:t>
            </a:r>
            <a:endParaRPr lang="en-US" sz="2200" dirty="0" smtClean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justLow" rtl="1">
              <a:lnSpc>
                <a:spcPct val="107000"/>
              </a:lnSpc>
              <a:spcAft>
                <a:spcPts val="800"/>
              </a:spcAft>
            </a:pPr>
            <a:r>
              <a:rPr lang="fa-IR" sz="22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پروژه‌های </a:t>
            </a:r>
            <a:r>
              <a:rPr lang="fa-IR" sz="2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رقیب </a:t>
            </a:r>
            <a:r>
              <a:rPr lang="en-US" sz="2200" dirty="0" err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uniswap</a:t>
            </a:r>
            <a:endParaRPr lang="en-US" sz="2200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Low" rtl="1">
              <a:lnSpc>
                <a:spcPct val="107000"/>
              </a:lnSpc>
              <a:spcAft>
                <a:spcPts val="800"/>
              </a:spcAft>
            </a:pPr>
            <a:r>
              <a:rPr lang="fa-IR" sz="22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کارهای </a:t>
            </a:r>
            <a:r>
              <a:rPr lang="fa-IR" sz="2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آینده و ایده‌های بهبود </a:t>
            </a:r>
            <a:r>
              <a:rPr lang="fa-IR" sz="22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پروژه</a:t>
            </a:r>
            <a:endParaRPr lang="en-US" sz="2200" dirty="0" smtClean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justLow" rtl="1">
              <a:lnSpc>
                <a:spcPct val="107000"/>
              </a:lnSpc>
              <a:spcAft>
                <a:spcPts val="800"/>
              </a:spcAft>
            </a:pPr>
            <a:r>
              <a:rPr lang="fa-IR" sz="22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جمع‌بندی</a:t>
            </a:r>
            <a:endParaRPr lang="en-US" sz="22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91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impermanent loss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244842" y="1736797"/>
          <a:ext cx="9702315" cy="1792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463">
                  <a:extLst>
                    <a:ext uri="{9D8B030D-6E8A-4147-A177-3AD203B41FA5}">
                      <a16:colId xmlns:a16="http://schemas.microsoft.com/office/drawing/2014/main" val="2877222824"/>
                    </a:ext>
                  </a:extLst>
                </a:gridCol>
                <a:gridCol w="1940463">
                  <a:extLst>
                    <a:ext uri="{9D8B030D-6E8A-4147-A177-3AD203B41FA5}">
                      <a16:colId xmlns:a16="http://schemas.microsoft.com/office/drawing/2014/main" val="3598043685"/>
                    </a:ext>
                  </a:extLst>
                </a:gridCol>
                <a:gridCol w="1940463">
                  <a:extLst>
                    <a:ext uri="{9D8B030D-6E8A-4147-A177-3AD203B41FA5}">
                      <a16:colId xmlns:a16="http://schemas.microsoft.com/office/drawing/2014/main" val="4136100611"/>
                    </a:ext>
                  </a:extLst>
                </a:gridCol>
                <a:gridCol w="1940463">
                  <a:extLst>
                    <a:ext uri="{9D8B030D-6E8A-4147-A177-3AD203B41FA5}">
                      <a16:colId xmlns:a16="http://schemas.microsoft.com/office/drawing/2014/main" val="355082872"/>
                    </a:ext>
                  </a:extLst>
                </a:gridCol>
                <a:gridCol w="1940463">
                  <a:extLst>
                    <a:ext uri="{9D8B030D-6E8A-4147-A177-3AD203B41FA5}">
                      <a16:colId xmlns:a16="http://schemas.microsoft.com/office/drawing/2014/main" val="1415230981"/>
                    </a:ext>
                  </a:extLst>
                </a:gridCol>
              </a:tblGrid>
              <a:tr h="9193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A </a:t>
                      </a:r>
                      <a:r>
                        <a:rPr lang="fa-IR" sz="240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تعداد </a:t>
                      </a:r>
                      <a:r>
                        <a:rPr lang="fa-IR" sz="2400" baseline="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رمز ارز</a:t>
                      </a:r>
                      <a:endParaRPr lang="en-US" sz="2400" dirty="0" smtClean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A </a:t>
                      </a:r>
                      <a:r>
                        <a:rPr lang="fa-IR" sz="240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ارزش رمز ارز</a:t>
                      </a:r>
                      <a:endParaRPr lang="en-US" sz="2400" dirty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B </a:t>
                      </a:r>
                      <a:r>
                        <a:rPr lang="fa-IR" sz="240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تعداد </a:t>
                      </a:r>
                      <a:r>
                        <a:rPr lang="fa-IR" sz="2400" baseline="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رمز ارز</a:t>
                      </a:r>
                      <a:endParaRPr lang="en-US" sz="2400" dirty="0" smtClean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B </a:t>
                      </a:r>
                      <a:r>
                        <a:rPr lang="fa-IR" sz="240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ارزش رمز ارز</a:t>
                      </a:r>
                      <a:endParaRPr lang="en-US" sz="2400" dirty="0" smtClean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ارزش کل دارایی</a:t>
                      </a:r>
                      <a:endParaRPr lang="en-US" sz="2400" dirty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097681"/>
                  </a:ext>
                </a:extLst>
              </a:tr>
              <a:tr h="873416">
                <a:tc>
                  <a:txBody>
                    <a:bodyPr/>
                    <a:lstStyle/>
                    <a:p>
                      <a:pPr algn="ctr"/>
                      <a:endParaRPr lang="fa-I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fa-IR" dirty="0" smtClean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a-I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a-I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fa-I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a-I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a-I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fa-IR" dirty="0" smtClean="0">
                          <a:solidFill>
                            <a:schemeClr val="tx1"/>
                          </a:solidFill>
                        </a:rPr>
                        <a:t>20000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35639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81570" y="3873234"/>
                <a:ext cx="54288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10000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200000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570" y="3873234"/>
                <a:ext cx="542885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598894" y="4654333"/>
            <a:ext cx="652454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dirty="0" smtClean="0">
                <a:cs typeface="B Mitra" panose="00000400000000000000" pitchFamily="2" charset="-78"/>
              </a:rPr>
              <a:t>حال اگر قیمت ارز </a:t>
            </a:r>
            <a:r>
              <a:rPr lang="en-US" sz="2800" dirty="0" smtClean="0">
                <a:cs typeface="B Mitra" panose="00000400000000000000" pitchFamily="2" charset="-78"/>
              </a:rPr>
              <a:t>B</a:t>
            </a:r>
            <a:r>
              <a:rPr lang="fa-IR" sz="2800" dirty="0" smtClean="0">
                <a:cs typeface="B Mitra" panose="00000400000000000000" pitchFamily="2" charset="-78"/>
              </a:rPr>
              <a:t> در بازار جهانی به 550 دلار برسد: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cs typeface="B Mitra" panose="00000400000000000000" pitchFamily="2" charset="-78"/>
              </a:rPr>
              <a:t>دارایی فراهم کننده نقدینگی در صورت شرکت نکردن 21000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B Mitra" panose="00000400000000000000" pitchFamily="2" charset="-78"/>
              </a:rPr>
              <a:t>Arbitrage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12062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42616" y="648644"/>
          <a:ext cx="10457385" cy="258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477">
                  <a:extLst>
                    <a:ext uri="{9D8B030D-6E8A-4147-A177-3AD203B41FA5}">
                      <a16:colId xmlns:a16="http://schemas.microsoft.com/office/drawing/2014/main" val="1084384671"/>
                    </a:ext>
                  </a:extLst>
                </a:gridCol>
                <a:gridCol w="2091477">
                  <a:extLst>
                    <a:ext uri="{9D8B030D-6E8A-4147-A177-3AD203B41FA5}">
                      <a16:colId xmlns:a16="http://schemas.microsoft.com/office/drawing/2014/main" val="2229633783"/>
                    </a:ext>
                  </a:extLst>
                </a:gridCol>
                <a:gridCol w="2091477">
                  <a:extLst>
                    <a:ext uri="{9D8B030D-6E8A-4147-A177-3AD203B41FA5}">
                      <a16:colId xmlns:a16="http://schemas.microsoft.com/office/drawing/2014/main" val="3034591778"/>
                    </a:ext>
                  </a:extLst>
                </a:gridCol>
                <a:gridCol w="2091477">
                  <a:extLst>
                    <a:ext uri="{9D8B030D-6E8A-4147-A177-3AD203B41FA5}">
                      <a16:colId xmlns:a16="http://schemas.microsoft.com/office/drawing/2014/main" val="615191264"/>
                    </a:ext>
                  </a:extLst>
                </a:gridCol>
                <a:gridCol w="2091477">
                  <a:extLst>
                    <a:ext uri="{9D8B030D-6E8A-4147-A177-3AD203B41FA5}">
                      <a16:colId xmlns:a16="http://schemas.microsoft.com/office/drawing/2014/main" val="3072530963"/>
                    </a:ext>
                  </a:extLst>
                </a:gridCol>
              </a:tblGrid>
              <a:tr h="1187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aseline="0" dirty="0" smtClean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A </a:t>
                      </a:r>
                      <a:r>
                        <a:rPr lang="fa-IR" sz="240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تعداد </a:t>
                      </a:r>
                      <a:r>
                        <a:rPr lang="fa-IR" sz="2400" baseline="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رمز ارز</a:t>
                      </a:r>
                      <a:endParaRPr lang="en-US" sz="2400" dirty="0" smtClean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A </a:t>
                      </a:r>
                      <a:r>
                        <a:rPr lang="fa-IR" sz="240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ارزش رمز ارز</a:t>
                      </a:r>
                      <a:endParaRPr lang="en-US" sz="2400" dirty="0" smtClean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aseline="0" dirty="0" smtClean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B </a:t>
                      </a:r>
                      <a:r>
                        <a:rPr lang="fa-IR" sz="240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تعداد </a:t>
                      </a:r>
                      <a:r>
                        <a:rPr lang="fa-IR" sz="2400" baseline="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رمز ارز</a:t>
                      </a:r>
                      <a:endParaRPr lang="en-US" sz="2400" dirty="0" smtClean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B </a:t>
                      </a:r>
                      <a:r>
                        <a:rPr lang="fa-IR" sz="240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ارزش رمز ارز</a:t>
                      </a:r>
                      <a:endParaRPr lang="en-US" sz="2400" dirty="0" smtClean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  <a:p>
                      <a:pPr algn="ctr"/>
                      <a:r>
                        <a:rPr lang="fa-IR" sz="2400" dirty="0" smtClean="0">
                          <a:solidFill>
                            <a:schemeClr val="tx1"/>
                          </a:solidFill>
                          <a:cs typeface="B Mitra" panose="00000400000000000000" pitchFamily="2" charset="-78"/>
                        </a:rPr>
                        <a:t>ارزش کل دارایی</a:t>
                      </a:r>
                      <a:endParaRPr lang="en-US" sz="2400" dirty="0">
                        <a:solidFill>
                          <a:schemeClr val="tx1"/>
                        </a:solidFill>
                        <a:cs typeface="B Mitra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654742"/>
                  </a:ext>
                </a:extLst>
              </a:tr>
              <a:tr h="6963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endParaRPr lang="fa-IR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dirty="0" smtClean="0">
                          <a:solidFill>
                            <a:schemeClr val="tx1"/>
                          </a:solidFill>
                        </a:rPr>
                        <a:t>20000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60378"/>
                  </a:ext>
                </a:extLst>
              </a:tr>
              <a:tr h="6963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10988.9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0.954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19.07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20976.59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67818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32588" y="4059383"/>
            <a:ext cx="5067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dirty="0" smtClean="0">
                <a:cs typeface="B Mitra" panose="00000400000000000000" pitchFamily="2" charset="-78"/>
              </a:rPr>
              <a:t>23.41 دلار فراهم کننده نقدینگی ضرر کرده است</a:t>
            </a:r>
            <a:endParaRPr lang="en-US" sz="2800" dirty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8030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>
                <a:cs typeface="B Mitra" panose="00000400000000000000" pitchFamily="2" charset="-78"/>
              </a:rPr>
              <a:t>تاثیر </a:t>
            </a:r>
            <a:r>
              <a:rPr lang="en-US" dirty="0" smtClean="0">
                <a:cs typeface="B Mitra" panose="00000400000000000000" pitchFamily="2" charset="-78"/>
              </a:rPr>
              <a:t>Arbitrage</a:t>
            </a:r>
            <a:r>
              <a:rPr lang="fa-IR" dirty="0" smtClean="0">
                <a:cs typeface="B Mitra" panose="00000400000000000000" pitchFamily="2" charset="-78"/>
              </a:rPr>
              <a:t> بر مدل اقتصاد توزیع شده</a:t>
            </a:r>
            <a:r>
              <a:rPr lang="en-US" dirty="0">
                <a:cs typeface="B Mitra" panose="00000400000000000000" pitchFamily="2" charset="-78"/>
              </a:rPr>
              <a:t/>
            </a:r>
            <a:br>
              <a:rPr lang="en-US" dirty="0">
                <a:cs typeface="B Mitra" panose="00000400000000000000" pitchFamily="2" charset="-78"/>
              </a:rPr>
            </a:br>
            <a:endParaRPr lang="en-US" dirty="0">
              <a:cs typeface="B Mitra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Mitra" panose="00000400000000000000" pitchFamily="2" charset="-78"/>
              </a:rPr>
              <a:t>متعادل کردن پراکندگی دو رمز ارز</a:t>
            </a:r>
          </a:p>
          <a:p>
            <a:pPr algn="r" rtl="1"/>
            <a:r>
              <a:rPr lang="fa-IR" dirty="0">
                <a:cs typeface="B Mitra" panose="00000400000000000000" pitchFamily="2" charset="-78"/>
              </a:rPr>
              <a:t>برابری نقطه تعادل پایدار منحنی با قیمت اصلی </a:t>
            </a:r>
            <a:endParaRPr lang="en-US" dirty="0">
              <a:cs typeface="B Mitra" panose="00000400000000000000" pitchFamily="2" charset="-78"/>
            </a:endParaRPr>
          </a:p>
          <a:p>
            <a:pPr algn="r" rtl="1"/>
            <a:r>
              <a:rPr lang="fa-IR" dirty="0" smtClean="0">
                <a:cs typeface="B Mitra" panose="00000400000000000000" pitchFamily="2" charset="-78"/>
              </a:rPr>
              <a:t>ساخت یک پیشگوی قیمت بازار اصلی</a:t>
            </a:r>
          </a:p>
        </p:txBody>
      </p:sp>
    </p:spTree>
    <p:extLst>
      <p:ext uri="{BB962C8B-B14F-4D97-AF65-F5344CB8AC3E}">
        <p14:creationId xmlns:p14="http://schemas.microsoft.com/office/powerpoint/2010/main" val="91185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Uniswap</a:t>
            </a:r>
            <a:r>
              <a:rPr lang="en-US" dirty="0" smtClean="0"/>
              <a:t> V3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r" rtl="1"/>
            <a:endParaRPr lang="en-US" dirty="0" smtClean="0">
              <a:cs typeface="B Mitra" panose="00000400000000000000" pitchFamily="2" charset="-78"/>
            </a:endParaRPr>
          </a:p>
          <a:p>
            <a:pPr algn="r" rtl="1"/>
            <a:r>
              <a:rPr lang="fa-IR" dirty="0" smtClean="0">
                <a:cs typeface="B Mitra" panose="00000400000000000000" pitchFamily="2" charset="-78"/>
              </a:rPr>
              <a:t>بهتر </a:t>
            </a:r>
            <a:r>
              <a:rPr lang="fa-IR" dirty="0">
                <a:cs typeface="B Mitra" panose="00000400000000000000" pitchFamily="2" charset="-78"/>
              </a:rPr>
              <a:t>کردن کد که باعث کاهش </a:t>
            </a:r>
            <a:r>
              <a:rPr lang="en-US" dirty="0">
                <a:cs typeface="B Mitra" panose="00000400000000000000" pitchFamily="2" charset="-78"/>
              </a:rPr>
              <a:t>gas fee </a:t>
            </a:r>
            <a:r>
              <a:rPr lang="fa-IR" dirty="0">
                <a:cs typeface="B Mitra" panose="00000400000000000000" pitchFamily="2" charset="-78"/>
              </a:rPr>
              <a:t> می </a:t>
            </a:r>
            <a:r>
              <a:rPr lang="fa-IR" dirty="0" smtClean="0">
                <a:cs typeface="B Mitra" panose="00000400000000000000" pitchFamily="2" charset="-78"/>
              </a:rPr>
              <a:t>شود</a:t>
            </a:r>
            <a:endParaRPr lang="en-US" dirty="0" smtClean="0">
              <a:cs typeface="B Mitra" panose="00000400000000000000" pitchFamily="2" charset="-78"/>
            </a:endParaRPr>
          </a:p>
          <a:p>
            <a:pPr algn="r" rtl="1"/>
            <a:r>
              <a:rPr lang="fa-IR" dirty="0" smtClean="0">
                <a:cs typeface="B Mitra" panose="00000400000000000000" pitchFamily="2" charset="-78"/>
              </a:rPr>
              <a:t>تغییر مدل به </a:t>
            </a:r>
            <a:r>
              <a:rPr lang="en-US" dirty="0">
                <a:cs typeface="B Mitra" panose="00000400000000000000" pitchFamily="2" charset="-78"/>
              </a:rPr>
              <a:t>Concentrated </a:t>
            </a:r>
            <a:r>
              <a:rPr lang="en-US" dirty="0" smtClean="0">
                <a:cs typeface="B Mitra" panose="00000400000000000000" pitchFamily="2" charset="-78"/>
              </a:rPr>
              <a:t>Liquidity</a:t>
            </a:r>
            <a:endParaRPr lang="fa-IR" dirty="0">
              <a:cs typeface="B Mitra" panose="00000400000000000000" pitchFamily="2" charset="-78"/>
            </a:endParaRPr>
          </a:p>
          <a:p>
            <a:pPr algn="r" rtl="1"/>
            <a:r>
              <a:rPr lang="fa-IR" dirty="0" smtClean="0"/>
              <a:t>بهبود مدل </a:t>
            </a:r>
            <a:r>
              <a:rPr lang="en-US" dirty="0" smtClean="0"/>
              <a:t>oracle</a:t>
            </a:r>
            <a:endParaRPr lang="en-US" dirty="0"/>
          </a:p>
          <a:p>
            <a:pPr algn="r" rt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64" y="3354965"/>
            <a:ext cx="6477000" cy="3057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5100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B Mitra" panose="00000400000000000000" pitchFamily="2" charset="-78"/>
              </a:rPr>
              <a:t>Concentrated Liquidity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1538287"/>
            <a:ext cx="7696200" cy="5048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7478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CBAE-76EF-4965-A553-BF6D2DF9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Mitra" panose="00000400000000000000" pitchFamily="2" charset="-78"/>
              </a:rPr>
              <a:t>بررسی قراردادهای هوشمند</a:t>
            </a:r>
            <a:endParaRPr lang="en-US" dirty="0">
              <a:cs typeface="B Mitra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291D8-D803-56B2-9FF3-B2F4EDBAC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>
                <a:cs typeface="B Mitra" panose="00000400000000000000" pitchFamily="2" charset="-78"/>
              </a:rPr>
              <a:t> بررسی عمیق کد یک پروتکل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>
                <a:cs typeface="B Mitra" panose="00000400000000000000" pitchFamily="2" charset="-78"/>
              </a:rPr>
              <a:t> شناسایی اشکالات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>
                <a:cs typeface="B Mitra" panose="00000400000000000000" pitchFamily="2" charset="-78"/>
              </a:rPr>
              <a:t> ارائه راه‌حل‌های کارآمد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a-IR" sz="2800" dirty="0">
              <a:cs typeface="B Mitra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DE893-1039-304C-6C89-98081729E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5000730"/>
            <a:ext cx="5059680" cy="10249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7817FC-30B1-2BD9-F804-59760021A7F9}"/>
              </a:ext>
            </a:extLst>
          </p:cNvPr>
          <p:cNvSpPr txBox="1"/>
          <p:nvPr/>
        </p:nvSpPr>
        <p:spPr>
          <a:xfrm>
            <a:off x="4234543" y="5961427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Mitra" panose="00000400000000000000" pitchFamily="2" charset="-78"/>
              </a:rPr>
              <a:t>ایجاد یک زنجیره بر اساس پروتکلی اشتباه</a:t>
            </a:r>
            <a:endParaRPr lang="en-US" dirty="0">
              <a:cs typeface="B Mitra" panose="00000400000000000000" pitchFamily="2" charset="-78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A848CF-7B57-1AF3-F340-8D9C9A42FB99}"/>
              </a:ext>
            </a:extLst>
          </p:cNvPr>
          <p:cNvSpPr txBox="1">
            <a:spLocks/>
          </p:cNvSpPr>
          <p:nvPr/>
        </p:nvSpPr>
        <p:spPr>
          <a:xfrm>
            <a:off x="123824" y="1845734"/>
            <a:ext cx="558355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>
                <a:cs typeface="B Mitra" panose="00000400000000000000" pitchFamily="2" charset="-78"/>
              </a:rPr>
              <a:t> محتوای گزارش یک </a:t>
            </a:r>
            <a:r>
              <a:rPr lang="en-US" sz="2800" dirty="0">
                <a:cs typeface="B Mitra" panose="00000400000000000000" pitchFamily="2" charset="-78"/>
              </a:rPr>
              <a:t>audit</a:t>
            </a:r>
            <a:r>
              <a:rPr lang="fa-IR" sz="2800" dirty="0">
                <a:cs typeface="B Mitra" panose="00000400000000000000" pitchFamily="2" charset="-78"/>
              </a:rPr>
              <a:t>:</a:t>
            </a:r>
          </a:p>
          <a:p>
            <a:pPr lvl="1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600" dirty="0">
                <a:cs typeface="B Mitra" panose="00000400000000000000" pitchFamily="2" charset="-78"/>
              </a:rPr>
              <a:t>یافته‌ها از جمله آسیب‌پذیری، خطا و ...</a:t>
            </a:r>
          </a:p>
          <a:p>
            <a:pPr lvl="1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600" dirty="0">
                <a:cs typeface="B Mitra" panose="00000400000000000000" pitchFamily="2" charset="-78"/>
              </a:rPr>
              <a:t>راه‌حل رفع این مشکلات</a:t>
            </a:r>
          </a:p>
          <a:p>
            <a:pPr lvl="1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600" dirty="0">
                <a:cs typeface="B Mitra" panose="00000400000000000000" pitchFamily="2" charset="-78"/>
              </a:rPr>
              <a:t>ارائه نقشه راه برای حل مسائل باقی‌مانده </a:t>
            </a:r>
          </a:p>
        </p:txBody>
      </p:sp>
    </p:spTree>
    <p:extLst>
      <p:ext uri="{BB962C8B-B14F-4D97-AF65-F5344CB8AC3E}">
        <p14:creationId xmlns:p14="http://schemas.microsoft.com/office/powerpoint/2010/main" val="330626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CBAE-76EF-4965-A553-BF6D2DF9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Mitra" panose="00000400000000000000" pitchFamily="2" charset="-78"/>
              </a:rPr>
              <a:t>مراحل بررسی قرارداد هوشمند</a:t>
            </a:r>
            <a:endParaRPr lang="en-US" dirty="0">
              <a:cs typeface="B Mitra" panose="00000400000000000000" pitchFamily="2" charset="-78"/>
            </a:endParaRPr>
          </a:p>
        </p:txBody>
      </p:sp>
      <p:sp>
        <p:nvSpPr>
          <p:cNvPr id="13" name="Chevron 11">
            <a:extLst>
              <a:ext uri="{FF2B5EF4-FFF2-40B4-BE49-F238E27FC236}">
                <a16:creationId xmlns:a16="http://schemas.microsoft.com/office/drawing/2014/main" id="{A3B90724-8F28-B23C-55E3-C0F9D2D96FC7}"/>
              </a:ext>
            </a:extLst>
          </p:cNvPr>
          <p:cNvSpPr/>
          <p:nvPr/>
        </p:nvSpPr>
        <p:spPr>
          <a:xfrm flipH="1">
            <a:off x="9301317" y="2595714"/>
            <a:ext cx="2749560" cy="2783132"/>
          </a:xfrm>
          <a:prstGeom prst="chevron">
            <a:avLst>
              <a:gd name="adj" fmla="val 21561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DCF5DF-2B1F-848F-796D-72601A69AA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951" y="2534510"/>
            <a:ext cx="2065562" cy="206022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3C923BE-99E1-736A-F788-1D01E3FB63FD}"/>
              </a:ext>
            </a:extLst>
          </p:cNvPr>
          <p:cNvSpPr txBox="1"/>
          <p:nvPr/>
        </p:nvSpPr>
        <p:spPr>
          <a:xfrm>
            <a:off x="9730463" y="4655939"/>
            <a:ext cx="2065562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2000" b="1" dirty="0">
                <a:solidFill>
                  <a:schemeClr val="bg1"/>
                </a:solidFill>
                <a:cs typeface="B Mitra" panose="00000400000000000000" pitchFamily="2" charset="-78"/>
              </a:rPr>
              <a:t>1) جمع‌آوری اسناد</a:t>
            </a:r>
            <a:endParaRPr lang="fa-IR" sz="2000" dirty="0">
              <a:solidFill>
                <a:schemeClr val="bg1"/>
              </a:solidFill>
              <a:cs typeface="B Mitra" panose="00000400000000000000" pitchFamily="2" charset="-78"/>
            </a:endParaRPr>
          </a:p>
        </p:txBody>
      </p:sp>
      <p:sp>
        <p:nvSpPr>
          <p:cNvPr id="61" name="Chevron 11">
            <a:extLst>
              <a:ext uri="{FF2B5EF4-FFF2-40B4-BE49-F238E27FC236}">
                <a16:creationId xmlns:a16="http://schemas.microsoft.com/office/drawing/2014/main" id="{BB769F68-A30A-AAF4-AA18-0DB7D058E155}"/>
              </a:ext>
            </a:extLst>
          </p:cNvPr>
          <p:cNvSpPr/>
          <p:nvPr/>
        </p:nvSpPr>
        <p:spPr>
          <a:xfrm flipH="1">
            <a:off x="7041828" y="2595714"/>
            <a:ext cx="2749560" cy="2783132"/>
          </a:xfrm>
          <a:prstGeom prst="chevron">
            <a:avLst>
              <a:gd name="adj" fmla="val 21561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4" name="Chevron 11">
            <a:extLst>
              <a:ext uri="{FF2B5EF4-FFF2-40B4-BE49-F238E27FC236}">
                <a16:creationId xmlns:a16="http://schemas.microsoft.com/office/drawing/2014/main" id="{E65E8E10-68EA-3817-02F3-ACB6C270A2EC}"/>
              </a:ext>
            </a:extLst>
          </p:cNvPr>
          <p:cNvSpPr/>
          <p:nvPr/>
        </p:nvSpPr>
        <p:spPr>
          <a:xfrm flipH="1">
            <a:off x="4782339" y="2595714"/>
            <a:ext cx="2749560" cy="2783132"/>
          </a:xfrm>
          <a:prstGeom prst="chevron">
            <a:avLst>
              <a:gd name="adj" fmla="val 21561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5" name="Chevron 11">
            <a:extLst>
              <a:ext uri="{FF2B5EF4-FFF2-40B4-BE49-F238E27FC236}">
                <a16:creationId xmlns:a16="http://schemas.microsoft.com/office/drawing/2014/main" id="{5F4131B0-3941-92C4-4507-2431BCC86D95}"/>
              </a:ext>
            </a:extLst>
          </p:cNvPr>
          <p:cNvSpPr/>
          <p:nvPr/>
        </p:nvSpPr>
        <p:spPr>
          <a:xfrm flipH="1">
            <a:off x="2522850" y="2595714"/>
            <a:ext cx="2749560" cy="2783132"/>
          </a:xfrm>
          <a:prstGeom prst="chevron">
            <a:avLst>
              <a:gd name="adj" fmla="val 21561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6" name="Chevron 11">
            <a:extLst>
              <a:ext uri="{FF2B5EF4-FFF2-40B4-BE49-F238E27FC236}">
                <a16:creationId xmlns:a16="http://schemas.microsoft.com/office/drawing/2014/main" id="{6F5F3927-06B1-8737-7E02-25F2893ABC5C}"/>
              </a:ext>
            </a:extLst>
          </p:cNvPr>
          <p:cNvSpPr/>
          <p:nvPr/>
        </p:nvSpPr>
        <p:spPr>
          <a:xfrm flipH="1">
            <a:off x="263361" y="2595714"/>
            <a:ext cx="2749560" cy="2783132"/>
          </a:xfrm>
          <a:prstGeom prst="chevron">
            <a:avLst>
              <a:gd name="adj" fmla="val 21561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0B52BA5-F0E4-B166-E5C6-82713A4779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62471" y="2798874"/>
            <a:ext cx="1538116" cy="153149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EAEE3ABD-EA1F-30B9-F83A-FAEB04B62892}"/>
              </a:ext>
            </a:extLst>
          </p:cNvPr>
          <p:cNvSpPr txBox="1"/>
          <p:nvPr/>
        </p:nvSpPr>
        <p:spPr>
          <a:xfrm>
            <a:off x="7501437" y="4660586"/>
            <a:ext cx="2065562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2000" b="1" dirty="0">
                <a:solidFill>
                  <a:schemeClr val="bg1"/>
                </a:solidFill>
                <a:cs typeface="B Mitra" panose="00000400000000000000" pitchFamily="2" charset="-78"/>
              </a:rPr>
              <a:t>2) تست خودکار</a:t>
            </a:r>
            <a:endParaRPr lang="fa-IR" sz="2000" dirty="0">
              <a:solidFill>
                <a:schemeClr val="bg1"/>
              </a:solidFill>
              <a:cs typeface="B Mitra" panose="00000400000000000000" pitchFamily="2" charset="-78"/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4378E57B-5AB5-6682-6778-03C75AB1C3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3973" y="2534510"/>
            <a:ext cx="2186260" cy="218061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A4B8C88-B66C-147F-DB2C-E761A2D01F1C}"/>
              </a:ext>
            </a:extLst>
          </p:cNvPr>
          <p:cNvSpPr txBox="1"/>
          <p:nvPr/>
        </p:nvSpPr>
        <p:spPr>
          <a:xfrm>
            <a:off x="5231118" y="4655939"/>
            <a:ext cx="2065562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2000" b="1" dirty="0">
                <a:solidFill>
                  <a:schemeClr val="bg1"/>
                </a:solidFill>
                <a:cs typeface="B Mitra" panose="00000400000000000000" pitchFamily="2" charset="-78"/>
              </a:rPr>
              <a:t>3) بررسی دستی</a:t>
            </a:r>
            <a:endParaRPr lang="fa-IR" sz="2000" dirty="0">
              <a:solidFill>
                <a:schemeClr val="bg1"/>
              </a:solidFill>
              <a:cs typeface="B Mitra" panose="00000400000000000000" pitchFamily="2" charset="-78"/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FE5DA965-7E5F-67F1-12D0-5F3077891F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2166" y="2716913"/>
            <a:ext cx="1699808" cy="1695416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F687898A-442B-B9DC-A379-9EC97A5A178E}"/>
              </a:ext>
            </a:extLst>
          </p:cNvPr>
          <p:cNvSpPr txBox="1"/>
          <p:nvPr/>
        </p:nvSpPr>
        <p:spPr>
          <a:xfrm>
            <a:off x="3001830" y="4647656"/>
            <a:ext cx="2065562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a-IR" sz="2000" b="1" dirty="0">
                <a:solidFill>
                  <a:schemeClr val="bg1"/>
                </a:solidFill>
                <a:cs typeface="B Mitra" panose="00000400000000000000" pitchFamily="2" charset="-78"/>
              </a:rPr>
              <a:t>4) طبقه‌بندی خطاها</a:t>
            </a:r>
            <a:endParaRPr lang="fa-IR" sz="2000" dirty="0">
              <a:solidFill>
                <a:schemeClr val="bg1"/>
              </a:solidFill>
              <a:cs typeface="B Mitra" panose="00000400000000000000" pitchFamily="2" charset="-78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99C358C-EE30-EC27-74A1-8EDE8D95510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780" y="2534510"/>
            <a:ext cx="1965841" cy="196076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BF3C002-676F-BFFB-2EF3-483312284F41}"/>
              </a:ext>
            </a:extLst>
          </p:cNvPr>
          <p:cNvSpPr txBox="1"/>
          <p:nvPr/>
        </p:nvSpPr>
        <p:spPr>
          <a:xfrm>
            <a:off x="3002092" y="4643199"/>
            <a:ext cx="2065562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a-IR" sz="2000" b="1" dirty="0">
                <a:solidFill>
                  <a:schemeClr val="bg1"/>
                </a:solidFill>
                <a:cs typeface="B Mitra" panose="00000400000000000000" pitchFamily="2" charset="-78"/>
              </a:rPr>
              <a:t>4) طبقه‌بندی خطاها</a:t>
            </a:r>
            <a:endParaRPr lang="fa-IR" sz="2000" dirty="0">
              <a:solidFill>
                <a:schemeClr val="bg1"/>
              </a:solidFill>
              <a:cs typeface="B Mitra" panose="00000400000000000000" pitchFamily="2" charset="-78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4CEF2B-3DE8-AC8E-9C1A-2735046B18D0}"/>
              </a:ext>
            </a:extLst>
          </p:cNvPr>
          <p:cNvSpPr txBox="1"/>
          <p:nvPr/>
        </p:nvSpPr>
        <p:spPr>
          <a:xfrm>
            <a:off x="715902" y="4305669"/>
            <a:ext cx="2065562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a-IR" sz="2000" b="1" dirty="0">
                <a:solidFill>
                  <a:schemeClr val="bg1"/>
                </a:solidFill>
                <a:cs typeface="B Mitra" panose="00000400000000000000" pitchFamily="2" charset="-78"/>
              </a:rPr>
              <a:t>5و6) ارائه گزارش اولیه و نهایی</a:t>
            </a:r>
            <a:endParaRPr lang="fa-IR" sz="2000" dirty="0">
              <a:solidFill>
                <a:schemeClr val="bg1"/>
              </a:solidFill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62355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CBAE-76EF-4965-A553-BF6D2DF9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Mitra" panose="00000400000000000000" pitchFamily="2" charset="-78"/>
              </a:rPr>
              <a:t>آسیب‌پذیری‌های رایج قراردادهای هوشمند</a:t>
            </a:r>
            <a:endParaRPr lang="en-US" dirty="0">
              <a:cs typeface="B Mitra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291D8-D803-56B2-9FF3-B2F4EDBAC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420" y="1845734"/>
            <a:ext cx="6882260" cy="402336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>
                <a:cs typeface="B Mitra" panose="00000400000000000000" pitchFamily="2" charset="-78"/>
              </a:rPr>
              <a:t> 1) </a:t>
            </a:r>
            <a:r>
              <a:rPr lang="fa-IR" sz="2800" b="1" dirty="0">
                <a:cs typeface="B Mitra" panose="00000400000000000000" pitchFamily="2" charset="-78"/>
              </a:rPr>
              <a:t>مسائل مربوط به ورود مجدد</a:t>
            </a:r>
          </a:p>
          <a:p>
            <a:pPr lvl="1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600" dirty="0">
                <a:cs typeface="B Mitra" panose="00000400000000000000" pitchFamily="2" charset="-78"/>
              </a:rPr>
              <a:t>فراخوانی یک تابع خارجی غیرقابل اعتماد توسط قرارداد هوشمند</a:t>
            </a:r>
            <a:endParaRPr lang="fa-IR" sz="2800" b="1" dirty="0">
              <a:cs typeface="B Mitra" panose="00000400000000000000" pitchFamily="2" charset="-78"/>
            </a:endParaRP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>
                <a:cs typeface="B Mitra" panose="00000400000000000000" pitchFamily="2" charset="-78"/>
              </a:rPr>
              <a:t> 2) </a:t>
            </a:r>
            <a:r>
              <a:rPr lang="fa-IR" sz="2800" b="1" dirty="0">
                <a:cs typeface="B Mitra" panose="00000400000000000000" pitchFamily="2" charset="-78"/>
              </a:rPr>
              <a:t>سرریز و زیر جریان عدد صحیح (</a:t>
            </a:r>
            <a:r>
              <a:rPr lang="en-US" sz="2800" b="1" dirty="0">
                <a:cs typeface="B Mitra" panose="00000400000000000000" pitchFamily="2" charset="-78"/>
              </a:rPr>
              <a:t>Integer overflow and underflow</a:t>
            </a:r>
            <a:r>
              <a:rPr lang="fa-IR" sz="2800" b="1" dirty="0">
                <a:cs typeface="B Mitra" panose="00000400000000000000" pitchFamily="2" charset="-78"/>
              </a:rPr>
              <a:t>)</a:t>
            </a:r>
            <a:endParaRPr lang="en-US" sz="2600" b="1" dirty="0">
              <a:cs typeface="B Mitra" panose="00000400000000000000" pitchFamily="2" charset="-78"/>
            </a:endParaRPr>
          </a:p>
          <a:p>
            <a:pPr lvl="1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600" dirty="0">
                <a:cs typeface="B Mitra" panose="00000400000000000000" pitchFamily="2" charset="-78"/>
              </a:rPr>
              <a:t>بدست ‌آمدن عدد حاصل محاسبات بیش از ظرفیت ذخیره‌سازی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E2231B-4E54-FB63-22E6-779D100B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35" y="1583833"/>
            <a:ext cx="4296363" cy="428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17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CBAE-76EF-4965-A553-BF6D2DF9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Mitra" panose="00000400000000000000" pitchFamily="2" charset="-78"/>
              </a:rPr>
              <a:t>آسیب‌پذیری‌های رایج قراردادهای هوشمند</a:t>
            </a:r>
            <a:endParaRPr lang="en-US" dirty="0">
              <a:cs typeface="B Mitra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291D8-D803-56B2-9FF3-B2F4EDBAC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420" y="1845734"/>
            <a:ext cx="6882260" cy="402336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>
                <a:cs typeface="B Mitra" panose="00000400000000000000" pitchFamily="2" charset="-78"/>
              </a:rPr>
              <a:t> 3) </a:t>
            </a:r>
            <a:r>
              <a:rPr lang="fa-IR" sz="2800" b="1" dirty="0">
                <a:cs typeface="B Mitra" panose="00000400000000000000" pitchFamily="2" charset="-78"/>
              </a:rPr>
              <a:t>نشت اطلاعات در مورد فرصت‌های پیش‌رو</a:t>
            </a:r>
          </a:p>
          <a:p>
            <a:pPr lvl="1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600" dirty="0">
                <a:cs typeface="B Mitra" panose="00000400000000000000" pitchFamily="2" charset="-78"/>
              </a:rPr>
              <a:t>نشت اطلاعات در مورد خریدهای آتی توسط </a:t>
            </a:r>
            <a:r>
              <a:rPr lang="en-US" sz="2600" dirty="0" err="1">
                <a:cs typeface="B Mitra" panose="00000400000000000000" pitchFamily="2" charset="-78"/>
              </a:rPr>
              <a:t>dApp</a:t>
            </a:r>
            <a:endParaRPr lang="fa-IR" sz="2600" dirty="0">
              <a:cs typeface="B Mitra" panose="00000400000000000000" pitchFamily="2" charset="-78"/>
            </a:endParaRP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>
                <a:cs typeface="B Mitra" panose="00000400000000000000" pitchFamily="2" charset="-78"/>
              </a:rPr>
              <a:t> 4) </a:t>
            </a:r>
            <a:r>
              <a:rPr lang="fa-IR" sz="2800" b="1" dirty="0">
                <a:cs typeface="B Mitra" panose="00000400000000000000" pitchFamily="2" charset="-78"/>
              </a:rPr>
              <a:t>خطرات متمرکزسازی</a:t>
            </a:r>
            <a:endParaRPr lang="en-US" sz="2600" b="1" dirty="0">
              <a:cs typeface="B Mitra" panose="00000400000000000000" pitchFamily="2" charset="-78"/>
            </a:endParaRPr>
          </a:p>
          <a:p>
            <a:pPr lvl="1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600" dirty="0">
                <a:cs typeface="B Mitra" panose="00000400000000000000" pitchFamily="2" charset="-78"/>
              </a:rPr>
              <a:t>به خطر افتادن داده‌ها یا کنترل در نقطه شکستی به نام متمرکزسازی</a:t>
            </a:r>
          </a:p>
          <a:p>
            <a:pPr lvl="1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a-IR" sz="2800" b="1" dirty="0">
              <a:cs typeface="B Mitra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E2231B-4E54-FB63-22E6-779D100B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35" y="1583833"/>
            <a:ext cx="4296363" cy="428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3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CBAE-76EF-4965-A553-BF6D2DF9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>
                <a:cs typeface="B Mitra" panose="00000400000000000000" pitchFamily="2" charset="-78"/>
              </a:rPr>
              <a:t>Audit</a:t>
            </a:r>
            <a:r>
              <a:rPr lang="fa-IR" dirty="0">
                <a:cs typeface="B Mitra" panose="00000400000000000000" pitchFamily="2" charset="-78"/>
              </a:rPr>
              <a:t> قرارداد هوشمند </a:t>
            </a:r>
            <a:r>
              <a:rPr lang="en-US" dirty="0" err="1">
                <a:cs typeface="B Mitra" panose="00000400000000000000" pitchFamily="2" charset="-78"/>
              </a:rPr>
              <a:t>uniswap</a:t>
            </a:r>
            <a:endParaRPr lang="en-US" dirty="0">
              <a:cs typeface="B Mitra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291D8-D803-56B2-9FF3-B2F4EDBAC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420" y="1845734"/>
            <a:ext cx="6882260" cy="402336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>
                <a:cs typeface="B Mitra" panose="00000400000000000000" pitchFamily="2" charset="-78"/>
              </a:rPr>
              <a:t> بررسی سه نسخه عرضه شده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>
                <a:cs typeface="B Mitra" panose="00000400000000000000" pitchFamily="2" charset="-78"/>
              </a:rPr>
              <a:t> اجرای یک برنامه </a:t>
            </a:r>
            <a:r>
              <a:rPr lang="en-US" sz="2800" dirty="0">
                <a:cs typeface="B Mitra" panose="00000400000000000000" pitchFamily="2" charset="-78"/>
              </a:rPr>
              <a:t>bug bounty</a:t>
            </a:r>
            <a:r>
              <a:rPr lang="fa-IR" sz="2600" dirty="0">
                <a:cs typeface="B Mitra" panose="00000400000000000000" pitchFamily="2" charset="-78"/>
              </a:rPr>
              <a:t> و رفع تعداد زیادی از مشکلات</a:t>
            </a:r>
            <a:endParaRPr lang="en-US" sz="2800" dirty="0">
              <a:cs typeface="B Mitra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628DD9-C1BC-1FD6-A5B5-BFA2D0DF7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70" y="2188961"/>
            <a:ext cx="3329850" cy="333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73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94350B-6E6B-49B6-BD30-2E0D68FA4116}"/>
              </a:ext>
            </a:extLst>
          </p:cNvPr>
          <p:cNvSpPr txBox="1"/>
          <p:nvPr/>
        </p:nvSpPr>
        <p:spPr>
          <a:xfrm>
            <a:off x="7534275" y="349680"/>
            <a:ext cx="3819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B Nazanin" panose="00000400000000000000" pitchFamily="2" charset="-78"/>
              </a:rPr>
              <a:t>تجارت غیر متمرکز </a:t>
            </a:r>
            <a:r>
              <a:rPr lang="fa-IR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B Nazanin" panose="00000400000000000000" pitchFamily="2" charset="-78"/>
              </a:rPr>
              <a:t> </a:t>
            </a:r>
            <a:r>
              <a:rPr lang="en-US" altLang="ko-KR" sz="3200" b="1" dirty="0" smtClean="0">
                <a:solidFill>
                  <a:srgbClr val="FF0000"/>
                </a:solidFill>
                <a:latin typeface="+mj-lt"/>
                <a:cs typeface="B Nazanin" panose="00000400000000000000" pitchFamily="2" charset="-78"/>
              </a:rPr>
              <a:t> </a:t>
            </a:r>
            <a:r>
              <a:rPr lang="en-US" altLang="ko-KR" sz="3200" b="1" dirty="0" err="1" smtClean="0">
                <a:solidFill>
                  <a:srgbClr val="B921AE"/>
                </a:solidFill>
                <a:latin typeface="+mj-lt"/>
                <a:cs typeface="B Nazanin" panose="00000400000000000000" pitchFamily="2" charset="-78"/>
              </a:rPr>
              <a:t>DeFi</a:t>
            </a:r>
            <a:endParaRPr lang="ko-KR" altLang="en-US" sz="3200" b="1" dirty="0">
              <a:solidFill>
                <a:srgbClr val="B921AE"/>
              </a:solidFill>
              <a:latin typeface="+mj-lt"/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11" y="934455"/>
            <a:ext cx="5571008" cy="31336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93092" y="5084159"/>
            <a:ext cx="1362606" cy="1362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432" y="934455"/>
            <a:ext cx="2221057" cy="22167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735957"/>
            <a:ext cx="1438616" cy="1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117" y="3808672"/>
            <a:ext cx="1293186" cy="12931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372" y="2501301"/>
            <a:ext cx="1360060" cy="136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4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CBAE-76EF-4965-A553-BF6D2DF9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>
                <a:cs typeface="B Mitra" panose="00000400000000000000" pitchFamily="2" charset="-78"/>
              </a:rPr>
              <a:t>Audit</a:t>
            </a:r>
            <a:r>
              <a:rPr lang="fa-IR" dirty="0">
                <a:cs typeface="B Mitra" panose="00000400000000000000" pitchFamily="2" charset="-78"/>
              </a:rPr>
              <a:t> قرارداد هوشمند </a:t>
            </a:r>
            <a:r>
              <a:rPr lang="en-US" dirty="0" err="1">
                <a:cs typeface="B Mitra" panose="00000400000000000000" pitchFamily="2" charset="-78"/>
              </a:rPr>
              <a:t>uniswap</a:t>
            </a:r>
            <a:endParaRPr lang="en-US" dirty="0">
              <a:cs typeface="B Mitra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291D8-D803-56B2-9FF3-B2F4EDBAC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420" y="1845734"/>
            <a:ext cx="6882260" cy="402336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>
                <a:cs typeface="B Mitra" panose="00000400000000000000" pitchFamily="2" charset="-78"/>
              </a:rPr>
              <a:t> </a:t>
            </a:r>
            <a:r>
              <a:rPr lang="fa-IR" sz="2800" b="1" dirty="0">
                <a:cs typeface="B Mitra" panose="00000400000000000000" pitchFamily="2" charset="-78"/>
              </a:rPr>
              <a:t>نسخه 1 (</a:t>
            </a:r>
            <a:r>
              <a:rPr lang="en-US" sz="2800" b="1" dirty="0">
                <a:cs typeface="B Mitra" panose="00000400000000000000" pitchFamily="2" charset="-78"/>
              </a:rPr>
              <a:t>V1</a:t>
            </a:r>
            <a:r>
              <a:rPr lang="fa-IR" sz="2800" b="1" dirty="0">
                <a:cs typeface="B Mitra" panose="00000400000000000000" pitchFamily="2" charset="-78"/>
              </a:rPr>
              <a:t>)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>
                <a:cs typeface="B Mitra" panose="00000400000000000000" pitchFamily="2" charset="-78"/>
              </a:rPr>
              <a:t> گزارشی در ژانویه 2019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>
                <a:cs typeface="B Mitra" panose="00000400000000000000" pitchFamily="2" charset="-78"/>
              </a:rPr>
              <a:t> 7 تهدید، 1 عمده و 6تا جزئی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>
                <a:cs typeface="B Mitra" panose="00000400000000000000" pitchFamily="2" charset="-78"/>
              </a:rPr>
              <a:t> آسیب‌پذیری عمده (نیمه‌بحرانی) بر روی تابع </a:t>
            </a:r>
            <a:r>
              <a:rPr lang="en-US" sz="2800" dirty="0" err="1">
                <a:cs typeface="B Mitra" panose="00000400000000000000" pitchFamily="2" charset="-78"/>
              </a:rPr>
              <a:t>transferForm</a:t>
            </a:r>
            <a:endParaRPr lang="fa-IR" sz="2800" dirty="0">
              <a:cs typeface="B Mitra" panose="00000400000000000000" pitchFamily="2" charset="-78"/>
            </a:endParaRPr>
          </a:p>
          <a:p>
            <a:pPr lvl="1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600" dirty="0">
                <a:cs typeface="B Mitra" panose="00000400000000000000" pitchFamily="2" charset="-78"/>
              </a:rPr>
              <a:t>امکان دزدیدن پول کل یک </a:t>
            </a:r>
            <a:r>
              <a:rPr lang="en-US" sz="2600" dirty="0">
                <a:cs typeface="B Mitra" panose="00000400000000000000" pitchFamily="2" charset="-78"/>
              </a:rPr>
              <a:t>pool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628DD9-C1BC-1FD6-A5B5-BFA2D0DF7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70" y="2188961"/>
            <a:ext cx="3329850" cy="333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38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CBAE-76EF-4965-A553-BF6D2DF9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>
                <a:cs typeface="B Mitra" panose="00000400000000000000" pitchFamily="2" charset="-78"/>
              </a:rPr>
              <a:t>Audit</a:t>
            </a:r>
            <a:r>
              <a:rPr lang="fa-IR" dirty="0">
                <a:cs typeface="B Mitra" panose="00000400000000000000" pitchFamily="2" charset="-78"/>
              </a:rPr>
              <a:t> قرارداد هوشمند </a:t>
            </a:r>
            <a:r>
              <a:rPr lang="en-US" dirty="0" err="1">
                <a:cs typeface="B Mitra" panose="00000400000000000000" pitchFamily="2" charset="-78"/>
              </a:rPr>
              <a:t>uniswap</a:t>
            </a:r>
            <a:endParaRPr lang="en-US" dirty="0">
              <a:cs typeface="B Mitra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291D8-D803-56B2-9FF3-B2F4EDBAC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420" y="1845733"/>
            <a:ext cx="6882260" cy="4424437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>
                <a:cs typeface="B Mitra" panose="00000400000000000000" pitchFamily="2" charset="-78"/>
              </a:rPr>
              <a:t> </a:t>
            </a:r>
            <a:r>
              <a:rPr lang="fa-IR" sz="2800" b="1" dirty="0">
                <a:cs typeface="B Mitra" panose="00000400000000000000" pitchFamily="2" charset="-78"/>
              </a:rPr>
              <a:t>نسخه 2 (</a:t>
            </a:r>
            <a:r>
              <a:rPr lang="en-US" sz="2800" b="1" dirty="0">
                <a:cs typeface="B Mitra" panose="00000400000000000000" pitchFamily="2" charset="-78"/>
              </a:rPr>
              <a:t>V2</a:t>
            </a:r>
            <a:r>
              <a:rPr lang="fa-IR" sz="2800" b="1" dirty="0">
                <a:cs typeface="B Mitra" panose="00000400000000000000" pitchFamily="2" charset="-78"/>
              </a:rPr>
              <a:t>)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>
                <a:cs typeface="B Mitra" panose="00000400000000000000" pitchFamily="2" charset="-78"/>
              </a:rPr>
              <a:t> گزارشی در سال 2020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>
                <a:cs typeface="B Mitra" panose="00000400000000000000" pitchFamily="2" charset="-78"/>
              </a:rPr>
              <a:t> ارائه 3 باگ و 7 پیشنهاد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>
                <a:cs typeface="B Mitra" panose="00000400000000000000" pitchFamily="2" charset="-78"/>
              </a:rPr>
              <a:t> باگ‌های مطرح‌شده از آسیب‌پذیری‌های از جنس:</a:t>
            </a:r>
          </a:p>
          <a:p>
            <a:pPr lvl="1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cs typeface="B Mitra" panose="00000400000000000000" pitchFamily="2" charset="-78"/>
              </a:rPr>
              <a:t>Race condition</a:t>
            </a:r>
          </a:p>
          <a:p>
            <a:pPr lvl="1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cs typeface="B Mitra" panose="00000400000000000000" pitchFamily="2" charset="-78"/>
              </a:rPr>
              <a:t>Integer overflow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628DD9-C1BC-1FD6-A5B5-BFA2D0DF7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70" y="2188961"/>
            <a:ext cx="3329850" cy="333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92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CBAE-76EF-4965-A553-BF6D2DF9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>
                <a:cs typeface="B Mitra" panose="00000400000000000000" pitchFamily="2" charset="-78"/>
              </a:rPr>
              <a:t>Audit</a:t>
            </a:r>
            <a:r>
              <a:rPr lang="fa-IR" dirty="0">
                <a:cs typeface="B Mitra" panose="00000400000000000000" pitchFamily="2" charset="-78"/>
              </a:rPr>
              <a:t> قرارداد هوشمند </a:t>
            </a:r>
            <a:r>
              <a:rPr lang="en-US" dirty="0" err="1">
                <a:cs typeface="B Mitra" panose="00000400000000000000" pitchFamily="2" charset="-78"/>
              </a:rPr>
              <a:t>uniswap</a:t>
            </a:r>
            <a:endParaRPr lang="en-US" dirty="0">
              <a:cs typeface="B Mitra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291D8-D803-56B2-9FF3-B2F4EDBAC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420" y="1845733"/>
            <a:ext cx="6882260" cy="4424437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>
                <a:cs typeface="B Mitra" panose="00000400000000000000" pitchFamily="2" charset="-78"/>
              </a:rPr>
              <a:t> </a:t>
            </a:r>
            <a:r>
              <a:rPr lang="fa-IR" sz="2800" b="1" dirty="0">
                <a:cs typeface="B Mitra" panose="00000400000000000000" pitchFamily="2" charset="-78"/>
              </a:rPr>
              <a:t>نسخه 3 (</a:t>
            </a:r>
            <a:r>
              <a:rPr lang="en-US" sz="2800" b="1" dirty="0">
                <a:cs typeface="B Mitra" panose="00000400000000000000" pitchFamily="2" charset="-78"/>
              </a:rPr>
              <a:t>V3</a:t>
            </a:r>
            <a:r>
              <a:rPr lang="fa-IR" sz="2800" b="1" dirty="0">
                <a:cs typeface="B Mitra" panose="00000400000000000000" pitchFamily="2" charset="-78"/>
              </a:rPr>
              <a:t>)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>
                <a:cs typeface="B Mitra" panose="00000400000000000000" pitchFamily="2" charset="-78"/>
              </a:rPr>
              <a:t> گزارشی در سال 2021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>
                <a:cs typeface="B Mitra" panose="00000400000000000000" pitchFamily="2" charset="-78"/>
              </a:rPr>
              <a:t> ارائه 2 مشکل متوسط و 159 مشکل جزئی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>
                <a:cs typeface="B Mitra" panose="00000400000000000000" pitchFamily="2" charset="-78"/>
              </a:rPr>
              <a:t> مشکلات متوسط:</a:t>
            </a:r>
          </a:p>
          <a:p>
            <a:pPr lvl="1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cs typeface="B Mitra" panose="00000400000000000000" pitchFamily="2" charset="-78"/>
              </a:rPr>
              <a:t>چک ناکافی مقادیر</a:t>
            </a:r>
          </a:p>
          <a:p>
            <a:pPr lvl="1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cs typeface="B Mitra" panose="00000400000000000000" pitchFamily="2" charset="-78"/>
              </a:rPr>
              <a:t>سرریز پشته</a:t>
            </a:r>
            <a:endParaRPr lang="en-US" sz="2200" dirty="0">
              <a:cs typeface="B Mitra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628DD9-C1BC-1FD6-A5B5-BFA2D0DF7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70" y="2188961"/>
            <a:ext cx="3329850" cy="333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99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CBAE-76EF-4965-A553-BF6D2DF9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Mitra" panose="00000400000000000000" pitchFamily="2" charset="-78"/>
              </a:rPr>
              <a:t>رقبای قرارداد هوشمند </a:t>
            </a:r>
            <a:r>
              <a:rPr lang="en-US" dirty="0" err="1">
                <a:cs typeface="B Mitra" panose="00000400000000000000" pitchFamily="2" charset="-78"/>
              </a:rPr>
              <a:t>uniswap</a:t>
            </a:r>
            <a:endParaRPr lang="en-US" dirty="0">
              <a:cs typeface="B Mitra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291D8-D803-56B2-9FF3-B2F4EDBAC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420" y="1845733"/>
            <a:ext cx="6882260" cy="4424437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>
                <a:cs typeface="B Mitra" panose="00000400000000000000" pitchFamily="2" charset="-78"/>
              </a:rPr>
              <a:t> موفقیت </a:t>
            </a:r>
            <a:r>
              <a:rPr lang="en-US" sz="2800" dirty="0" err="1">
                <a:cs typeface="B Mitra" panose="00000400000000000000" pitchFamily="2" charset="-78"/>
              </a:rPr>
              <a:t>uniswap</a:t>
            </a:r>
            <a:r>
              <a:rPr lang="fa-IR" sz="2800" dirty="0">
                <a:cs typeface="B Mitra" panose="00000400000000000000" pitchFamily="2" charset="-78"/>
              </a:rPr>
              <a:t> یکی از دلایل ایجاد رقبا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>
                <a:cs typeface="B Mitra" panose="00000400000000000000" pitchFamily="2" charset="-78"/>
              </a:rPr>
              <a:t> ایجاد ویژگی‌های نوآورانه برای جذب کابران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>
                <a:cs typeface="B Mitra" panose="00000400000000000000" pitchFamily="2" charset="-78"/>
              </a:rPr>
              <a:t> اتخاذ مفهوم </a:t>
            </a:r>
            <a:r>
              <a:rPr lang="en-US" sz="2800" dirty="0">
                <a:cs typeface="B Mitra" panose="00000400000000000000" pitchFamily="2" charset="-78"/>
              </a:rPr>
              <a:t>AMM</a:t>
            </a:r>
            <a:r>
              <a:rPr lang="fa-IR" sz="2800" dirty="0">
                <a:cs typeface="B Mitra" panose="00000400000000000000" pitchFamily="2" charset="-78"/>
              </a:rPr>
              <a:t> یا رویکردهای دیگر در رقبا</a:t>
            </a:r>
            <a:endParaRPr lang="en-US" sz="2200" dirty="0">
              <a:cs typeface="B Mitra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628DD9-C1BC-1FD6-A5B5-BFA2D0DF7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3497" y="1195497"/>
            <a:ext cx="5662503" cy="566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65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agon 5">
            <a:extLst>
              <a:ext uri="{FF2B5EF4-FFF2-40B4-BE49-F238E27FC236}">
                <a16:creationId xmlns:a16="http://schemas.microsoft.com/office/drawing/2014/main" id="{6C67FB65-E925-66B8-0007-320E86E00144}"/>
              </a:ext>
            </a:extLst>
          </p:cNvPr>
          <p:cNvSpPr/>
          <p:nvPr/>
        </p:nvSpPr>
        <p:spPr>
          <a:xfrm>
            <a:off x="4857724" y="450088"/>
            <a:ext cx="2249718" cy="1939412"/>
          </a:xfrm>
          <a:prstGeom prst="hexagon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5B239D22-ACEC-EFDB-8B05-29132697EA46}"/>
              </a:ext>
            </a:extLst>
          </p:cNvPr>
          <p:cNvSpPr/>
          <p:nvPr/>
        </p:nvSpPr>
        <p:spPr>
          <a:xfrm>
            <a:off x="4877388" y="2439995"/>
            <a:ext cx="2249718" cy="1939412"/>
          </a:xfrm>
          <a:prstGeom prst="hexagon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33FDA1E7-D373-D927-6415-3C8BC3C107B2}"/>
              </a:ext>
            </a:extLst>
          </p:cNvPr>
          <p:cNvSpPr/>
          <p:nvPr/>
        </p:nvSpPr>
        <p:spPr>
          <a:xfrm>
            <a:off x="4877388" y="4449564"/>
            <a:ext cx="2249718" cy="1939412"/>
          </a:xfrm>
          <a:prstGeom prst="hexagon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FC88F90E-4176-8517-71F5-B3FFA744F43D}"/>
              </a:ext>
            </a:extLst>
          </p:cNvPr>
          <p:cNvSpPr/>
          <p:nvPr/>
        </p:nvSpPr>
        <p:spPr>
          <a:xfrm>
            <a:off x="6701271" y="1435211"/>
            <a:ext cx="2249718" cy="1939412"/>
          </a:xfrm>
          <a:prstGeom prst="hexagon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0ABD3983-D6A1-3B25-9333-2D9018EDBB85}"/>
              </a:ext>
            </a:extLst>
          </p:cNvPr>
          <p:cNvSpPr/>
          <p:nvPr/>
        </p:nvSpPr>
        <p:spPr>
          <a:xfrm>
            <a:off x="6705601" y="3446083"/>
            <a:ext cx="2249718" cy="1939412"/>
          </a:xfrm>
          <a:prstGeom prst="hexagon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8493D5EC-0574-1D66-5156-B82FDB42B96D}"/>
              </a:ext>
            </a:extLst>
          </p:cNvPr>
          <p:cNvSpPr/>
          <p:nvPr/>
        </p:nvSpPr>
        <p:spPr>
          <a:xfrm>
            <a:off x="3049175" y="1445043"/>
            <a:ext cx="2249718" cy="1939412"/>
          </a:xfrm>
          <a:prstGeom prst="hexagon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44A8AA3A-9DE9-6DE9-378A-2D393389AACD}"/>
              </a:ext>
            </a:extLst>
          </p:cNvPr>
          <p:cNvSpPr/>
          <p:nvPr/>
        </p:nvSpPr>
        <p:spPr>
          <a:xfrm>
            <a:off x="3049175" y="3442322"/>
            <a:ext cx="2249718" cy="1939412"/>
          </a:xfrm>
          <a:prstGeom prst="hexagon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628DD9-C1BC-1FD6-A5B5-BFA2D0DF7B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3083" y="1503875"/>
            <a:ext cx="1787163" cy="1787163"/>
          </a:xfrm>
          <a:prstGeom prst="rect">
            <a:avLst/>
          </a:prstGeom>
        </p:spPr>
      </p:pic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6C86DE86-1777-FBDD-E3BA-1798681C2633}"/>
              </a:ext>
            </a:extLst>
          </p:cNvPr>
          <p:cNvSpPr/>
          <p:nvPr/>
        </p:nvSpPr>
        <p:spPr>
          <a:xfrm flipH="1">
            <a:off x="8529482" y="1432861"/>
            <a:ext cx="2836608" cy="943600"/>
          </a:xfrm>
          <a:custGeom>
            <a:avLst/>
            <a:gdLst>
              <a:gd name="connsiteX0" fmla="*/ 0 w 2915263"/>
              <a:gd name="connsiteY0" fmla="*/ 0 h 1887201"/>
              <a:gd name="connsiteX1" fmla="*/ 2439235 w 2915263"/>
              <a:gd name="connsiteY1" fmla="*/ 0 h 1887201"/>
              <a:gd name="connsiteX2" fmla="*/ 2915263 w 2915263"/>
              <a:gd name="connsiteY2" fmla="*/ 943601 h 1887201"/>
              <a:gd name="connsiteX3" fmla="*/ 2439235 w 2915263"/>
              <a:gd name="connsiteY3" fmla="*/ 1887201 h 1887201"/>
              <a:gd name="connsiteX4" fmla="*/ 0 w 2915263"/>
              <a:gd name="connsiteY4" fmla="*/ 1887201 h 1887201"/>
              <a:gd name="connsiteX5" fmla="*/ 0 w 2915263"/>
              <a:gd name="connsiteY5" fmla="*/ 0 h 1887201"/>
              <a:gd name="connsiteX0" fmla="*/ 0 w 2915263"/>
              <a:gd name="connsiteY0" fmla="*/ 0 h 1887201"/>
              <a:gd name="connsiteX1" fmla="*/ 187648 w 2915263"/>
              <a:gd name="connsiteY1" fmla="*/ 963561 h 1887201"/>
              <a:gd name="connsiteX2" fmla="*/ 2915263 w 2915263"/>
              <a:gd name="connsiteY2" fmla="*/ 943601 h 1887201"/>
              <a:gd name="connsiteX3" fmla="*/ 2439235 w 2915263"/>
              <a:gd name="connsiteY3" fmla="*/ 1887201 h 1887201"/>
              <a:gd name="connsiteX4" fmla="*/ 0 w 2915263"/>
              <a:gd name="connsiteY4" fmla="*/ 1887201 h 1887201"/>
              <a:gd name="connsiteX5" fmla="*/ 0 w 2915263"/>
              <a:gd name="connsiteY5" fmla="*/ 0 h 1887201"/>
              <a:gd name="connsiteX0" fmla="*/ 0 w 2915263"/>
              <a:gd name="connsiteY0" fmla="*/ 0 h 1887201"/>
              <a:gd name="connsiteX1" fmla="*/ 187648 w 2915263"/>
              <a:gd name="connsiteY1" fmla="*/ 963561 h 1887201"/>
              <a:gd name="connsiteX2" fmla="*/ 2915263 w 2915263"/>
              <a:gd name="connsiteY2" fmla="*/ 943601 h 1887201"/>
              <a:gd name="connsiteX3" fmla="*/ 2439235 w 2915263"/>
              <a:gd name="connsiteY3" fmla="*/ 1887201 h 1887201"/>
              <a:gd name="connsiteX4" fmla="*/ 0 w 2915263"/>
              <a:gd name="connsiteY4" fmla="*/ 1887201 h 1887201"/>
              <a:gd name="connsiteX5" fmla="*/ 0 w 2915263"/>
              <a:gd name="connsiteY5" fmla="*/ 0 h 1887201"/>
              <a:gd name="connsiteX0" fmla="*/ 0 w 2915263"/>
              <a:gd name="connsiteY0" fmla="*/ 943600 h 943600"/>
              <a:gd name="connsiteX1" fmla="*/ 187648 w 2915263"/>
              <a:gd name="connsiteY1" fmla="*/ 19960 h 943600"/>
              <a:gd name="connsiteX2" fmla="*/ 2915263 w 2915263"/>
              <a:gd name="connsiteY2" fmla="*/ 0 h 943600"/>
              <a:gd name="connsiteX3" fmla="*/ 2439235 w 2915263"/>
              <a:gd name="connsiteY3" fmla="*/ 943600 h 943600"/>
              <a:gd name="connsiteX4" fmla="*/ 0 w 2915263"/>
              <a:gd name="connsiteY4" fmla="*/ 943600 h 943600"/>
              <a:gd name="connsiteX0" fmla="*/ 8998 w 2924261"/>
              <a:gd name="connsiteY0" fmla="*/ 943600 h 943600"/>
              <a:gd name="connsiteX1" fmla="*/ 0 w 2924261"/>
              <a:gd name="connsiteY1" fmla="*/ 19960 h 943600"/>
              <a:gd name="connsiteX2" fmla="*/ 2924261 w 2924261"/>
              <a:gd name="connsiteY2" fmla="*/ 0 h 943600"/>
              <a:gd name="connsiteX3" fmla="*/ 2448233 w 2924261"/>
              <a:gd name="connsiteY3" fmla="*/ 943600 h 943600"/>
              <a:gd name="connsiteX4" fmla="*/ 8998 w 2924261"/>
              <a:gd name="connsiteY4" fmla="*/ 943600 h 943600"/>
              <a:gd name="connsiteX0" fmla="*/ 363 w 2915626"/>
              <a:gd name="connsiteY0" fmla="*/ 943600 h 943600"/>
              <a:gd name="connsiteX1" fmla="*/ 11030 w 2915626"/>
              <a:gd name="connsiteY1" fmla="*/ 10128 h 943600"/>
              <a:gd name="connsiteX2" fmla="*/ 2915626 w 2915626"/>
              <a:gd name="connsiteY2" fmla="*/ 0 h 943600"/>
              <a:gd name="connsiteX3" fmla="*/ 2439598 w 2915626"/>
              <a:gd name="connsiteY3" fmla="*/ 943600 h 943600"/>
              <a:gd name="connsiteX4" fmla="*/ 363 w 2915626"/>
              <a:gd name="connsiteY4" fmla="*/ 943600 h 943600"/>
              <a:gd name="connsiteX0" fmla="*/ 363 w 2915626"/>
              <a:gd name="connsiteY0" fmla="*/ 953136 h 953136"/>
              <a:gd name="connsiteX1" fmla="*/ 11030 w 2915626"/>
              <a:gd name="connsiteY1" fmla="*/ 0 h 953136"/>
              <a:gd name="connsiteX2" fmla="*/ 2915626 w 2915626"/>
              <a:gd name="connsiteY2" fmla="*/ 9536 h 953136"/>
              <a:gd name="connsiteX3" fmla="*/ 2439598 w 2915626"/>
              <a:gd name="connsiteY3" fmla="*/ 953136 h 953136"/>
              <a:gd name="connsiteX4" fmla="*/ 363 w 2915626"/>
              <a:gd name="connsiteY4" fmla="*/ 953136 h 953136"/>
              <a:gd name="connsiteX0" fmla="*/ 238 w 2915501"/>
              <a:gd name="connsiteY0" fmla="*/ 943600 h 943600"/>
              <a:gd name="connsiteX1" fmla="*/ 20737 w 2915501"/>
              <a:gd name="connsiteY1" fmla="*/ 296 h 943600"/>
              <a:gd name="connsiteX2" fmla="*/ 2915501 w 2915501"/>
              <a:gd name="connsiteY2" fmla="*/ 0 h 943600"/>
              <a:gd name="connsiteX3" fmla="*/ 2439473 w 2915501"/>
              <a:gd name="connsiteY3" fmla="*/ 943600 h 943600"/>
              <a:gd name="connsiteX4" fmla="*/ 238 w 2915501"/>
              <a:gd name="connsiteY4" fmla="*/ 943600 h 943600"/>
              <a:gd name="connsiteX0" fmla="*/ 362 w 2915625"/>
              <a:gd name="connsiteY0" fmla="*/ 943600 h 943600"/>
              <a:gd name="connsiteX1" fmla="*/ 11029 w 2915625"/>
              <a:gd name="connsiteY1" fmla="*/ 296 h 943600"/>
              <a:gd name="connsiteX2" fmla="*/ 2915625 w 2915625"/>
              <a:gd name="connsiteY2" fmla="*/ 0 h 943600"/>
              <a:gd name="connsiteX3" fmla="*/ 2439597 w 2915625"/>
              <a:gd name="connsiteY3" fmla="*/ 943600 h 943600"/>
              <a:gd name="connsiteX4" fmla="*/ 362 w 2915625"/>
              <a:gd name="connsiteY4" fmla="*/ 943600 h 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5625" h="943600">
                <a:moveTo>
                  <a:pt x="362" y="943600"/>
                </a:moveTo>
                <a:cubicBezTo>
                  <a:pt x="-2637" y="635720"/>
                  <a:pt x="14028" y="308176"/>
                  <a:pt x="11029" y="296"/>
                </a:cubicBezTo>
                <a:lnTo>
                  <a:pt x="2915625" y="0"/>
                </a:lnTo>
                <a:lnTo>
                  <a:pt x="2439597" y="943600"/>
                </a:lnTo>
                <a:lnTo>
                  <a:pt x="362" y="94360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Pentagon 16">
            <a:extLst>
              <a:ext uri="{FF2B5EF4-FFF2-40B4-BE49-F238E27FC236}">
                <a16:creationId xmlns:a16="http://schemas.microsoft.com/office/drawing/2014/main" id="{D761674C-1964-F34C-5A28-E72B2DC2B85D}"/>
              </a:ext>
            </a:extLst>
          </p:cNvPr>
          <p:cNvSpPr/>
          <p:nvPr/>
        </p:nvSpPr>
        <p:spPr>
          <a:xfrm>
            <a:off x="634074" y="1445900"/>
            <a:ext cx="2836608" cy="943600"/>
          </a:xfrm>
          <a:custGeom>
            <a:avLst/>
            <a:gdLst>
              <a:gd name="connsiteX0" fmla="*/ 0 w 2915263"/>
              <a:gd name="connsiteY0" fmla="*/ 0 h 1887201"/>
              <a:gd name="connsiteX1" fmla="*/ 2439235 w 2915263"/>
              <a:gd name="connsiteY1" fmla="*/ 0 h 1887201"/>
              <a:gd name="connsiteX2" fmla="*/ 2915263 w 2915263"/>
              <a:gd name="connsiteY2" fmla="*/ 943601 h 1887201"/>
              <a:gd name="connsiteX3" fmla="*/ 2439235 w 2915263"/>
              <a:gd name="connsiteY3" fmla="*/ 1887201 h 1887201"/>
              <a:gd name="connsiteX4" fmla="*/ 0 w 2915263"/>
              <a:gd name="connsiteY4" fmla="*/ 1887201 h 1887201"/>
              <a:gd name="connsiteX5" fmla="*/ 0 w 2915263"/>
              <a:gd name="connsiteY5" fmla="*/ 0 h 1887201"/>
              <a:gd name="connsiteX0" fmla="*/ 0 w 2915263"/>
              <a:gd name="connsiteY0" fmla="*/ 0 h 1887201"/>
              <a:gd name="connsiteX1" fmla="*/ 187648 w 2915263"/>
              <a:gd name="connsiteY1" fmla="*/ 963561 h 1887201"/>
              <a:gd name="connsiteX2" fmla="*/ 2915263 w 2915263"/>
              <a:gd name="connsiteY2" fmla="*/ 943601 h 1887201"/>
              <a:gd name="connsiteX3" fmla="*/ 2439235 w 2915263"/>
              <a:gd name="connsiteY3" fmla="*/ 1887201 h 1887201"/>
              <a:gd name="connsiteX4" fmla="*/ 0 w 2915263"/>
              <a:gd name="connsiteY4" fmla="*/ 1887201 h 1887201"/>
              <a:gd name="connsiteX5" fmla="*/ 0 w 2915263"/>
              <a:gd name="connsiteY5" fmla="*/ 0 h 1887201"/>
              <a:gd name="connsiteX0" fmla="*/ 0 w 2915263"/>
              <a:gd name="connsiteY0" fmla="*/ 0 h 1887201"/>
              <a:gd name="connsiteX1" fmla="*/ 187648 w 2915263"/>
              <a:gd name="connsiteY1" fmla="*/ 963561 h 1887201"/>
              <a:gd name="connsiteX2" fmla="*/ 2915263 w 2915263"/>
              <a:gd name="connsiteY2" fmla="*/ 943601 h 1887201"/>
              <a:gd name="connsiteX3" fmla="*/ 2439235 w 2915263"/>
              <a:gd name="connsiteY3" fmla="*/ 1887201 h 1887201"/>
              <a:gd name="connsiteX4" fmla="*/ 0 w 2915263"/>
              <a:gd name="connsiteY4" fmla="*/ 1887201 h 1887201"/>
              <a:gd name="connsiteX5" fmla="*/ 0 w 2915263"/>
              <a:gd name="connsiteY5" fmla="*/ 0 h 1887201"/>
              <a:gd name="connsiteX0" fmla="*/ 0 w 2915263"/>
              <a:gd name="connsiteY0" fmla="*/ 943600 h 943600"/>
              <a:gd name="connsiteX1" fmla="*/ 187648 w 2915263"/>
              <a:gd name="connsiteY1" fmla="*/ 19960 h 943600"/>
              <a:gd name="connsiteX2" fmla="*/ 2915263 w 2915263"/>
              <a:gd name="connsiteY2" fmla="*/ 0 h 943600"/>
              <a:gd name="connsiteX3" fmla="*/ 2439235 w 2915263"/>
              <a:gd name="connsiteY3" fmla="*/ 943600 h 943600"/>
              <a:gd name="connsiteX4" fmla="*/ 0 w 2915263"/>
              <a:gd name="connsiteY4" fmla="*/ 943600 h 943600"/>
              <a:gd name="connsiteX0" fmla="*/ 8998 w 2924261"/>
              <a:gd name="connsiteY0" fmla="*/ 943600 h 943600"/>
              <a:gd name="connsiteX1" fmla="*/ 0 w 2924261"/>
              <a:gd name="connsiteY1" fmla="*/ 19960 h 943600"/>
              <a:gd name="connsiteX2" fmla="*/ 2924261 w 2924261"/>
              <a:gd name="connsiteY2" fmla="*/ 0 h 943600"/>
              <a:gd name="connsiteX3" fmla="*/ 2448233 w 2924261"/>
              <a:gd name="connsiteY3" fmla="*/ 943600 h 943600"/>
              <a:gd name="connsiteX4" fmla="*/ 8998 w 2924261"/>
              <a:gd name="connsiteY4" fmla="*/ 943600 h 943600"/>
              <a:gd name="connsiteX0" fmla="*/ 363 w 2915626"/>
              <a:gd name="connsiteY0" fmla="*/ 943600 h 943600"/>
              <a:gd name="connsiteX1" fmla="*/ 11030 w 2915626"/>
              <a:gd name="connsiteY1" fmla="*/ 10128 h 943600"/>
              <a:gd name="connsiteX2" fmla="*/ 2915626 w 2915626"/>
              <a:gd name="connsiteY2" fmla="*/ 0 h 943600"/>
              <a:gd name="connsiteX3" fmla="*/ 2439598 w 2915626"/>
              <a:gd name="connsiteY3" fmla="*/ 943600 h 943600"/>
              <a:gd name="connsiteX4" fmla="*/ 363 w 2915626"/>
              <a:gd name="connsiteY4" fmla="*/ 943600 h 943600"/>
              <a:gd name="connsiteX0" fmla="*/ 363 w 2915626"/>
              <a:gd name="connsiteY0" fmla="*/ 953136 h 953136"/>
              <a:gd name="connsiteX1" fmla="*/ 11030 w 2915626"/>
              <a:gd name="connsiteY1" fmla="*/ 0 h 953136"/>
              <a:gd name="connsiteX2" fmla="*/ 2915626 w 2915626"/>
              <a:gd name="connsiteY2" fmla="*/ 9536 h 953136"/>
              <a:gd name="connsiteX3" fmla="*/ 2439598 w 2915626"/>
              <a:gd name="connsiteY3" fmla="*/ 953136 h 953136"/>
              <a:gd name="connsiteX4" fmla="*/ 363 w 2915626"/>
              <a:gd name="connsiteY4" fmla="*/ 953136 h 953136"/>
              <a:gd name="connsiteX0" fmla="*/ 238 w 2915501"/>
              <a:gd name="connsiteY0" fmla="*/ 943600 h 943600"/>
              <a:gd name="connsiteX1" fmla="*/ 20737 w 2915501"/>
              <a:gd name="connsiteY1" fmla="*/ 296 h 943600"/>
              <a:gd name="connsiteX2" fmla="*/ 2915501 w 2915501"/>
              <a:gd name="connsiteY2" fmla="*/ 0 h 943600"/>
              <a:gd name="connsiteX3" fmla="*/ 2439473 w 2915501"/>
              <a:gd name="connsiteY3" fmla="*/ 943600 h 943600"/>
              <a:gd name="connsiteX4" fmla="*/ 238 w 2915501"/>
              <a:gd name="connsiteY4" fmla="*/ 943600 h 943600"/>
              <a:gd name="connsiteX0" fmla="*/ 362 w 2915625"/>
              <a:gd name="connsiteY0" fmla="*/ 943600 h 943600"/>
              <a:gd name="connsiteX1" fmla="*/ 11029 w 2915625"/>
              <a:gd name="connsiteY1" fmla="*/ 296 h 943600"/>
              <a:gd name="connsiteX2" fmla="*/ 2915625 w 2915625"/>
              <a:gd name="connsiteY2" fmla="*/ 0 h 943600"/>
              <a:gd name="connsiteX3" fmla="*/ 2439597 w 2915625"/>
              <a:gd name="connsiteY3" fmla="*/ 943600 h 943600"/>
              <a:gd name="connsiteX4" fmla="*/ 362 w 2915625"/>
              <a:gd name="connsiteY4" fmla="*/ 943600 h 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5625" h="943600">
                <a:moveTo>
                  <a:pt x="362" y="943600"/>
                </a:moveTo>
                <a:cubicBezTo>
                  <a:pt x="-2637" y="635720"/>
                  <a:pt x="14028" y="308176"/>
                  <a:pt x="11029" y="296"/>
                </a:cubicBezTo>
                <a:lnTo>
                  <a:pt x="2915625" y="0"/>
                </a:lnTo>
                <a:lnTo>
                  <a:pt x="2439597" y="943600"/>
                </a:lnTo>
                <a:lnTo>
                  <a:pt x="362" y="94360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EAADB-CAE1-C87B-6DAF-2E043DEA766B}"/>
              </a:ext>
            </a:extLst>
          </p:cNvPr>
          <p:cNvSpPr txBox="1"/>
          <p:nvPr/>
        </p:nvSpPr>
        <p:spPr>
          <a:xfrm>
            <a:off x="8765259" y="1442079"/>
            <a:ext cx="9955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B Mitra" panose="00000400000000000000" pitchFamily="2" charset="-78"/>
              </a:rPr>
              <a:t>1Inch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089B2C-FE53-67DE-293E-D0C3E35C107A}"/>
              </a:ext>
            </a:extLst>
          </p:cNvPr>
          <p:cNvSpPr txBox="1"/>
          <p:nvPr/>
        </p:nvSpPr>
        <p:spPr>
          <a:xfrm>
            <a:off x="9606116" y="1446381"/>
            <a:ext cx="17599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800" dirty="0">
                <a:solidFill>
                  <a:schemeClr val="bg1"/>
                </a:solidFill>
                <a:cs typeface="B Mitra" panose="00000400000000000000" pitchFamily="2" charset="-78"/>
              </a:rPr>
              <a:t>نقدینگی کم</a:t>
            </a:r>
          </a:p>
          <a:p>
            <a:pPr algn="r" rtl="1"/>
            <a:r>
              <a:rPr lang="fa-IR" sz="1800" dirty="0">
                <a:solidFill>
                  <a:schemeClr val="bg1"/>
                </a:solidFill>
                <a:cs typeface="B Mitra" panose="00000400000000000000" pitchFamily="2" charset="-78"/>
              </a:rPr>
              <a:t> جمع‌کننده </a:t>
            </a:r>
            <a:r>
              <a:rPr lang="en-US" sz="1800" dirty="0">
                <a:solidFill>
                  <a:schemeClr val="bg1"/>
                </a:solidFill>
                <a:cs typeface="B Mitra" panose="00000400000000000000" pitchFamily="2" charset="-78"/>
              </a:rPr>
              <a:t>DEX</a:t>
            </a:r>
            <a:endParaRPr lang="fa-IR" sz="1800" dirty="0">
              <a:solidFill>
                <a:schemeClr val="bg1"/>
              </a:solidFill>
              <a:cs typeface="B Mitra" panose="00000400000000000000" pitchFamily="2" charset="-78"/>
            </a:endParaRPr>
          </a:p>
          <a:p>
            <a:pPr algn="r" rtl="1"/>
            <a:r>
              <a:rPr lang="fa-IR" sz="1800" dirty="0">
                <a:solidFill>
                  <a:schemeClr val="bg1"/>
                </a:solidFill>
                <a:cs typeface="B Mitra" panose="00000400000000000000" pitchFamily="2" charset="-78"/>
              </a:rPr>
              <a:t>انجام خودکار معامله</a:t>
            </a:r>
            <a:endParaRPr lang="en-US" sz="1600" dirty="0">
              <a:solidFill>
                <a:schemeClr val="bg1"/>
              </a:solidFill>
              <a:cs typeface="B Mitra" panose="00000400000000000000" pitchFamily="2" charset="-78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3D55961-E15C-035D-EF9D-769043BA08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9855" y="640933"/>
            <a:ext cx="1545456" cy="1557722"/>
          </a:xfrm>
          <a:prstGeom prst="rect">
            <a:avLst/>
          </a:prstGeom>
        </p:spPr>
      </p:pic>
      <p:sp>
        <p:nvSpPr>
          <p:cNvPr id="28" name="Arrow: Pentagon 16">
            <a:extLst>
              <a:ext uri="{FF2B5EF4-FFF2-40B4-BE49-F238E27FC236}">
                <a16:creationId xmlns:a16="http://schemas.microsoft.com/office/drawing/2014/main" id="{E5327818-9C9E-FCBF-A43F-BF0700DD51A5}"/>
              </a:ext>
            </a:extLst>
          </p:cNvPr>
          <p:cNvSpPr/>
          <p:nvPr/>
        </p:nvSpPr>
        <p:spPr>
          <a:xfrm flipH="1">
            <a:off x="6686485" y="444827"/>
            <a:ext cx="3244096" cy="943600"/>
          </a:xfrm>
          <a:custGeom>
            <a:avLst/>
            <a:gdLst>
              <a:gd name="connsiteX0" fmla="*/ 0 w 2915263"/>
              <a:gd name="connsiteY0" fmla="*/ 0 h 1887201"/>
              <a:gd name="connsiteX1" fmla="*/ 2439235 w 2915263"/>
              <a:gd name="connsiteY1" fmla="*/ 0 h 1887201"/>
              <a:gd name="connsiteX2" fmla="*/ 2915263 w 2915263"/>
              <a:gd name="connsiteY2" fmla="*/ 943601 h 1887201"/>
              <a:gd name="connsiteX3" fmla="*/ 2439235 w 2915263"/>
              <a:gd name="connsiteY3" fmla="*/ 1887201 h 1887201"/>
              <a:gd name="connsiteX4" fmla="*/ 0 w 2915263"/>
              <a:gd name="connsiteY4" fmla="*/ 1887201 h 1887201"/>
              <a:gd name="connsiteX5" fmla="*/ 0 w 2915263"/>
              <a:gd name="connsiteY5" fmla="*/ 0 h 1887201"/>
              <a:gd name="connsiteX0" fmla="*/ 0 w 2915263"/>
              <a:gd name="connsiteY0" fmla="*/ 0 h 1887201"/>
              <a:gd name="connsiteX1" fmla="*/ 187648 w 2915263"/>
              <a:gd name="connsiteY1" fmla="*/ 963561 h 1887201"/>
              <a:gd name="connsiteX2" fmla="*/ 2915263 w 2915263"/>
              <a:gd name="connsiteY2" fmla="*/ 943601 h 1887201"/>
              <a:gd name="connsiteX3" fmla="*/ 2439235 w 2915263"/>
              <a:gd name="connsiteY3" fmla="*/ 1887201 h 1887201"/>
              <a:gd name="connsiteX4" fmla="*/ 0 w 2915263"/>
              <a:gd name="connsiteY4" fmla="*/ 1887201 h 1887201"/>
              <a:gd name="connsiteX5" fmla="*/ 0 w 2915263"/>
              <a:gd name="connsiteY5" fmla="*/ 0 h 1887201"/>
              <a:gd name="connsiteX0" fmla="*/ 0 w 2915263"/>
              <a:gd name="connsiteY0" fmla="*/ 0 h 1887201"/>
              <a:gd name="connsiteX1" fmla="*/ 187648 w 2915263"/>
              <a:gd name="connsiteY1" fmla="*/ 963561 h 1887201"/>
              <a:gd name="connsiteX2" fmla="*/ 2915263 w 2915263"/>
              <a:gd name="connsiteY2" fmla="*/ 943601 h 1887201"/>
              <a:gd name="connsiteX3" fmla="*/ 2439235 w 2915263"/>
              <a:gd name="connsiteY3" fmla="*/ 1887201 h 1887201"/>
              <a:gd name="connsiteX4" fmla="*/ 0 w 2915263"/>
              <a:gd name="connsiteY4" fmla="*/ 1887201 h 1887201"/>
              <a:gd name="connsiteX5" fmla="*/ 0 w 2915263"/>
              <a:gd name="connsiteY5" fmla="*/ 0 h 1887201"/>
              <a:gd name="connsiteX0" fmla="*/ 0 w 2915263"/>
              <a:gd name="connsiteY0" fmla="*/ 943600 h 943600"/>
              <a:gd name="connsiteX1" fmla="*/ 187648 w 2915263"/>
              <a:gd name="connsiteY1" fmla="*/ 19960 h 943600"/>
              <a:gd name="connsiteX2" fmla="*/ 2915263 w 2915263"/>
              <a:gd name="connsiteY2" fmla="*/ 0 h 943600"/>
              <a:gd name="connsiteX3" fmla="*/ 2439235 w 2915263"/>
              <a:gd name="connsiteY3" fmla="*/ 943600 h 943600"/>
              <a:gd name="connsiteX4" fmla="*/ 0 w 2915263"/>
              <a:gd name="connsiteY4" fmla="*/ 943600 h 943600"/>
              <a:gd name="connsiteX0" fmla="*/ 8998 w 2924261"/>
              <a:gd name="connsiteY0" fmla="*/ 943600 h 943600"/>
              <a:gd name="connsiteX1" fmla="*/ 0 w 2924261"/>
              <a:gd name="connsiteY1" fmla="*/ 19960 h 943600"/>
              <a:gd name="connsiteX2" fmla="*/ 2924261 w 2924261"/>
              <a:gd name="connsiteY2" fmla="*/ 0 h 943600"/>
              <a:gd name="connsiteX3" fmla="*/ 2448233 w 2924261"/>
              <a:gd name="connsiteY3" fmla="*/ 943600 h 943600"/>
              <a:gd name="connsiteX4" fmla="*/ 8998 w 2924261"/>
              <a:gd name="connsiteY4" fmla="*/ 943600 h 943600"/>
              <a:gd name="connsiteX0" fmla="*/ 363 w 2915626"/>
              <a:gd name="connsiteY0" fmla="*/ 943600 h 943600"/>
              <a:gd name="connsiteX1" fmla="*/ 11030 w 2915626"/>
              <a:gd name="connsiteY1" fmla="*/ 10128 h 943600"/>
              <a:gd name="connsiteX2" fmla="*/ 2915626 w 2915626"/>
              <a:gd name="connsiteY2" fmla="*/ 0 h 943600"/>
              <a:gd name="connsiteX3" fmla="*/ 2439598 w 2915626"/>
              <a:gd name="connsiteY3" fmla="*/ 943600 h 943600"/>
              <a:gd name="connsiteX4" fmla="*/ 363 w 2915626"/>
              <a:gd name="connsiteY4" fmla="*/ 943600 h 943600"/>
              <a:gd name="connsiteX0" fmla="*/ 363 w 2915626"/>
              <a:gd name="connsiteY0" fmla="*/ 953136 h 953136"/>
              <a:gd name="connsiteX1" fmla="*/ 11030 w 2915626"/>
              <a:gd name="connsiteY1" fmla="*/ 0 h 953136"/>
              <a:gd name="connsiteX2" fmla="*/ 2915626 w 2915626"/>
              <a:gd name="connsiteY2" fmla="*/ 9536 h 953136"/>
              <a:gd name="connsiteX3" fmla="*/ 2439598 w 2915626"/>
              <a:gd name="connsiteY3" fmla="*/ 953136 h 953136"/>
              <a:gd name="connsiteX4" fmla="*/ 363 w 2915626"/>
              <a:gd name="connsiteY4" fmla="*/ 953136 h 953136"/>
              <a:gd name="connsiteX0" fmla="*/ 238 w 2915501"/>
              <a:gd name="connsiteY0" fmla="*/ 943600 h 943600"/>
              <a:gd name="connsiteX1" fmla="*/ 20737 w 2915501"/>
              <a:gd name="connsiteY1" fmla="*/ 296 h 943600"/>
              <a:gd name="connsiteX2" fmla="*/ 2915501 w 2915501"/>
              <a:gd name="connsiteY2" fmla="*/ 0 h 943600"/>
              <a:gd name="connsiteX3" fmla="*/ 2439473 w 2915501"/>
              <a:gd name="connsiteY3" fmla="*/ 943600 h 943600"/>
              <a:gd name="connsiteX4" fmla="*/ 238 w 2915501"/>
              <a:gd name="connsiteY4" fmla="*/ 943600 h 943600"/>
              <a:gd name="connsiteX0" fmla="*/ 362 w 2915625"/>
              <a:gd name="connsiteY0" fmla="*/ 943600 h 943600"/>
              <a:gd name="connsiteX1" fmla="*/ 11029 w 2915625"/>
              <a:gd name="connsiteY1" fmla="*/ 296 h 943600"/>
              <a:gd name="connsiteX2" fmla="*/ 2915625 w 2915625"/>
              <a:gd name="connsiteY2" fmla="*/ 0 h 943600"/>
              <a:gd name="connsiteX3" fmla="*/ 2439597 w 2915625"/>
              <a:gd name="connsiteY3" fmla="*/ 943600 h 943600"/>
              <a:gd name="connsiteX4" fmla="*/ 362 w 2915625"/>
              <a:gd name="connsiteY4" fmla="*/ 943600 h 943600"/>
              <a:gd name="connsiteX0" fmla="*/ 362 w 2915625"/>
              <a:gd name="connsiteY0" fmla="*/ 943600 h 943600"/>
              <a:gd name="connsiteX1" fmla="*/ 11029 w 2915625"/>
              <a:gd name="connsiteY1" fmla="*/ 296 h 943600"/>
              <a:gd name="connsiteX2" fmla="*/ 2915625 w 2915625"/>
              <a:gd name="connsiteY2" fmla="*/ 0 h 943600"/>
              <a:gd name="connsiteX3" fmla="*/ 2483780 w 2915625"/>
              <a:gd name="connsiteY3" fmla="*/ 933767 h 943600"/>
              <a:gd name="connsiteX4" fmla="*/ 362 w 2915625"/>
              <a:gd name="connsiteY4" fmla="*/ 943600 h 943600"/>
              <a:gd name="connsiteX0" fmla="*/ 362 w 2915625"/>
              <a:gd name="connsiteY0" fmla="*/ 943600 h 943600"/>
              <a:gd name="connsiteX1" fmla="*/ 11029 w 2915625"/>
              <a:gd name="connsiteY1" fmla="*/ 296 h 943600"/>
              <a:gd name="connsiteX2" fmla="*/ 2915625 w 2915625"/>
              <a:gd name="connsiteY2" fmla="*/ 0 h 943600"/>
              <a:gd name="connsiteX3" fmla="*/ 2474943 w 2915625"/>
              <a:gd name="connsiteY3" fmla="*/ 933767 h 943600"/>
              <a:gd name="connsiteX4" fmla="*/ 362 w 2915625"/>
              <a:gd name="connsiteY4" fmla="*/ 943600 h 943600"/>
              <a:gd name="connsiteX0" fmla="*/ 362 w 2915625"/>
              <a:gd name="connsiteY0" fmla="*/ 943600 h 943600"/>
              <a:gd name="connsiteX1" fmla="*/ 11029 w 2915625"/>
              <a:gd name="connsiteY1" fmla="*/ 296 h 943600"/>
              <a:gd name="connsiteX2" fmla="*/ 2915625 w 2915625"/>
              <a:gd name="connsiteY2" fmla="*/ 0 h 943600"/>
              <a:gd name="connsiteX3" fmla="*/ 2492617 w 2915625"/>
              <a:gd name="connsiteY3" fmla="*/ 933767 h 943600"/>
              <a:gd name="connsiteX4" fmla="*/ 362 w 2915625"/>
              <a:gd name="connsiteY4" fmla="*/ 943600 h 943600"/>
              <a:gd name="connsiteX0" fmla="*/ 362 w 2915625"/>
              <a:gd name="connsiteY0" fmla="*/ 943600 h 943600"/>
              <a:gd name="connsiteX1" fmla="*/ 11029 w 2915625"/>
              <a:gd name="connsiteY1" fmla="*/ 296 h 943600"/>
              <a:gd name="connsiteX2" fmla="*/ 2915625 w 2915625"/>
              <a:gd name="connsiteY2" fmla="*/ 0 h 943600"/>
              <a:gd name="connsiteX3" fmla="*/ 2474945 w 2915625"/>
              <a:gd name="connsiteY3" fmla="*/ 933767 h 943600"/>
              <a:gd name="connsiteX4" fmla="*/ 362 w 2915625"/>
              <a:gd name="connsiteY4" fmla="*/ 943600 h 943600"/>
              <a:gd name="connsiteX0" fmla="*/ 362 w 2915625"/>
              <a:gd name="connsiteY0" fmla="*/ 943600 h 943600"/>
              <a:gd name="connsiteX1" fmla="*/ 11029 w 2915625"/>
              <a:gd name="connsiteY1" fmla="*/ 296 h 943600"/>
              <a:gd name="connsiteX2" fmla="*/ 2915625 w 2915625"/>
              <a:gd name="connsiteY2" fmla="*/ 0 h 943600"/>
              <a:gd name="connsiteX3" fmla="*/ 2486930 w 2915625"/>
              <a:gd name="connsiteY3" fmla="*/ 941387 h 943600"/>
              <a:gd name="connsiteX4" fmla="*/ 362 w 2915625"/>
              <a:gd name="connsiteY4" fmla="*/ 943600 h 943600"/>
              <a:gd name="connsiteX0" fmla="*/ 362 w 2915625"/>
              <a:gd name="connsiteY0" fmla="*/ 943600 h 943600"/>
              <a:gd name="connsiteX1" fmla="*/ 11029 w 2915625"/>
              <a:gd name="connsiteY1" fmla="*/ 296 h 943600"/>
              <a:gd name="connsiteX2" fmla="*/ 2915625 w 2915625"/>
              <a:gd name="connsiteY2" fmla="*/ 0 h 943600"/>
              <a:gd name="connsiteX3" fmla="*/ 2500627 w 2915625"/>
              <a:gd name="connsiteY3" fmla="*/ 941387 h 943600"/>
              <a:gd name="connsiteX4" fmla="*/ 362 w 2915625"/>
              <a:gd name="connsiteY4" fmla="*/ 943600 h 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5625" h="943600">
                <a:moveTo>
                  <a:pt x="362" y="943600"/>
                </a:moveTo>
                <a:cubicBezTo>
                  <a:pt x="-2637" y="635720"/>
                  <a:pt x="14028" y="308176"/>
                  <a:pt x="11029" y="296"/>
                </a:cubicBezTo>
                <a:lnTo>
                  <a:pt x="2915625" y="0"/>
                </a:lnTo>
                <a:lnTo>
                  <a:pt x="2500627" y="941387"/>
                </a:lnTo>
                <a:lnTo>
                  <a:pt x="362" y="94360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99A2C40-D4EA-DB22-57A1-18049335A9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4740" y="3693101"/>
            <a:ext cx="1562779" cy="144277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EF3619A-BCEC-E50A-026F-B060C8E0EF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1881" y="4641027"/>
            <a:ext cx="1597147" cy="159714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24C7ECF-3B4C-D73A-D025-70F21631DC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173" y="3487056"/>
            <a:ext cx="1854860" cy="185486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77C0A7E-4DAD-3A95-8B75-85AFB8649D2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7552" y="1656553"/>
            <a:ext cx="1490087" cy="149008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2BDCC0D-FB2E-5A45-477E-291F7840CB4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379" y="2575938"/>
            <a:ext cx="1599406" cy="160279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F4B27EB-AEE6-2427-6333-E31DA0B71687}"/>
              </a:ext>
            </a:extLst>
          </p:cNvPr>
          <p:cNvSpPr txBox="1"/>
          <p:nvPr/>
        </p:nvSpPr>
        <p:spPr>
          <a:xfrm>
            <a:off x="8770332" y="1442246"/>
            <a:ext cx="9955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B Mitra" panose="00000400000000000000" pitchFamily="2" charset="-78"/>
              </a:rPr>
              <a:t>1Inch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DF212D-E9FD-777C-CE79-7A3EDD157EE6}"/>
              </a:ext>
            </a:extLst>
          </p:cNvPr>
          <p:cNvSpPr txBox="1"/>
          <p:nvPr/>
        </p:nvSpPr>
        <p:spPr>
          <a:xfrm>
            <a:off x="6891899" y="444827"/>
            <a:ext cx="19841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cs typeface="B Mitra" panose="00000400000000000000" pitchFamily="2" charset="-78"/>
              </a:rPr>
              <a:t>Pancakeswap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2B155D-03D6-765F-265C-4F880B984858}"/>
              </a:ext>
            </a:extLst>
          </p:cNvPr>
          <p:cNvSpPr txBox="1"/>
          <p:nvPr/>
        </p:nvSpPr>
        <p:spPr>
          <a:xfrm>
            <a:off x="7883960" y="518279"/>
            <a:ext cx="2063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1600" dirty="0" err="1">
                <a:solidFill>
                  <a:schemeClr val="bg1"/>
                </a:solidFill>
                <a:cs typeface="B Mitra" panose="00000400000000000000" pitchFamily="2" charset="-78"/>
              </a:rPr>
              <a:t>Binance</a:t>
            </a:r>
            <a:r>
              <a:rPr lang="fa-IR" sz="1600" dirty="0">
                <a:solidFill>
                  <a:schemeClr val="bg1"/>
                </a:solidFill>
                <a:cs typeface="B Mitra" panose="00000400000000000000" pitchFamily="2" charset="-78"/>
              </a:rPr>
              <a:t> </a:t>
            </a:r>
            <a:endParaRPr lang="en-US" sz="1600" dirty="0">
              <a:solidFill>
                <a:schemeClr val="bg1"/>
              </a:solidFill>
              <a:cs typeface="B Mitra" panose="00000400000000000000" pitchFamily="2" charset="-78"/>
            </a:endParaRPr>
          </a:p>
          <a:p>
            <a:pPr algn="r" rtl="1"/>
            <a:r>
              <a:rPr lang="fa-IR" sz="1600" dirty="0">
                <a:solidFill>
                  <a:schemeClr val="bg1"/>
                </a:solidFill>
                <a:cs typeface="B Mitra" panose="00000400000000000000" pitchFamily="2" charset="-78"/>
              </a:rPr>
              <a:t>توکن‌های </a:t>
            </a:r>
            <a:r>
              <a:rPr lang="en-US" sz="1600" dirty="0">
                <a:solidFill>
                  <a:schemeClr val="bg1"/>
                </a:solidFill>
                <a:cs typeface="B Mitra" panose="00000400000000000000" pitchFamily="2" charset="-78"/>
              </a:rPr>
              <a:t>BEP-20</a:t>
            </a:r>
            <a:endParaRPr lang="fa-IR" sz="1600" dirty="0">
              <a:solidFill>
                <a:schemeClr val="bg1"/>
              </a:solidFill>
              <a:cs typeface="B Mitra" panose="00000400000000000000" pitchFamily="2" charset="-78"/>
            </a:endParaRPr>
          </a:p>
          <a:p>
            <a:pPr algn="r" rtl="1"/>
            <a:r>
              <a:rPr lang="fa-IR" sz="1600" dirty="0">
                <a:solidFill>
                  <a:schemeClr val="bg1"/>
                </a:solidFill>
                <a:cs typeface="B Mitra" panose="00000400000000000000" pitchFamily="2" charset="-78"/>
              </a:rPr>
              <a:t> توکن </a:t>
            </a:r>
            <a:r>
              <a:rPr lang="en-US" sz="1600" dirty="0">
                <a:solidFill>
                  <a:schemeClr val="bg1"/>
                </a:solidFill>
                <a:cs typeface="B Mitra" panose="00000400000000000000" pitchFamily="2" charset="-78"/>
              </a:rPr>
              <a:t>CAKE</a:t>
            </a:r>
            <a:endParaRPr lang="en-US" sz="1400" dirty="0">
              <a:solidFill>
                <a:schemeClr val="bg1"/>
              </a:solidFill>
              <a:cs typeface="B Mitra" panose="00000400000000000000" pitchFamily="2" charset="-7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018FB2-131D-6847-6435-4505D6ABDFB3}"/>
              </a:ext>
            </a:extLst>
          </p:cNvPr>
          <p:cNvSpPr txBox="1"/>
          <p:nvPr/>
        </p:nvSpPr>
        <p:spPr>
          <a:xfrm>
            <a:off x="638571" y="1408091"/>
            <a:ext cx="11017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B Mitra" panose="00000400000000000000" pitchFamily="2" charset="-78"/>
              </a:rPr>
              <a:t>Serum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0" name="Arrow: Pentagon 16">
            <a:extLst>
              <a:ext uri="{FF2B5EF4-FFF2-40B4-BE49-F238E27FC236}">
                <a16:creationId xmlns:a16="http://schemas.microsoft.com/office/drawing/2014/main" id="{D96A1D10-B099-630E-8BFF-6EC69035FB94}"/>
              </a:ext>
            </a:extLst>
          </p:cNvPr>
          <p:cNvSpPr/>
          <p:nvPr/>
        </p:nvSpPr>
        <p:spPr>
          <a:xfrm flipH="1">
            <a:off x="8527613" y="3435807"/>
            <a:ext cx="2836608" cy="943600"/>
          </a:xfrm>
          <a:custGeom>
            <a:avLst/>
            <a:gdLst>
              <a:gd name="connsiteX0" fmla="*/ 0 w 2915263"/>
              <a:gd name="connsiteY0" fmla="*/ 0 h 1887201"/>
              <a:gd name="connsiteX1" fmla="*/ 2439235 w 2915263"/>
              <a:gd name="connsiteY1" fmla="*/ 0 h 1887201"/>
              <a:gd name="connsiteX2" fmla="*/ 2915263 w 2915263"/>
              <a:gd name="connsiteY2" fmla="*/ 943601 h 1887201"/>
              <a:gd name="connsiteX3" fmla="*/ 2439235 w 2915263"/>
              <a:gd name="connsiteY3" fmla="*/ 1887201 h 1887201"/>
              <a:gd name="connsiteX4" fmla="*/ 0 w 2915263"/>
              <a:gd name="connsiteY4" fmla="*/ 1887201 h 1887201"/>
              <a:gd name="connsiteX5" fmla="*/ 0 w 2915263"/>
              <a:gd name="connsiteY5" fmla="*/ 0 h 1887201"/>
              <a:gd name="connsiteX0" fmla="*/ 0 w 2915263"/>
              <a:gd name="connsiteY0" fmla="*/ 0 h 1887201"/>
              <a:gd name="connsiteX1" fmla="*/ 187648 w 2915263"/>
              <a:gd name="connsiteY1" fmla="*/ 963561 h 1887201"/>
              <a:gd name="connsiteX2" fmla="*/ 2915263 w 2915263"/>
              <a:gd name="connsiteY2" fmla="*/ 943601 h 1887201"/>
              <a:gd name="connsiteX3" fmla="*/ 2439235 w 2915263"/>
              <a:gd name="connsiteY3" fmla="*/ 1887201 h 1887201"/>
              <a:gd name="connsiteX4" fmla="*/ 0 w 2915263"/>
              <a:gd name="connsiteY4" fmla="*/ 1887201 h 1887201"/>
              <a:gd name="connsiteX5" fmla="*/ 0 w 2915263"/>
              <a:gd name="connsiteY5" fmla="*/ 0 h 1887201"/>
              <a:gd name="connsiteX0" fmla="*/ 0 w 2915263"/>
              <a:gd name="connsiteY0" fmla="*/ 0 h 1887201"/>
              <a:gd name="connsiteX1" fmla="*/ 187648 w 2915263"/>
              <a:gd name="connsiteY1" fmla="*/ 963561 h 1887201"/>
              <a:gd name="connsiteX2" fmla="*/ 2915263 w 2915263"/>
              <a:gd name="connsiteY2" fmla="*/ 943601 h 1887201"/>
              <a:gd name="connsiteX3" fmla="*/ 2439235 w 2915263"/>
              <a:gd name="connsiteY3" fmla="*/ 1887201 h 1887201"/>
              <a:gd name="connsiteX4" fmla="*/ 0 w 2915263"/>
              <a:gd name="connsiteY4" fmla="*/ 1887201 h 1887201"/>
              <a:gd name="connsiteX5" fmla="*/ 0 w 2915263"/>
              <a:gd name="connsiteY5" fmla="*/ 0 h 1887201"/>
              <a:gd name="connsiteX0" fmla="*/ 0 w 2915263"/>
              <a:gd name="connsiteY0" fmla="*/ 943600 h 943600"/>
              <a:gd name="connsiteX1" fmla="*/ 187648 w 2915263"/>
              <a:gd name="connsiteY1" fmla="*/ 19960 h 943600"/>
              <a:gd name="connsiteX2" fmla="*/ 2915263 w 2915263"/>
              <a:gd name="connsiteY2" fmla="*/ 0 h 943600"/>
              <a:gd name="connsiteX3" fmla="*/ 2439235 w 2915263"/>
              <a:gd name="connsiteY3" fmla="*/ 943600 h 943600"/>
              <a:gd name="connsiteX4" fmla="*/ 0 w 2915263"/>
              <a:gd name="connsiteY4" fmla="*/ 943600 h 943600"/>
              <a:gd name="connsiteX0" fmla="*/ 8998 w 2924261"/>
              <a:gd name="connsiteY0" fmla="*/ 943600 h 943600"/>
              <a:gd name="connsiteX1" fmla="*/ 0 w 2924261"/>
              <a:gd name="connsiteY1" fmla="*/ 19960 h 943600"/>
              <a:gd name="connsiteX2" fmla="*/ 2924261 w 2924261"/>
              <a:gd name="connsiteY2" fmla="*/ 0 h 943600"/>
              <a:gd name="connsiteX3" fmla="*/ 2448233 w 2924261"/>
              <a:gd name="connsiteY3" fmla="*/ 943600 h 943600"/>
              <a:gd name="connsiteX4" fmla="*/ 8998 w 2924261"/>
              <a:gd name="connsiteY4" fmla="*/ 943600 h 943600"/>
              <a:gd name="connsiteX0" fmla="*/ 363 w 2915626"/>
              <a:gd name="connsiteY0" fmla="*/ 943600 h 943600"/>
              <a:gd name="connsiteX1" fmla="*/ 11030 w 2915626"/>
              <a:gd name="connsiteY1" fmla="*/ 10128 h 943600"/>
              <a:gd name="connsiteX2" fmla="*/ 2915626 w 2915626"/>
              <a:gd name="connsiteY2" fmla="*/ 0 h 943600"/>
              <a:gd name="connsiteX3" fmla="*/ 2439598 w 2915626"/>
              <a:gd name="connsiteY3" fmla="*/ 943600 h 943600"/>
              <a:gd name="connsiteX4" fmla="*/ 363 w 2915626"/>
              <a:gd name="connsiteY4" fmla="*/ 943600 h 943600"/>
              <a:gd name="connsiteX0" fmla="*/ 363 w 2915626"/>
              <a:gd name="connsiteY0" fmla="*/ 953136 h 953136"/>
              <a:gd name="connsiteX1" fmla="*/ 11030 w 2915626"/>
              <a:gd name="connsiteY1" fmla="*/ 0 h 953136"/>
              <a:gd name="connsiteX2" fmla="*/ 2915626 w 2915626"/>
              <a:gd name="connsiteY2" fmla="*/ 9536 h 953136"/>
              <a:gd name="connsiteX3" fmla="*/ 2439598 w 2915626"/>
              <a:gd name="connsiteY3" fmla="*/ 953136 h 953136"/>
              <a:gd name="connsiteX4" fmla="*/ 363 w 2915626"/>
              <a:gd name="connsiteY4" fmla="*/ 953136 h 953136"/>
              <a:gd name="connsiteX0" fmla="*/ 238 w 2915501"/>
              <a:gd name="connsiteY0" fmla="*/ 943600 h 943600"/>
              <a:gd name="connsiteX1" fmla="*/ 20737 w 2915501"/>
              <a:gd name="connsiteY1" fmla="*/ 296 h 943600"/>
              <a:gd name="connsiteX2" fmla="*/ 2915501 w 2915501"/>
              <a:gd name="connsiteY2" fmla="*/ 0 h 943600"/>
              <a:gd name="connsiteX3" fmla="*/ 2439473 w 2915501"/>
              <a:gd name="connsiteY3" fmla="*/ 943600 h 943600"/>
              <a:gd name="connsiteX4" fmla="*/ 238 w 2915501"/>
              <a:gd name="connsiteY4" fmla="*/ 943600 h 943600"/>
              <a:gd name="connsiteX0" fmla="*/ 362 w 2915625"/>
              <a:gd name="connsiteY0" fmla="*/ 943600 h 943600"/>
              <a:gd name="connsiteX1" fmla="*/ 11029 w 2915625"/>
              <a:gd name="connsiteY1" fmla="*/ 296 h 943600"/>
              <a:gd name="connsiteX2" fmla="*/ 2915625 w 2915625"/>
              <a:gd name="connsiteY2" fmla="*/ 0 h 943600"/>
              <a:gd name="connsiteX3" fmla="*/ 2439597 w 2915625"/>
              <a:gd name="connsiteY3" fmla="*/ 943600 h 943600"/>
              <a:gd name="connsiteX4" fmla="*/ 362 w 2915625"/>
              <a:gd name="connsiteY4" fmla="*/ 943600 h 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5625" h="943600">
                <a:moveTo>
                  <a:pt x="362" y="943600"/>
                </a:moveTo>
                <a:cubicBezTo>
                  <a:pt x="-2637" y="635720"/>
                  <a:pt x="14028" y="308176"/>
                  <a:pt x="11029" y="296"/>
                </a:cubicBezTo>
                <a:lnTo>
                  <a:pt x="2915625" y="0"/>
                </a:lnTo>
                <a:lnTo>
                  <a:pt x="2439597" y="943600"/>
                </a:lnTo>
                <a:lnTo>
                  <a:pt x="362" y="94360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EE0B4A-EF09-0007-0A17-5F0514F8F023}"/>
              </a:ext>
            </a:extLst>
          </p:cNvPr>
          <p:cNvSpPr txBox="1"/>
          <p:nvPr/>
        </p:nvSpPr>
        <p:spPr>
          <a:xfrm>
            <a:off x="8796699" y="3462268"/>
            <a:ext cx="16823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cs typeface="B Mitra" panose="00000400000000000000" pitchFamily="2" charset="-78"/>
              </a:rPr>
              <a:t>Sushiswap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0233BC-553A-F575-BB58-399635B278BC}"/>
              </a:ext>
            </a:extLst>
          </p:cNvPr>
          <p:cNvSpPr txBox="1"/>
          <p:nvPr/>
        </p:nvSpPr>
        <p:spPr>
          <a:xfrm>
            <a:off x="9599051" y="3748167"/>
            <a:ext cx="175997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dirty="0">
                <a:solidFill>
                  <a:schemeClr val="bg1"/>
                </a:solidFill>
                <a:cs typeface="B Mitra" panose="00000400000000000000" pitchFamily="2" charset="-78"/>
              </a:rPr>
              <a:t>AMM</a:t>
            </a:r>
          </a:p>
          <a:p>
            <a:pPr algn="r" rtl="1"/>
            <a:r>
              <a:rPr lang="fa-IR" sz="1600" dirty="0">
                <a:solidFill>
                  <a:schemeClr val="bg1"/>
                </a:solidFill>
                <a:cs typeface="B Mitra" panose="00000400000000000000" pitchFamily="2" charset="-78"/>
              </a:rPr>
              <a:t>فورک از </a:t>
            </a:r>
            <a:r>
              <a:rPr lang="en-US" sz="1600" dirty="0" err="1">
                <a:solidFill>
                  <a:schemeClr val="bg1"/>
                </a:solidFill>
                <a:cs typeface="B Mitra" panose="00000400000000000000" pitchFamily="2" charset="-78"/>
              </a:rPr>
              <a:t>uniswap</a:t>
            </a:r>
            <a:endParaRPr lang="en-US" sz="1600" dirty="0">
              <a:solidFill>
                <a:schemeClr val="bg1"/>
              </a:solidFill>
              <a:cs typeface="B Mitra" panose="00000400000000000000" pitchFamily="2" charset="-78"/>
            </a:endParaRPr>
          </a:p>
        </p:txBody>
      </p:sp>
      <p:sp>
        <p:nvSpPr>
          <p:cNvPr id="43" name="Arrow: Pentagon 16">
            <a:extLst>
              <a:ext uri="{FF2B5EF4-FFF2-40B4-BE49-F238E27FC236}">
                <a16:creationId xmlns:a16="http://schemas.microsoft.com/office/drawing/2014/main" id="{B477186F-DEA4-CB0E-8A77-432FF9FDC5D6}"/>
              </a:ext>
            </a:extLst>
          </p:cNvPr>
          <p:cNvSpPr/>
          <p:nvPr/>
        </p:nvSpPr>
        <p:spPr>
          <a:xfrm flipH="1" flipV="1">
            <a:off x="6701271" y="5451792"/>
            <a:ext cx="2836608" cy="943600"/>
          </a:xfrm>
          <a:custGeom>
            <a:avLst/>
            <a:gdLst>
              <a:gd name="connsiteX0" fmla="*/ 0 w 2915263"/>
              <a:gd name="connsiteY0" fmla="*/ 0 h 1887201"/>
              <a:gd name="connsiteX1" fmla="*/ 2439235 w 2915263"/>
              <a:gd name="connsiteY1" fmla="*/ 0 h 1887201"/>
              <a:gd name="connsiteX2" fmla="*/ 2915263 w 2915263"/>
              <a:gd name="connsiteY2" fmla="*/ 943601 h 1887201"/>
              <a:gd name="connsiteX3" fmla="*/ 2439235 w 2915263"/>
              <a:gd name="connsiteY3" fmla="*/ 1887201 h 1887201"/>
              <a:gd name="connsiteX4" fmla="*/ 0 w 2915263"/>
              <a:gd name="connsiteY4" fmla="*/ 1887201 h 1887201"/>
              <a:gd name="connsiteX5" fmla="*/ 0 w 2915263"/>
              <a:gd name="connsiteY5" fmla="*/ 0 h 1887201"/>
              <a:gd name="connsiteX0" fmla="*/ 0 w 2915263"/>
              <a:gd name="connsiteY0" fmla="*/ 0 h 1887201"/>
              <a:gd name="connsiteX1" fmla="*/ 187648 w 2915263"/>
              <a:gd name="connsiteY1" fmla="*/ 963561 h 1887201"/>
              <a:gd name="connsiteX2" fmla="*/ 2915263 w 2915263"/>
              <a:gd name="connsiteY2" fmla="*/ 943601 h 1887201"/>
              <a:gd name="connsiteX3" fmla="*/ 2439235 w 2915263"/>
              <a:gd name="connsiteY3" fmla="*/ 1887201 h 1887201"/>
              <a:gd name="connsiteX4" fmla="*/ 0 w 2915263"/>
              <a:gd name="connsiteY4" fmla="*/ 1887201 h 1887201"/>
              <a:gd name="connsiteX5" fmla="*/ 0 w 2915263"/>
              <a:gd name="connsiteY5" fmla="*/ 0 h 1887201"/>
              <a:gd name="connsiteX0" fmla="*/ 0 w 2915263"/>
              <a:gd name="connsiteY0" fmla="*/ 0 h 1887201"/>
              <a:gd name="connsiteX1" fmla="*/ 187648 w 2915263"/>
              <a:gd name="connsiteY1" fmla="*/ 963561 h 1887201"/>
              <a:gd name="connsiteX2" fmla="*/ 2915263 w 2915263"/>
              <a:gd name="connsiteY2" fmla="*/ 943601 h 1887201"/>
              <a:gd name="connsiteX3" fmla="*/ 2439235 w 2915263"/>
              <a:gd name="connsiteY3" fmla="*/ 1887201 h 1887201"/>
              <a:gd name="connsiteX4" fmla="*/ 0 w 2915263"/>
              <a:gd name="connsiteY4" fmla="*/ 1887201 h 1887201"/>
              <a:gd name="connsiteX5" fmla="*/ 0 w 2915263"/>
              <a:gd name="connsiteY5" fmla="*/ 0 h 1887201"/>
              <a:gd name="connsiteX0" fmla="*/ 0 w 2915263"/>
              <a:gd name="connsiteY0" fmla="*/ 943600 h 943600"/>
              <a:gd name="connsiteX1" fmla="*/ 187648 w 2915263"/>
              <a:gd name="connsiteY1" fmla="*/ 19960 h 943600"/>
              <a:gd name="connsiteX2" fmla="*/ 2915263 w 2915263"/>
              <a:gd name="connsiteY2" fmla="*/ 0 h 943600"/>
              <a:gd name="connsiteX3" fmla="*/ 2439235 w 2915263"/>
              <a:gd name="connsiteY3" fmla="*/ 943600 h 943600"/>
              <a:gd name="connsiteX4" fmla="*/ 0 w 2915263"/>
              <a:gd name="connsiteY4" fmla="*/ 943600 h 943600"/>
              <a:gd name="connsiteX0" fmla="*/ 8998 w 2924261"/>
              <a:gd name="connsiteY0" fmla="*/ 943600 h 943600"/>
              <a:gd name="connsiteX1" fmla="*/ 0 w 2924261"/>
              <a:gd name="connsiteY1" fmla="*/ 19960 h 943600"/>
              <a:gd name="connsiteX2" fmla="*/ 2924261 w 2924261"/>
              <a:gd name="connsiteY2" fmla="*/ 0 h 943600"/>
              <a:gd name="connsiteX3" fmla="*/ 2448233 w 2924261"/>
              <a:gd name="connsiteY3" fmla="*/ 943600 h 943600"/>
              <a:gd name="connsiteX4" fmla="*/ 8998 w 2924261"/>
              <a:gd name="connsiteY4" fmla="*/ 943600 h 943600"/>
              <a:gd name="connsiteX0" fmla="*/ 363 w 2915626"/>
              <a:gd name="connsiteY0" fmla="*/ 943600 h 943600"/>
              <a:gd name="connsiteX1" fmla="*/ 11030 w 2915626"/>
              <a:gd name="connsiteY1" fmla="*/ 10128 h 943600"/>
              <a:gd name="connsiteX2" fmla="*/ 2915626 w 2915626"/>
              <a:gd name="connsiteY2" fmla="*/ 0 h 943600"/>
              <a:gd name="connsiteX3" fmla="*/ 2439598 w 2915626"/>
              <a:gd name="connsiteY3" fmla="*/ 943600 h 943600"/>
              <a:gd name="connsiteX4" fmla="*/ 363 w 2915626"/>
              <a:gd name="connsiteY4" fmla="*/ 943600 h 943600"/>
              <a:gd name="connsiteX0" fmla="*/ 363 w 2915626"/>
              <a:gd name="connsiteY0" fmla="*/ 953136 h 953136"/>
              <a:gd name="connsiteX1" fmla="*/ 11030 w 2915626"/>
              <a:gd name="connsiteY1" fmla="*/ 0 h 953136"/>
              <a:gd name="connsiteX2" fmla="*/ 2915626 w 2915626"/>
              <a:gd name="connsiteY2" fmla="*/ 9536 h 953136"/>
              <a:gd name="connsiteX3" fmla="*/ 2439598 w 2915626"/>
              <a:gd name="connsiteY3" fmla="*/ 953136 h 953136"/>
              <a:gd name="connsiteX4" fmla="*/ 363 w 2915626"/>
              <a:gd name="connsiteY4" fmla="*/ 953136 h 953136"/>
              <a:gd name="connsiteX0" fmla="*/ 238 w 2915501"/>
              <a:gd name="connsiteY0" fmla="*/ 943600 h 943600"/>
              <a:gd name="connsiteX1" fmla="*/ 20737 w 2915501"/>
              <a:gd name="connsiteY1" fmla="*/ 296 h 943600"/>
              <a:gd name="connsiteX2" fmla="*/ 2915501 w 2915501"/>
              <a:gd name="connsiteY2" fmla="*/ 0 h 943600"/>
              <a:gd name="connsiteX3" fmla="*/ 2439473 w 2915501"/>
              <a:gd name="connsiteY3" fmla="*/ 943600 h 943600"/>
              <a:gd name="connsiteX4" fmla="*/ 238 w 2915501"/>
              <a:gd name="connsiteY4" fmla="*/ 943600 h 943600"/>
              <a:gd name="connsiteX0" fmla="*/ 362 w 2915625"/>
              <a:gd name="connsiteY0" fmla="*/ 943600 h 943600"/>
              <a:gd name="connsiteX1" fmla="*/ 11029 w 2915625"/>
              <a:gd name="connsiteY1" fmla="*/ 296 h 943600"/>
              <a:gd name="connsiteX2" fmla="*/ 2915625 w 2915625"/>
              <a:gd name="connsiteY2" fmla="*/ 0 h 943600"/>
              <a:gd name="connsiteX3" fmla="*/ 2439597 w 2915625"/>
              <a:gd name="connsiteY3" fmla="*/ 943600 h 943600"/>
              <a:gd name="connsiteX4" fmla="*/ 362 w 2915625"/>
              <a:gd name="connsiteY4" fmla="*/ 943600 h 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5625" h="943600">
                <a:moveTo>
                  <a:pt x="362" y="943600"/>
                </a:moveTo>
                <a:cubicBezTo>
                  <a:pt x="-2637" y="635720"/>
                  <a:pt x="14028" y="308176"/>
                  <a:pt x="11029" y="296"/>
                </a:cubicBezTo>
                <a:lnTo>
                  <a:pt x="2915625" y="0"/>
                </a:lnTo>
                <a:lnTo>
                  <a:pt x="2439597" y="943600"/>
                </a:lnTo>
                <a:lnTo>
                  <a:pt x="362" y="94360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84DCBE-00DF-0F05-B3E4-A939824A1652}"/>
              </a:ext>
            </a:extLst>
          </p:cNvPr>
          <p:cNvSpPr txBox="1"/>
          <p:nvPr/>
        </p:nvSpPr>
        <p:spPr>
          <a:xfrm>
            <a:off x="7107442" y="5422789"/>
            <a:ext cx="16823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cs typeface="B Mitra" panose="00000400000000000000" pitchFamily="2" charset="-78"/>
              </a:rPr>
              <a:t>dYdX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74EDD1-F445-5574-CF23-FD453DD689C1}"/>
              </a:ext>
            </a:extLst>
          </p:cNvPr>
          <p:cNvSpPr txBox="1"/>
          <p:nvPr/>
        </p:nvSpPr>
        <p:spPr>
          <a:xfrm>
            <a:off x="6686485" y="5392133"/>
            <a:ext cx="28869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500" dirty="0">
                <a:solidFill>
                  <a:schemeClr val="bg1"/>
                </a:solidFill>
                <a:cs typeface="B Mitra" panose="00000400000000000000" pitchFamily="2" charset="-78"/>
              </a:rPr>
              <a:t> مبتنی بر اتریوم</a:t>
            </a:r>
          </a:p>
          <a:p>
            <a:pPr algn="r" rtl="1"/>
            <a:r>
              <a:rPr lang="fa-IR" sz="1500" dirty="0">
                <a:solidFill>
                  <a:schemeClr val="bg1"/>
                </a:solidFill>
                <a:cs typeface="B Mitra" panose="00000400000000000000" pitchFamily="2" charset="-78"/>
              </a:rPr>
              <a:t>اوراق مشتقه </a:t>
            </a:r>
          </a:p>
          <a:p>
            <a:pPr algn="r" rtl="1"/>
            <a:r>
              <a:rPr lang="fa-IR" sz="1500" dirty="0">
                <a:solidFill>
                  <a:schemeClr val="bg1"/>
                </a:solidFill>
                <a:cs typeface="B Mitra" panose="00000400000000000000" pitchFamily="2" charset="-78"/>
              </a:rPr>
              <a:t> قراردادهای دائمی </a:t>
            </a:r>
          </a:p>
          <a:p>
            <a:pPr algn="r" rtl="1"/>
            <a:r>
              <a:rPr lang="fa-IR" sz="1500" dirty="0">
                <a:solidFill>
                  <a:schemeClr val="bg1"/>
                </a:solidFill>
                <a:cs typeface="B Mitra" panose="00000400000000000000" pitchFamily="2" charset="-78"/>
              </a:rPr>
              <a:t>استقرار در لایه 2 اتریوم</a:t>
            </a:r>
          </a:p>
        </p:txBody>
      </p:sp>
      <p:sp>
        <p:nvSpPr>
          <p:cNvPr id="47" name="Arrow: Pentagon 16">
            <a:extLst>
              <a:ext uri="{FF2B5EF4-FFF2-40B4-BE49-F238E27FC236}">
                <a16:creationId xmlns:a16="http://schemas.microsoft.com/office/drawing/2014/main" id="{3189B104-5E53-F225-1B56-DD15E537733A}"/>
              </a:ext>
            </a:extLst>
          </p:cNvPr>
          <p:cNvSpPr/>
          <p:nvPr/>
        </p:nvSpPr>
        <p:spPr>
          <a:xfrm>
            <a:off x="213410" y="3419016"/>
            <a:ext cx="3265129" cy="956300"/>
          </a:xfrm>
          <a:custGeom>
            <a:avLst/>
            <a:gdLst>
              <a:gd name="connsiteX0" fmla="*/ 0 w 2915263"/>
              <a:gd name="connsiteY0" fmla="*/ 0 h 1887201"/>
              <a:gd name="connsiteX1" fmla="*/ 2439235 w 2915263"/>
              <a:gd name="connsiteY1" fmla="*/ 0 h 1887201"/>
              <a:gd name="connsiteX2" fmla="*/ 2915263 w 2915263"/>
              <a:gd name="connsiteY2" fmla="*/ 943601 h 1887201"/>
              <a:gd name="connsiteX3" fmla="*/ 2439235 w 2915263"/>
              <a:gd name="connsiteY3" fmla="*/ 1887201 h 1887201"/>
              <a:gd name="connsiteX4" fmla="*/ 0 w 2915263"/>
              <a:gd name="connsiteY4" fmla="*/ 1887201 h 1887201"/>
              <a:gd name="connsiteX5" fmla="*/ 0 w 2915263"/>
              <a:gd name="connsiteY5" fmla="*/ 0 h 1887201"/>
              <a:gd name="connsiteX0" fmla="*/ 0 w 2915263"/>
              <a:gd name="connsiteY0" fmla="*/ 0 h 1887201"/>
              <a:gd name="connsiteX1" fmla="*/ 187648 w 2915263"/>
              <a:gd name="connsiteY1" fmla="*/ 963561 h 1887201"/>
              <a:gd name="connsiteX2" fmla="*/ 2915263 w 2915263"/>
              <a:gd name="connsiteY2" fmla="*/ 943601 h 1887201"/>
              <a:gd name="connsiteX3" fmla="*/ 2439235 w 2915263"/>
              <a:gd name="connsiteY3" fmla="*/ 1887201 h 1887201"/>
              <a:gd name="connsiteX4" fmla="*/ 0 w 2915263"/>
              <a:gd name="connsiteY4" fmla="*/ 1887201 h 1887201"/>
              <a:gd name="connsiteX5" fmla="*/ 0 w 2915263"/>
              <a:gd name="connsiteY5" fmla="*/ 0 h 1887201"/>
              <a:gd name="connsiteX0" fmla="*/ 0 w 2915263"/>
              <a:gd name="connsiteY0" fmla="*/ 0 h 1887201"/>
              <a:gd name="connsiteX1" fmla="*/ 187648 w 2915263"/>
              <a:gd name="connsiteY1" fmla="*/ 963561 h 1887201"/>
              <a:gd name="connsiteX2" fmla="*/ 2915263 w 2915263"/>
              <a:gd name="connsiteY2" fmla="*/ 943601 h 1887201"/>
              <a:gd name="connsiteX3" fmla="*/ 2439235 w 2915263"/>
              <a:gd name="connsiteY3" fmla="*/ 1887201 h 1887201"/>
              <a:gd name="connsiteX4" fmla="*/ 0 w 2915263"/>
              <a:gd name="connsiteY4" fmla="*/ 1887201 h 1887201"/>
              <a:gd name="connsiteX5" fmla="*/ 0 w 2915263"/>
              <a:gd name="connsiteY5" fmla="*/ 0 h 1887201"/>
              <a:gd name="connsiteX0" fmla="*/ 0 w 2915263"/>
              <a:gd name="connsiteY0" fmla="*/ 943600 h 943600"/>
              <a:gd name="connsiteX1" fmla="*/ 187648 w 2915263"/>
              <a:gd name="connsiteY1" fmla="*/ 19960 h 943600"/>
              <a:gd name="connsiteX2" fmla="*/ 2915263 w 2915263"/>
              <a:gd name="connsiteY2" fmla="*/ 0 h 943600"/>
              <a:gd name="connsiteX3" fmla="*/ 2439235 w 2915263"/>
              <a:gd name="connsiteY3" fmla="*/ 943600 h 943600"/>
              <a:gd name="connsiteX4" fmla="*/ 0 w 2915263"/>
              <a:gd name="connsiteY4" fmla="*/ 943600 h 943600"/>
              <a:gd name="connsiteX0" fmla="*/ 8998 w 2924261"/>
              <a:gd name="connsiteY0" fmla="*/ 943600 h 943600"/>
              <a:gd name="connsiteX1" fmla="*/ 0 w 2924261"/>
              <a:gd name="connsiteY1" fmla="*/ 19960 h 943600"/>
              <a:gd name="connsiteX2" fmla="*/ 2924261 w 2924261"/>
              <a:gd name="connsiteY2" fmla="*/ 0 h 943600"/>
              <a:gd name="connsiteX3" fmla="*/ 2448233 w 2924261"/>
              <a:gd name="connsiteY3" fmla="*/ 943600 h 943600"/>
              <a:gd name="connsiteX4" fmla="*/ 8998 w 2924261"/>
              <a:gd name="connsiteY4" fmla="*/ 943600 h 943600"/>
              <a:gd name="connsiteX0" fmla="*/ 363 w 2915626"/>
              <a:gd name="connsiteY0" fmla="*/ 943600 h 943600"/>
              <a:gd name="connsiteX1" fmla="*/ 11030 w 2915626"/>
              <a:gd name="connsiteY1" fmla="*/ 10128 h 943600"/>
              <a:gd name="connsiteX2" fmla="*/ 2915626 w 2915626"/>
              <a:gd name="connsiteY2" fmla="*/ 0 h 943600"/>
              <a:gd name="connsiteX3" fmla="*/ 2439598 w 2915626"/>
              <a:gd name="connsiteY3" fmla="*/ 943600 h 943600"/>
              <a:gd name="connsiteX4" fmla="*/ 363 w 2915626"/>
              <a:gd name="connsiteY4" fmla="*/ 943600 h 943600"/>
              <a:gd name="connsiteX0" fmla="*/ 363 w 2915626"/>
              <a:gd name="connsiteY0" fmla="*/ 953136 h 953136"/>
              <a:gd name="connsiteX1" fmla="*/ 11030 w 2915626"/>
              <a:gd name="connsiteY1" fmla="*/ 0 h 953136"/>
              <a:gd name="connsiteX2" fmla="*/ 2915626 w 2915626"/>
              <a:gd name="connsiteY2" fmla="*/ 9536 h 953136"/>
              <a:gd name="connsiteX3" fmla="*/ 2439598 w 2915626"/>
              <a:gd name="connsiteY3" fmla="*/ 953136 h 953136"/>
              <a:gd name="connsiteX4" fmla="*/ 363 w 2915626"/>
              <a:gd name="connsiteY4" fmla="*/ 953136 h 953136"/>
              <a:gd name="connsiteX0" fmla="*/ 238 w 2915501"/>
              <a:gd name="connsiteY0" fmla="*/ 943600 h 943600"/>
              <a:gd name="connsiteX1" fmla="*/ 20737 w 2915501"/>
              <a:gd name="connsiteY1" fmla="*/ 296 h 943600"/>
              <a:gd name="connsiteX2" fmla="*/ 2915501 w 2915501"/>
              <a:gd name="connsiteY2" fmla="*/ 0 h 943600"/>
              <a:gd name="connsiteX3" fmla="*/ 2439473 w 2915501"/>
              <a:gd name="connsiteY3" fmla="*/ 943600 h 943600"/>
              <a:gd name="connsiteX4" fmla="*/ 238 w 2915501"/>
              <a:gd name="connsiteY4" fmla="*/ 943600 h 943600"/>
              <a:gd name="connsiteX0" fmla="*/ 362 w 2915625"/>
              <a:gd name="connsiteY0" fmla="*/ 943600 h 943600"/>
              <a:gd name="connsiteX1" fmla="*/ 11029 w 2915625"/>
              <a:gd name="connsiteY1" fmla="*/ 296 h 943600"/>
              <a:gd name="connsiteX2" fmla="*/ 2915625 w 2915625"/>
              <a:gd name="connsiteY2" fmla="*/ 0 h 943600"/>
              <a:gd name="connsiteX3" fmla="*/ 2439597 w 2915625"/>
              <a:gd name="connsiteY3" fmla="*/ 943600 h 943600"/>
              <a:gd name="connsiteX4" fmla="*/ 362 w 2915625"/>
              <a:gd name="connsiteY4" fmla="*/ 943600 h 943600"/>
              <a:gd name="connsiteX0" fmla="*/ 952 w 2916215"/>
              <a:gd name="connsiteY0" fmla="*/ 943600 h 943600"/>
              <a:gd name="connsiteX1" fmla="*/ 268 w 2916215"/>
              <a:gd name="connsiteY1" fmla="*/ 296 h 943600"/>
              <a:gd name="connsiteX2" fmla="*/ 2916215 w 2916215"/>
              <a:gd name="connsiteY2" fmla="*/ 0 h 943600"/>
              <a:gd name="connsiteX3" fmla="*/ 2440187 w 2916215"/>
              <a:gd name="connsiteY3" fmla="*/ 943600 h 943600"/>
              <a:gd name="connsiteX4" fmla="*/ 952 w 2916215"/>
              <a:gd name="connsiteY4" fmla="*/ 943600 h 943600"/>
              <a:gd name="connsiteX0" fmla="*/ 7494 w 2922757"/>
              <a:gd name="connsiteY0" fmla="*/ 943600 h 943600"/>
              <a:gd name="connsiteX1" fmla="*/ 0 w 2922757"/>
              <a:gd name="connsiteY1" fmla="*/ 296 h 943600"/>
              <a:gd name="connsiteX2" fmla="*/ 2922757 w 2922757"/>
              <a:gd name="connsiteY2" fmla="*/ 0 h 943600"/>
              <a:gd name="connsiteX3" fmla="*/ 2446729 w 2922757"/>
              <a:gd name="connsiteY3" fmla="*/ 943600 h 943600"/>
              <a:gd name="connsiteX4" fmla="*/ 7494 w 2922757"/>
              <a:gd name="connsiteY4" fmla="*/ 943600 h 943600"/>
              <a:gd name="connsiteX0" fmla="*/ 953 w 2916216"/>
              <a:gd name="connsiteY0" fmla="*/ 943600 h 943600"/>
              <a:gd name="connsiteX1" fmla="*/ 269 w 2916216"/>
              <a:gd name="connsiteY1" fmla="*/ 296 h 943600"/>
              <a:gd name="connsiteX2" fmla="*/ 2916216 w 2916216"/>
              <a:gd name="connsiteY2" fmla="*/ 0 h 943600"/>
              <a:gd name="connsiteX3" fmla="*/ 2440188 w 2916216"/>
              <a:gd name="connsiteY3" fmla="*/ 943600 h 943600"/>
              <a:gd name="connsiteX4" fmla="*/ 953 w 2916216"/>
              <a:gd name="connsiteY4" fmla="*/ 943600 h 943600"/>
              <a:gd name="connsiteX0" fmla="*/ 5224 w 2920487"/>
              <a:gd name="connsiteY0" fmla="*/ 943600 h 943600"/>
              <a:gd name="connsiteX1" fmla="*/ 0 w 2920487"/>
              <a:gd name="connsiteY1" fmla="*/ 296 h 943600"/>
              <a:gd name="connsiteX2" fmla="*/ 2920487 w 2920487"/>
              <a:gd name="connsiteY2" fmla="*/ 0 h 943600"/>
              <a:gd name="connsiteX3" fmla="*/ 2444459 w 2920487"/>
              <a:gd name="connsiteY3" fmla="*/ 943600 h 943600"/>
              <a:gd name="connsiteX4" fmla="*/ 5224 w 2920487"/>
              <a:gd name="connsiteY4" fmla="*/ 943600 h 943600"/>
              <a:gd name="connsiteX0" fmla="*/ 2954 w 2918217"/>
              <a:gd name="connsiteY0" fmla="*/ 943600 h 943600"/>
              <a:gd name="connsiteX1" fmla="*/ 0 w 2918217"/>
              <a:gd name="connsiteY1" fmla="*/ 2836 h 943600"/>
              <a:gd name="connsiteX2" fmla="*/ 2918217 w 2918217"/>
              <a:gd name="connsiteY2" fmla="*/ 0 h 943600"/>
              <a:gd name="connsiteX3" fmla="*/ 2442189 w 2918217"/>
              <a:gd name="connsiteY3" fmla="*/ 943600 h 943600"/>
              <a:gd name="connsiteX4" fmla="*/ 2954 w 2918217"/>
              <a:gd name="connsiteY4" fmla="*/ 943600 h 943600"/>
              <a:gd name="connsiteX0" fmla="*/ 2954 w 2918217"/>
              <a:gd name="connsiteY0" fmla="*/ 943600 h 956300"/>
              <a:gd name="connsiteX1" fmla="*/ 0 w 2918217"/>
              <a:gd name="connsiteY1" fmla="*/ 2836 h 956300"/>
              <a:gd name="connsiteX2" fmla="*/ 2918217 w 2918217"/>
              <a:gd name="connsiteY2" fmla="*/ 0 h 956300"/>
              <a:gd name="connsiteX3" fmla="*/ 2501213 w 2918217"/>
              <a:gd name="connsiteY3" fmla="*/ 956300 h 956300"/>
              <a:gd name="connsiteX4" fmla="*/ 2954 w 2918217"/>
              <a:gd name="connsiteY4" fmla="*/ 943600 h 95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17" h="956300">
                <a:moveTo>
                  <a:pt x="2954" y="943600"/>
                </a:moveTo>
                <a:cubicBezTo>
                  <a:pt x="-45" y="635720"/>
                  <a:pt x="2999" y="310716"/>
                  <a:pt x="0" y="2836"/>
                </a:cubicBezTo>
                <a:lnTo>
                  <a:pt x="2918217" y="0"/>
                </a:lnTo>
                <a:lnTo>
                  <a:pt x="2501213" y="956300"/>
                </a:lnTo>
                <a:lnTo>
                  <a:pt x="2954" y="94360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969D30-0C17-491F-B66A-25C5C235F49E}"/>
              </a:ext>
            </a:extLst>
          </p:cNvPr>
          <p:cNvSpPr txBox="1"/>
          <p:nvPr/>
        </p:nvSpPr>
        <p:spPr>
          <a:xfrm>
            <a:off x="188865" y="3374623"/>
            <a:ext cx="1815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cs typeface="B Mitra" panose="00000400000000000000" pitchFamily="2" charset="-78"/>
              </a:rPr>
              <a:t>BinanceDex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3BA8FF-6A80-C87E-6D26-B1F925E3EBD6}"/>
              </a:ext>
            </a:extLst>
          </p:cNvPr>
          <p:cNvSpPr txBox="1"/>
          <p:nvPr/>
        </p:nvSpPr>
        <p:spPr>
          <a:xfrm>
            <a:off x="1311622" y="3464322"/>
            <a:ext cx="20688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Mitra" panose="00000400000000000000" pitchFamily="2" charset="-78"/>
              </a:rPr>
              <a:t>ارائه </a:t>
            </a:r>
            <a:r>
              <a:rPr lang="en-US" dirty="0">
                <a:solidFill>
                  <a:schemeClr val="bg1"/>
                </a:solidFill>
                <a:cs typeface="B Mitra" panose="00000400000000000000" pitchFamily="2" charset="-78"/>
              </a:rPr>
              <a:t>wallet</a:t>
            </a:r>
            <a:endParaRPr lang="fa-IR" dirty="0">
              <a:solidFill>
                <a:schemeClr val="bg1"/>
              </a:solidFill>
              <a:cs typeface="B Mitra" panose="00000400000000000000" pitchFamily="2" charset="-78"/>
            </a:endParaRPr>
          </a:p>
          <a:p>
            <a:pPr algn="r" rtl="1"/>
            <a:r>
              <a:rPr lang="fa-IR" dirty="0">
                <a:solidFill>
                  <a:schemeClr val="bg1"/>
                </a:solidFill>
                <a:cs typeface="B Mitra" panose="00000400000000000000" pitchFamily="2" charset="-78"/>
              </a:rPr>
              <a:t>   بیشترین حجم معاملات</a:t>
            </a:r>
          </a:p>
          <a:p>
            <a:pPr algn="r" rtl="1"/>
            <a:r>
              <a:rPr lang="fa-IR" dirty="0">
                <a:solidFill>
                  <a:schemeClr val="bg1"/>
                </a:solidFill>
                <a:cs typeface="B Mitra" panose="00000400000000000000" pitchFamily="2" charset="-78"/>
              </a:rPr>
              <a:t>     بر اساس بایننس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C207F42-D176-136C-C658-EE0DEF720C99}"/>
              </a:ext>
            </a:extLst>
          </p:cNvPr>
          <p:cNvSpPr txBox="1"/>
          <p:nvPr/>
        </p:nvSpPr>
        <p:spPr>
          <a:xfrm>
            <a:off x="-1033033" y="1487249"/>
            <a:ext cx="43898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Mitra" panose="00000400000000000000" pitchFamily="2" charset="-78"/>
              </a:rPr>
              <a:t>هزینه کم و سرعت بالا</a:t>
            </a:r>
          </a:p>
          <a:p>
            <a:pPr algn="r" rtl="1"/>
            <a:r>
              <a:rPr lang="fa-IR" dirty="0">
                <a:solidFill>
                  <a:schemeClr val="bg1"/>
                </a:solidFill>
                <a:cs typeface="B Mitra" panose="00000400000000000000" pitchFamily="2" charset="-78"/>
              </a:rPr>
              <a:t>   بر اساس </a:t>
            </a:r>
            <a:r>
              <a:rPr lang="en-US" dirty="0">
                <a:solidFill>
                  <a:schemeClr val="bg1"/>
                </a:solidFill>
                <a:cs typeface="B Mitra" panose="00000400000000000000" pitchFamily="2" charset="-78"/>
              </a:rPr>
              <a:t>Solana</a:t>
            </a:r>
            <a:endParaRPr lang="fa-IR" dirty="0">
              <a:solidFill>
                <a:schemeClr val="bg1"/>
              </a:solidFill>
              <a:cs typeface="B Mitra" panose="00000400000000000000" pitchFamily="2" charset="-78"/>
            </a:endParaRPr>
          </a:p>
          <a:p>
            <a:pPr algn="r" rtl="1"/>
            <a:r>
              <a:rPr lang="fa-IR" dirty="0">
                <a:solidFill>
                  <a:schemeClr val="bg1"/>
                </a:solidFill>
                <a:cs typeface="B Mitra" panose="00000400000000000000" pitchFamily="2" charset="-78"/>
              </a:rPr>
              <a:t>      کنترل کامل بر معاملات</a:t>
            </a:r>
          </a:p>
        </p:txBody>
      </p:sp>
    </p:spTree>
    <p:extLst>
      <p:ext uri="{BB962C8B-B14F-4D97-AF65-F5344CB8AC3E}">
        <p14:creationId xmlns:p14="http://schemas.microsoft.com/office/powerpoint/2010/main" val="1495367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063272" y="365126"/>
            <a:ext cx="4290527" cy="838020"/>
          </a:xfrm>
        </p:spPr>
        <p:txBody>
          <a:bodyPr>
            <a:normAutofit/>
          </a:bodyPr>
          <a:lstStyle/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کارهای </a:t>
            </a:r>
            <a:r>
              <a:rPr lang="fa-IR" sz="32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پیش</a:t>
            </a:r>
            <a:r>
              <a:rPr lang="fa-IR" sz="3200" dirty="0">
                <a:solidFill>
                  <a:srgbClr val="FF0000"/>
                </a:solidFill>
                <a:cs typeface="B Nazanin" panose="00000400000000000000" pitchFamily="2" charset="-78"/>
              </a:rPr>
              <a:t>‌</a:t>
            </a:r>
            <a:r>
              <a:rPr lang="fa-IR" sz="32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رو</a:t>
            </a:r>
            <a:r>
              <a:rPr lang="fa-IR" sz="3200" dirty="0" smtClean="0">
                <a:cs typeface="B Nazanin" panose="00000400000000000000" pitchFamily="2" charset="-78"/>
              </a:rPr>
              <a:t> و ایده‌های </a:t>
            </a:r>
            <a:r>
              <a:rPr lang="fa-IR" sz="32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بهبود</a:t>
            </a:r>
            <a:endParaRPr lang="en-US" sz="32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t>35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609045" y="1560441"/>
            <a:ext cx="21553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بهبود رابط کاربری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531707" y="2264843"/>
            <a:ext cx="2427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کاوش راه‌حل‌های لایه ۲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857817" y="3950918"/>
            <a:ext cx="1657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کاهش هزینه ها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729" y="2152771"/>
            <a:ext cx="2722419" cy="16674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88" y="2855884"/>
            <a:ext cx="5568705" cy="24827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256" y="4484579"/>
            <a:ext cx="3028950" cy="1514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52448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6792" y="374457"/>
            <a:ext cx="1621971" cy="717226"/>
          </a:xfrm>
        </p:spPr>
        <p:txBody>
          <a:bodyPr>
            <a:normAutofit/>
          </a:bodyPr>
          <a:lstStyle/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جمع‌بندی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64893" y="1718680"/>
            <a:ext cx="27338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2400" dirty="0" smtClean="0">
                <a:cs typeface="B Nazanin" panose="00000400000000000000" pitchFamily="2" charset="-78"/>
              </a:rPr>
              <a:t>مفهموم تجارت غیر متمرکز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29804" y="2487188"/>
            <a:ext cx="35689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2400" dirty="0" smtClean="0">
                <a:cs typeface="B Nazanin" panose="00000400000000000000" pitchFamily="2" charset="-78"/>
              </a:rPr>
              <a:t>صرافی غیرمتمرکز؛ ابزار‌ها و چالش‌ها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25951" y="3255696"/>
            <a:ext cx="40728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پیاده‌سازی</a:t>
            </a:r>
            <a:r>
              <a:rPr lang="en-US" sz="2400" dirty="0" smtClean="0">
                <a:cs typeface="B Nazanin" panose="00000400000000000000" pitchFamily="2" charset="-78"/>
              </a:rPr>
              <a:t> </a:t>
            </a:r>
            <a:r>
              <a:rPr lang="en-US" sz="2400" dirty="0" err="1" smtClean="0">
                <a:cs typeface="B Nazanin" panose="00000400000000000000" pitchFamily="2" charset="-78"/>
              </a:rPr>
              <a:t>uniswap</a:t>
            </a:r>
            <a:r>
              <a:rPr lang="en-US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و مدل ریاضیاتی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06676" y="4037515"/>
            <a:ext cx="1992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2400" dirty="0" smtClean="0">
                <a:cs typeface="B Nazanin" panose="00000400000000000000" pitchFamily="2" charset="-78"/>
              </a:rPr>
              <a:t>بررسی امنیت پروژه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46840" y="4819334"/>
            <a:ext cx="25519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2400" dirty="0" smtClean="0">
                <a:cs typeface="B Nazanin" panose="00000400000000000000" pitchFamily="2" charset="-78"/>
              </a:rPr>
              <a:t>حجم بازار و رقبای تجاری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831079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t>37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843796" y="374457"/>
            <a:ext cx="1254967" cy="7172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مراجع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0464" y="1340889"/>
            <a:ext cx="10728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inBiolinumTB"/>
              </a:rPr>
              <a:t>[1] </a:t>
            </a:r>
            <a:r>
              <a:rPr lang="en-US" dirty="0" err="1" smtClean="0">
                <a:latin typeface="LinBiolinumTB"/>
              </a:rPr>
              <a:t>Uniswap</a:t>
            </a:r>
            <a:r>
              <a:rPr lang="en-US" dirty="0" smtClean="0">
                <a:latin typeface="LinBiolinumTB"/>
              </a:rPr>
              <a:t> </a:t>
            </a:r>
            <a:r>
              <a:rPr lang="en-US" dirty="0">
                <a:latin typeface="LinBiolinumTB"/>
              </a:rPr>
              <a:t>v3 </a:t>
            </a:r>
            <a:r>
              <a:rPr lang="en-US" dirty="0" smtClean="0">
                <a:latin typeface="LinBiolinumTB"/>
              </a:rPr>
              <a:t>Core.</a:t>
            </a:r>
            <a:r>
              <a:rPr lang="fa-IR" dirty="0" smtClean="0">
                <a:latin typeface="LinBiolinumTB"/>
              </a:rPr>
              <a:t> </a:t>
            </a:r>
            <a:r>
              <a:rPr lang="en-US" dirty="0"/>
              <a:t>March </a:t>
            </a:r>
            <a:r>
              <a:rPr lang="en-US" dirty="0" smtClean="0"/>
              <a:t>2021. Hayden Adams, Noah </a:t>
            </a:r>
            <a:r>
              <a:rPr lang="en-US" dirty="0" err="1" smtClean="0"/>
              <a:t>Zinsmeister</a:t>
            </a:r>
            <a:r>
              <a:rPr lang="en-US" dirty="0" smtClean="0"/>
              <a:t>, Moody Salem, River Keefer, Dan Robinson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0464" y="2105561"/>
            <a:ext cx="8313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[2] </a:t>
            </a:r>
            <a:r>
              <a:rPr lang="en-US" dirty="0" err="1" smtClean="0"/>
              <a:t>Uniswap</a:t>
            </a:r>
            <a:r>
              <a:rPr lang="en-US" dirty="0" smtClean="0"/>
              <a:t> </a:t>
            </a:r>
            <a:r>
              <a:rPr lang="en-US" dirty="0"/>
              <a:t>v2 Core, March 2020, Hayden Adams, Noah </a:t>
            </a:r>
            <a:r>
              <a:rPr lang="en-US" dirty="0" err="1"/>
              <a:t>Zinsmeister</a:t>
            </a:r>
            <a:r>
              <a:rPr lang="en-US" dirty="0"/>
              <a:t>, Dan Robinson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90464" y="2870233"/>
            <a:ext cx="3174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[3] https</a:t>
            </a:r>
            <a:r>
              <a:rPr lang="en-US" dirty="0"/>
              <a:t>://github.com/Uniswap</a:t>
            </a:r>
          </a:p>
        </p:txBody>
      </p:sp>
      <p:sp>
        <p:nvSpPr>
          <p:cNvPr id="9" name="Rectangle 8"/>
          <p:cNvSpPr/>
          <p:nvPr/>
        </p:nvSpPr>
        <p:spPr>
          <a:xfrm>
            <a:off x="690464" y="3634905"/>
            <a:ext cx="7514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[4] https</a:t>
            </a:r>
            <a:r>
              <a:rPr lang="en-US" dirty="0"/>
              <a:t>://github.com/Uniswap/v3-core/blob/main/audits/abdk/audit.pdf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0464" y="4399577"/>
            <a:ext cx="7265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[5] https</a:t>
            </a:r>
            <a:r>
              <a:rPr lang="en-US" dirty="0"/>
              <a:t>://sourceforge.net/software/compare/Cream-Crypto-vs-Uniswap/</a:t>
            </a:r>
          </a:p>
        </p:txBody>
      </p:sp>
    </p:spTree>
    <p:extLst>
      <p:ext uri="{BB962C8B-B14F-4D97-AF65-F5344CB8AC3E}">
        <p14:creationId xmlns:p14="http://schemas.microsoft.com/office/powerpoint/2010/main" val="8837072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6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94350B-6E6B-49B6-BD30-2E0D68FA4116}"/>
              </a:ext>
            </a:extLst>
          </p:cNvPr>
          <p:cNvSpPr txBox="1"/>
          <p:nvPr/>
        </p:nvSpPr>
        <p:spPr>
          <a:xfrm>
            <a:off x="7534275" y="349680"/>
            <a:ext cx="3819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B Nazanin" panose="00000400000000000000" pitchFamily="2" charset="-78"/>
              </a:rPr>
              <a:t>تجارت غیر متمرکز </a:t>
            </a:r>
            <a:r>
              <a:rPr lang="fa-IR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B Nazanin" panose="00000400000000000000" pitchFamily="2" charset="-78"/>
              </a:rPr>
              <a:t> </a:t>
            </a:r>
            <a:r>
              <a:rPr lang="en-US" altLang="ko-KR" sz="3200" b="1" dirty="0" smtClean="0">
                <a:solidFill>
                  <a:srgbClr val="FF0000"/>
                </a:solidFill>
                <a:latin typeface="+mj-lt"/>
                <a:cs typeface="B Nazanin" panose="00000400000000000000" pitchFamily="2" charset="-78"/>
              </a:rPr>
              <a:t> </a:t>
            </a:r>
            <a:r>
              <a:rPr lang="en-US" altLang="ko-KR" sz="3200" b="1" dirty="0" err="1" smtClean="0">
                <a:solidFill>
                  <a:srgbClr val="B921AE"/>
                </a:solidFill>
                <a:latin typeface="+mj-lt"/>
                <a:cs typeface="B Nazanin" panose="00000400000000000000" pitchFamily="2" charset="-78"/>
              </a:rPr>
              <a:t>DeFi</a:t>
            </a:r>
            <a:endParaRPr lang="ko-KR" altLang="en-US" sz="3200" b="1" dirty="0">
              <a:solidFill>
                <a:srgbClr val="B921AE"/>
              </a:solidFill>
              <a:latin typeface="+mj-lt"/>
              <a:cs typeface="B Nazani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034" y="1987995"/>
            <a:ext cx="5134566" cy="29942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390824" y="2457300"/>
            <a:ext cx="16450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هزینه‌های کمتر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44037" y="3237586"/>
            <a:ext cx="15263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شفافیت بیشتر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39040" y="3932431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افزایش دسترسی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27443" y="4751366"/>
            <a:ext cx="2159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کنترل بیشتر بر وجوه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283" y="2735707"/>
            <a:ext cx="2023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عدم قطعیت نظارتی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70689" y="3449485"/>
            <a:ext cx="15680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خطرات امنیتی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07933" y="4163263"/>
            <a:ext cx="10935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موانع فنی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03975" y="988701"/>
            <a:ext cx="1131676" cy="8834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="1" dirty="0" smtClean="0"/>
              <a:t>o</a:t>
            </a:r>
            <a:r>
              <a:rPr lang="en-US" dirty="0" smtClean="0"/>
              <a:t>ns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9641388" y="988701"/>
            <a:ext cx="1131676" cy="883420"/>
          </a:xfrm>
          <a:prstGeom prst="ellipse">
            <a:avLst/>
          </a:prstGeom>
          <a:solidFill>
            <a:srgbClr val="FF99FF"/>
          </a:solidFill>
          <a:ln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3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94350B-6E6B-49B6-BD30-2E0D68FA4116}"/>
              </a:ext>
            </a:extLst>
          </p:cNvPr>
          <p:cNvSpPr txBox="1"/>
          <p:nvPr/>
        </p:nvSpPr>
        <p:spPr>
          <a:xfrm>
            <a:off x="7534275" y="349680"/>
            <a:ext cx="3819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B Nazanin" panose="00000400000000000000" pitchFamily="2" charset="-78"/>
              </a:rPr>
              <a:t>صرافی غیر متمرکز </a:t>
            </a:r>
            <a:r>
              <a:rPr lang="fa-IR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B Nazanin" panose="00000400000000000000" pitchFamily="2" charset="-78"/>
              </a:rPr>
              <a:t> </a:t>
            </a:r>
            <a:r>
              <a:rPr lang="en-US" altLang="ko-KR" sz="3200" b="1" dirty="0" smtClean="0">
                <a:solidFill>
                  <a:srgbClr val="FF0000"/>
                </a:solidFill>
                <a:latin typeface="+mj-lt"/>
                <a:cs typeface="B Nazanin" panose="00000400000000000000" pitchFamily="2" charset="-78"/>
              </a:rPr>
              <a:t> </a:t>
            </a:r>
            <a:r>
              <a:rPr lang="en-US" altLang="ko-KR" sz="3200" b="1" dirty="0" err="1" smtClean="0">
                <a:solidFill>
                  <a:srgbClr val="B921AE"/>
                </a:solidFill>
                <a:latin typeface="+mj-lt"/>
                <a:cs typeface="B Nazanin" panose="00000400000000000000" pitchFamily="2" charset="-78"/>
              </a:rPr>
              <a:t>De</a:t>
            </a:r>
            <a:r>
              <a:rPr lang="en-US" altLang="ko-KR" sz="3200" b="1" dirty="0" err="1">
                <a:solidFill>
                  <a:srgbClr val="B921AE"/>
                </a:solidFill>
                <a:latin typeface="+mj-lt"/>
                <a:cs typeface="B Nazanin" panose="00000400000000000000" pitchFamily="2" charset="-78"/>
              </a:rPr>
              <a:t>x</a:t>
            </a:r>
            <a:endParaRPr lang="ko-KR" altLang="en-US" sz="3200" b="1" dirty="0">
              <a:solidFill>
                <a:srgbClr val="B921AE"/>
              </a:solidFill>
              <a:latin typeface="+mj-lt"/>
              <a:cs typeface="B Nazani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15812" y="1630920"/>
            <a:ext cx="63789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مکانیسم‌های غیرمتمرکز برای فعال </a:t>
            </a:r>
            <a:r>
              <a:rPr lang="fa-IR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کردن معاملات همتا به </a:t>
            </a:r>
            <a:r>
              <a:rPr lang="fa-IR" sz="24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همتا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بازارسازان خودکار 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(AMM)</a:t>
            </a:r>
            <a:endParaRPr lang="fa-IR" sz="2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lvl="1" algn="r" rtl="1"/>
            <a:endParaRPr lang="fa-IR" sz="2400" dirty="0" smtClean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ارتقای شفافیت و باز بودن</a:t>
            </a:r>
          </a:p>
          <a:p>
            <a:pPr algn="r" rtl="1"/>
            <a:endParaRPr lang="en-US" sz="2400" dirty="0" smtClean="0">
              <a:solidFill>
                <a:srgbClr val="002060"/>
              </a:solidFill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یک دفتر کل عمومی 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31" y="3164090"/>
            <a:ext cx="6797551" cy="35573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98" y="210031"/>
            <a:ext cx="2841777" cy="284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2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4824FD0-A44A-4A91-80DD-4B888C3C691A}"/>
              </a:ext>
            </a:extLst>
          </p:cNvPr>
          <p:cNvCxnSpPr>
            <a:cxnSpLocks/>
          </p:cNvCxnSpPr>
          <p:nvPr/>
        </p:nvCxnSpPr>
        <p:spPr>
          <a:xfrm>
            <a:off x="6443004" y="3710263"/>
            <a:ext cx="697166" cy="170207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z="2400" smtClean="0"/>
              <a:pPr/>
              <a:t>6</a:t>
            </a:fld>
            <a:endParaRPr lang="en-US" sz="24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53A274-3FBF-467E-9272-C42503DADF96}"/>
              </a:ext>
            </a:extLst>
          </p:cNvPr>
          <p:cNvGrpSpPr/>
          <p:nvPr/>
        </p:nvGrpSpPr>
        <p:grpSpPr>
          <a:xfrm>
            <a:off x="3921837" y="1228657"/>
            <a:ext cx="4688763" cy="4223442"/>
            <a:chOff x="2221435" y="2017070"/>
            <a:chExt cx="4688763" cy="422344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A2197AE-AB4F-4102-B6DF-B2B9FEC62201}"/>
                </a:ext>
              </a:extLst>
            </p:cNvPr>
            <p:cNvCxnSpPr>
              <a:cxnSpLocks/>
              <a:stCxn id="20" idx="4"/>
            </p:cNvCxnSpPr>
            <p:nvPr/>
          </p:nvCxnSpPr>
          <p:spPr>
            <a:xfrm flipH="1">
              <a:off x="4572000" y="2741103"/>
              <a:ext cx="227858" cy="126416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4A3AD9C-57DE-496E-9148-D978C48D4DD7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4572001" y="3624297"/>
              <a:ext cx="1601680" cy="34476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B6F6655-DAB7-4951-9CC3-BCFB7CDC6848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4618455" y="2877547"/>
              <a:ext cx="1431266" cy="117135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8E2DA90-EF8C-4656-9E06-5D8C63D706C6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3298583" y="3181194"/>
              <a:ext cx="1273416" cy="8240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1147E6A-823B-4560-9FA2-BC68B16CE662}"/>
                </a:ext>
              </a:extLst>
            </p:cNvPr>
            <p:cNvCxnSpPr>
              <a:cxnSpLocks/>
              <a:stCxn id="15" idx="7"/>
            </p:cNvCxnSpPr>
            <p:nvPr/>
          </p:nvCxnSpPr>
          <p:spPr>
            <a:xfrm flipV="1">
              <a:off x="3143375" y="4164475"/>
              <a:ext cx="1189906" cy="101090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FC6AFA-618C-4B96-B5F5-582437F60CA1}"/>
                </a:ext>
              </a:extLst>
            </p:cNvPr>
            <p:cNvCxnSpPr>
              <a:cxnSpLocks/>
              <a:endCxn id="18" idx="6"/>
            </p:cNvCxnSpPr>
            <p:nvPr/>
          </p:nvCxnSpPr>
          <p:spPr>
            <a:xfrm flipH="1">
              <a:off x="3277508" y="4005263"/>
              <a:ext cx="1294492" cy="18091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824FD0-A44A-4A91-80DD-4B888C3C691A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4303051" y="3958146"/>
              <a:ext cx="267928" cy="181628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296CD1D-051A-45CC-93AE-A72D9B73C417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572000" y="4005263"/>
              <a:ext cx="926239" cy="7790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B81602C-A726-4E65-830F-4692CA9231E8}"/>
                </a:ext>
              </a:extLst>
            </p:cNvPr>
            <p:cNvSpPr/>
            <p:nvPr/>
          </p:nvSpPr>
          <p:spPr>
            <a:xfrm>
              <a:off x="3671899" y="3068960"/>
              <a:ext cx="1800200" cy="1800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altLang="ko-KR" sz="2400" dirty="0" smtClean="0"/>
                <a:t>ابزار‌ها</a:t>
              </a:r>
            </a:p>
            <a:p>
              <a:pPr algn="ctr"/>
              <a:r>
                <a:rPr lang="en-US" altLang="ko-KR" sz="2400" dirty="0" smtClean="0"/>
                <a:t>vs</a:t>
              </a:r>
              <a:endParaRPr lang="fa-IR" altLang="ko-KR" sz="2400" dirty="0" smtClean="0"/>
            </a:p>
            <a:p>
              <a:pPr algn="ctr"/>
              <a:r>
                <a:rPr lang="fa-IR" altLang="ko-KR" sz="2400" dirty="0" smtClean="0"/>
                <a:t>چالش‌ها</a:t>
              </a:r>
              <a:endParaRPr lang="ko-KR" altLang="en-US" sz="24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95B4EC8-C35C-4E31-A026-7461E5A689D3}"/>
                </a:ext>
              </a:extLst>
            </p:cNvPr>
            <p:cNvSpPr/>
            <p:nvPr/>
          </p:nvSpPr>
          <p:spPr>
            <a:xfrm>
              <a:off x="5902086" y="2017070"/>
              <a:ext cx="1008112" cy="1008112"/>
            </a:xfrm>
            <a:prstGeom prst="ellipse">
              <a:avLst/>
            </a:prstGeom>
            <a:solidFill>
              <a:schemeClr val="accent4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D5C6F68-8842-43EE-9321-C283DC906628}"/>
                </a:ext>
              </a:extLst>
            </p:cNvPr>
            <p:cNvSpPr/>
            <p:nvPr/>
          </p:nvSpPr>
          <p:spPr>
            <a:xfrm>
              <a:off x="2506080" y="2388691"/>
              <a:ext cx="928475" cy="928475"/>
            </a:xfrm>
            <a:prstGeom prst="ellipse">
              <a:avLst/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498B0F5-A881-4B79-BF49-514EAF5DFA24}"/>
                </a:ext>
              </a:extLst>
            </p:cNvPr>
            <p:cNvSpPr/>
            <p:nvPr/>
          </p:nvSpPr>
          <p:spPr>
            <a:xfrm>
              <a:off x="2221435" y="5017197"/>
              <a:ext cx="1080120" cy="1080120"/>
            </a:xfrm>
            <a:prstGeom prst="ellipse">
              <a:avLst/>
            </a:prstGeom>
            <a:solidFill>
              <a:schemeClr val="accent5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390D751-FAD5-4BD3-A968-FA6B3F4EB81F}"/>
                </a:ext>
              </a:extLst>
            </p:cNvPr>
            <p:cNvSpPr/>
            <p:nvPr/>
          </p:nvSpPr>
          <p:spPr>
            <a:xfrm>
              <a:off x="5373413" y="4659437"/>
              <a:ext cx="852363" cy="852363"/>
            </a:xfrm>
            <a:prstGeom prst="ellipse">
              <a:avLst/>
            </a:prstGeom>
            <a:solidFill>
              <a:srgbClr val="00FF00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07E1A5-A664-4495-AA71-39D90985F55C}"/>
                </a:ext>
              </a:extLst>
            </p:cNvPr>
            <p:cNvSpPr/>
            <p:nvPr/>
          </p:nvSpPr>
          <p:spPr>
            <a:xfrm>
              <a:off x="6173681" y="3345951"/>
              <a:ext cx="556692" cy="556692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DDB2343-13E9-4FBC-8E3B-8FAD236A99C9}"/>
                </a:ext>
              </a:extLst>
            </p:cNvPr>
            <p:cNvSpPr/>
            <p:nvPr/>
          </p:nvSpPr>
          <p:spPr>
            <a:xfrm>
              <a:off x="2633381" y="3864109"/>
              <a:ext cx="644127" cy="644127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DE49992-C8DD-4F79-BAE1-43EF21B73A6E}"/>
                </a:ext>
              </a:extLst>
            </p:cNvPr>
            <p:cNvSpPr/>
            <p:nvPr/>
          </p:nvSpPr>
          <p:spPr>
            <a:xfrm>
              <a:off x="4070011" y="5774433"/>
              <a:ext cx="466079" cy="466079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8E7722E-1516-420E-BCC7-AFDBF4747CFA}"/>
                </a:ext>
              </a:extLst>
            </p:cNvPr>
            <p:cNvSpPr/>
            <p:nvPr/>
          </p:nvSpPr>
          <p:spPr>
            <a:xfrm>
              <a:off x="4584206" y="2309799"/>
              <a:ext cx="431304" cy="431304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1892827" y="1501880"/>
            <a:ext cx="2233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اوراکل‌های غیرمتمرکز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8610600" y="1040215"/>
            <a:ext cx="9146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AMM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1679130" y="4723387"/>
            <a:ext cx="1927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پروتکل‌های تعاملی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8152429" y="4156131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قراردادهای هوشمند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003452" y="974454"/>
            <a:ext cx="970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نقدینگی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563645" y="3198590"/>
            <a:ext cx="1598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اجرای آهسته‌تر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426" y="2580831"/>
            <a:ext cx="2658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جفت‌های معاملاتی محدود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43920" y="5579256"/>
            <a:ext cx="1064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پیچیدگی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421407" y="5480181"/>
            <a:ext cx="1721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کارمزدهای بالاتر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E49992-C8DD-4F79-BAE1-43EF21B73A6E}"/>
              </a:ext>
            </a:extLst>
          </p:cNvPr>
          <p:cNvSpPr/>
          <p:nvPr/>
        </p:nvSpPr>
        <p:spPr>
          <a:xfrm>
            <a:off x="6907130" y="5186213"/>
            <a:ext cx="466079" cy="466079"/>
          </a:xfrm>
          <a:prstGeom prst="ellips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94350B-6E6B-49B6-BD30-2E0D68FA4116}"/>
              </a:ext>
            </a:extLst>
          </p:cNvPr>
          <p:cNvSpPr txBox="1"/>
          <p:nvPr/>
        </p:nvSpPr>
        <p:spPr>
          <a:xfrm>
            <a:off x="7534275" y="349680"/>
            <a:ext cx="3819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B Nazanin" panose="00000400000000000000" pitchFamily="2" charset="-78"/>
              </a:rPr>
              <a:t>صرافی غیر متمرکز </a:t>
            </a:r>
            <a:r>
              <a:rPr lang="fa-IR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B Nazanin" panose="00000400000000000000" pitchFamily="2" charset="-78"/>
              </a:rPr>
              <a:t> </a:t>
            </a:r>
            <a:r>
              <a:rPr lang="en-US" altLang="ko-KR" sz="3200" b="1" dirty="0" smtClean="0">
                <a:solidFill>
                  <a:srgbClr val="FF0000"/>
                </a:solidFill>
                <a:latin typeface="+mj-lt"/>
                <a:cs typeface="B Nazanin" panose="00000400000000000000" pitchFamily="2" charset="-78"/>
              </a:rPr>
              <a:t> </a:t>
            </a:r>
            <a:r>
              <a:rPr lang="en-US" altLang="ko-KR" sz="3200" b="1" dirty="0" err="1" smtClean="0">
                <a:solidFill>
                  <a:srgbClr val="B921AE"/>
                </a:solidFill>
                <a:latin typeface="+mj-lt"/>
                <a:cs typeface="B Nazanin" panose="00000400000000000000" pitchFamily="2" charset="-78"/>
              </a:rPr>
              <a:t>De</a:t>
            </a:r>
            <a:r>
              <a:rPr lang="en-US" altLang="ko-KR" sz="3200" b="1" dirty="0" err="1">
                <a:solidFill>
                  <a:srgbClr val="B921AE"/>
                </a:solidFill>
                <a:latin typeface="+mj-lt"/>
                <a:cs typeface="B Nazanin" panose="00000400000000000000" pitchFamily="2" charset="-78"/>
              </a:rPr>
              <a:t>x</a:t>
            </a:r>
            <a:endParaRPr lang="ko-KR" altLang="en-US" sz="3200" b="1" dirty="0">
              <a:solidFill>
                <a:srgbClr val="B921AE"/>
              </a:solidFill>
              <a:latin typeface="+mj-lt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9480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pPr/>
              <a:t>7</a:t>
            </a:fld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90" y="314386"/>
            <a:ext cx="4270310" cy="1065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19" y="1819469"/>
            <a:ext cx="10154642" cy="42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7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pPr/>
              <a:t>8</a:t>
            </a:fld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848" y="314386"/>
            <a:ext cx="3300952" cy="8239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89" y="1307771"/>
            <a:ext cx="5549448" cy="35581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912092" y="2473615"/>
            <a:ext cx="16375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ETH-ERC20</a:t>
            </a:r>
            <a:r>
              <a:rPr lang="en-US" sz="2400" dirty="0">
                <a:solidFill>
                  <a:srgbClr val="002060"/>
                </a:solidFill>
                <a:latin typeface="B Nazanin" panose="00000400000000000000" pitchFamily="2" charset="-78"/>
                <a:ea typeface="Calibri" panose="020F0502020204030204" pitchFamily="34" charset="0"/>
              </a:rPr>
              <a:t> 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71607" y="3516511"/>
            <a:ext cx="38779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توکن های ارائه دهنده </a:t>
            </a:r>
            <a:r>
              <a:rPr lang="fa-IR" sz="24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نقدینگی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LP </a:t>
            </a:r>
            <a:r>
              <a:rPr lang="en-US" sz="2400" dirty="0" smtClean="0">
                <a:solidFill>
                  <a:srgbClr val="002060"/>
                </a:solidFill>
              </a:rPr>
              <a:t>	</a:t>
            </a:r>
          </a:p>
          <a:p>
            <a:pPr algn="r" rtl="1"/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	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0.3%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Tnx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Fee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92332" y="1138334"/>
            <a:ext cx="7473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3399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V1</a:t>
            </a:r>
            <a:endParaRPr lang="en-US" sz="4000" b="1" dirty="0">
              <a:solidFill>
                <a:srgbClr val="FF3399"/>
              </a:solidFill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147D0BD-7B84-4221-A26A-83ACB59C48F5}"/>
              </a:ext>
            </a:extLst>
          </p:cNvPr>
          <p:cNvSpPr>
            <a:spLocks noChangeAspect="1"/>
          </p:cNvSpPr>
          <p:nvPr/>
        </p:nvSpPr>
        <p:spPr>
          <a:xfrm>
            <a:off x="11147411" y="2356098"/>
            <a:ext cx="579614" cy="579182"/>
          </a:xfrm>
          <a:custGeom>
            <a:avLst/>
            <a:gdLst/>
            <a:ahLst/>
            <a:cxnLst/>
            <a:rect l="l" t="t" r="r" b="b"/>
            <a:pathLst>
              <a:path w="3971162" h="3968213">
                <a:moveTo>
                  <a:pt x="808855" y="2815607"/>
                </a:moveTo>
                <a:lnTo>
                  <a:pt x="1168895" y="2815607"/>
                </a:lnTo>
                <a:lnTo>
                  <a:pt x="1168895" y="3175607"/>
                </a:lnTo>
                <a:lnTo>
                  <a:pt x="808855" y="3175607"/>
                </a:lnTo>
                <a:close/>
                <a:moveTo>
                  <a:pt x="697665" y="2704397"/>
                </a:moveTo>
                <a:lnTo>
                  <a:pt x="697665" y="3286817"/>
                </a:lnTo>
                <a:lnTo>
                  <a:pt x="1280085" y="3286817"/>
                </a:lnTo>
                <a:lnTo>
                  <a:pt x="1280085" y="2704397"/>
                </a:lnTo>
                <a:close/>
                <a:moveTo>
                  <a:pt x="537750" y="2544482"/>
                </a:moveTo>
                <a:lnTo>
                  <a:pt x="1440000" y="2544482"/>
                </a:lnTo>
                <a:lnTo>
                  <a:pt x="1440000" y="3446732"/>
                </a:lnTo>
                <a:lnTo>
                  <a:pt x="537750" y="3446732"/>
                </a:lnTo>
                <a:close/>
                <a:moveTo>
                  <a:pt x="0" y="2528213"/>
                </a:moveTo>
                <a:lnTo>
                  <a:pt x="360000" y="2528213"/>
                </a:lnTo>
                <a:lnTo>
                  <a:pt x="360000" y="3608213"/>
                </a:lnTo>
                <a:lnTo>
                  <a:pt x="1440000" y="3608213"/>
                </a:lnTo>
                <a:lnTo>
                  <a:pt x="1440000" y="3968213"/>
                </a:lnTo>
                <a:lnTo>
                  <a:pt x="360000" y="3968213"/>
                </a:lnTo>
                <a:lnTo>
                  <a:pt x="0" y="3968213"/>
                </a:lnTo>
                <a:lnTo>
                  <a:pt x="0" y="3608213"/>
                </a:lnTo>
                <a:close/>
                <a:moveTo>
                  <a:pt x="3605829" y="2524046"/>
                </a:moveTo>
                <a:lnTo>
                  <a:pt x="3965829" y="2524046"/>
                </a:lnTo>
                <a:lnTo>
                  <a:pt x="3965829" y="3604046"/>
                </a:lnTo>
                <a:lnTo>
                  <a:pt x="3965829" y="3964046"/>
                </a:lnTo>
                <a:lnTo>
                  <a:pt x="3605829" y="3964046"/>
                </a:lnTo>
                <a:lnTo>
                  <a:pt x="2525829" y="3964046"/>
                </a:lnTo>
                <a:lnTo>
                  <a:pt x="2525829" y="3604046"/>
                </a:lnTo>
                <a:lnTo>
                  <a:pt x="3605829" y="3604046"/>
                </a:lnTo>
                <a:close/>
                <a:moveTo>
                  <a:pt x="1542677" y="2468095"/>
                </a:moveTo>
                <a:lnTo>
                  <a:pt x="1758701" y="2468095"/>
                </a:lnTo>
                <a:lnTo>
                  <a:pt x="1758701" y="2835684"/>
                </a:lnTo>
                <a:lnTo>
                  <a:pt x="1542677" y="2835684"/>
                </a:lnTo>
                <a:close/>
                <a:moveTo>
                  <a:pt x="3174101" y="2437460"/>
                </a:moveTo>
                <a:lnTo>
                  <a:pt x="3390125" y="2437460"/>
                </a:lnTo>
                <a:lnTo>
                  <a:pt x="3390125" y="2663201"/>
                </a:lnTo>
                <a:lnTo>
                  <a:pt x="3174101" y="2663201"/>
                </a:lnTo>
                <a:close/>
                <a:moveTo>
                  <a:pt x="2809842" y="2295613"/>
                </a:moveTo>
                <a:lnTo>
                  <a:pt x="3025866" y="2295613"/>
                </a:lnTo>
                <a:lnTo>
                  <a:pt x="3025866" y="2663202"/>
                </a:lnTo>
                <a:lnTo>
                  <a:pt x="3389097" y="2663202"/>
                </a:lnTo>
                <a:lnTo>
                  <a:pt x="3389097" y="2873898"/>
                </a:lnTo>
                <a:lnTo>
                  <a:pt x="3389097" y="2873898"/>
                </a:lnTo>
                <a:lnTo>
                  <a:pt x="3389097" y="3446732"/>
                </a:lnTo>
                <a:lnTo>
                  <a:pt x="3173073" y="3446732"/>
                </a:lnTo>
                <a:lnTo>
                  <a:pt x="3173073" y="2879226"/>
                </a:lnTo>
                <a:lnTo>
                  <a:pt x="3021508" y="2879226"/>
                </a:lnTo>
                <a:lnTo>
                  <a:pt x="3021508" y="2663202"/>
                </a:lnTo>
                <a:lnTo>
                  <a:pt x="2809842" y="2663202"/>
                </a:lnTo>
                <a:close/>
                <a:moveTo>
                  <a:pt x="2093780" y="2089306"/>
                </a:moveTo>
                <a:lnTo>
                  <a:pt x="2309804" y="2089306"/>
                </a:lnTo>
                <a:lnTo>
                  <a:pt x="2309804" y="2315047"/>
                </a:lnTo>
                <a:lnTo>
                  <a:pt x="2093780" y="2315047"/>
                </a:lnTo>
                <a:close/>
                <a:moveTo>
                  <a:pt x="2656492" y="1853849"/>
                </a:moveTo>
                <a:lnTo>
                  <a:pt x="2872516" y="1853849"/>
                </a:lnTo>
                <a:lnTo>
                  <a:pt x="2872516" y="2038657"/>
                </a:lnTo>
                <a:lnTo>
                  <a:pt x="2989835" y="2038657"/>
                </a:lnTo>
                <a:lnTo>
                  <a:pt x="2989835" y="1887092"/>
                </a:lnTo>
                <a:lnTo>
                  <a:pt x="3205859" y="1887092"/>
                </a:lnTo>
                <a:lnTo>
                  <a:pt x="3205859" y="2028940"/>
                </a:lnTo>
                <a:lnTo>
                  <a:pt x="3390125" y="2028940"/>
                </a:lnTo>
                <a:lnTo>
                  <a:pt x="3390125" y="2254681"/>
                </a:lnTo>
                <a:lnTo>
                  <a:pt x="3205859" y="2254681"/>
                </a:lnTo>
                <a:lnTo>
                  <a:pt x="3174101" y="2254681"/>
                </a:lnTo>
                <a:lnTo>
                  <a:pt x="3005149" y="2254681"/>
                </a:lnTo>
                <a:lnTo>
                  <a:pt x="2989835" y="2254681"/>
                </a:lnTo>
                <a:lnTo>
                  <a:pt x="2688721" y="2254681"/>
                </a:lnTo>
                <a:lnTo>
                  <a:pt x="2688721" y="2447179"/>
                </a:lnTo>
                <a:lnTo>
                  <a:pt x="2488606" y="2447179"/>
                </a:lnTo>
                <a:lnTo>
                  <a:pt x="2488606" y="2663841"/>
                </a:lnTo>
                <a:lnTo>
                  <a:pt x="2486018" y="2663841"/>
                </a:lnTo>
                <a:lnTo>
                  <a:pt x="2486018" y="2846997"/>
                </a:lnTo>
                <a:lnTo>
                  <a:pt x="2840287" y="2846997"/>
                </a:lnTo>
                <a:lnTo>
                  <a:pt x="2840287" y="3046907"/>
                </a:lnTo>
                <a:lnTo>
                  <a:pt x="3045880" y="3046907"/>
                </a:lnTo>
                <a:lnTo>
                  <a:pt x="3045880" y="3272648"/>
                </a:lnTo>
                <a:lnTo>
                  <a:pt x="2829856" y="3272648"/>
                </a:lnTo>
                <a:lnTo>
                  <a:pt x="2829856" y="3063021"/>
                </a:lnTo>
                <a:lnTo>
                  <a:pt x="2472698" y="3063021"/>
                </a:lnTo>
                <a:lnTo>
                  <a:pt x="2472698" y="2847499"/>
                </a:lnTo>
                <a:lnTo>
                  <a:pt x="2093780" y="2847499"/>
                </a:lnTo>
                <a:lnTo>
                  <a:pt x="2088510" y="2847499"/>
                </a:lnTo>
                <a:lnTo>
                  <a:pt x="1910267" y="2847499"/>
                </a:lnTo>
                <a:lnTo>
                  <a:pt x="1910267" y="3028023"/>
                </a:lnTo>
                <a:lnTo>
                  <a:pt x="2277575" y="3028023"/>
                </a:lnTo>
                <a:lnTo>
                  <a:pt x="2277575" y="3241488"/>
                </a:lnTo>
                <a:lnTo>
                  <a:pt x="2829855" y="3241488"/>
                </a:lnTo>
                <a:lnTo>
                  <a:pt x="2829855" y="3457512"/>
                </a:lnTo>
                <a:lnTo>
                  <a:pt x="2269993" y="3457512"/>
                </a:lnTo>
                <a:lnTo>
                  <a:pt x="2269993" y="3244047"/>
                </a:lnTo>
                <a:lnTo>
                  <a:pt x="2111604" y="3244047"/>
                </a:lnTo>
                <a:lnTo>
                  <a:pt x="2111604" y="3446733"/>
                </a:lnTo>
                <a:lnTo>
                  <a:pt x="1744015" y="3446733"/>
                </a:lnTo>
                <a:lnTo>
                  <a:pt x="1744015" y="3230709"/>
                </a:lnTo>
                <a:lnTo>
                  <a:pt x="1909986" y="3230709"/>
                </a:lnTo>
                <a:lnTo>
                  <a:pt x="1909986" y="3051709"/>
                </a:lnTo>
                <a:lnTo>
                  <a:pt x="1542678" y="3051709"/>
                </a:lnTo>
                <a:lnTo>
                  <a:pt x="1542678" y="2835685"/>
                </a:lnTo>
                <a:lnTo>
                  <a:pt x="1877756" y="2835685"/>
                </a:lnTo>
                <a:lnTo>
                  <a:pt x="1877756" y="2315047"/>
                </a:lnTo>
                <a:lnTo>
                  <a:pt x="2093780" y="2315047"/>
                </a:lnTo>
                <a:lnTo>
                  <a:pt x="2093780" y="2631475"/>
                </a:lnTo>
                <a:lnTo>
                  <a:pt x="2272582" y="2631475"/>
                </a:lnTo>
                <a:lnTo>
                  <a:pt x="2272582" y="2438100"/>
                </a:lnTo>
                <a:lnTo>
                  <a:pt x="2472697" y="2438100"/>
                </a:lnTo>
                <a:lnTo>
                  <a:pt x="2472697" y="2254681"/>
                </a:lnTo>
                <a:lnTo>
                  <a:pt x="2472697" y="2221438"/>
                </a:lnTo>
                <a:lnTo>
                  <a:pt x="2472697" y="2038657"/>
                </a:lnTo>
                <a:lnTo>
                  <a:pt x="2656492" y="2038657"/>
                </a:lnTo>
                <a:close/>
                <a:moveTo>
                  <a:pt x="2989836" y="1667759"/>
                </a:moveTo>
                <a:lnTo>
                  <a:pt x="3357425" y="1667759"/>
                </a:lnTo>
                <a:lnTo>
                  <a:pt x="3357425" y="1883783"/>
                </a:lnTo>
                <a:lnTo>
                  <a:pt x="2989836" y="1883783"/>
                </a:lnTo>
                <a:close/>
                <a:moveTo>
                  <a:pt x="2309586" y="1554888"/>
                </a:moveTo>
                <a:lnTo>
                  <a:pt x="2829824" y="1554888"/>
                </a:lnTo>
                <a:lnTo>
                  <a:pt x="2829824" y="1770912"/>
                </a:lnTo>
                <a:lnTo>
                  <a:pt x="2525643" y="1770912"/>
                </a:lnTo>
                <a:lnTo>
                  <a:pt x="2525643" y="1927296"/>
                </a:lnTo>
                <a:lnTo>
                  <a:pt x="2309619" y="1927296"/>
                </a:lnTo>
                <a:lnTo>
                  <a:pt x="2309619" y="1770912"/>
                </a:lnTo>
                <a:lnTo>
                  <a:pt x="2309586" y="1770912"/>
                </a:lnTo>
                <a:close/>
                <a:moveTo>
                  <a:pt x="616397" y="1550030"/>
                </a:moveTo>
                <a:lnTo>
                  <a:pt x="808855" y="1550030"/>
                </a:lnTo>
                <a:lnTo>
                  <a:pt x="832421" y="1550030"/>
                </a:lnTo>
                <a:lnTo>
                  <a:pt x="1024879" y="1550030"/>
                </a:lnTo>
                <a:lnTo>
                  <a:pt x="1024879" y="1775771"/>
                </a:lnTo>
                <a:lnTo>
                  <a:pt x="832421" y="1775771"/>
                </a:lnTo>
                <a:lnTo>
                  <a:pt x="832421" y="2079590"/>
                </a:lnTo>
                <a:lnTo>
                  <a:pt x="1028931" y="2079590"/>
                </a:lnTo>
                <a:lnTo>
                  <a:pt x="1192537" y="2079590"/>
                </a:lnTo>
                <a:lnTo>
                  <a:pt x="1244955" y="2079590"/>
                </a:lnTo>
                <a:lnTo>
                  <a:pt x="1244955" y="2231155"/>
                </a:lnTo>
                <a:lnTo>
                  <a:pt x="1468668" y="2231155"/>
                </a:lnTo>
                <a:lnTo>
                  <a:pt x="1468668" y="2447179"/>
                </a:lnTo>
                <a:lnTo>
                  <a:pt x="1244955" y="2447179"/>
                </a:lnTo>
                <a:lnTo>
                  <a:pt x="1244955" y="2447179"/>
                </a:lnTo>
                <a:lnTo>
                  <a:pt x="1028931" y="2447179"/>
                </a:lnTo>
                <a:lnTo>
                  <a:pt x="1028931" y="2295614"/>
                </a:lnTo>
                <a:lnTo>
                  <a:pt x="619703" y="2295614"/>
                </a:lnTo>
                <a:lnTo>
                  <a:pt x="619703" y="2082482"/>
                </a:lnTo>
                <a:lnTo>
                  <a:pt x="616397" y="2082482"/>
                </a:lnTo>
                <a:close/>
                <a:moveTo>
                  <a:pt x="1747452" y="1324289"/>
                </a:moveTo>
                <a:lnTo>
                  <a:pt x="1963476" y="1324289"/>
                </a:lnTo>
                <a:lnTo>
                  <a:pt x="1963476" y="1528779"/>
                </a:lnTo>
                <a:lnTo>
                  <a:pt x="2151955" y="1528779"/>
                </a:lnTo>
                <a:lnTo>
                  <a:pt x="2151955" y="1754520"/>
                </a:lnTo>
                <a:lnTo>
                  <a:pt x="1935931" y="1754520"/>
                </a:lnTo>
                <a:lnTo>
                  <a:pt x="1935931" y="1550030"/>
                </a:lnTo>
                <a:lnTo>
                  <a:pt x="1758702" y="1550030"/>
                </a:lnTo>
                <a:lnTo>
                  <a:pt x="1758702" y="1863566"/>
                </a:lnTo>
                <a:lnTo>
                  <a:pt x="2119726" y="1863566"/>
                </a:lnTo>
                <a:lnTo>
                  <a:pt x="2119726" y="2079590"/>
                </a:lnTo>
                <a:lnTo>
                  <a:pt x="1761543" y="2079590"/>
                </a:lnTo>
                <a:lnTo>
                  <a:pt x="1761543" y="2259540"/>
                </a:lnTo>
                <a:lnTo>
                  <a:pt x="1545519" y="2259540"/>
                </a:lnTo>
                <a:lnTo>
                  <a:pt x="1545519" y="2082482"/>
                </a:lnTo>
                <a:lnTo>
                  <a:pt x="1542678" y="2082482"/>
                </a:lnTo>
                <a:lnTo>
                  <a:pt x="1542678" y="2079589"/>
                </a:lnTo>
                <a:lnTo>
                  <a:pt x="1030691" y="2079589"/>
                </a:lnTo>
                <a:lnTo>
                  <a:pt x="1030691" y="1863565"/>
                </a:lnTo>
                <a:lnTo>
                  <a:pt x="1192537" y="1863565"/>
                </a:lnTo>
                <a:lnTo>
                  <a:pt x="1192537" y="1662900"/>
                </a:lnTo>
                <a:lnTo>
                  <a:pt x="1440000" y="1662900"/>
                </a:lnTo>
                <a:lnTo>
                  <a:pt x="1440000" y="1863565"/>
                </a:lnTo>
                <a:lnTo>
                  <a:pt x="1542678" y="1863565"/>
                </a:lnTo>
                <a:lnTo>
                  <a:pt x="1542678" y="1550030"/>
                </a:lnTo>
                <a:lnTo>
                  <a:pt x="1747452" y="1550030"/>
                </a:lnTo>
                <a:close/>
                <a:moveTo>
                  <a:pt x="2802267" y="814725"/>
                </a:moveTo>
                <a:lnTo>
                  <a:pt x="3162307" y="814725"/>
                </a:lnTo>
                <a:lnTo>
                  <a:pt x="3162307" y="1174725"/>
                </a:lnTo>
                <a:lnTo>
                  <a:pt x="2802267" y="1174725"/>
                </a:lnTo>
                <a:close/>
                <a:moveTo>
                  <a:pt x="884915" y="814725"/>
                </a:moveTo>
                <a:lnTo>
                  <a:pt x="1244955" y="814725"/>
                </a:lnTo>
                <a:lnTo>
                  <a:pt x="1244955" y="1174725"/>
                </a:lnTo>
                <a:lnTo>
                  <a:pt x="884915" y="1174725"/>
                </a:lnTo>
                <a:close/>
                <a:moveTo>
                  <a:pt x="2691077" y="703515"/>
                </a:moveTo>
                <a:lnTo>
                  <a:pt x="2691077" y="1285935"/>
                </a:lnTo>
                <a:lnTo>
                  <a:pt x="3273497" y="1285935"/>
                </a:lnTo>
                <a:lnTo>
                  <a:pt x="3273497" y="703515"/>
                </a:lnTo>
                <a:close/>
                <a:moveTo>
                  <a:pt x="773725" y="703515"/>
                </a:moveTo>
                <a:lnTo>
                  <a:pt x="773725" y="1285935"/>
                </a:lnTo>
                <a:lnTo>
                  <a:pt x="1356145" y="1285935"/>
                </a:lnTo>
                <a:lnTo>
                  <a:pt x="1356145" y="703515"/>
                </a:lnTo>
                <a:close/>
                <a:moveTo>
                  <a:pt x="2531162" y="543600"/>
                </a:moveTo>
                <a:lnTo>
                  <a:pt x="3433412" y="543600"/>
                </a:lnTo>
                <a:lnTo>
                  <a:pt x="3433412" y="1445850"/>
                </a:lnTo>
                <a:lnTo>
                  <a:pt x="2531162" y="1445850"/>
                </a:lnTo>
                <a:close/>
                <a:moveTo>
                  <a:pt x="613810" y="543600"/>
                </a:moveTo>
                <a:lnTo>
                  <a:pt x="1516060" y="543600"/>
                </a:lnTo>
                <a:lnTo>
                  <a:pt x="1516060" y="1445850"/>
                </a:lnTo>
                <a:lnTo>
                  <a:pt x="613810" y="1445850"/>
                </a:lnTo>
                <a:close/>
                <a:moveTo>
                  <a:pt x="2088509" y="543244"/>
                </a:moveTo>
                <a:lnTo>
                  <a:pt x="2283187" y="543244"/>
                </a:lnTo>
                <a:lnTo>
                  <a:pt x="2283187" y="759268"/>
                </a:lnTo>
                <a:lnTo>
                  <a:pt x="2088509" y="759268"/>
                </a:lnTo>
                <a:close/>
                <a:moveTo>
                  <a:pt x="1751276" y="543243"/>
                </a:moveTo>
                <a:lnTo>
                  <a:pt x="1967300" y="543243"/>
                </a:lnTo>
                <a:lnTo>
                  <a:pt x="1967300" y="986389"/>
                </a:lnTo>
                <a:lnTo>
                  <a:pt x="2119726" y="986389"/>
                </a:lnTo>
                <a:lnTo>
                  <a:pt x="2119726" y="986388"/>
                </a:lnTo>
                <a:lnTo>
                  <a:pt x="2335750" y="986388"/>
                </a:lnTo>
                <a:lnTo>
                  <a:pt x="2335750" y="1491348"/>
                </a:lnTo>
                <a:lnTo>
                  <a:pt x="2119726" y="1491348"/>
                </a:lnTo>
                <a:lnTo>
                  <a:pt x="2119726" y="1202413"/>
                </a:lnTo>
                <a:lnTo>
                  <a:pt x="1747396" y="1202413"/>
                </a:lnTo>
                <a:lnTo>
                  <a:pt x="1747396" y="986389"/>
                </a:lnTo>
                <a:lnTo>
                  <a:pt x="1751276" y="986389"/>
                </a:lnTo>
                <a:close/>
                <a:moveTo>
                  <a:pt x="4409" y="5850"/>
                </a:moveTo>
                <a:lnTo>
                  <a:pt x="364409" y="5850"/>
                </a:lnTo>
                <a:lnTo>
                  <a:pt x="1444409" y="5850"/>
                </a:lnTo>
                <a:lnTo>
                  <a:pt x="1444409" y="365850"/>
                </a:lnTo>
                <a:lnTo>
                  <a:pt x="364409" y="365850"/>
                </a:lnTo>
                <a:lnTo>
                  <a:pt x="364409" y="1445850"/>
                </a:lnTo>
                <a:lnTo>
                  <a:pt x="4409" y="1445850"/>
                </a:lnTo>
                <a:lnTo>
                  <a:pt x="4409" y="365850"/>
                </a:lnTo>
                <a:close/>
                <a:moveTo>
                  <a:pt x="2531162" y="0"/>
                </a:moveTo>
                <a:lnTo>
                  <a:pt x="3611162" y="0"/>
                </a:lnTo>
                <a:lnTo>
                  <a:pt x="3971162" y="0"/>
                </a:lnTo>
                <a:lnTo>
                  <a:pt x="3971162" y="360000"/>
                </a:lnTo>
                <a:lnTo>
                  <a:pt x="3971162" y="1440000"/>
                </a:lnTo>
                <a:lnTo>
                  <a:pt x="3611162" y="1440000"/>
                </a:lnTo>
                <a:lnTo>
                  <a:pt x="3611162" y="360000"/>
                </a:lnTo>
                <a:lnTo>
                  <a:pt x="2531162" y="360000"/>
                </a:lnTo>
                <a:close/>
              </a:path>
            </a:pathLst>
          </a:cu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30" y="3280333"/>
            <a:ext cx="1067175" cy="1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483-1913-4F5C-8E4C-B54E82F23BC3}" type="slidenum">
              <a:rPr lang="en-US" smtClean="0"/>
              <a:pPr/>
              <a:t>9</a:t>
            </a:fld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81731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848" y="314386"/>
            <a:ext cx="3300952" cy="8239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54638" y="3406782"/>
            <a:ext cx="33667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a-IR" sz="24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اوراکلی برای </a:t>
            </a:r>
            <a:r>
              <a:rPr lang="fa-IR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مشاهده اطلاعات قیمت در مورد یک </a:t>
            </a:r>
            <a:r>
              <a:rPr lang="fa-IR" sz="24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دارایی </a:t>
            </a:r>
          </a:p>
        </p:txBody>
      </p:sp>
      <p:sp>
        <p:nvSpPr>
          <p:cNvPr id="6" name="Rectangle 5"/>
          <p:cNvSpPr/>
          <p:nvPr/>
        </p:nvSpPr>
        <p:spPr>
          <a:xfrm>
            <a:off x="9216258" y="2323272"/>
            <a:ext cx="1857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ERC20-ERC20</a:t>
            </a:r>
          </a:p>
        </p:txBody>
      </p:sp>
      <p:sp>
        <p:nvSpPr>
          <p:cNvPr id="7" name="Rectangle 6"/>
          <p:cNvSpPr/>
          <p:nvPr/>
        </p:nvSpPr>
        <p:spPr>
          <a:xfrm>
            <a:off x="9592332" y="1138334"/>
            <a:ext cx="7473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3399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V2</a:t>
            </a:r>
            <a:endParaRPr lang="en-US" sz="4000" b="1" dirty="0">
              <a:solidFill>
                <a:srgbClr val="FF3399"/>
              </a:solidFill>
            </a:endParaRPr>
          </a:p>
        </p:txBody>
      </p:sp>
      <p:sp>
        <p:nvSpPr>
          <p:cNvPr id="8" name="Trapezoid 24">
            <a:extLst>
              <a:ext uri="{FF2B5EF4-FFF2-40B4-BE49-F238E27FC236}">
                <a16:creationId xmlns:a16="http://schemas.microsoft.com/office/drawing/2014/main" id="{7F838A5F-214D-44B0-BE54-1F7AD12040A9}"/>
              </a:ext>
            </a:extLst>
          </p:cNvPr>
          <p:cNvSpPr>
            <a:spLocks noChangeAspect="1"/>
          </p:cNvSpPr>
          <p:nvPr/>
        </p:nvSpPr>
        <p:spPr>
          <a:xfrm rot="8369018">
            <a:off x="11252613" y="1974727"/>
            <a:ext cx="630553" cy="636560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cs typeface="B Nazanin" panose="00000400000000000000" pitchFamily="2" charset="-78"/>
            </a:endParaRPr>
          </a:p>
        </p:txBody>
      </p:sp>
      <p:sp>
        <p:nvSpPr>
          <p:cNvPr id="10" name="Oval 21">
            <a:extLst>
              <a:ext uri="{FF2B5EF4-FFF2-40B4-BE49-F238E27FC236}">
                <a16:creationId xmlns:a16="http://schemas.microsoft.com/office/drawing/2014/main" id="{6757C92D-147D-4158-917E-4FCD085268D7}"/>
              </a:ext>
            </a:extLst>
          </p:cNvPr>
          <p:cNvSpPr/>
          <p:nvPr/>
        </p:nvSpPr>
        <p:spPr>
          <a:xfrm rot="14306008">
            <a:off x="11209252" y="3293790"/>
            <a:ext cx="778003" cy="641248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>
              <a:cs typeface="B Nazanin" panose="00000400000000000000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92332" y="5112397"/>
            <a:ext cx="12047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TWAP</a:t>
            </a: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grpSp>
        <p:nvGrpSpPr>
          <p:cNvPr id="13" name="그룹 31">
            <a:extLst>
              <a:ext uri="{FF2B5EF4-FFF2-40B4-BE49-F238E27FC236}">
                <a16:creationId xmlns:a16="http://schemas.microsoft.com/office/drawing/2014/main" id="{B1AB110F-C19E-49A1-9990-C6EFF21F862D}"/>
              </a:ext>
            </a:extLst>
          </p:cNvPr>
          <p:cNvGrpSpPr/>
          <p:nvPr/>
        </p:nvGrpSpPr>
        <p:grpSpPr>
          <a:xfrm>
            <a:off x="8642648" y="4760148"/>
            <a:ext cx="949684" cy="841805"/>
            <a:chOff x="9087273" y="2875432"/>
            <a:chExt cx="2303626" cy="2356921"/>
          </a:xfrm>
          <a:solidFill>
            <a:schemeClr val="accent1"/>
          </a:solidFill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ED79C94B-F5E6-4C8F-9CC8-DE165AF3393E}"/>
                </a:ext>
              </a:extLst>
            </p:cNvPr>
            <p:cNvSpPr/>
            <p:nvPr/>
          </p:nvSpPr>
          <p:spPr>
            <a:xfrm>
              <a:off x="10019157" y="4810446"/>
              <a:ext cx="433068" cy="7404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71948C04-FE7E-480A-A46B-4BB47581CA8F}"/>
                </a:ext>
              </a:extLst>
            </p:cNvPr>
            <p:cNvSpPr/>
            <p:nvPr/>
          </p:nvSpPr>
          <p:spPr>
            <a:xfrm>
              <a:off x="10019157" y="4908581"/>
              <a:ext cx="433068" cy="7404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883EC48-3CD4-4E99-8C2D-6ABAE6959FD1}"/>
                </a:ext>
              </a:extLst>
            </p:cNvPr>
            <p:cNvSpPr/>
            <p:nvPr/>
          </p:nvSpPr>
          <p:spPr>
            <a:xfrm>
              <a:off x="10019157" y="5006715"/>
              <a:ext cx="433068" cy="7404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" name="Chord 8">
              <a:extLst>
                <a:ext uri="{FF2B5EF4-FFF2-40B4-BE49-F238E27FC236}">
                  <a16:creationId xmlns:a16="http://schemas.microsoft.com/office/drawing/2014/main" id="{B4467C2B-4573-414A-96F4-E8B5DE36CED0}"/>
                </a:ext>
              </a:extLst>
            </p:cNvPr>
            <p:cNvSpPr/>
            <p:nvPr/>
          </p:nvSpPr>
          <p:spPr>
            <a:xfrm rot="19366553">
              <a:off x="10104241" y="5001620"/>
              <a:ext cx="279977" cy="230733"/>
            </a:xfrm>
            <a:custGeom>
              <a:avLst/>
              <a:gdLst/>
              <a:ahLst/>
              <a:cxnLst/>
              <a:rect l="l" t="t" r="r" b="b"/>
              <a:pathLst>
                <a:path w="808567" h="666352">
                  <a:moveTo>
                    <a:pt x="11238" y="0"/>
                  </a:moveTo>
                  <a:lnTo>
                    <a:pt x="808567" y="605735"/>
                  </a:lnTo>
                  <a:cubicBezTo>
                    <a:pt x="631295" y="696452"/>
                    <a:pt x="413578" y="686352"/>
                    <a:pt x="241904" y="568647"/>
                  </a:cubicBezTo>
                  <a:cubicBezTo>
                    <a:pt x="54716" y="440307"/>
                    <a:pt x="-32876" y="214793"/>
                    <a:pt x="1123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70965E12-31BD-4C6B-9A46-BE1F29D78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5953" y="3562517"/>
              <a:ext cx="1039477" cy="1222505"/>
            </a:xfrm>
            <a:custGeom>
              <a:avLst/>
              <a:gdLst>
                <a:gd name="T0" fmla="*/ 1239 w 2141"/>
                <a:gd name="T1" fmla="*/ 16 h 2665"/>
                <a:gd name="T2" fmla="*/ 1465 w 2141"/>
                <a:gd name="T3" fmla="*/ 82 h 2665"/>
                <a:gd name="T4" fmla="*/ 1673 w 2141"/>
                <a:gd name="T5" fmla="*/ 194 h 2665"/>
                <a:gd name="T6" fmla="*/ 1855 w 2141"/>
                <a:gd name="T7" fmla="*/ 349 h 2665"/>
                <a:gd name="T8" fmla="*/ 2000 w 2141"/>
                <a:gd name="T9" fmla="*/ 546 h 2665"/>
                <a:gd name="T10" fmla="*/ 2099 w 2141"/>
                <a:gd name="T11" fmla="*/ 777 h 2665"/>
                <a:gd name="T12" fmla="*/ 2141 w 2141"/>
                <a:gd name="T13" fmla="*/ 1039 h 2665"/>
                <a:gd name="T14" fmla="*/ 2119 w 2141"/>
                <a:gd name="T15" fmla="*/ 1331 h 2665"/>
                <a:gd name="T16" fmla="*/ 2051 w 2141"/>
                <a:gd name="T17" fmla="*/ 1562 h 2665"/>
                <a:gd name="T18" fmla="*/ 1959 w 2141"/>
                <a:gd name="T19" fmla="*/ 1722 h 2665"/>
                <a:gd name="T20" fmla="*/ 1853 w 2141"/>
                <a:gd name="T21" fmla="*/ 1859 h 2665"/>
                <a:gd name="T22" fmla="*/ 1743 w 2141"/>
                <a:gd name="T23" fmla="*/ 1990 h 2665"/>
                <a:gd name="T24" fmla="*/ 1644 w 2141"/>
                <a:gd name="T25" fmla="*/ 2133 h 2665"/>
                <a:gd name="T26" fmla="*/ 1578 w 2141"/>
                <a:gd name="T27" fmla="*/ 2265 h 2665"/>
                <a:gd name="T28" fmla="*/ 1542 w 2141"/>
                <a:gd name="T29" fmla="*/ 2384 h 2665"/>
                <a:gd name="T30" fmla="*/ 1535 w 2141"/>
                <a:gd name="T31" fmla="*/ 2512 h 2665"/>
                <a:gd name="T32" fmla="*/ 1495 w 2141"/>
                <a:gd name="T33" fmla="*/ 2608 h 2665"/>
                <a:gd name="T34" fmla="*/ 1430 w 2141"/>
                <a:gd name="T35" fmla="*/ 2661 h 2665"/>
                <a:gd name="T36" fmla="*/ 1302 w 2141"/>
                <a:gd name="T37" fmla="*/ 2665 h 2665"/>
                <a:gd name="T38" fmla="*/ 1103 w 2141"/>
                <a:gd name="T39" fmla="*/ 2664 h 2665"/>
                <a:gd name="T40" fmla="*/ 893 w 2141"/>
                <a:gd name="T41" fmla="*/ 2664 h 2665"/>
                <a:gd name="T42" fmla="*/ 736 w 2141"/>
                <a:gd name="T43" fmla="*/ 2664 h 2665"/>
                <a:gd name="T44" fmla="*/ 668 w 2141"/>
                <a:gd name="T45" fmla="*/ 2629 h 2665"/>
                <a:gd name="T46" fmla="*/ 633 w 2141"/>
                <a:gd name="T47" fmla="*/ 2573 h 2665"/>
                <a:gd name="T48" fmla="*/ 621 w 2141"/>
                <a:gd name="T49" fmla="*/ 2514 h 2665"/>
                <a:gd name="T50" fmla="*/ 621 w 2141"/>
                <a:gd name="T51" fmla="*/ 2441 h 2665"/>
                <a:gd name="T52" fmla="*/ 615 w 2141"/>
                <a:gd name="T53" fmla="*/ 2358 h 2665"/>
                <a:gd name="T54" fmla="*/ 589 w 2141"/>
                <a:gd name="T55" fmla="*/ 2258 h 2665"/>
                <a:gd name="T56" fmla="*/ 522 w 2141"/>
                <a:gd name="T57" fmla="*/ 2136 h 2665"/>
                <a:gd name="T58" fmla="*/ 429 w 2141"/>
                <a:gd name="T59" fmla="*/ 2015 h 2665"/>
                <a:gd name="T60" fmla="*/ 351 w 2141"/>
                <a:gd name="T61" fmla="*/ 1917 h 2665"/>
                <a:gd name="T62" fmla="*/ 250 w 2141"/>
                <a:gd name="T63" fmla="*/ 1794 h 2665"/>
                <a:gd name="T64" fmla="*/ 145 w 2141"/>
                <a:gd name="T65" fmla="*/ 1641 h 2665"/>
                <a:gd name="T66" fmla="*/ 58 w 2141"/>
                <a:gd name="T67" fmla="*/ 1458 h 2665"/>
                <a:gd name="T68" fmla="*/ 6 w 2141"/>
                <a:gd name="T69" fmla="*/ 1244 h 2665"/>
                <a:gd name="T70" fmla="*/ 7 w 2141"/>
                <a:gd name="T71" fmla="*/ 988 h 2665"/>
                <a:gd name="T72" fmla="*/ 58 w 2141"/>
                <a:gd name="T73" fmla="*/ 742 h 2665"/>
                <a:gd name="T74" fmla="*/ 145 w 2141"/>
                <a:gd name="T75" fmla="*/ 540 h 2665"/>
                <a:gd name="T76" fmla="*/ 260 w 2141"/>
                <a:gd name="T77" fmla="*/ 376 h 2665"/>
                <a:gd name="T78" fmla="*/ 394 w 2141"/>
                <a:gd name="T79" fmla="*/ 249 h 2665"/>
                <a:gd name="T80" fmla="*/ 537 w 2141"/>
                <a:gd name="T81" fmla="*/ 152 h 2665"/>
                <a:gd name="T82" fmla="*/ 679 w 2141"/>
                <a:gd name="T83" fmla="*/ 83 h 2665"/>
                <a:gd name="T84" fmla="*/ 813 w 2141"/>
                <a:gd name="T85" fmla="*/ 37 h 2665"/>
                <a:gd name="T86" fmla="*/ 928 w 2141"/>
                <a:gd name="T87" fmla="*/ 9 h 2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1" h="2665">
                  <a:moveTo>
                    <a:pt x="1084" y="0"/>
                  </a:moveTo>
                  <a:lnTo>
                    <a:pt x="1162" y="6"/>
                  </a:lnTo>
                  <a:lnTo>
                    <a:pt x="1239" y="16"/>
                  </a:lnTo>
                  <a:lnTo>
                    <a:pt x="1316" y="32"/>
                  </a:lnTo>
                  <a:lnTo>
                    <a:pt x="1391" y="54"/>
                  </a:lnTo>
                  <a:lnTo>
                    <a:pt x="1465" y="82"/>
                  </a:lnTo>
                  <a:lnTo>
                    <a:pt x="1537" y="114"/>
                  </a:lnTo>
                  <a:lnTo>
                    <a:pt x="1606" y="152"/>
                  </a:lnTo>
                  <a:lnTo>
                    <a:pt x="1673" y="194"/>
                  </a:lnTo>
                  <a:lnTo>
                    <a:pt x="1737" y="242"/>
                  </a:lnTo>
                  <a:lnTo>
                    <a:pt x="1798" y="293"/>
                  </a:lnTo>
                  <a:lnTo>
                    <a:pt x="1855" y="349"/>
                  </a:lnTo>
                  <a:lnTo>
                    <a:pt x="1907" y="410"/>
                  </a:lnTo>
                  <a:lnTo>
                    <a:pt x="1956" y="476"/>
                  </a:lnTo>
                  <a:lnTo>
                    <a:pt x="2000" y="546"/>
                  </a:lnTo>
                  <a:lnTo>
                    <a:pt x="2038" y="618"/>
                  </a:lnTo>
                  <a:lnTo>
                    <a:pt x="2071" y="696"/>
                  </a:lnTo>
                  <a:lnTo>
                    <a:pt x="2099" y="777"/>
                  </a:lnTo>
                  <a:lnTo>
                    <a:pt x="2119" y="861"/>
                  </a:lnTo>
                  <a:lnTo>
                    <a:pt x="2134" y="949"/>
                  </a:lnTo>
                  <a:lnTo>
                    <a:pt x="2141" y="1039"/>
                  </a:lnTo>
                  <a:lnTo>
                    <a:pt x="2141" y="1133"/>
                  </a:lnTo>
                  <a:lnTo>
                    <a:pt x="2135" y="1231"/>
                  </a:lnTo>
                  <a:lnTo>
                    <a:pt x="2119" y="1331"/>
                  </a:lnTo>
                  <a:lnTo>
                    <a:pt x="2096" y="1433"/>
                  </a:lnTo>
                  <a:lnTo>
                    <a:pt x="2076" y="1500"/>
                  </a:lnTo>
                  <a:lnTo>
                    <a:pt x="2051" y="1562"/>
                  </a:lnTo>
                  <a:lnTo>
                    <a:pt x="2023" y="1619"/>
                  </a:lnTo>
                  <a:lnTo>
                    <a:pt x="1993" y="1672"/>
                  </a:lnTo>
                  <a:lnTo>
                    <a:pt x="1959" y="1722"/>
                  </a:lnTo>
                  <a:lnTo>
                    <a:pt x="1926" y="1769"/>
                  </a:lnTo>
                  <a:lnTo>
                    <a:pt x="1889" y="1816"/>
                  </a:lnTo>
                  <a:lnTo>
                    <a:pt x="1853" y="1859"/>
                  </a:lnTo>
                  <a:lnTo>
                    <a:pt x="1815" y="1903"/>
                  </a:lnTo>
                  <a:lnTo>
                    <a:pt x="1779" y="1945"/>
                  </a:lnTo>
                  <a:lnTo>
                    <a:pt x="1743" y="1990"/>
                  </a:lnTo>
                  <a:lnTo>
                    <a:pt x="1708" y="2035"/>
                  </a:lnTo>
                  <a:lnTo>
                    <a:pt x="1676" y="2082"/>
                  </a:lnTo>
                  <a:lnTo>
                    <a:pt x="1644" y="2133"/>
                  </a:lnTo>
                  <a:lnTo>
                    <a:pt x="1616" y="2185"/>
                  </a:lnTo>
                  <a:lnTo>
                    <a:pt x="1597" y="2226"/>
                  </a:lnTo>
                  <a:lnTo>
                    <a:pt x="1578" y="2265"/>
                  </a:lnTo>
                  <a:lnTo>
                    <a:pt x="1564" y="2304"/>
                  </a:lnTo>
                  <a:lnTo>
                    <a:pt x="1551" y="2344"/>
                  </a:lnTo>
                  <a:lnTo>
                    <a:pt x="1542" y="2384"/>
                  </a:lnTo>
                  <a:lnTo>
                    <a:pt x="1536" y="2428"/>
                  </a:lnTo>
                  <a:lnTo>
                    <a:pt x="1536" y="2473"/>
                  </a:lnTo>
                  <a:lnTo>
                    <a:pt x="1535" y="2512"/>
                  </a:lnTo>
                  <a:lnTo>
                    <a:pt x="1526" y="2549"/>
                  </a:lnTo>
                  <a:lnTo>
                    <a:pt x="1513" y="2581"/>
                  </a:lnTo>
                  <a:lnTo>
                    <a:pt x="1495" y="2608"/>
                  </a:lnTo>
                  <a:lnTo>
                    <a:pt x="1475" y="2632"/>
                  </a:lnTo>
                  <a:lnTo>
                    <a:pt x="1453" y="2649"/>
                  </a:lnTo>
                  <a:lnTo>
                    <a:pt x="1430" y="2661"/>
                  </a:lnTo>
                  <a:lnTo>
                    <a:pt x="1408" y="2665"/>
                  </a:lnTo>
                  <a:lnTo>
                    <a:pt x="1359" y="2665"/>
                  </a:lnTo>
                  <a:lnTo>
                    <a:pt x="1302" y="2665"/>
                  </a:lnTo>
                  <a:lnTo>
                    <a:pt x="1239" y="2665"/>
                  </a:lnTo>
                  <a:lnTo>
                    <a:pt x="1172" y="2665"/>
                  </a:lnTo>
                  <a:lnTo>
                    <a:pt x="1103" y="2664"/>
                  </a:lnTo>
                  <a:lnTo>
                    <a:pt x="1031" y="2664"/>
                  </a:lnTo>
                  <a:lnTo>
                    <a:pt x="961" y="2664"/>
                  </a:lnTo>
                  <a:lnTo>
                    <a:pt x="893" y="2664"/>
                  </a:lnTo>
                  <a:lnTo>
                    <a:pt x="828" y="2664"/>
                  </a:lnTo>
                  <a:lnTo>
                    <a:pt x="768" y="2665"/>
                  </a:lnTo>
                  <a:lnTo>
                    <a:pt x="736" y="2664"/>
                  </a:lnTo>
                  <a:lnTo>
                    <a:pt x="708" y="2656"/>
                  </a:lnTo>
                  <a:lnTo>
                    <a:pt x="687" y="2645"/>
                  </a:lnTo>
                  <a:lnTo>
                    <a:pt x="668" y="2629"/>
                  </a:lnTo>
                  <a:lnTo>
                    <a:pt x="652" y="2611"/>
                  </a:lnTo>
                  <a:lnTo>
                    <a:pt x="640" y="2592"/>
                  </a:lnTo>
                  <a:lnTo>
                    <a:pt x="633" y="2573"/>
                  </a:lnTo>
                  <a:lnTo>
                    <a:pt x="627" y="2554"/>
                  </a:lnTo>
                  <a:lnTo>
                    <a:pt x="624" y="2537"/>
                  </a:lnTo>
                  <a:lnTo>
                    <a:pt x="621" y="2514"/>
                  </a:lnTo>
                  <a:lnTo>
                    <a:pt x="621" y="2490"/>
                  </a:lnTo>
                  <a:lnTo>
                    <a:pt x="621" y="2467"/>
                  </a:lnTo>
                  <a:lnTo>
                    <a:pt x="621" y="2441"/>
                  </a:lnTo>
                  <a:lnTo>
                    <a:pt x="621" y="2415"/>
                  </a:lnTo>
                  <a:lnTo>
                    <a:pt x="620" y="2387"/>
                  </a:lnTo>
                  <a:lnTo>
                    <a:pt x="615" y="2358"/>
                  </a:lnTo>
                  <a:lnTo>
                    <a:pt x="609" y="2326"/>
                  </a:lnTo>
                  <a:lnTo>
                    <a:pt x="601" y="2293"/>
                  </a:lnTo>
                  <a:lnTo>
                    <a:pt x="589" y="2258"/>
                  </a:lnTo>
                  <a:lnTo>
                    <a:pt x="572" y="2220"/>
                  </a:lnTo>
                  <a:lnTo>
                    <a:pt x="550" y="2179"/>
                  </a:lnTo>
                  <a:lnTo>
                    <a:pt x="522" y="2136"/>
                  </a:lnTo>
                  <a:lnTo>
                    <a:pt x="489" y="2090"/>
                  </a:lnTo>
                  <a:lnTo>
                    <a:pt x="448" y="2041"/>
                  </a:lnTo>
                  <a:lnTo>
                    <a:pt x="429" y="2015"/>
                  </a:lnTo>
                  <a:lnTo>
                    <a:pt x="407" y="1984"/>
                  </a:lnTo>
                  <a:lnTo>
                    <a:pt x="380" y="1952"/>
                  </a:lnTo>
                  <a:lnTo>
                    <a:pt x="351" y="1917"/>
                  </a:lnTo>
                  <a:lnTo>
                    <a:pt x="319" y="1878"/>
                  </a:lnTo>
                  <a:lnTo>
                    <a:pt x="285" y="1837"/>
                  </a:lnTo>
                  <a:lnTo>
                    <a:pt x="250" y="1794"/>
                  </a:lnTo>
                  <a:lnTo>
                    <a:pt x="214" y="1746"/>
                  </a:lnTo>
                  <a:lnTo>
                    <a:pt x="179" y="1695"/>
                  </a:lnTo>
                  <a:lnTo>
                    <a:pt x="145" y="1641"/>
                  </a:lnTo>
                  <a:lnTo>
                    <a:pt x="113" y="1583"/>
                  </a:lnTo>
                  <a:lnTo>
                    <a:pt x="84" y="1523"/>
                  </a:lnTo>
                  <a:lnTo>
                    <a:pt x="58" y="1458"/>
                  </a:lnTo>
                  <a:lnTo>
                    <a:pt x="36" y="1391"/>
                  </a:lnTo>
                  <a:lnTo>
                    <a:pt x="19" y="1318"/>
                  </a:lnTo>
                  <a:lnTo>
                    <a:pt x="6" y="1244"/>
                  </a:lnTo>
                  <a:lnTo>
                    <a:pt x="0" y="1164"/>
                  </a:lnTo>
                  <a:lnTo>
                    <a:pt x="0" y="1081"/>
                  </a:lnTo>
                  <a:lnTo>
                    <a:pt x="7" y="988"/>
                  </a:lnTo>
                  <a:lnTo>
                    <a:pt x="19" y="901"/>
                  </a:lnTo>
                  <a:lnTo>
                    <a:pt x="36" y="819"/>
                  </a:lnTo>
                  <a:lnTo>
                    <a:pt x="58" y="742"/>
                  </a:lnTo>
                  <a:lnTo>
                    <a:pt x="83" y="669"/>
                  </a:lnTo>
                  <a:lnTo>
                    <a:pt x="112" y="602"/>
                  </a:lnTo>
                  <a:lnTo>
                    <a:pt x="145" y="540"/>
                  </a:lnTo>
                  <a:lnTo>
                    <a:pt x="180" y="480"/>
                  </a:lnTo>
                  <a:lnTo>
                    <a:pt x="220" y="426"/>
                  </a:lnTo>
                  <a:lnTo>
                    <a:pt x="260" y="376"/>
                  </a:lnTo>
                  <a:lnTo>
                    <a:pt x="304" y="330"/>
                  </a:lnTo>
                  <a:lnTo>
                    <a:pt x="348" y="287"/>
                  </a:lnTo>
                  <a:lnTo>
                    <a:pt x="394" y="249"/>
                  </a:lnTo>
                  <a:lnTo>
                    <a:pt x="441" y="213"/>
                  </a:lnTo>
                  <a:lnTo>
                    <a:pt x="489" y="181"/>
                  </a:lnTo>
                  <a:lnTo>
                    <a:pt x="537" y="152"/>
                  </a:lnTo>
                  <a:lnTo>
                    <a:pt x="585" y="125"/>
                  </a:lnTo>
                  <a:lnTo>
                    <a:pt x="633" y="104"/>
                  </a:lnTo>
                  <a:lnTo>
                    <a:pt x="679" y="83"/>
                  </a:lnTo>
                  <a:lnTo>
                    <a:pt x="726" y="64"/>
                  </a:lnTo>
                  <a:lnTo>
                    <a:pt x="769" y="50"/>
                  </a:lnTo>
                  <a:lnTo>
                    <a:pt x="813" y="37"/>
                  </a:lnTo>
                  <a:lnTo>
                    <a:pt x="854" y="25"/>
                  </a:lnTo>
                  <a:lnTo>
                    <a:pt x="892" y="16"/>
                  </a:lnTo>
                  <a:lnTo>
                    <a:pt x="928" y="9"/>
                  </a:lnTo>
                  <a:lnTo>
                    <a:pt x="1007" y="2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rgbClr val="FF99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BB3274-00B0-42D9-BC31-E46F4F9CA5D1}"/>
                </a:ext>
              </a:extLst>
            </p:cNvPr>
            <p:cNvSpPr/>
            <p:nvPr/>
          </p:nvSpPr>
          <p:spPr>
            <a:xfrm>
              <a:off x="10199168" y="2875432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AA58FD3-6C7A-4D66-82E9-D199BD3EB872}"/>
                </a:ext>
              </a:extLst>
            </p:cNvPr>
            <p:cNvSpPr/>
            <p:nvPr/>
          </p:nvSpPr>
          <p:spPr>
            <a:xfrm rot="8100000">
              <a:off x="9613374" y="3081280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F55FC1-6402-4088-A491-3B1EB3F7A2F2}"/>
                </a:ext>
              </a:extLst>
            </p:cNvPr>
            <p:cNvSpPr/>
            <p:nvPr/>
          </p:nvSpPr>
          <p:spPr>
            <a:xfrm rot="16800000">
              <a:off x="9294239" y="3582372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" name="Freeform 4103">
              <a:extLst>
                <a:ext uri="{FF2B5EF4-FFF2-40B4-BE49-F238E27FC236}">
                  <a16:creationId xmlns:a16="http://schemas.microsoft.com/office/drawing/2014/main" id="{23D76467-4700-46EC-AD1A-CAF2D5A9A9CD}"/>
                </a:ext>
              </a:extLst>
            </p:cNvPr>
            <p:cNvSpPr/>
            <p:nvPr/>
          </p:nvSpPr>
          <p:spPr>
            <a:xfrm rot="18900000" flipV="1">
              <a:off x="10108452" y="4097750"/>
              <a:ext cx="475605" cy="267050"/>
            </a:xfrm>
            <a:custGeom>
              <a:avLst/>
              <a:gdLst>
                <a:gd name="connsiteX0" fmla="*/ 447675 w 447675"/>
                <a:gd name="connsiteY0" fmla="*/ 266700 h 266700"/>
                <a:gd name="connsiteX1" fmla="*/ 0 w 447675"/>
                <a:gd name="connsiteY1" fmla="*/ 171450 h 266700"/>
                <a:gd name="connsiteX2" fmla="*/ 342900 w 447675"/>
                <a:gd name="connsiteY2" fmla="*/ 0 h 266700"/>
                <a:gd name="connsiteX3" fmla="*/ 447675 w 447675"/>
                <a:gd name="connsiteY3" fmla="*/ 266700 h 266700"/>
                <a:gd name="connsiteX0" fmla="*/ 447675 w 464732"/>
                <a:gd name="connsiteY0" fmla="*/ 266700 h 266700"/>
                <a:gd name="connsiteX1" fmla="*/ 0 w 464732"/>
                <a:gd name="connsiteY1" fmla="*/ 171450 h 266700"/>
                <a:gd name="connsiteX2" fmla="*/ 342900 w 464732"/>
                <a:gd name="connsiteY2" fmla="*/ 0 h 266700"/>
                <a:gd name="connsiteX3" fmla="*/ 447675 w 464732"/>
                <a:gd name="connsiteY3" fmla="*/ 266700 h 266700"/>
                <a:gd name="connsiteX0" fmla="*/ 447675 w 492584"/>
                <a:gd name="connsiteY0" fmla="*/ 266700 h 266700"/>
                <a:gd name="connsiteX1" fmla="*/ 0 w 492584"/>
                <a:gd name="connsiteY1" fmla="*/ 171450 h 266700"/>
                <a:gd name="connsiteX2" fmla="*/ 342900 w 492584"/>
                <a:gd name="connsiteY2" fmla="*/ 0 h 266700"/>
                <a:gd name="connsiteX3" fmla="*/ 447675 w 492584"/>
                <a:gd name="connsiteY3" fmla="*/ 266700 h 266700"/>
                <a:gd name="connsiteX0" fmla="*/ 447675 w 492584"/>
                <a:gd name="connsiteY0" fmla="*/ 266700 h 267320"/>
                <a:gd name="connsiteX1" fmla="*/ 0 w 492584"/>
                <a:gd name="connsiteY1" fmla="*/ 171450 h 267320"/>
                <a:gd name="connsiteX2" fmla="*/ 342900 w 492584"/>
                <a:gd name="connsiteY2" fmla="*/ 0 h 267320"/>
                <a:gd name="connsiteX3" fmla="*/ 447675 w 492584"/>
                <a:gd name="connsiteY3" fmla="*/ 266700 h 267320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8433 h 269760"/>
                <a:gd name="connsiteX1" fmla="*/ 0 w 492584"/>
                <a:gd name="connsiteY1" fmla="*/ 173183 h 269760"/>
                <a:gd name="connsiteX2" fmla="*/ 342900 w 492584"/>
                <a:gd name="connsiteY2" fmla="*/ 1733 h 269760"/>
                <a:gd name="connsiteX3" fmla="*/ 447675 w 492584"/>
                <a:gd name="connsiteY3" fmla="*/ 268433 h 269760"/>
                <a:gd name="connsiteX0" fmla="*/ 447675 w 475131"/>
                <a:gd name="connsiteY0" fmla="*/ 268433 h 269760"/>
                <a:gd name="connsiteX1" fmla="*/ 0 w 475131"/>
                <a:gd name="connsiteY1" fmla="*/ 173183 h 269760"/>
                <a:gd name="connsiteX2" fmla="*/ 342900 w 475131"/>
                <a:gd name="connsiteY2" fmla="*/ 1733 h 269760"/>
                <a:gd name="connsiteX3" fmla="*/ 447675 w 475131"/>
                <a:gd name="connsiteY3" fmla="*/ 268433 h 269760"/>
                <a:gd name="connsiteX0" fmla="*/ 447675 w 496136"/>
                <a:gd name="connsiteY0" fmla="*/ 268433 h 269760"/>
                <a:gd name="connsiteX1" fmla="*/ 0 w 496136"/>
                <a:gd name="connsiteY1" fmla="*/ 173183 h 269760"/>
                <a:gd name="connsiteX2" fmla="*/ 342900 w 496136"/>
                <a:gd name="connsiteY2" fmla="*/ 1733 h 269760"/>
                <a:gd name="connsiteX3" fmla="*/ 447675 w 496136"/>
                <a:gd name="connsiteY3" fmla="*/ 268433 h 269760"/>
                <a:gd name="connsiteX0" fmla="*/ 447675 w 496136"/>
                <a:gd name="connsiteY0" fmla="*/ 268433 h 282774"/>
                <a:gd name="connsiteX1" fmla="*/ 0 w 496136"/>
                <a:gd name="connsiteY1" fmla="*/ 173183 h 282774"/>
                <a:gd name="connsiteX2" fmla="*/ 342900 w 496136"/>
                <a:gd name="connsiteY2" fmla="*/ 1733 h 282774"/>
                <a:gd name="connsiteX3" fmla="*/ 447675 w 496136"/>
                <a:gd name="connsiteY3" fmla="*/ 268433 h 282774"/>
                <a:gd name="connsiteX0" fmla="*/ 566944 w 615405"/>
                <a:gd name="connsiteY0" fmla="*/ 269154 h 280541"/>
                <a:gd name="connsiteX1" fmla="*/ 0 w 615405"/>
                <a:gd name="connsiteY1" fmla="*/ 146074 h 280541"/>
                <a:gd name="connsiteX2" fmla="*/ 462169 w 615405"/>
                <a:gd name="connsiteY2" fmla="*/ 2454 h 280541"/>
                <a:gd name="connsiteX3" fmla="*/ 566944 w 615405"/>
                <a:gd name="connsiteY3" fmla="*/ 269154 h 280541"/>
                <a:gd name="connsiteX0" fmla="*/ 566944 w 615405"/>
                <a:gd name="connsiteY0" fmla="*/ 268907 h 280294"/>
                <a:gd name="connsiteX1" fmla="*/ 0 w 615405"/>
                <a:gd name="connsiteY1" fmla="*/ 145827 h 280294"/>
                <a:gd name="connsiteX2" fmla="*/ 462169 w 615405"/>
                <a:gd name="connsiteY2" fmla="*/ 2207 h 280294"/>
                <a:gd name="connsiteX3" fmla="*/ 566944 w 615405"/>
                <a:gd name="connsiteY3" fmla="*/ 268907 h 280294"/>
                <a:gd name="connsiteX0" fmla="*/ 586822 w 629800"/>
                <a:gd name="connsiteY0" fmla="*/ 316615 h 324962"/>
                <a:gd name="connsiteX1" fmla="*/ 0 w 629800"/>
                <a:gd name="connsiteY1" fmla="*/ 145827 h 324962"/>
                <a:gd name="connsiteX2" fmla="*/ 462169 w 629800"/>
                <a:gd name="connsiteY2" fmla="*/ 2207 h 324962"/>
                <a:gd name="connsiteX3" fmla="*/ 586822 w 629800"/>
                <a:gd name="connsiteY3" fmla="*/ 316615 h 324962"/>
                <a:gd name="connsiteX0" fmla="*/ 586822 w 635283"/>
                <a:gd name="connsiteY0" fmla="*/ 282677 h 291024"/>
                <a:gd name="connsiteX1" fmla="*/ 0 w 635283"/>
                <a:gd name="connsiteY1" fmla="*/ 111889 h 291024"/>
                <a:gd name="connsiteX2" fmla="*/ 482047 w 635283"/>
                <a:gd name="connsiteY2" fmla="*/ 4050 h 291024"/>
                <a:gd name="connsiteX3" fmla="*/ 586822 w 635283"/>
                <a:gd name="connsiteY3" fmla="*/ 282677 h 291024"/>
                <a:gd name="connsiteX0" fmla="*/ 622603 w 661839"/>
                <a:gd name="connsiteY0" fmla="*/ 342312 h 348542"/>
                <a:gd name="connsiteX1" fmla="*/ 0 w 661839"/>
                <a:gd name="connsiteY1" fmla="*/ 111889 h 348542"/>
                <a:gd name="connsiteX2" fmla="*/ 482047 w 661839"/>
                <a:gd name="connsiteY2" fmla="*/ 4050 h 348542"/>
                <a:gd name="connsiteX3" fmla="*/ 622603 w 661839"/>
                <a:gd name="connsiteY3" fmla="*/ 342312 h 348542"/>
                <a:gd name="connsiteX0" fmla="*/ 622603 w 639127"/>
                <a:gd name="connsiteY0" fmla="*/ 342312 h 348542"/>
                <a:gd name="connsiteX1" fmla="*/ 0 w 639127"/>
                <a:gd name="connsiteY1" fmla="*/ 111889 h 348542"/>
                <a:gd name="connsiteX2" fmla="*/ 482047 w 639127"/>
                <a:gd name="connsiteY2" fmla="*/ 4050 h 348542"/>
                <a:gd name="connsiteX3" fmla="*/ 622603 w 639127"/>
                <a:gd name="connsiteY3" fmla="*/ 342312 h 34854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55031"/>
                <a:gd name="connsiteX1" fmla="*/ 0 w 639127"/>
                <a:gd name="connsiteY1" fmla="*/ 111889 h 355031"/>
                <a:gd name="connsiteX2" fmla="*/ 482047 w 639127"/>
                <a:gd name="connsiteY2" fmla="*/ 4050 h 355031"/>
                <a:gd name="connsiteX3" fmla="*/ 622603 w 639127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2663"/>
                <a:gd name="connsiteY0" fmla="*/ 328262 h 340981"/>
                <a:gd name="connsiteX1" fmla="*/ 0 w 642663"/>
                <a:gd name="connsiteY1" fmla="*/ 97839 h 340981"/>
                <a:gd name="connsiteX2" fmla="*/ 474095 w 642663"/>
                <a:gd name="connsiteY2" fmla="*/ 5903 h 340981"/>
                <a:gd name="connsiteX3" fmla="*/ 622603 w 642663"/>
                <a:gd name="connsiteY3" fmla="*/ 328262 h 340981"/>
                <a:gd name="connsiteX0" fmla="*/ 622603 w 642663"/>
                <a:gd name="connsiteY0" fmla="*/ 341991 h 354710"/>
                <a:gd name="connsiteX1" fmla="*/ 0 w 642663"/>
                <a:gd name="connsiteY1" fmla="*/ 111568 h 354710"/>
                <a:gd name="connsiteX2" fmla="*/ 474095 w 642663"/>
                <a:gd name="connsiteY2" fmla="*/ 19632 h 354710"/>
                <a:gd name="connsiteX3" fmla="*/ 622603 w 642663"/>
                <a:gd name="connsiteY3" fmla="*/ 341991 h 354710"/>
                <a:gd name="connsiteX0" fmla="*/ 622603 w 631721"/>
                <a:gd name="connsiteY0" fmla="*/ 341991 h 354710"/>
                <a:gd name="connsiteX1" fmla="*/ 0 w 631721"/>
                <a:gd name="connsiteY1" fmla="*/ 111568 h 354710"/>
                <a:gd name="connsiteX2" fmla="*/ 474095 w 631721"/>
                <a:gd name="connsiteY2" fmla="*/ 19632 h 354710"/>
                <a:gd name="connsiteX3" fmla="*/ 622603 w 631721"/>
                <a:gd name="connsiteY3" fmla="*/ 341991 h 35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1721" h="354710">
                  <a:moveTo>
                    <a:pt x="622603" y="341991"/>
                  </a:moveTo>
                  <a:cubicBezTo>
                    <a:pt x="453500" y="405656"/>
                    <a:pt x="248616" y="214880"/>
                    <a:pt x="0" y="111568"/>
                  </a:cubicBezTo>
                  <a:cubicBezTo>
                    <a:pt x="213691" y="10686"/>
                    <a:pt x="395576" y="-26586"/>
                    <a:pt x="474095" y="19632"/>
                  </a:cubicBezTo>
                  <a:cubicBezTo>
                    <a:pt x="580581" y="68776"/>
                    <a:pt x="659239" y="241164"/>
                    <a:pt x="622603" y="3419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" name="Freeform 123">
              <a:extLst>
                <a:ext uri="{FF2B5EF4-FFF2-40B4-BE49-F238E27FC236}">
                  <a16:creationId xmlns:a16="http://schemas.microsoft.com/office/drawing/2014/main" id="{F0955F00-C260-45C2-BF85-5168E0E2DAFB}"/>
                </a:ext>
              </a:extLst>
            </p:cNvPr>
            <p:cNvSpPr/>
            <p:nvPr/>
          </p:nvSpPr>
          <p:spPr>
            <a:xfrm rot="13284775">
              <a:off x="9960891" y="4191599"/>
              <a:ext cx="350851" cy="197003"/>
            </a:xfrm>
            <a:custGeom>
              <a:avLst/>
              <a:gdLst>
                <a:gd name="connsiteX0" fmla="*/ 447675 w 447675"/>
                <a:gd name="connsiteY0" fmla="*/ 266700 h 266700"/>
                <a:gd name="connsiteX1" fmla="*/ 0 w 447675"/>
                <a:gd name="connsiteY1" fmla="*/ 171450 h 266700"/>
                <a:gd name="connsiteX2" fmla="*/ 342900 w 447675"/>
                <a:gd name="connsiteY2" fmla="*/ 0 h 266700"/>
                <a:gd name="connsiteX3" fmla="*/ 447675 w 447675"/>
                <a:gd name="connsiteY3" fmla="*/ 266700 h 266700"/>
                <a:gd name="connsiteX0" fmla="*/ 447675 w 464732"/>
                <a:gd name="connsiteY0" fmla="*/ 266700 h 266700"/>
                <a:gd name="connsiteX1" fmla="*/ 0 w 464732"/>
                <a:gd name="connsiteY1" fmla="*/ 171450 h 266700"/>
                <a:gd name="connsiteX2" fmla="*/ 342900 w 464732"/>
                <a:gd name="connsiteY2" fmla="*/ 0 h 266700"/>
                <a:gd name="connsiteX3" fmla="*/ 447675 w 464732"/>
                <a:gd name="connsiteY3" fmla="*/ 266700 h 266700"/>
                <a:gd name="connsiteX0" fmla="*/ 447675 w 492584"/>
                <a:gd name="connsiteY0" fmla="*/ 266700 h 266700"/>
                <a:gd name="connsiteX1" fmla="*/ 0 w 492584"/>
                <a:gd name="connsiteY1" fmla="*/ 171450 h 266700"/>
                <a:gd name="connsiteX2" fmla="*/ 342900 w 492584"/>
                <a:gd name="connsiteY2" fmla="*/ 0 h 266700"/>
                <a:gd name="connsiteX3" fmla="*/ 447675 w 492584"/>
                <a:gd name="connsiteY3" fmla="*/ 266700 h 266700"/>
                <a:gd name="connsiteX0" fmla="*/ 447675 w 492584"/>
                <a:gd name="connsiteY0" fmla="*/ 266700 h 267320"/>
                <a:gd name="connsiteX1" fmla="*/ 0 w 492584"/>
                <a:gd name="connsiteY1" fmla="*/ 171450 h 267320"/>
                <a:gd name="connsiteX2" fmla="*/ 342900 w 492584"/>
                <a:gd name="connsiteY2" fmla="*/ 0 h 267320"/>
                <a:gd name="connsiteX3" fmla="*/ 447675 w 492584"/>
                <a:gd name="connsiteY3" fmla="*/ 266700 h 267320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8433 h 269760"/>
                <a:gd name="connsiteX1" fmla="*/ 0 w 492584"/>
                <a:gd name="connsiteY1" fmla="*/ 173183 h 269760"/>
                <a:gd name="connsiteX2" fmla="*/ 342900 w 492584"/>
                <a:gd name="connsiteY2" fmla="*/ 1733 h 269760"/>
                <a:gd name="connsiteX3" fmla="*/ 447675 w 492584"/>
                <a:gd name="connsiteY3" fmla="*/ 268433 h 269760"/>
                <a:gd name="connsiteX0" fmla="*/ 447675 w 475131"/>
                <a:gd name="connsiteY0" fmla="*/ 268433 h 269760"/>
                <a:gd name="connsiteX1" fmla="*/ 0 w 475131"/>
                <a:gd name="connsiteY1" fmla="*/ 173183 h 269760"/>
                <a:gd name="connsiteX2" fmla="*/ 342900 w 475131"/>
                <a:gd name="connsiteY2" fmla="*/ 1733 h 269760"/>
                <a:gd name="connsiteX3" fmla="*/ 447675 w 475131"/>
                <a:gd name="connsiteY3" fmla="*/ 268433 h 269760"/>
                <a:gd name="connsiteX0" fmla="*/ 447675 w 496136"/>
                <a:gd name="connsiteY0" fmla="*/ 268433 h 269760"/>
                <a:gd name="connsiteX1" fmla="*/ 0 w 496136"/>
                <a:gd name="connsiteY1" fmla="*/ 173183 h 269760"/>
                <a:gd name="connsiteX2" fmla="*/ 342900 w 496136"/>
                <a:gd name="connsiteY2" fmla="*/ 1733 h 269760"/>
                <a:gd name="connsiteX3" fmla="*/ 447675 w 496136"/>
                <a:gd name="connsiteY3" fmla="*/ 268433 h 269760"/>
                <a:gd name="connsiteX0" fmla="*/ 447675 w 496136"/>
                <a:gd name="connsiteY0" fmla="*/ 268433 h 282774"/>
                <a:gd name="connsiteX1" fmla="*/ 0 w 496136"/>
                <a:gd name="connsiteY1" fmla="*/ 173183 h 282774"/>
                <a:gd name="connsiteX2" fmla="*/ 342900 w 496136"/>
                <a:gd name="connsiteY2" fmla="*/ 1733 h 282774"/>
                <a:gd name="connsiteX3" fmla="*/ 447675 w 496136"/>
                <a:gd name="connsiteY3" fmla="*/ 268433 h 282774"/>
                <a:gd name="connsiteX0" fmla="*/ 566944 w 615405"/>
                <a:gd name="connsiteY0" fmla="*/ 269154 h 280541"/>
                <a:gd name="connsiteX1" fmla="*/ 0 w 615405"/>
                <a:gd name="connsiteY1" fmla="*/ 146074 h 280541"/>
                <a:gd name="connsiteX2" fmla="*/ 462169 w 615405"/>
                <a:gd name="connsiteY2" fmla="*/ 2454 h 280541"/>
                <a:gd name="connsiteX3" fmla="*/ 566944 w 615405"/>
                <a:gd name="connsiteY3" fmla="*/ 269154 h 280541"/>
                <a:gd name="connsiteX0" fmla="*/ 566944 w 615405"/>
                <a:gd name="connsiteY0" fmla="*/ 268907 h 280294"/>
                <a:gd name="connsiteX1" fmla="*/ 0 w 615405"/>
                <a:gd name="connsiteY1" fmla="*/ 145827 h 280294"/>
                <a:gd name="connsiteX2" fmla="*/ 462169 w 615405"/>
                <a:gd name="connsiteY2" fmla="*/ 2207 h 280294"/>
                <a:gd name="connsiteX3" fmla="*/ 566944 w 615405"/>
                <a:gd name="connsiteY3" fmla="*/ 268907 h 280294"/>
                <a:gd name="connsiteX0" fmla="*/ 586822 w 629800"/>
                <a:gd name="connsiteY0" fmla="*/ 316615 h 324962"/>
                <a:gd name="connsiteX1" fmla="*/ 0 w 629800"/>
                <a:gd name="connsiteY1" fmla="*/ 145827 h 324962"/>
                <a:gd name="connsiteX2" fmla="*/ 462169 w 629800"/>
                <a:gd name="connsiteY2" fmla="*/ 2207 h 324962"/>
                <a:gd name="connsiteX3" fmla="*/ 586822 w 629800"/>
                <a:gd name="connsiteY3" fmla="*/ 316615 h 324962"/>
                <a:gd name="connsiteX0" fmla="*/ 586822 w 635283"/>
                <a:gd name="connsiteY0" fmla="*/ 282677 h 291024"/>
                <a:gd name="connsiteX1" fmla="*/ 0 w 635283"/>
                <a:gd name="connsiteY1" fmla="*/ 111889 h 291024"/>
                <a:gd name="connsiteX2" fmla="*/ 482047 w 635283"/>
                <a:gd name="connsiteY2" fmla="*/ 4050 h 291024"/>
                <a:gd name="connsiteX3" fmla="*/ 586822 w 635283"/>
                <a:gd name="connsiteY3" fmla="*/ 282677 h 291024"/>
                <a:gd name="connsiteX0" fmla="*/ 622603 w 661839"/>
                <a:gd name="connsiteY0" fmla="*/ 342312 h 348542"/>
                <a:gd name="connsiteX1" fmla="*/ 0 w 661839"/>
                <a:gd name="connsiteY1" fmla="*/ 111889 h 348542"/>
                <a:gd name="connsiteX2" fmla="*/ 482047 w 661839"/>
                <a:gd name="connsiteY2" fmla="*/ 4050 h 348542"/>
                <a:gd name="connsiteX3" fmla="*/ 622603 w 661839"/>
                <a:gd name="connsiteY3" fmla="*/ 342312 h 348542"/>
                <a:gd name="connsiteX0" fmla="*/ 622603 w 639127"/>
                <a:gd name="connsiteY0" fmla="*/ 342312 h 348542"/>
                <a:gd name="connsiteX1" fmla="*/ 0 w 639127"/>
                <a:gd name="connsiteY1" fmla="*/ 111889 h 348542"/>
                <a:gd name="connsiteX2" fmla="*/ 482047 w 639127"/>
                <a:gd name="connsiteY2" fmla="*/ 4050 h 348542"/>
                <a:gd name="connsiteX3" fmla="*/ 622603 w 639127"/>
                <a:gd name="connsiteY3" fmla="*/ 342312 h 34854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55031"/>
                <a:gd name="connsiteX1" fmla="*/ 0 w 639127"/>
                <a:gd name="connsiteY1" fmla="*/ 111889 h 355031"/>
                <a:gd name="connsiteX2" fmla="*/ 482047 w 639127"/>
                <a:gd name="connsiteY2" fmla="*/ 4050 h 355031"/>
                <a:gd name="connsiteX3" fmla="*/ 622603 w 639127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2663"/>
                <a:gd name="connsiteY0" fmla="*/ 328262 h 340981"/>
                <a:gd name="connsiteX1" fmla="*/ 0 w 642663"/>
                <a:gd name="connsiteY1" fmla="*/ 97839 h 340981"/>
                <a:gd name="connsiteX2" fmla="*/ 474095 w 642663"/>
                <a:gd name="connsiteY2" fmla="*/ 5903 h 340981"/>
                <a:gd name="connsiteX3" fmla="*/ 622603 w 642663"/>
                <a:gd name="connsiteY3" fmla="*/ 328262 h 340981"/>
                <a:gd name="connsiteX0" fmla="*/ 622603 w 642663"/>
                <a:gd name="connsiteY0" fmla="*/ 341991 h 354710"/>
                <a:gd name="connsiteX1" fmla="*/ 0 w 642663"/>
                <a:gd name="connsiteY1" fmla="*/ 111568 h 354710"/>
                <a:gd name="connsiteX2" fmla="*/ 474095 w 642663"/>
                <a:gd name="connsiteY2" fmla="*/ 19632 h 354710"/>
                <a:gd name="connsiteX3" fmla="*/ 622603 w 642663"/>
                <a:gd name="connsiteY3" fmla="*/ 341991 h 354710"/>
                <a:gd name="connsiteX0" fmla="*/ 622603 w 631721"/>
                <a:gd name="connsiteY0" fmla="*/ 341991 h 354710"/>
                <a:gd name="connsiteX1" fmla="*/ 0 w 631721"/>
                <a:gd name="connsiteY1" fmla="*/ 111568 h 354710"/>
                <a:gd name="connsiteX2" fmla="*/ 474095 w 631721"/>
                <a:gd name="connsiteY2" fmla="*/ 19632 h 354710"/>
                <a:gd name="connsiteX3" fmla="*/ 622603 w 631721"/>
                <a:gd name="connsiteY3" fmla="*/ 341991 h 35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1721" h="354710">
                  <a:moveTo>
                    <a:pt x="622603" y="341991"/>
                  </a:moveTo>
                  <a:cubicBezTo>
                    <a:pt x="453500" y="405656"/>
                    <a:pt x="248616" y="214880"/>
                    <a:pt x="0" y="111568"/>
                  </a:cubicBezTo>
                  <a:cubicBezTo>
                    <a:pt x="213691" y="10686"/>
                    <a:pt x="395576" y="-26586"/>
                    <a:pt x="474095" y="19632"/>
                  </a:cubicBezTo>
                  <a:cubicBezTo>
                    <a:pt x="580581" y="68776"/>
                    <a:pt x="659239" y="241164"/>
                    <a:pt x="622603" y="3419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3738DC1-F526-4E87-8909-22A99EBC97D4}"/>
                </a:ext>
              </a:extLst>
            </p:cNvPr>
            <p:cNvSpPr/>
            <p:nvPr/>
          </p:nvSpPr>
          <p:spPr>
            <a:xfrm>
              <a:off x="10201256" y="4404900"/>
              <a:ext cx="61845" cy="2922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" name="Rectangle 116">
              <a:extLst>
                <a:ext uri="{FF2B5EF4-FFF2-40B4-BE49-F238E27FC236}">
                  <a16:creationId xmlns:a16="http://schemas.microsoft.com/office/drawing/2014/main" id="{EBD749E2-D93A-4BF5-89DD-44A0B5BAB052}"/>
                </a:ext>
              </a:extLst>
            </p:cNvPr>
            <p:cNvSpPr/>
            <p:nvPr/>
          </p:nvSpPr>
          <p:spPr>
            <a:xfrm rot="13500000" flipH="1">
              <a:off x="10791750" y="3081280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" name="Rectangle 118">
              <a:extLst>
                <a:ext uri="{FF2B5EF4-FFF2-40B4-BE49-F238E27FC236}">
                  <a16:creationId xmlns:a16="http://schemas.microsoft.com/office/drawing/2014/main" id="{F313F95A-65FE-44D6-8BB1-B618681A186B}"/>
                </a:ext>
              </a:extLst>
            </p:cNvPr>
            <p:cNvSpPr/>
            <p:nvPr/>
          </p:nvSpPr>
          <p:spPr>
            <a:xfrm rot="4800000" flipH="1">
              <a:off x="11110885" y="3582372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291701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1061</Words>
  <Application>Microsoft Office PowerPoint</Application>
  <PresentationFormat>Widescreen</PresentationFormat>
  <Paragraphs>313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맑은 고딕</vt:lpstr>
      <vt:lpstr>Arial</vt:lpstr>
      <vt:lpstr>B Mitra</vt:lpstr>
      <vt:lpstr>B Nazanin</vt:lpstr>
      <vt:lpstr>Calibri</vt:lpstr>
      <vt:lpstr>Calibri Light</vt:lpstr>
      <vt:lpstr>Cambria Math</vt:lpstr>
      <vt:lpstr>Kodak</vt:lpstr>
      <vt:lpstr>LinBiolinumTB</vt:lpstr>
      <vt:lpstr>Office Theme</vt:lpstr>
      <vt:lpstr>2_Custom Design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چگونه معاملات انجام می شود</vt:lpstr>
      <vt:lpstr>Constant product value AMM</vt:lpstr>
      <vt:lpstr>PowerPoint Presentation</vt:lpstr>
      <vt:lpstr>PowerPoint Presentation</vt:lpstr>
      <vt:lpstr>PowerPoint Presentation</vt:lpstr>
      <vt:lpstr>impermanent loss</vt:lpstr>
      <vt:lpstr>PowerPoint Presentation</vt:lpstr>
      <vt:lpstr>تاثیر Arbitrage بر مدل اقتصاد توزیع شده </vt:lpstr>
      <vt:lpstr>Uniswap V3</vt:lpstr>
      <vt:lpstr>Concentrated Liquidity</vt:lpstr>
      <vt:lpstr>بررسی قراردادهای هوشمند</vt:lpstr>
      <vt:lpstr>مراحل بررسی قرارداد هوشمند</vt:lpstr>
      <vt:lpstr>آسیب‌پذیری‌های رایج قراردادهای هوشمند</vt:lpstr>
      <vt:lpstr>آسیب‌پذیری‌های رایج قراردادهای هوشمند</vt:lpstr>
      <vt:lpstr>Audit قرارداد هوشمند uniswap</vt:lpstr>
      <vt:lpstr>Audit قرارداد هوشمند uniswap</vt:lpstr>
      <vt:lpstr>Audit قرارداد هوشمند uniswap</vt:lpstr>
      <vt:lpstr>Audit قرارداد هوشمند uniswap</vt:lpstr>
      <vt:lpstr>رقبای قرارداد هوشمند uniswap</vt:lpstr>
      <vt:lpstr>PowerPoint Presentation</vt:lpstr>
      <vt:lpstr>کارهای پیش‌رو و ایده‌های بهبود</vt:lpstr>
      <vt:lpstr>جمع‌بندی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44</cp:revision>
  <dcterms:created xsi:type="dcterms:W3CDTF">2023-05-12T13:06:19Z</dcterms:created>
  <dcterms:modified xsi:type="dcterms:W3CDTF">2023-05-14T09:44:47Z</dcterms:modified>
</cp:coreProperties>
</file>