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/>
    <p:restoredTop sz="94694"/>
  </p:normalViewPr>
  <p:slideViewPr>
    <p:cSldViewPr snapToGrid="0">
      <p:cViewPr varScale="1">
        <p:scale>
          <a:sx n="107" d="100"/>
          <a:sy n="107" d="100"/>
        </p:scale>
        <p:origin x="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C1B3-F0CF-7140-B639-84100BB77F2D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849ED-D270-6B4D-8530-143A566CE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3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849ED-D270-6B4D-8530-143A566CE8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1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849ED-D270-6B4D-8530-143A566CE8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2D8E-9BA9-5197-41F0-1B40129E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A59D67-5CEA-A63D-7279-97691D204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F9329-8045-71FA-6E46-613C56D92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2339F-80F6-2457-03DB-E57A3073A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849ED-D270-6B4D-8530-143A566CE8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1C109-3641-20D6-EE9F-AC93DD79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A96EA-56F6-9B15-4798-50781FEED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BFFD9-79A7-791E-641F-15B3DCCE6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DF313-C9AC-2B40-AAB1-655AE7F8A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849ED-D270-6B4D-8530-143A566CE8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85A9-CDDB-309C-1455-6782EF4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DDA27C-FF26-E8F3-1B77-D2F8D6CAB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E6DBC-A12A-B113-ED41-DCB1C4112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5CF2-FADB-8BFD-DA50-AC562C367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849ED-D270-6B4D-8530-143A566CE8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05E-1143-6F79-C02C-0603DF4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AE690-FEE9-94D5-D7F0-8C8D793FB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CDE9-3C1E-3F1A-190B-A8B71264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D571-50F2-0741-611B-9D5CB5E5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7825-0177-100C-3A9E-3FDE4FA0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6CE9-E2E5-5BD2-29AE-3DEC88F8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C6EB-13C0-3D7A-4A92-8D1CD4D1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F808-70F0-2DDB-3B11-01A84D32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68FB-9A5D-FA2F-5938-573FBB94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D0D8D-64AF-BA5B-B6FF-94427229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37872-A14D-EFC0-5B46-73254EE13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1442F-CF92-F4E1-073E-2C9D2A43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6B7C-AB59-7D4F-5CFC-1CE6A611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BB63-007F-627B-0C65-325CF2B2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E7F4-21BB-94BC-CB43-1B68B31B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B5A8-B933-9B4C-64A4-E71197BA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8CDC-18E2-67BB-941F-EF1C7463C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152D-D1A8-0591-FCE6-8B9C535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2887-206D-869F-13DD-B7CAC481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4CC9-2A43-1634-94C5-0B870832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198D-F337-B2E1-3212-C8280610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A89BE-846B-750C-6A0B-115BC357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E949-7024-6B0B-1E37-F6A694BC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4595-4F76-35A9-3E5D-53953B7B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13942-2F25-D081-BC14-A1007D8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70B0-9798-1337-57F8-5DA2D279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5D91-AF3B-3F84-512E-21D199A2A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BC859-2543-4950-04A1-B596515FC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163E-559E-67BD-0953-C557B097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A039-613D-C440-2E43-20908109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DE93-6214-979A-16F2-353E1AF3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1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F9A4-7434-7C69-E423-356AEEC3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4D34E-F378-CAE1-5DAA-71CB9FE1E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96CF-CB99-7978-EE9A-F6DC65C9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A43F-6F70-C87F-D9EF-E6287D86D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1D82D-61C6-DEBF-0AA9-400B73C0C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08E88-BF4F-2C8F-4214-94605A8E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602DC-091C-5EE1-8961-656C0B1F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50A37-2F9B-5AF6-7369-8E2E41F6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257-A8CD-48AB-AD7D-898BA465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B39EA-DC64-73DB-FD1E-4BD6A3AC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282E0-8D12-98D6-5FDB-0F5F961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BFF2-6F3D-16CB-54BC-F443F40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95A46-39A2-C454-1E10-8320E976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D4A14-65B8-58EC-2EF1-CBD7C2DA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5F804-4241-3E0A-FFBC-EA8AF283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4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E46A-F9DA-8564-A301-C876C741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048E-672B-83E1-83EB-25231257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7E770-137D-160B-F858-BE891CFB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84979-14B5-0C4C-36C5-38A186C0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B57E-38C7-DA6A-154F-103CDCAA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5667-9660-7558-9023-8FC5A2BD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075D-3B35-E0BA-637F-0663E65C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65371-B726-A0A7-625E-BF136645E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90A85-D443-1489-98BB-92A1964C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BAE6-5F59-9CBE-353F-AF6631E7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42122-EE56-A687-4474-4CC001FD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223FD-2A8F-416A-B15E-D8FEEADF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A78D-B3FE-9EA4-0411-008BAEDA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E79F-EB36-FB89-D24C-69F5EB5A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132E-17BF-2A73-7609-D6A4D44D7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FDB29-229E-EB43-BF40-38AA01DA82C0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AD0F-6186-DC08-6536-391223973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993A3-3D0C-BE45-CBF0-9AC63934F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9871E-3615-8F41-95AE-4451439B5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cine.yale.edu/diagnosticradiology/facintranet/polic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cine.yale.edu/radiology-biomedical-imaging/intranet/division-of-bioimaging-sciences-policies-sops-and-form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uriaRouzrokh/YDRP_Engin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uriaRouzrokh/YDRP_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A5CEA6-9AC0-5AE6-4EBB-DDB5CF4E9785}"/>
              </a:ext>
            </a:extLst>
          </p:cNvPr>
          <p:cNvSpPr/>
          <p:nvPr/>
        </p:nvSpPr>
        <p:spPr>
          <a:xfrm>
            <a:off x="8604071" y="670561"/>
            <a:ext cx="2447108" cy="5405774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040F5-615A-B0E8-70C0-BC76CCCC3A79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rgbClr val="FFEE5A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Yale Department of Radiology Policy Chatbot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B8BEE-3518-8929-3E0C-926018BBD7A7}"/>
              </a:ext>
            </a:extLst>
          </p:cNvPr>
          <p:cNvSpPr/>
          <p:nvPr/>
        </p:nvSpPr>
        <p:spPr>
          <a:xfrm>
            <a:off x="2299063" y="670559"/>
            <a:ext cx="5603966" cy="540577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2AC380-8981-5C26-A3AD-7803FA016629}"/>
              </a:ext>
            </a:extLst>
          </p:cNvPr>
          <p:cNvSpPr/>
          <p:nvPr/>
        </p:nvSpPr>
        <p:spPr>
          <a:xfrm>
            <a:off x="248196" y="670559"/>
            <a:ext cx="1854924" cy="387899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EBF857-7D9D-A7EE-81C8-BFE0DE90A4AF}"/>
              </a:ext>
            </a:extLst>
          </p:cNvPr>
          <p:cNvSpPr/>
          <p:nvPr/>
        </p:nvSpPr>
        <p:spPr>
          <a:xfrm>
            <a:off x="11438712" y="3252426"/>
            <a:ext cx="627017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5C5E55-432B-5BE0-A3B0-BAA04F9FBE17}"/>
              </a:ext>
            </a:extLst>
          </p:cNvPr>
          <p:cNvSpPr/>
          <p:nvPr/>
        </p:nvSpPr>
        <p:spPr>
          <a:xfrm>
            <a:off x="248196" y="949234"/>
            <a:ext cx="1854923" cy="261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A7C84-CC93-CAD6-0DD1-294F766CCCD6}"/>
              </a:ext>
            </a:extLst>
          </p:cNvPr>
          <p:cNvSpPr/>
          <p:nvPr/>
        </p:nvSpPr>
        <p:spPr>
          <a:xfrm>
            <a:off x="2299062" y="949233"/>
            <a:ext cx="5603966" cy="261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Engine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4396BE-A47A-B92E-D0CB-087009AE53CC}"/>
              </a:ext>
            </a:extLst>
          </p:cNvPr>
          <p:cNvSpPr/>
          <p:nvPr/>
        </p:nvSpPr>
        <p:spPr>
          <a:xfrm>
            <a:off x="8604069" y="949232"/>
            <a:ext cx="2447110" cy="261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Interface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B2FBD-A0AA-3A55-2CBF-3FFD493FF570}"/>
              </a:ext>
            </a:extLst>
          </p:cNvPr>
          <p:cNvSpPr/>
          <p:nvPr/>
        </p:nvSpPr>
        <p:spPr>
          <a:xfrm>
            <a:off x="8752113" y="1398506"/>
            <a:ext cx="2151017" cy="7708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Clarity Interface</a:t>
            </a:r>
          </a:p>
          <a:p>
            <a:pPr algn="ctr"/>
            <a:r>
              <a:rPr lang="en-US" sz="1400" dirty="0"/>
              <a:t>(Existing UI)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B6258-E020-A64D-6AE2-6BADC921E8A8}"/>
              </a:ext>
            </a:extLst>
          </p:cNvPr>
          <p:cNvSpPr/>
          <p:nvPr/>
        </p:nvSpPr>
        <p:spPr>
          <a:xfrm>
            <a:off x="8752113" y="5050431"/>
            <a:ext cx="2151017" cy="8166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Snippet</a:t>
            </a:r>
          </a:p>
          <a:p>
            <a:pPr algn="ctr"/>
            <a:r>
              <a:rPr lang="en-US" sz="1400" dirty="0"/>
              <a:t>(Pop-up Window)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25D3D9-76FE-F5FA-5F35-ECBDBA03AB63}"/>
              </a:ext>
            </a:extLst>
          </p:cNvPr>
          <p:cNvSpPr/>
          <p:nvPr/>
        </p:nvSpPr>
        <p:spPr>
          <a:xfrm>
            <a:off x="8752112" y="2312908"/>
            <a:ext cx="2151017" cy="25939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sz="1400" dirty="0"/>
              <a:t>(internal or public URL)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23BDD0-2A0B-7247-0222-65CD88B10613}"/>
              </a:ext>
            </a:extLst>
          </p:cNvPr>
          <p:cNvSpPr/>
          <p:nvPr/>
        </p:nvSpPr>
        <p:spPr>
          <a:xfrm>
            <a:off x="2478676" y="3815975"/>
            <a:ext cx="5244738" cy="20927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490D0-8E4B-47BF-E7B0-C19703BB1388}"/>
              </a:ext>
            </a:extLst>
          </p:cNvPr>
          <p:cNvSpPr/>
          <p:nvPr/>
        </p:nvSpPr>
        <p:spPr>
          <a:xfrm>
            <a:off x="2497182" y="1398506"/>
            <a:ext cx="5244738" cy="23091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20C583-6FA4-7D26-7A9E-D3D7247230B1}"/>
              </a:ext>
            </a:extLst>
          </p:cNvPr>
          <p:cNvSpPr/>
          <p:nvPr/>
        </p:nvSpPr>
        <p:spPr>
          <a:xfrm>
            <a:off x="5354262" y="1899476"/>
            <a:ext cx="1658862" cy="1536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Chat Agent API</a:t>
            </a:r>
          </a:p>
          <a:p>
            <a:pPr algn="ctr"/>
            <a:r>
              <a:rPr lang="en-US" dirty="0"/>
              <a:t>------------ </a:t>
            </a:r>
          </a:p>
          <a:p>
            <a:pPr algn="ctr"/>
            <a:r>
              <a:rPr lang="en-US" sz="1100" dirty="0"/>
              <a:t>OpenAI  API (o4-mini) + </a:t>
            </a:r>
          </a:p>
          <a:p>
            <a:pPr algn="ctr"/>
            <a:r>
              <a:rPr lang="en-US" sz="1100" dirty="0"/>
              <a:t>OpenAI Agentic SDK +</a:t>
            </a:r>
          </a:p>
          <a:p>
            <a:pPr algn="ctr"/>
            <a:r>
              <a:rPr lang="en-US" sz="1100" dirty="0" err="1"/>
              <a:t>FastAPI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3DE1C-03A0-6107-778F-1FCD2CCEB596}"/>
              </a:ext>
            </a:extLst>
          </p:cNvPr>
          <p:cNvSpPr/>
          <p:nvPr/>
        </p:nvSpPr>
        <p:spPr>
          <a:xfrm>
            <a:off x="3525882" y="1892327"/>
            <a:ext cx="1022409" cy="15366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DE6AAA-2518-68F7-6023-17F1BB501DE7}"/>
              </a:ext>
            </a:extLst>
          </p:cNvPr>
          <p:cNvCxnSpPr>
            <a:cxnSpLocks/>
          </p:cNvCxnSpPr>
          <p:nvPr/>
        </p:nvCxnSpPr>
        <p:spPr>
          <a:xfrm flipH="1">
            <a:off x="2111757" y="2223253"/>
            <a:ext cx="1422763" cy="7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F48FC67-3925-414B-9D85-381FDD7A4D0A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6263972" y="-595814"/>
            <a:ext cx="261256" cy="4715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5D01B60-5524-8E8C-BA0D-AF3258D94482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7013124" y="2667813"/>
            <a:ext cx="1738988" cy="9420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54F81A2-AEA5-A67B-6FBA-E0C8480BC404}"/>
              </a:ext>
            </a:extLst>
          </p:cNvPr>
          <p:cNvCxnSpPr>
            <a:cxnSpLocks/>
            <a:stCxn id="22" idx="3"/>
            <a:endCxn id="13" idx="1"/>
          </p:cNvCxnSpPr>
          <p:nvPr/>
        </p:nvCxnSpPr>
        <p:spPr>
          <a:xfrm>
            <a:off x="7013124" y="2667813"/>
            <a:ext cx="1738989" cy="279095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4330FC-6EAA-7C96-44A7-18A5D501801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548291" y="2660664"/>
            <a:ext cx="81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247AB82-7177-FD0B-A304-725A853EB657}"/>
              </a:ext>
            </a:extLst>
          </p:cNvPr>
          <p:cNvSpPr/>
          <p:nvPr/>
        </p:nvSpPr>
        <p:spPr>
          <a:xfrm>
            <a:off x="248196" y="6161068"/>
            <a:ext cx="627017" cy="60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22036A-6F82-EF9F-8CBE-CB1E936163CF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561705" y="4547107"/>
            <a:ext cx="0" cy="1613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F3938A4C-1BE6-B516-1564-D43C7ECBEEC6}"/>
              </a:ext>
            </a:extLst>
          </p:cNvPr>
          <p:cNvCxnSpPr>
            <a:cxnSpLocks/>
            <a:stCxn id="59" idx="6"/>
            <a:endCxn id="17" idx="4"/>
          </p:cNvCxnSpPr>
          <p:nvPr/>
        </p:nvCxnSpPr>
        <p:spPr>
          <a:xfrm flipV="1">
            <a:off x="875213" y="5259836"/>
            <a:ext cx="6251740" cy="12060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47994F33-626F-BCEF-C739-7C3AB282F11B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rot="10800000">
            <a:off x="1175658" y="4549555"/>
            <a:ext cx="1303018" cy="312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245BE66-23C3-C0EE-5C99-E137565B42BC}"/>
              </a:ext>
            </a:extLst>
          </p:cNvPr>
          <p:cNvSpPr/>
          <p:nvPr/>
        </p:nvSpPr>
        <p:spPr>
          <a:xfrm>
            <a:off x="316776" y="1400426"/>
            <a:ext cx="1687284" cy="261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1C1A7C-2E45-A9AC-E181-DA63955C9194}"/>
              </a:ext>
            </a:extLst>
          </p:cNvPr>
          <p:cNvSpPr/>
          <p:nvPr/>
        </p:nvSpPr>
        <p:spPr>
          <a:xfrm>
            <a:off x="316776" y="1747579"/>
            <a:ext cx="1687284" cy="261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B75B44-416F-9402-9CDC-0C60CA02FA4B}"/>
              </a:ext>
            </a:extLst>
          </p:cNvPr>
          <p:cNvSpPr/>
          <p:nvPr/>
        </p:nvSpPr>
        <p:spPr>
          <a:xfrm>
            <a:off x="316776" y="2092625"/>
            <a:ext cx="1687284" cy="261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E0949AC-239B-9A2E-816C-6CA3EC9DEACA}"/>
              </a:ext>
            </a:extLst>
          </p:cNvPr>
          <p:cNvSpPr/>
          <p:nvPr/>
        </p:nvSpPr>
        <p:spPr>
          <a:xfrm>
            <a:off x="346165" y="2948699"/>
            <a:ext cx="1687284" cy="2612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Policies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2977C7-B153-65A5-0ED0-13C0F2675CA3}"/>
              </a:ext>
            </a:extLst>
          </p:cNvPr>
          <p:cNvSpPr/>
          <p:nvPr/>
        </p:nvSpPr>
        <p:spPr>
          <a:xfrm>
            <a:off x="346165" y="3289543"/>
            <a:ext cx="1687284" cy="246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Policy Chunks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DF1BCC6-8F7E-7C21-78E1-0C813AD4CB6B}"/>
              </a:ext>
            </a:extLst>
          </p:cNvPr>
          <p:cNvSpPr/>
          <p:nvPr/>
        </p:nvSpPr>
        <p:spPr>
          <a:xfrm>
            <a:off x="346165" y="3609137"/>
            <a:ext cx="1687284" cy="246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Chunk Vectors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1F61568-7C45-8EDF-9A93-D4A29827CC27}"/>
              </a:ext>
            </a:extLst>
          </p:cNvPr>
          <p:cNvSpPr/>
          <p:nvPr/>
        </p:nvSpPr>
        <p:spPr>
          <a:xfrm>
            <a:off x="346165" y="3946333"/>
            <a:ext cx="1687284" cy="2460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Policy Updates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E6715A-2DD7-EE7B-519A-D9E409369837}"/>
              </a:ext>
            </a:extLst>
          </p:cNvPr>
          <p:cNvSpPr/>
          <p:nvPr/>
        </p:nvSpPr>
        <p:spPr>
          <a:xfrm>
            <a:off x="316776" y="2449763"/>
            <a:ext cx="1687284" cy="2612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 Usage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BC58B348-0D89-6392-F293-71A0C4AAF16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1130997" y="2631202"/>
            <a:ext cx="541406" cy="7010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97875F03-CEC8-0EDA-C3D6-59CCC63168D1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11051179" y="3862026"/>
            <a:ext cx="701042" cy="6285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8840D16-D2F4-A788-7C31-57A046FA0F2E}"/>
              </a:ext>
            </a:extLst>
          </p:cNvPr>
          <p:cNvCxnSpPr>
            <a:cxnSpLocks/>
          </p:cNvCxnSpPr>
          <p:nvPr/>
        </p:nvCxnSpPr>
        <p:spPr>
          <a:xfrm flipH="1">
            <a:off x="2109649" y="3085809"/>
            <a:ext cx="1422763" cy="71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92EC63C-F29F-D873-F5F7-CD291E8E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41" y="6161068"/>
            <a:ext cx="543406" cy="54340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CDFCBB5-4185-AE52-A04D-9C936894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368" y="3254774"/>
            <a:ext cx="561703" cy="561703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0A28AA6C-F165-C839-1A9C-C449B5905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36" y="1912172"/>
            <a:ext cx="354527" cy="360905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66B064E-FDF7-5D87-B9DE-B91BBADC337C}"/>
              </a:ext>
            </a:extLst>
          </p:cNvPr>
          <p:cNvGrpSpPr/>
          <p:nvPr/>
        </p:nvGrpSpPr>
        <p:grpSpPr>
          <a:xfrm>
            <a:off x="2524364" y="4521265"/>
            <a:ext cx="1065274" cy="635000"/>
            <a:chOff x="2524364" y="4634389"/>
            <a:chExt cx="1065274" cy="635000"/>
          </a:xfrm>
        </p:grpSpPr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B1A24A03-DB7E-7CD1-010E-218D01A5A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03701" y="4704793"/>
              <a:ext cx="485937" cy="485937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A1A8042-9227-033E-10FF-98C65ED04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4364" y="4634389"/>
              <a:ext cx="635000" cy="635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00DE59B-73E2-397E-1E38-56AA5BF71406}"/>
              </a:ext>
            </a:extLst>
          </p:cNvPr>
          <p:cNvGrpSpPr/>
          <p:nvPr/>
        </p:nvGrpSpPr>
        <p:grpSpPr>
          <a:xfrm>
            <a:off x="6619062" y="4391239"/>
            <a:ext cx="1047630" cy="868597"/>
            <a:chOff x="6627676" y="4576037"/>
            <a:chExt cx="1047630" cy="86859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792783-6BDC-74F5-BAB7-4E66A53E8728}"/>
                </a:ext>
              </a:extLst>
            </p:cNvPr>
            <p:cNvSpPr/>
            <p:nvPr/>
          </p:nvSpPr>
          <p:spPr>
            <a:xfrm>
              <a:off x="6704493" y="4576037"/>
              <a:ext cx="862148" cy="868597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1DD5D96-074B-1526-6FB4-EB3109B037EA}"/>
                </a:ext>
              </a:extLst>
            </p:cNvPr>
            <p:cNvSpPr txBox="1"/>
            <p:nvPr/>
          </p:nvSpPr>
          <p:spPr>
            <a:xfrm>
              <a:off x="6627676" y="4927394"/>
              <a:ext cx="104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Crawler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17BCF0-DD0F-9FE4-9361-51D03295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330" y="4604831"/>
              <a:ext cx="360906" cy="360906"/>
            </a:xfrm>
            <a:prstGeom prst="rect">
              <a:avLst/>
            </a:prstGeom>
          </p:spPr>
        </p:pic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31C9C55-CE00-FEFE-E336-7BAA750B24B9}"/>
              </a:ext>
            </a:extLst>
          </p:cNvPr>
          <p:cNvGrpSpPr/>
          <p:nvPr/>
        </p:nvGrpSpPr>
        <p:grpSpPr>
          <a:xfrm>
            <a:off x="3995341" y="4381984"/>
            <a:ext cx="1047630" cy="868597"/>
            <a:chOff x="6627676" y="4576037"/>
            <a:chExt cx="1047630" cy="8685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1360A8E-9AC9-6E51-4EE1-A5708A23386F}"/>
                </a:ext>
              </a:extLst>
            </p:cNvPr>
            <p:cNvSpPr/>
            <p:nvPr/>
          </p:nvSpPr>
          <p:spPr>
            <a:xfrm>
              <a:off x="6704493" y="4576037"/>
              <a:ext cx="862148" cy="86859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A716C3D-8FFB-9ABD-AB89-08F47A58B7B7}"/>
                </a:ext>
              </a:extLst>
            </p:cNvPr>
            <p:cNvSpPr txBox="1"/>
            <p:nvPr/>
          </p:nvSpPr>
          <p:spPr>
            <a:xfrm>
              <a:off x="6627676" y="4927394"/>
              <a:ext cx="1047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Scraper</a:t>
              </a: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D42D72E-B1C9-527F-AD06-76A95FFB1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56330" y="4604831"/>
              <a:ext cx="360906" cy="360906"/>
            </a:xfrm>
            <a:prstGeom prst="rect">
              <a:avLst/>
            </a:prstGeom>
          </p:spPr>
        </p:pic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3A946C-AB8A-A5E7-FF03-CE7288D9DEA5}"/>
              </a:ext>
            </a:extLst>
          </p:cNvPr>
          <p:cNvSpPr/>
          <p:nvPr/>
        </p:nvSpPr>
        <p:spPr>
          <a:xfrm>
            <a:off x="2539240" y="4650370"/>
            <a:ext cx="1068567" cy="5746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EF700EC-21BD-7DFA-FBDD-450CE1E126F9}"/>
              </a:ext>
            </a:extLst>
          </p:cNvPr>
          <p:cNvCxnSpPr>
            <a:cxnSpLocks/>
            <a:stCxn id="137" idx="4"/>
          </p:cNvCxnSpPr>
          <p:nvPr/>
        </p:nvCxnSpPr>
        <p:spPr>
          <a:xfrm rot="5400000" flipH="1">
            <a:off x="3719051" y="4466401"/>
            <a:ext cx="138653" cy="1429708"/>
          </a:xfrm>
          <a:prstGeom prst="bentConnector3">
            <a:avLst>
              <a:gd name="adj1" fmla="val -1648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9813B88-14AA-2432-F4C8-7B1A7C2F39EE}"/>
              </a:ext>
            </a:extLst>
          </p:cNvPr>
          <p:cNvGrpSpPr/>
          <p:nvPr/>
        </p:nvGrpSpPr>
        <p:grpSpPr>
          <a:xfrm>
            <a:off x="5451597" y="4462913"/>
            <a:ext cx="768976" cy="778592"/>
            <a:chOff x="5451597" y="4576037"/>
            <a:chExt cx="768976" cy="77859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925BA90-77C7-C847-253E-9F0DA376E464}"/>
                </a:ext>
              </a:extLst>
            </p:cNvPr>
            <p:cNvGrpSpPr/>
            <p:nvPr/>
          </p:nvGrpSpPr>
          <p:grpSpPr>
            <a:xfrm>
              <a:off x="5451597" y="4576037"/>
              <a:ext cx="768976" cy="778592"/>
              <a:chOff x="5374925" y="4495309"/>
              <a:chExt cx="1070143" cy="1190122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6D08F938-ECAE-8E32-513C-DA18F6334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4925" y="4497865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153B9DD6-D2C0-3A82-5CA2-C5AA4363F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068" y="4495309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49524A18-0523-F111-EECA-334C7F8CE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6166" y="5036587"/>
                <a:ext cx="635000" cy="635000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13EA1733-D3F5-E729-EE3F-ECFC748D7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8994" y="5050431"/>
                <a:ext cx="635000" cy="635000"/>
              </a:xfrm>
              <a:prstGeom prst="rect">
                <a:avLst/>
              </a:prstGeom>
            </p:spPr>
          </p:pic>
        </p:grp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33F6406-412A-EF94-02CA-B3294EAFFBC8}"/>
                </a:ext>
              </a:extLst>
            </p:cNvPr>
            <p:cNvSpPr/>
            <p:nvPr/>
          </p:nvSpPr>
          <p:spPr>
            <a:xfrm>
              <a:off x="5465554" y="4577015"/>
              <a:ext cx="733319" cy="7685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966180A7-D5EC-A3B5-FEA5-AEA1E688ECFF}"/>
              </a:ext>
            </a:extLst>
          </p:cNvPr>
          <p:cNvCxnSpPr>
            <a:stCxn id="17" idx="0"/>
            <a:endCxn id="149" idx="0"/>
          </p:cNvCxnSpPr>
          <p:nvPr/>
        </p:nvCxnSpPr>
        <p:spPr>
          <a:xfrm rot="16200000" flipH="1" flipV="1">
            <a:off x="6443258" y="3780195"/>
            <a:ext cx="72652" cy="1294739"/>
          </a:xfrm>
          <a:prstGeom prst="bentConnector3">
            <a:avLst>
              <a:gd name="adj1" fmla="val -3146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C87B50-3669-B411-A1DC-670C73D41EE7}"/>
              </a:ext>
            </a:extLst>
          </p:cNvPr>
          <p:cNvCxnSpPr>
            <a:cxnSpLocks/>
          </p:cNvCxnSpPr>
          <p:nvPr/>
        </p:nvCxnSpPr>
        <p:spPr>
          <a:xfrm flipH="1">
            <a:off x="4947953" y="4848169"/>
            <a:ext cx="543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1689E8E-5D04-59F4-53C4-20874076FA64}"/>
              </a:ext>
            </a:extLst>
          </p:cNvPr>
          <p:cNvSpPr txBox="1"/>
          <p:nvPr/>
        </p:nvSpPr>
        <p:spPr>
          <a:xfrm>
            <a:off x="10899742" y="2452086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Question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EB29AF7-5B0E-5683-CC69-50A138D8C0CF}"/>
              </a:ext>
            </a:extLst>
          </p:cNvPr>
          <p:cNvSpPr txBox="1"/>
          <p:nvPr/>
        </p:nvSpPr>
        <p:spPr>
          <a:xfrm>
            <a:off x="10899742" y="4467768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Answer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AEC2EAA-D532-9525-4EA0-5E51BFFDDAA1}"/>
              </a:ext>
            </a:extLst>
          </p:cNvPr>
          <p:cNvSpPr txBox="1"/>
          <p:nvPr/>
        </p:nvSpPr>
        <p:spPr>
          <a:xfrm>
            <a:off x="6945339" y="2402915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Question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27941CE-EF41-544F-5807-E0E2316FB4F7}"/>
              </a:ext>
            </a:extLst>
          </p:cNvPr>
          <p:cNvSpPr txBox="1"/>
          <p:nvPr/>
        </p:nvSpPr>
        <p:spPr>
          <a:xfrm>
            <a:off x="7732100" y="5215797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Answer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355E83-0271-2AD6-858E-95BDE582978C}"/>
              </a:ext>
            </a:extLst>
          </p:cNvPr>
          <p:cNvSpPr txBox="1"/>
          <p:nvPr/>
        </p:nvSpPr>
        <p:spPr>
          <a:xfrm>
            <a:off x="7743972" y="3342233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Answer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CE47C56-DD8D-E8BD-8AA1-E0FC25281D39}"/>
              </a:ext>
            </a:extLst>
          </p:cNvPr>
          <p:cNvSpPr txBox="1"/>
          <p:nvPr/>
        </p:nvSpPr>
        <p:spPr>
          <a:xfrm>
            <a:off x="1180369" y="4895619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Populate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D24BA0C-D358-1C54-487E-EC3D0F9D5931}"/>
              </a:ext>
            </a:extLst>
          </p:cNvPr>
          <p:cNvSpPr txBox="1"/>
          <p:nvPr/>
        </p:nvSpPr>
        <p:spPr>
          <a:xfrm rot="16200000">
            <a:off x="-66032" y="5407367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Manage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24A8968-CFB7-001D-C09E-4D2185BF650A}"/>
              </a:ext>
            </a:extLst>
          </p:cNvPr>
          <p:cNvSpPr txBox="1"/>
          <p:nvPr/>
        </p:nvSpPr>
        <p:spPr>
          <a:xfrm>
            <a:off x="1339425" y="6451910"/>
            <a:ext cx="5787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Provides a single Policy URL or a rot URL to begin tree-based search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5866B65-0821-9BEE-A84D-B3A7BFE22497}"/>
              </a:ext>
            </a:extLst>
          </p:cNvPr>
          <p:cNvSpPr txBox="1"/>
          <p:nvPr/>
        </p:nvSpPr>
        <p:spPr>
          <a:xfrm>
            <a:off x="2336073" y="1988099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RAG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07CCE39-8E92-A66D-1819-6E63F7818E16}"/>
              </a:ext>
            </a:extLst>
          </p:cNvPr>
          <p:cNvSpPr txBox="1"/>
          <p:nvPr/>
        </p:nvSpPr>
        <p:spPr>
          <a:xfrm>
            <a:off x="4643952" y="2441345"/>
            <a:ext cx="632496" cy="44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Tool </a:t>
            </a:r>
          </a:p>
          <a:p>
            <a:pPr algn="ctr"/>
            <a:r>
              <a:rPr lang="en-US" sz="1100" dirty="0"/>
              <a:t>Access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A3A98EC-3264-A2DF-1154-D483EBF21499}"/>
              </a:ext>
            </a:extLst>
          </p:cNvPr>
          <p:cNvSpPr txBox="1"/>
          <p:nvPr/>
        </p:nvSpPr>
        <p:spPr>
          <a:xfrm>
            <a:off x="2354123" y="2864437"/>
            <a:ext cx="975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Policy Lookup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6A03F88-0CEC-9044-330E-AA87FC9E2A16}"/>
              </a:ext>
            </a:extLst>
          </p:cNvPr>
          <p:cNvSpPr txBox="1"/>
          <p:nvPr/>
        </p:nvSpPr>
        <p:spPr>
          <a:xfrm>
            <a:off x="5679744" y="1387804"/>
            <a:ext cx="975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Tool Access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0EADF6-6AA1-90B7-C31F-D107BA4DA0F3}"/>
              </a:ext>
            </a:extLst>
          </p:cNvPr>
          <p:cNvSpPr txBox="1"/>
          <p:nvPr/>
        </p:nvSpPr>
        <p:spPr>
          <a:xfrm>
            <a:off x="5612227" y="3888266"/>
            <a:ext cx="1734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Look for relevant URLs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E9231BF-F5AD-2A6A-AE32-CE29EB557FCE}"/>
              </a:ext>
            </a:extLst>
          </p:cNvPr>
          <p:cNvSpPr txBox="1"/>
          <p:nvPr/>
        </p:nvSpPr>
        <p:spPr>
          <a:xfrm>
            <a:off x="2693608" y="5476986"/>
            <a:ext cx="2189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Extract and save policy content (uses OpenAI’s o3-mini)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127AD40-8895-1213-404D-EA489074FDDC}"/>
              </a:ext>
            </a:extLst>
          </p:cNvPr>
          <p:cNvSpPr txBox="1"/>
          <p:nvPr/>
        </p:nvSpPr>
        <p:spPr>
          <a:xfrm>
            <a:off x="2452428" y="1367602"/>
            <a:ext cx="1055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Backend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AAF4806-CABC-8719-122F-5D2E689750D0}"/>
              </a:ext>
            </a:extLst>
          </p:cNvPr>
          <p:cNvSpPr txBox="1"/>
          <p:nvPr/>
        </p:nvSpPr>
        <p:spPr>
          <a:xfrm>
            <a:off x="2502694" y="3843172"/>
            <a:ext cx="1659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Data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B532D-C7ED-A8F6-E077-E5B7F5C77F93}"/>
              </a:ext>
            </a:extLst>
          </p:cNvPr>
          <p:cNvSpPr txBox="1"/>
          <p:nvPr/>
        </p:nvSpPr>
        <p:spPr>
          <a:xfrm>
            <a:off x="9467194" y="6397377"/>
            <a:ext cx="346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RAG: Retrieval Augmented Generation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FD0F1-CD0C-42C4-5144-02B4DB11DE92}"/>
              </a:ext>
            </a:extLst>
          </p:cNvPr>
          <p:cNvSpPr txBox="1"/>
          <p:nvPr/>
        </p:nvSpPr>
        <p:spPr>
          <a:xfrm>
            <a:off x="9467194" y="6582715"/>
            <a:ext cx="346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MCP: Model Context Protocol</a:t>
            </a:r>
          </a:p>
        </p:txBody>
      </p:sp>
    </p:spTree>
    <p:extLst>
      <p:ext uri="{BB962C8B-B14F-4D97-AF65-F5344CB8AC3E}">
        <p14:creationId xmlns:p14="http://schemas.microsoft.com/office/powerpoint/2010/main" val="150603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 animBg="1"/>
      <p:bldP spid="21" grpId="0" animBg="1"/>
      <p:bldP spid="59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6" grpId="0"/>
      <p:bldP spid="175" grpId="0"/>
      <p:bldP spid="179" grpId="0"/>
      <p:bldP spid="180" grpId="0"/>
      <p:bldP spid="181" grpId="0"/>
      <p:bldP spid="183" grpId="0"/>
      <p:bldP spid="184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trieval Augmented Generation (RAG) — An Intuitive Explanation | by  Avneesh Khanna | Medium">
            <a:extLst>
              <a:ext uri="{FF2B5EF4-FFF2-40B4-BE49-F238E27FC236}">
                <a16:creationId xmlns:a16="http://schemas.microsoft.com/office/drawing/2014/main" id="{3A85C8BB-01A1-F126-0E1D-FA9D85C2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4" y="1255858"/>
            <a:ext cx="8243883" cy="45749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61120-CAF6-B3C3-DB18-3F5521C10F24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Retrieval Augmented Generation</a:t>
            </a:r>
          </a:p>
        </p:txBody>
      </p:sp>
      <p:pic>
        <p:nvPicPr>
          <p:cNvPr id="1028" name="Picture 4" descr="The angle or cosine distance between words along two dimensions (latent...  | Download Scientific Diagram">
            <a:extLst>
              <a:ext uri="{FF2B5EF4-FFF2-40B4-BE49-F238E27FC236}">
                <a16:creationId xmlns:a16="http://schemas.microsoft.com/office/drawing/2014/main" id="{EC3A821C-622A-4EC3-0867-95E89E5F2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579" y="2388424"/>
            <a:ext cx="3402667" cy="23097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8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EF66-8027-E1BF-4B68-718997AC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094" y="1059185"/>
            <a:ext cx="5300353" cy="568560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b="1" dirty="0"/>
              <a:t>Framework</a:t>
            </a:r>
            <a:r>
              <a:rPr lang="en-US" sz="1800" dirty="0"/>
              <a:t>: </a:t>
            </a:r>
            <a:r>
              <a:rPr lang="en-US" sz="1800" dirty="0" err="1"/>
              <a:t>Next.js</a:t>
            </a:r>
            <a:r>
              <a:rPr lang="en-US" sz="1800" dirty="0"/>
              <a:t> 15.3 (App Router) </a:t>
            </a:r>
          </a:p>
          <a:p>
            <a:r>
              <a:rPr lang="en-US" sz="1800" b="1" dirty="0"/>
              <a:t>Language</a:t>
            </a:r>
            <a:r>
              <a:rPr lang="en-US" sz="1800" dirty="0"/>
              <a:t>: TypeScript </a:t>
            </a:r>
          </a:p>
          <a:p>
            <a:r>
              <a:rPr lang="en-US" sz="1800" b="1" dirty="0"/>
              <a:t>Styling</a:t>
            </a:r>
            <a:r>
              <a:rPr lang="en-US" sz="1800" dirty="0"/>
              <a:t>: Tailwind CSS 4 </a:t>
            </a:r>
          </a:p>
          <a:p>
            <a:r>
              <a:rPr lang="en-US" sz="1800" b="1" dirty="0"/>
              <a:t>UI Components</a:t>
            </a:r>
            <a:r>
              <a:rPr lang="en-US" sz="1800" dirty="0"/>
              <a:t>: </a:t>
            </a:r>
            <a:r>
              <a:rPr lang="en-US" sz="1800" dirty="0" err="1"/>
              <a:t>shadcn</a:t>
            </a:r>
            <a:r>
              <a:rPr lang="en-US" sz="1800" dirty="0"/>
              <a:t>/</a:t>
            </a:r>
            <a:r>
              <a:rPr lang="en-US" sz="1800" dirty="0" err="1"/>
              <a:t>ui</a:t>
            </a:r>
            <a:r>
              <a:rPr lang="en-US" sz="1800" dirty="0"/>
              <a:t> and Radix UI</a:t>
            </a:r>
          </a:p>
          <a:p>
            <a:r>
              <a:rPr lang="en-US" sz="1800" b="1" dirty="0"/>
              <a:t>State Management</a:t>
            </a:r>
            <a:r>
              <a:rPr lang="en-US" sz="1800" dirty="0"/>
              <a:t>: React Context API </a:t>
            </a:r>
          </a:p>
          <a:p>
            <a:r>
              <a:rPr lang="en-US" sz="1800" b="1" dirty="0"/>
              <a:t>Form Handling</a:t>
            </a:r>
            <a:r>
              <a:rPr lang="en-US" sz="1800" dirty="0"/>
              <a:t>: React Hook Form with Zod validation </a:t>
            </a:r>
          </a:p>
          <a:p>
            <a:r>
              <a:rPr lang="en-US" sz="1800" b="1" dirty="0"/>
              <a:t>Animations</a:t>
            </a:r>
            <a:r>
              <a:rPr lang="en-US" sz="1800" dirty="0"/>
              <a:t>: Framer Motion </a:t>
            </a:r>
          </a:p>
          <a:p>
            <a:r>
              <a:rPr lang="en-US" sz="1800" b="1" dirty="0"/>
              <a:t>HTTP Client</a:t>
            </a:r>
            <a:r>
              <a:rPr lang="en-US" sz="1800" dirty="0"/>
              <a:t>: Native Fetch API </a:t>
            </a:r>
          </a:p>
          <a:p>
            <a:r>
              <a:rPr lang="en-US" sz="1800" b="1" dirty="0"/>
              <a:t>Streaming</a:t>
            </a:r>
            <a:r>
              <a:rPr lang="en-US" sz="1800" dirty="0"/>
              <a:t>: Server-Sent Events via Microsoft's fetch-event-source </a:t>
            </a:r>
          </a:p>
          <a:p>
            <a:r>
              <a:rPr lang="en-US" sz="1800" b="1" dirty="0"/>
              <a:t>DNS Management</a:t>
            </a:r>
            <a:r>
              <a:rPr lang="en-US" sz="1800" dirty="0"/>
              <a:t>: Cloudflare</a:t>
            </a:r>
          </a:p>
          <a:p>
            <a:r>
              <a:rPr lang="en-US" sz="1800" b="1" dirty="0"/>
              <a:t>Additional Libraries</a:t>
            </a:r>
            <a:r>
              <a:rPr lang="en-US" sz="1800" dirty="0"/>
              <a:t>: date-</a:t>
            </a:r>
            <a:r>
              <a:rPr lang="en-US" sz="1800" dirty="0" err="1"/>
              <a:t>fns</a:t>
            </a:r>
            <a:r>
              <a:rPr lang="en-US" sz="1800" dirty="0"/>
              <a:t> - Date formatting and manipulation react-markdown - Markdown rendering </a:t>
            </a:r>
            <a:r>
              <a:rPr lang="en-US" sz="1800" dirty="0" err="1"/>
              <a:t>sonner</a:t>
            </a:r>
            <a:r>
              <a:rPr lang="en-US" sz="1800" dirty="0"/>
              <a:t> - Toast notifications </a:t>
            </a:r>
            <a:r>
              <a:rPr lang="en-US" sz="1800" dirty="0" err="1"/>
              <a:t>lucide</a:t>
            </a:r>
            <a:r>
              <a:rPr lang="en-US" sz="1800" dirty="0"/>
              <a:t>-react - Icon system next-themes - Theme management </a:t>
            </a:r>
            <a:r>
              <a:rPr lang="en-US" sz="1800" dirty="0" err="1"/>
              <a:t>js</a:t>
            </a:r>
            <a:r>
              <a:rPr lang="en-US" sz="1800" dirty="0"/>
              <a:t>-cookie - Cookie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CDC81-97B6-14D4-1E49-9754A13EBC15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Technology Stack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C47E90-61B6-1809-7704-E02D14433A99}"/>
              </a:ext>
            </a:extLst>
          </p:cNvPr>
          <p:cNvSpPr txBox="1">
            <a:spLocks/>
          </p:cNvSpPr>
          <p:nvPr/>
        </p:nvSpPr>
        <p:spPr>
          <a:xfrm>
            <a:off x="277091" y="1071059"/>
            <a:ext cx="5818909" cy="37882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Core Language</a:t>
            </a:r>
            <a:r>
              <a:rPr lang="en-US" sz="1800" dirty="0"/>
              <a:t>: Python 3.10+ </a:t>
            </a:r>
          </a:p>
          <a:p>
            <a:r>
              <a:rPr lang="en-US" sz="1800" b="1" dirty="0"/>
              <a:t>Framework</a:t>
            </a:r>
            <a:r>
              <a:rPr lang="en-US" sz="1800" dirty="0"/>
              <a:t>: </a:t>
            </a:r>
            <a:r>
              <a:rPr lang="en-US" sz="1800" dirty="0" err="1"/>
              <a:t>FastAPI</a:t>
            </a:r>
            <a:r>
              <a:rPr lang="en-US" sz="1800" dirty="0"/>
              <a:t> </a:t>
            </a:r>
          </a:p>
          <a:p>
            <a:r>
              <a:rPr lang="en-US" sz="1800" b="1" dirty="0"/>
              <a:t>Server</a:t>
            </a:r>
            <a:r>
              <a:rPr lang="en-US" sz="1800" dirty="0"/>
              <a:t>: </a:t>
            </a:r>
            <a:r>
              <a:rPr lang="en-US" sz="1800" dirty="0" err="1"/>
              <a:t>Uvicorn</a:t>
            </a:r>
            <a:r>
              <a:rPr lang="en-US" sz="1800" dirty="0"/>
              <a:t> (ASGI) </a:t>
            </a:r>
          </a:p>
          <a:p>
            <a:r>
              <a:rPr lang="en-US" sz="1800" b="1" dirty="0"/>
              <a:t>AI Provider</a:t>
            </a:r>
            <a:r>
              <a:rPr lang="en-US" sz="1800" dirty="0"/>
              <a:t>: OpenAI API</a:t>
            </a:r>
          </a:p>
          <a:p>
            <a:r>
              <a:rPr lang="en-US" sz="1800" b="1" dirty="0"/>
              <a:t>Agent Framework</a:t>
            </a:r>
            <a:r>
              <a:rPr lang="en-US" sz="1800" dirty="0"/>
              <a:t>:  OpenAI /Agentic SDK</a:t>
            </a:r>
          </a:p>
          <a:p>
            <a:r>
              <a:rPr lang="en-US" sz="1800" b="1" dirty="0"/>
              <a:t>Tool Protocol</a:t>
            </a:r>
            <a:r>
              <a:rPr lang="en-US" sz="1800" dirty="0"/>
              <a:t>: Model Context Protocol</a:t>
            </a:r>
          </a:p>
          <a:p>
            <a:r>
              <a:rPr lang="en-US" sz="1800" b="1" dirty="0"/>
              <a:t>Async Runtime</a:t>
            </a:r>
            <a:r>
              <a:rPr lang="en-US" sz="1800" dirty="0"/>
              <a:t>: </a:t>
            </a:r>
            <a:r>
              <a:rPr lang="en-US" sz="1800" dirty="0" err="1"/>
              <a:t>Asyncio</a:t>
            </a:r>
            <a:r>
              <a:rPr lang="en-US" sz="1800" dirty="0"/>
              <a:t> </a:t>
            </a:r>
          </a:p>
          <a:p>
            <a:r>
              <a:rPr lang="en-US" sz="1800" b="1" dirty="0"/>
              <a:t>Data Validation</a:t>
            </a:r>
            <a:r>
              <a:rPr lang="en-US" sz="1800" dirty="0"/>
              <a:t>: </a:t>
            </a:r>
            <a:r>
              <a:rPr lang="en-US" sz="1800" dirty="0" err="1"/>
              <a:t>Pydantic</a:t>
            </a:r>
            <a:r>
              <a:rPr lang="en-US" sz="1800" dirty="0"/>
              <a:t> </a:t>
            </a:r>
          </a:p>
          <a:p>
            <a:r>
              <a:rPr lang="en-US" sz="1800" b="1" dirty="0"/>
              <a:t>Authentication</a:t>
            </a:r>
            <a:r>
              <a:rPr lang="en-US" sz="1800" dirty="0"/>
              <a:t>: JWT (python-</a:t>
            </a:r>
            <a:r>
              <a:rPr lang="en-US" sz="1800" dirty="0" err="1"/>
              <a:t>jose</a:t>
            </a:r>
            <a:r>
              <a:rPr lang="en-US" sz="1800" dirty="0"/>
              <a:t>)  + </a:t>
            </a:r>
            <a:r>
              <a:rPr lang="en-US" sz="1800" dirty="0" err="1"/>
              <a:t>passlib</a:t>
            </a:r>
            <a:endParaRPr lang="en-US" sz="1800" dirty="0"/>
          </a:p>
          <a:p>
            <a:r>
              <a:rPr lang="en-US" sz="1800" b="1" dirty="0"/>
              <a:t>CLI Interface</a:t>
            </a:r>
            <a:r>
              <a:rPr lang="en-US" sz="1800" dirty="0"/>
              <a:t>: Typer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85234E-2EAB-2510-C557-5D26AD030251}"/>
              </a:ext>
            </a:extLst>
          </p:cNvPr>
          <p:cNvSpPr txBox="1">
            <a:spLocks/>
          </p:cNvSpPr>
          <p:nvPr/>
        </p:nvSpPr>
        <p:spPr>
          <a:xfrm>
            <a:off x="277091" y="5418116"/>
            <a:ext cx="5818909" cy="1294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Web Automation</a:t>
            </a:r>
            <a:r>
              <a:rPr lang="en-US" sz="1800" dirty="0"/>
              <a:t>: Selenium + Requests </a:t>
            </a:r>
          </a:p>
          <a:p>
            <a:pPr marL="0" indent="0">
              <a:buNone/>
            </a:pPr>
            <a:r>
              <a:rPr lang="en-US" sz="1800" b="1" dirty="0"/>
              <a:t>Document Processing</a:t>
            </a:r>
            <a:r>
              <a:rPr lang="en-US" sz="1800" dirty="0"/>
              <a:t>: </a:t>
            </a:r>
            <a:r>
              <a:rPr lang="en-US" sz="1800" dirty="0" err="1"/>
              <a:t>Markdownify</a:t>
            </a:r>
            <a:r>
              <a:rPr lang="en-US" sz="1800" dirty="0"/>
              <a:t> (for markdown generation)  + Mistral API (for OCR)</a:t>
            </a:r>
          </a:p>
          <a:p>
            <a:pPr marL="0" indent="0">
              <a:buNone/>
            </a:pPr>
            <a:r>
              <a:rPr lang="en-US" sz="1800" b="1" dirty="0"/>
              <a:t>Database: </a:t>
            </a:r>
            <a:r>
              <a:rPr lang="en-US" sz="1800" dirty="0"/>
              <a:t>PostgreSQL + </a:t>
            </a:r>
            <a:r>
              <a:rPr lang="en-US" sz="1800" dirty="0" err="1"/>
              <a:t>pgvector</a:t>
            </a:r>
            <a:r>
              <a:rPr lang="en-US" sz="1800" dirty="0"/>
              <a:t> + </a:t>
            </a:r>
            <a:r>
              <a:rPr lang="en-US" sz="1800" dirty="0" err="1"/>
              <a:t>SQLAlchemy</a:t>
            </a:r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AFC35-F13A-705E-20DA-F9BEA9F0DB2C}"/>
              </a:ext>
            </a:extLst>
          </p:cNvPr>
          <p:cNvSpPr/>
          <p:nvPr/>
        </p:nvSpPr>
        <p:spPr>
          <a:xfrm>
            <a:off x="277091" y="748146"/>
            <a:ext cx="3404260" cy="3110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A1CE9-00D8-665B-E431-C8757D8B5A89}"/>
              </a:ext>
            </a:extLst>
          </p:cNvPr>
          <p:cNvSpPr/>
          <p:nvPr/>
        </p:nvSpPr>
        <p:spPr>
          <a:xfrm>
            <a:off x="277091" y="5107078"/>
            <a:ext cx="3404260" cy="31103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757744-DFF6-7536-DCD6-F81802803D39}"/>
              </a:ext>
            </a:extLst>
          </p:cNvPr>
          <p:cNvSpPr/>
          <p:nvPr/>
        </p:nvSpPr>
        <p:spPr>
          <a:xfrm>
            <a:off x="6468094" y="718344"/>
            <a:ext cx="3404260" cy="3408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9352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0EC4A-EA9E-B192-4A87-24CDF749A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A801A9-4592-75BF-250F-312975C728ED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Cost Structures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9961A-EB52-4A49-A83C-1E2BB37E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694311"/>
            <a:ext cx="12025745" cy="6050478"/>
          </a:xfrm>
        </p:spPr>
        <p:txBody>
          <a:bodyPr anchor="ctr">
            <a:normAutofit/>
          </a:bodyPr>
          <a:lstStyle/>
          <a:p>
            <a:r>
              <a:rPr lang="en-US" dirty="0"/>
              <a:t>Current chat (agent) model: </a:t>
            </a:r>
            <a:r>
              <a:rPr lang="en-US" dirty="0">
                <a:solidFill>
                  <a:srgbClr val="FF0000"/>
                </a:solidFill>
              </a:rPr>
              <a:t>OpenAI O4-mini</a:t>
            </a:r>
          </a:p>
          <a:p>
            <a:pPr lvl="1"/>
            <a:r>
              <a:rPr lang="en-US" b="1" dirty="0"/>
              <a:t>1.1$ </a:t>
            </a:r>
            <a:r>
              <a:rPr lang="en-US" dirty="0"/>
              <a:t>/ million input tokens</a:t>
            </a:r>
          </a:p>
          <a:p>
            <a:pPr lvl="1"/>
            <a:r>
              <a:rPr lang="en-US" b="1" dirty="0"/>
              <a:t>4.4$ </a:t>
            </a:r>
            <a:r>
              <a:rPr lang="en-US" dirty="0"/>
              <a:t>/ million output tokens</a:t>
            </a:r>
          </a:p>
          <a:p>
            <a:pPr lvl="1"/>
            <a:r>
              <a:rPr lang="en-US" dirty="0"/>
              <a:t>Currently using my personal API.</a:t>
            </a:r>
          </a:p>
          <a:p>
            <a:endParaRPr lang="en-US" dirty="0"/>
          </a:p>
          <a:p>
            <a:r>
              <a:rPr lang="en-US" dirty="0"/>
              <a:t>Current embedding model: </a:t>
            </a:r>
            <a:r>
              <a:rPr lang="en-US" dirty="0">
                <a:solidFill>
                  <a:srgbClr val="FF0000"/>
                </a:solidFill>
              </a:rPr>
              <a:t>OpenAI text-embedding-3-small</a:t>
            </a:r>
          </a:p>
          <a:p>
            <a:pPr lvl="1"/>
            <a:r>
              <a:rPr lang="en-US" b="1" dirty="0"/>
              <a:t>0.02$ </a:t>
            </a:r>
            <a:r>
              <a:rPr lang="en-US" dirty="0"/>
              <a:t>/ million tokens</a:t>
            </a:r>
          </a:p>
          <a:p>
            <a:pPr lvl="1"/>
            <a:r>
              <a:rPr lang="en-US" dirty="0"/>
              <a:t>Currently using my personal API.</a:t>
            </a:r>
          </a:p>
          <a:p>
            <a:pPr lvl="1"/>
            <a:endParaRPr lang="en-US" dirty="0"/>
          </a:p>
          <a:p>
            <a:r>
              <a:rPr lang="en-US" dirty="0"/>
              <a:t>Current domain: </a:t>
            </a:r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ydrp.chat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purchased at </a:t>
            </a:r>
            <a:r>
              <a:rPr lang="en-US" b="1" dirty="0"/>
              <a:t>5$ </a:t>
            </a:r>
            <a:r>
              <a:rPr lang="en-US" dirty="0"/>
              <a:t>for first year.</a:t>
            </a:r>
          </a:p>
          <a:p>
            <a:pPr lvl="1"/>
            <a:r>
              <a:rPr lang="en-US" dirty="0"/>
              <a:t>Renews at </a:t>
            </a:r>
            <a:r>
              <a:rPr lang="en-US" b="1" dirty="0"/>
              <a:t>26$ </a:t>
            </a:r>
            <a:r>
              <a:rPr lang="en-US" dirty="0"/>
              <a:t>/ year in April 2026.</a:t>
            </a:r>
          </a:p>
          <a:p>
            <a:pPr lvl="1"/>
            <a:r>
              <a:rPr lang="en-US" dirty="0"/>
              <a:t>Easy to change to another domain. </a:t>
            </a:r>
          </a:p>
          <a:p>
            <a:pPr lvl="1"/>
            <a:r>
              <a:rPr lang="en-US" dirty="0"/>
              <a:t>DNS management, tunneling, and SSL certificates by Cloudflare is free.</a:t>
            </a:r>
          </a:p>
        </p:txBody>
      </p:sp>
    </p:spTree>
    <p:extLst>
      <p:ext uri="{BB962C8B-B14F-4D97-AF65-F5344CB8AC3E}">
        <p14:creationId xmlns:p14="http://schemas.microsoft.com/office/powerpoint/2010/main" val="4340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87E43-8D54-5223-FD35-F6E2E1CFE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9D2D0-6C1C-EA6E-A3C7-65962E617860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Policy 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02BD2-F036-BCD2-3426-3945C238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641268"/>
            <a:ext cx="12025745" cy="621673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There are currently around </a:t>
            </a:r>
            <a:r>
              <a:rPr lang="en-US" sz="2400" b="1" dirty="0">
                <a:solidFill>
                  <a:srgbClr val="FF0000"/>
                </a:solidFill>
              </a:rPr>
              <a:t>90 policies</a:t>
            </a:r>
            <a:r>
              <a:rPr lang="en-US" sz="2400" dirty="0"/>
              <a:t> indexed in the chatbot:</a:t>
            </a:r>
          </a:p>
          <a:p>
            <a:endParaRPr lang="en-US" sz="2400" dirty="0"/>
          </a:p>
          <a:p>
            <a:r>
              <a:rPr lang="en-US" sz="2400" dirty="0"/>
              <a:t>These are automatically scraped from the Yale Intranet.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Scraping happened up to 6 levels of branching from: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https://medicine.yale.edu/diagnosticradiology/facintranet/policies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Not sure if above the URL is still active or if it has been changed to: 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https://medicine.yale.edu/radiology-biomedical-imaging/intranet/division-of-bioimaging-sciences-policies-sops-and-forms/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If the URL has changed and all target policies can now be downloaded as a zipped PDF file, we would need to rewrite the code for data collection and database building. However, the overall logic would ultimately be more straightforward.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9B470-7F24-AAE6-969B-8BFE8088CD2C}"/>
              </a:ext>
            </a:extLst>
          </p:cNvPr>
          <p:cNvSpPr txBox="1"/>
          <p:nvPr/>
        </p:nvSpPr>
        <p:spPr>
          <a:xfrm>
            <a:off x="12311406" y="4279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F81C-3BDF-6628-EE43-63063A11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95E0D-5434-CB9A-28E1-AE1E108CB2F1}"/>
              </a:ext>
            </a:extLst>
          </p:cNvPr>
          <p:cNvSpPr txBox="1"/>
          <p:nvPr/>
        </p:nvSpPr>
        <p:spPr>
          <a:xfrm>
            <a:off x="0" y="113211"/>
            <a:ext cx="12192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US" b="1" dirty="0">
                <a:solidFill>
                  <a:schemeClr val="tx1"/>
                </a:solidFill>
              </a:rPr>
              <a:t>Additional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0BF6D0-9DBD-F841-B6DE-393C301F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641268"/>
            <a:ext cx="12025745" cy="621673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The current version of the chatbot </a:t>
            </a:r>
            <a:r>
              <a:rPr lang="en-US" sz="2400" dirty="0">
                <a:solidFill>
                  <a:srgbClr val="FF0000"/>
                </a:solidFill>
              </a:rPr>
              <a:t>is not HIPPA safe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Both embedding model and the chat model send data to OpenAI servers.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The current “</a:t>
            </a:r>
            <a:r>
              <a:rPr lang="en-US" sz="2400" dirty="0" err="1"/>
              <a:t>ydrp.chat</a:t>
            </a:r>
            <a:r>
              <a:rPr lang="en-US" sz="2400" dirty="0"/>
              <a:t>” domain is password-protected, </a:t>
            </a:r>
            <a:r>
              <a:rPr lang="en-US" sz="2400" dirty="0">
                <a:solidFill>
                  <a:srgbClr val="FF0000"/>
                </a:solidFill>
              </a:rPr>
              <a:t>but public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The source codes for the chatbot (but not the policy data) are also available publicly on my GitHub (</a:t>
            </a:r>
            <a:r>
              <a:rPr lang="en-US" sz="2000" dirty="0">
                <a:hlinkClick r:id="rId3"/>
              </a:rPr>
              <a:t>here</a:t>
            </a:r>
            <a:r>
              <a:rPr lang="en-US" sz="2000" dirty="0"/>
              <a:t> and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). </a:t>
            </a:r>
          </a:p>
          <a:p>
            <a:pPr lvl="1"/>
            <a:endParaRPr lang="en-US" sz="2000" dirty="0"/>
          </a:p>
          <a:p>
            <a:r>
              <a:rPr lang="en-US" sz="2400" dirty="0"/>
              <a:t>The database, MCP, agent backend, and frontend are all currently running on the </a:t>
            </a:r>
            <a:r>
              <a:rPr lang="en-US" sz="2400" dirty="0" err="1">
                <a:solidFill>
                  <a:srgbClr val="FF0000"/>
                </a:solidFill>
              </a:rPr>
              <a:t>neurodl</a:t>
            </a:r>
            <a:r>
              <a:rPr lang="en-US" sz="2400" dirty="0">
                <a:solidFill>
                  <a:srgbClr val="FF0000"/>
                </a:solidFill>
              </a:rPr>
              <a:t> server </a:t>
            </a:r>
            <a:r>
              <a:rPr lang="en-US" sz="2400" dirty="0"/>
              <a:t>(on separate </a:t>
            </a:r>
            <a:r>
              <a:rPr lang="en-US" sz="2400" dirty="0" err="1"/>
              <a:t>tmux</a:t>
            </a:r>
            <a:r>
              <a:rPr lang="en-US" sz="2400" dirty="0"/>
              <a:t> sessions).</a:t>
            </a:r>
          </a:p>
          <a:p>
            <a:pPr lvl="1"/>
            <a:r>
              <a:rPr lang="en-US" sz="2000" dirty="0"/>
              <a:t>The website will become unavailable if the server restarts or the </a:t>
            </a:r>
            <a:r>
              <a:rPr lang="en-US" sz="2000" dirty="0" err="1"/>
              <a:t>tmux</a:t>
            </a:r>
            <a:r>
              <a:rPr lang="en-US" sz="2000" dirty="0"/>
              <a:t> sessions shut down.</a:t>
            </a:r>
          </a:p>
          <a:p>
            <a:pPr lvl="1"/>
            <a:r>
              <a:rPr lang="en-US" sz="2000" dirty="0"/>
              <a:t>We can separate the servers for each of these.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The current setup is</a:t>
            </a:r>
            <a:r>
              <a:rPr lang="en-US" sz="2400" dirty="0">
                <a:solidFill>
                  <a:srgbClr val="FF0000"/>
                </a:solidFill>
              </a:rPr>
              <a:t> production-ready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modular</a:t>
            </a:r>
            <a:r>
              <a:rPr lang="en-US" sz="2400" dirty="0"/>
              <a:t>, so that:</a:t>
            </a:r>
          </a:p>
          <a:p>
            <a:pPr lvl="1"/>
            <a:r>
              <a:rPr lang="en-US" sz="2000" dirty="0"/>
              <a:t>We can share </a:t>
            </a:r>
            <a:r>
              <a:rPr lang="en-US" sz="2000" dirty="0" err="1"/>
              <a:t>ydrp.chat</a:t>
            </a:r>
            <a:r>
              <a:rPr lang="en-US" sz="2000" dirty="0"/>
              <a:t> (or another domain) with the users, or replace the UI, agent, etc. with internal URLs, Clarity,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current </a:t>
            </a:r>
            <a:r>
              <a:rPr lang="en-US" sz="2400" dirty="0">
                <a:solidFill>
                  <a:srgbClr val="FF0000"/>
                </a:solidFill>
              </a:rPr>
              <a:t>login mechanism for </a:t>
            </a:r>
            <a:r>
              <a:rPr lang="en-US" sz="2400" dirty="0" err="1">
                <a:solidFill>
                  <a:srgbClr val="FF0000"/>
                </a:solidFill>
              </a:rPr>
              <a:t>ydrp.chat</a:t>
            </a:r>
            <a:r>
              <a:rPr lang="en-US" sz="2400" dirty="0">
                <a:solidFill>
                  <a:srgbClr val="FF0000"/>
                </a:solidFill>
              </a:rPr>
              <a:t> is basic.</a:t>
            </a:r>
            <a:endParaRPr lang="en-US" sz="2400" dirty="0"/>
          </a:p>
          <a:p>
            <a:pPr lvl="1"/>
            <a:r>
              <a:rPr lang="en-US" sz="2000" dirty="0"/>
              <a:t>The admin should define users and their passwords for now.</a:t>
            </a:r>
          </a:p>
          <a:p>
            <a:pPr lvl="1"/>
            <a:r>
              <a:rPr lang="en-US" sz="2000" dirty="0"/>
              <a:t>This can be easily replaced with an advanced login mechanism later 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A6159-AEB6-F8B7-67FC-475A92A3D570}"/>
              </a:ext>
            </a:extLst>
          </p:cNvPr>
          <p:cNvSpPr txBox="1"/>
          <p:nvPr/>
        </p:nvSpPr>
        <p:spPr>
          <a:xfrm>
            <a:off x="12311406" y="4279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9850</TotalTime>
  <Words>715</Words>
  <Application>Microsoft Macintosh PowerPoint</Application>
  <PresentationFormat>Widescreen</PresentationFormat>
  <Paragraphs>119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Pouria Rouzrokh</dc:creator>
  <cp:lastModifiedBy>Pouria Rouzrokh</cp:lastModifiedBy>
  <cp:revision>9</cp:revision>
  <dcterms:created xsi:type="dcterms:W3CDTF">2025-04-16T19:33:21Z</dcterms:created>
  <dcterms:modified xsi:type="dcterms:W3CDTF">2025-04-25T09:37:18Z</dcterms:modified>
</cp:coreProperties>
</file>