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95" r:id="rId3"/>
    <p:sldId id="288" r:id="rId5"/>
    <p:sldId id="303" r:id="rId6"/>
    <p:sldId id="300" r:id="rId7"/>
    <p:sldId id="304" r:id="rId8"/>
    <p:sldId id="272" r:id="rId9"/>
    <p:sldId id="310" r:id="rId10"/>
    <p:sldId id="327" r:id="rId11"/>
    <p:sldId id="328" r:id="rId12"/>
    <p:sldId id="329" r:id="rId13"/>
    <p:sldId id="330" r:id="rId14"/>
    <p:sldId id="331" r:id="rId15"/>
    <p:sldId id="305" r:id="rId16"/>
    <p:sldId id="292" r:id="rId17"/>
    <p:sldId id="306" r:id="rId18"/>
    <p:sldId id="285" r:id="rId19"/>
    <p:sldId id="29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B95"/>
    <a:srgbClr val="277C85"/>
    <a:srgbClr val="206A72"/>
    <a:srgbClr val="1D6269"/>
    <a:srgbClr val="42BAC8"/>
    <a:srgbClr val="2E939E"/>
    <a:srgbClr val="33A3AF"/>
    <a:srgbClr val="2C8E98"/>
    <a:srgbClr val="2F98A3"/>
    <a:srgbClr val="227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3" autoAdjust="0"/>
    <p:restoredTop sz="94660" autoAdjust="0"/>
  </p:normalViewPr>
  <p:slideViewPr>
    <p:cSldViewPr snapToGrid="0" showGuides="1">
      <p:cViewPr>
        <p:scale>
          <a:sx n="52" d="100"/>
          <a:sy n="52" d="100"/>
        </p:scale>
        <p:origin x="-1224" y="-378"/>
      </p:cViewPr>
      <p:guideLst>
        <p:guide orient="horz" pos="2142"/>
        <p:guide orient="horz" pos="4088"/>
        <p:guide orient="horz" pos="402"/>
        <p:guide orient="horz" pos="2272"/>
        <p:guide orient="horz" pos="835"/>
        <p:guide orient="horz" pos="3350"/>
        <p:guide orient="horz" pos="3667"/>
        <p:guide orient="horz" pos="1086"/>
        <p:guide orient="horz" pos="1946"/>
        <p:guide orient="horz" pos="3683"/>
        <p:guide pos="3845"/>
        <p:guide pos="197"/>
        <p:guide pos="7469"/>
        <p:guide pos="916"/>
        <p:guide pos="6779"/>
        <p:guide pos="3724"/>
        <p:guide pos="3993"/>
        <p:guide pos="2328"/>
        <p:guide pos="5316"/>
        <p:guide pos="3055"/>
        <p:guide pos="4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2868" y="-120"/>
      </p:cViewPr>
      <p:guideLst>
        <p:guide orient="horz" pos="2855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FB9DB-23B5-49D5-A60F-79C781E9F7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7725-54BD-47FC-8062-EC17FFA2D8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AEB5-17ED-49C6-B915-2E2D9EF8D2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A477EA-48B9-4728-97CB-8A980F9D5CF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436392" y="2614036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2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436392" y="3624944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3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6436392" y="4635852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24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436392" y="1605530"/>
            <a:ext cx="4555458" cy="61901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1" strike="noStrike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46E8FC-32C2-412C-BB5B-1B61C7E3245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728739"/>
            <a:ext cx="10515600" cy="61838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Click to edit Master title style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image" Target="../media/image16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62AF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632266" y="3228484"/>
            <a:ext cx="7959026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8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Retail Strategy and Analytics - Chips Product</a:t>
            </a:r>
            <a:endParaRPr lang="en-GB"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" y="0"/>
            <a:ext cx="1212151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78740"/>
            <a:ext cx="12191365" cy="6936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Object 3"/>
          <p:cNvGraphicFramePr/>
          <p:nvPr/>
        </p:nvGraphicFramePr>
        <p:xfrm>
          <a:off x="635" y="-55880"/>
          <a:ext cx="6080760" cy="696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612380" imgH="6964680" progId="Paint.Picture">
                  <p:embed/>
                </p:oleObj>
              </mc:Choice>
              <mc:Fallback>
                <p:oleObj name="" r:id="rId1" imgW="7612380" imgH="696468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" y="-55880"/>
                        <a:ext cx="6080760" cy="696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6082030" y="-56515"/>
          <a:ext cx="6109970" cy="697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9319260" imgH="6659880" progId="Paint.Picture">
                  <p:embed/>
                </p:oleObj>
              </mc:Choice>
              <mc:Fallback>
                <p:oleObj name="" r:id="rId3" imgW="9319260" imgH="665988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2030" y="-56515"/>
                        <a:ext cx="6109970" cy="6970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19550" y="1638300"/>
            <a:ext cx="4152900" cy="415290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19550" y="1514147"/>
            <a:ext cx="4152900" cy="4401205"/>
          </a:xfrm>
          <a:prstGeom prst="rect">
            <a:avLst/>
          </a:prstGeom>
          <a:solidFill>
            <a:srgbClr val="206A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0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03</a:t>
            </a:r>
            <a:endParaRPr lang="zh-CN" altLang="en-US" sz="28000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8879" y="350596"/>
            <a:ext cx="7054786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altLang="zh-CN" sz="48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Experimentation</a:t>
            </a:r>
            <a:endParaRPr lang="en-GB" altLang="zh-CN" sz="4800" b="1" dirty="0">
              <a:solidFill>
                <a:srgbClr val="08181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129696" y="2278520"/>
            <a:ext cx="421910" cy="1155392"/>
            <a:chOff x="7139221" y="2520520"/>
            <a:chExt cx="421910" cy="1155392"/>
          </a:xfrm>
          <a:solidFill>
            <a:srgbClr val="206A72"/>
          </a:solidFill>
        </p:grpSpPr>
        <p:cxnSp>
          <p:nvCxnSpPr>
            <p:cNvPr id="26" name="直接连接符 25"/>
            <p:cNvCxnSpPr/>
            <p:nvPr/>
          </p:nvCxnSpPr>
          <p:spPr>
            <a:xfrm flipH="1">
              <a:off x="7354129" y="2913430"/>
              <a:ext cx="1" cy="762482"/>
            </a:xfrm>
            <a:prstGeom prst="line">
              <a:avLst/>
            </a:prstGeom>
            <a:grpFill/>
            <a:ln w="19050">
              <a:solidFill>
                <a:srgbClr val="1D62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7139221" y="2520520"/>
              <a:ext cx="421910" cy="461665"/>
              <a:chOff x="7139221" y="2520520"/>
              <a:chExt cx="421910" cy="461665"/>
            </a:xfrm>
            <a:grpFill/>
          </p:grpSpPr>
          <p:sp>
            <p:nvSpPr>
              <p:cNvPr id="28" name="椭圆 27"/>
              <p:cNvSpPr/>
              <p:nvPr/>
            </p:nvSpPr>
            <p:spPr>
              <a:xfrm>
                <a:off x="7159500" y="2576506"/>
                <a:ext cx="387795" cy="38779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7139221" y="2520520"/>
                <a:ext cx="42191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D8F1F4"/>
                    </a:solidFill>
                    <a:latin typeface="BankGothic Md BT" panose="020B0807020203060204" pitchFamily="34" charset="0"/>
                  </a:rPr>
                  <a:t>3</a:t>
                </a:r>
                <a:endParaRPr lang="zh-CN" altLang="en-US" sz="2400" dirty="0">
                  <a:solidFill>
                    <a:srgbClr val="D8F1F4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4623979" y="4134119"/>
            <a:ext cx="421910" cy="1117537"/>
            <a:chOff x="4623979" y="3891279"/>
            <a:chExt cx="421910" cy="1117537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4832837" y="3891279"/>
              <a:ext cx="0" cy="762730"/>
            </a:xfrm>
            <a:prstGeom prst="line">
              <a:avLst/>
            </a:prstGeom>
            <a:solidFill>
              <a:srgbClr val="375BA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4623979" y="4547151"/>
              <a:ext cx="421910" cy="461665"/>
              <a:chOff x="4623979" y="4547151"/>
              <a:chExt cx="421910" cy="461665"/>
            </a:xfrm>
          </p:grpSpPr>
          <p:sp>
            <p:nvSpPr>
              <p:cNvPr id="23" name="椭圆 22"/>
              <p:cNvSpPr/>
              <p:nvPr/>
            </p:nvSpPr>
            <p:spPr>
              <a:xfrm flipV="1">
                <a:off x="4638208" y="4603137"/>
                <a:ext cx="387795" cy="387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4623979" y="4547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E2E9F6"/>
                    </a:solidFill>
                    <a:latin typeface="BankGothic Md BT" panose="020B0807020203060204" pitchFamily="34" charset="0"/>
                  </a:rPr>
                  <a:t>2</a:t>
                </a:r>
                <a:endParaRPr lang="zh-CN" altLang="en-US" sz="2400" dirty="0">
                  <a:solidFill>
                    <a:srgbClr val="E2E9F6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2106958" y="2281645"/>
            <a:ext cx="421910" cy="1152267"/>
            <a:chOff x="2106958" y="2523645"/>
            <a:chExt cx="421910" cy="1152267"/>
          </a:xfrm>
          <a:solidFill>
            <a:srgbClr val="206A72"/>
          </a:solidFill>
        </p:grpSpPr>
        <p:cxnSp>
          <p:nvCxnSpPr>
            <p:cNvPr id="12" name="直接连接符 11"/>
            <p:cNvCxnSpPr/>
            <p:nvPr/>
          </p:nvCxnSpPr>
          <p:spPr>
            <a:xfrm flipH="1">
              <a:off x="2320424" y="2913430"/>
              <a:ext cx="1" cy="762482"/>
            </a:xfrm>
            <a:prstGeom prst="line">
              <a:avLst/>
            </a:prstGeom>
            <a:grpFill/>
            <a:ln w="19050">
              <a:solidFill>
                <a:srgbClr val="1D62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2106958" y="2523645"/>
              <a:ext cx="421910" cy="461665"/>
              <a:chOff x="2106958" y="2523645"/>
              <a:chExt cx="421910" cy="461665"/>
            </a:xfrm>
            <a:grpFill/>
          </p:grpSpPr>
          <p:sp>
            <p:nvSpPr>
              <p:cNvPr id="17" name="椭圆 16"/>
              <p:cNvSpPr/>
              <p:nvPr/>
            </p:nvSpPr>
            <p:spPr>
              <a:xfrm>
                <a:off x="2125795" y="2576506"/>
                <a:ext cx="387795" cy="38779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106958" y="2523645"/>
                <a:ext cx="42191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D8F1F4"/>
                    </a:solidFill>
                    <a:latin typeface="BankGothic Md BT" panose="020B0807020203060204" pitchFamily="34" charset="0"/>
                  </a:rPr>
                  <a:t>1</a:t>
                </a:r>
                <a:endParaRPr lang="zh-CN" altLang="en-US" sz="2400" dirty="0">
                  <a:solidFill>
                    <a:srgbClr val="D8F1F4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Experimentation</a:t>
            </a:r>
            <a:endParaRPr lang="en-GB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9692" y="5820883"/>
            <a:ext cx="2520001" cy="54000"/>
          </a:xfrm>
          <a:prstGeom prst="rect">
            <a:avLst/>
          </a:prstGeom>
          <a:solidFill>
            <a:srgbClr val="206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V="1">
            <a:off x="3572105" y="1692555"/>
            <a:ext cx="2520001" cy="5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83872" y="5820883"/>
            <a:ext cx="2520001" cy="54000"/>
          </a:xfrm>
          <a:prstGeom prst="rect">
            <a:avLst/>
          </a:prstGeom>
          <a:solidFill>
            <a:srgbClr val="206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flipV="1">
            <a:off x="8602783" y="1692555"/>
            <a:ext cx="2520001" cy="5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59693" y="3272992"/>
            <a:ext cx="2520000" cy="687635"/>
            <a:chOff x="1059693" y="3272992"/>
            <a:chExt cx="2520000" cy="687635"/>
          </a:xfrm>
          <a:solidFill>
            <a:srgbClr val="206A72"/>
          </a:solidFill>
        </p:grpSpPr>
        <p:sp>
          <p:nvSpPr>
            <p:cNvPr id="6" name="五边形 5"/>
            <p:cNvSpPr/>
            <p:nvPr/>
          </p:nvSpPr>
          <p:spPr>
            <a:xfrm rot="16200000">
              <a:off x="1975875" y="2356809"/>
              <a:ext cx="687635" cy="2520000"/>
            </a:xfrm>
            <a:prstGeom prst="homePlate">
              <a:avLst>
                <a:gd name="adj" fmla="val 487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59246" y="3552797"/>
              <a:ext cx="2120892" cy="3397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GB" altLang="zh-CN" b="1" dirty="0">
                  <a:solidFill>
                    <a:srgbClr val="EBF0F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Store 77</a:t>
              </a:r>
              <a:endParaRPr lang="en-GB" altLang="zh-CN" b="1" dirty="0">
                <a:solidFill>
                  <a:srgbClr val="EBF0F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857250" y="4010660"/>
            <a:ext cx="2812415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Store control: 233</a:t>
            </a:r>
            <a:endParaRPr lang="en-GB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Sale increasing in trial store in March- April is higher than control store</a:t>
            </a:r>
            <a:endParaRPr lang="en-GB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Total number of customer is also higher </a:t>
            </a:r>
            <a:endParaRPr lang="en-GB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083873" y="3272992"/>
            <a:ext cx="2520000" cy="687635"/>
            <a:chOff x="6093398" y="3272992"/>
            <a:chExt cx="2520000" cy="687635"/>
          </a:xfrm>
          <a:solidFill>
            <a:srgbClr val="206A72"/>
          </a:solidFill>
        </p:grpSpPr>
        <p:sp>
          <p:nvSpPr>
            <p:cNvPr id="25" name="五边形 24"/>
            <p:cNvSpPr/>
            <p:nvPr/>
          </p:nvSpPr>
          <p:spPr>
            <a:xfrm rot="16200000">
              <a:off x="7009580" y="2356809"/>
              <a:ext cx="687635" cy="2520000"/>
            </a:xfrm>
            <a:prstGeom prst="homePlate">
              <a:avLst>
                <a:gd name="adj" fmla="val 487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92951" y="3552797"/>
              <a:ext cx="2120892" cy="3397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GB" altLang="zh-CN" b="1" dirty="0">
                  <a:solidFill>
                    <a:srgbClr val="EBF0F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Store 88</a:t>
              </a:r>
              <a:endParaRPr lang="en-GB" altLang="zh-CN" b="1" dirty="0">
                <a:solidFill>
                  <a:srgbClr val="EBF0F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72106" y="3606812"/>
            <a:ext cx="2520000" cy="687635"/>
            <a:chOff x="3572106" y="3606812"/>
            <a:chExt cx="2520000" cy="687635"/>
          </a:xfrm>
        </p:grpSpPr>
        <p:sp>
          <p:nvSpPr>
            <p:cNvPr id="20" name="五边形 19"/>
            <p:cNvSpPr/>
            <p:nvPr/>
          </p:nvSpPr>
          <p:spPr>
            <a:xfrm rot="5400000" flipV="1">
              <a:off x="4488288" y="2690629"/>
              <a:ext cx="687635" cy="2520000"/>
            </a:xfrm>
            <a:prstGeom prst="homePlate">
              <a:avLst>
                <a:gd name="adj" fmla="val 4870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78158" y="3671070"/>
              <a:ext cx="2120892" cy="33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GB" altLang="zh-CN" b="1" dirty="0">
                  <a:solidFill>
                    <a:srgbClr val="E2E9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Store 86</a:t>
              </a:r>
              <a:endParaRPr lang="en-GB" altLang="zh-CN" b="1" dirty="0">
                <a:solidFill>
                  <a:srgbClr val="E2E9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602784" y="3606812"/>
            <a:ext cx="2520000" cy="687635"/>
            <a:chOff x="8612309" y="3606812"/>
            <a:chExt cx="2520000" cy="687635"/>
          </a:xfrm>
        </p:grpSpPr>
        <p:sp>
          <p:nvSpPr>
            <p:cNvPr id="30" name="五边形 29"/>
            <p:cNvSpPr/>
            <p:nvPr/>
          </p:nvSpPr>
          <p:spPr>
            <a:xfrm rot="5400000" flipV="1">
              <a:off x="9528491" y="2690629"/>
              <a:ext cx="687635" cy="2520000"/>
            </a:xfrm>
            <a:prstGeom prst="homePlate">
              <a:avLst>
                <a:gd name="adj" fmla="val 4870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811863" y="3671070"/>
              <a:ext cx="2120892" cy="33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GB" altLang="zh-CN" b="1" dirty="0">
                  <a:solidFill>
                    <a:srgbClr val="E2E9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Conclusion</a:t>
              </a:r>
              <a:endParaRPr lang="en-GB" altLang="zh-CN" b="1" dirty="0">
                <a:solidFill>
                  <a:srgbClr val="E2E9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5902325" y="4011295"/>
            <a:ext cx="2907030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Store control: 237</a:t>
            </a:r>
            <a:endParaRPr lang="en-GB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Sale in trial store in March- April is higher than control store</a:t>
            </a:r>
            <a:endParaRPr lang="en-GB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Total number of customers is also higher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23285" y="1792605"/>
            <a:ext cx="2844165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Store control: 155</a:t>
            </a:r>
            <a:endParaRPr lang="en-GB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Sale in trial store in March- April is no different than  control store</a:t>
            </a:r>
            <a:endParaRPr lang="en-GB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Total number of customers is higher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300085" y="1779270"/>
            <a:ext cx="3542665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Trial stores 77, 88 during trial period show a significant different in at least 2 months </a:t>
            </a:r>
            <a:endParaRPr lang="en-GB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Trial stores 86 has no different in sales even the number of customers are higher during the trial period</a:t>
            </a:r>
            <a:endParaRPr lang="en-GB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647035" y="4134119"/>
            <a:ext cx="421910" cy="1117537"/>
            <a:chOff x="9656560" y="3891279"/>
            <a:chExt cx="421910" cy="1117537"/>
          </a:xfrm>
        </p:grpSpPr>
        <p:cxnSp>
          <p:nvCxnSpPr>
            <p:cNvPr id="31" name="直接连接符 30"/>
            <p:cNvCxnSpPr/>
            <p:nvPr/>
          </p:nvCxnSpPr>
          <p:spPr>
            <a:xfrm flipH="1" flipV="1">
              <a:off x="9873040" y="3891279"/>
              <a:ext cx="1" cy="762730"/>
            </a:xfrm>
            <a:prstGeom prst="line">
              <a:avLst/>
            </a:prstGeom>
            <a:solidFill>
              <a:srgbClr val="375BA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9656560" y="4547151"/>
              <a:ext cx="421910" cy="461665"/>
              <a:chOff x="9656560" y="4547151"/>
              <a:chExt cx="421910" cy="461665"/>
            </a:xfrm>
          </p:grpSpPr>
          <p:sp>
            <p:nvSpPr>
              <p:cNvPr id="33" name="椭圆 32"/>
              <p:cNvSpPr/>
              <p:nvPr/>
            </p:nvSpPr>
            <p:spPr>
              <a:xfrm flipV="1">
                <a:off x="9678411" y="4603137"/>
                <a:ext cx="387795" cy="387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9656560" y="4547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E2E9F6"/>
                    </a:solidFill>
                    <a:latin typeface="BankGothic Md BT" panose="020B0807020203060204" pitchFamily="34" charset="0"/>
                  </a:rPr>
                  <a:t>4</a:t>
                </a:r>
                <a:endParaRPr lang="zh-CN" altLang="en-US" sz="2400" dirty="0">
                  <a:solidFill>
                    <a:srgbClr val="E2E9F6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  <p:sp>
        <p:nvSpPr>
          <p:cNvPr id="18" name="Text Box 17"/>
          <p:cNvSpPr txBox="1"/>
          <p:nvPr/>
        </p:nvSpPr>
        <p:spPr>
          <a:xfrm>
            <a:off x="313055" y="609600"/>
            <a:ext cx="11198225" cy="922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 fontAlgn="ctr">
              <a:lnSpc>
                <a:spcPct val="150000"/>
              </a:lnSpc>
            </a:pPr>
            <a:r>
              <a:rPr lang="en-GB" altLang="en-US"/>
              <a:t>Three trial stores are settle as store 77, 86 and 88 in order to match with control stores in the trial period of Feb 2019 in term of: Monthly overall sales revenue and number of customers, transactions per customer.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27917 L -4.375E-6 2.22222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801 L -4.16667E-6 -2.96296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2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27917 L -3.75E-6 2.22222E-6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801 L -4.16667E-6 -4.44444E-6 " pathEditMode="relative" rAng="0" ptsTypes="AA">
                                      <p:cBhvr>
                                        <p:cTn id="6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0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2" grpId="0" animBg="1"/>
      <p:bldP spid="22" grpId="1" animBg="1"/>
      <p:bldP spid="27" grpId="0" animBg="1"/>
      <p:bldP spid="27" grpId="1" animBg="1"/>
      <p:bldP spid="32" grpId="0" animBg="1"/>
      <p:bldP spid="32" grpId="1" animBg="1"/>
      <p:bldP spid="36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19550" y="1638300"/>
            <a:ext cx="4152900" cy="415290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19550" y="1514147"/>
            <a:ext cx="4152900" cy="4401205"/>
          </a:xfrm>
          <a:prstGeom prst="rect">
            <a:avLst/>
          </a:prstGeom>
          <a:solidFill>
            <a:srgbClr val="206A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0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04</a:t>
            </a:r>
            <a:endParaRPr lang="zh-CN" altLang="en-US" sz="28000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8498" y="266413"/>
            <a:ext cx="7054786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altLang="zh-CN" sz="48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Conclusion</a:t>
            </a:r>
            <a:endParaRPr lang="en-GB" altLang="zh-CN" sz="4800" b="1" dirty="0">
              <a:solidFill>
                <a:srgbClr val="08181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弧形 9"/>
          <p:cNvSpPr/>
          <p:nvPr/>
        </p:nvSpPr>
        <p:spPr>
          <a:xfrm>
            <a:off x="960437" y="2409825"/>
            <a:ext cx="990600" cy="990600"/>
          </a:xfrm>
          <a:prstGeom prst="arc">
            <a:avLst/>
          </a:prstGeom>
          <a:solidFill>
            <a:srgbClr val="2B8B95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flipV="1">
            <a:off x="4356100" y="2409825"/>
            <a:ext cx="990600" cy="990600"/>
          </a:xfrm>
          <a:prstGeom prst="arc">
            <a:avLst/>
          </a:prstGeom>
          <a:solidFill>
            <a:srgbClr val="2B8B95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7751763" y="2409825"/>
            <a:ext cx="990600" cy="990600"/>
          </a:xfrm>
          <a:prstGeom prst="arc">
            <a:avLst/>
          </a:prstGeom>
          <a:solidFill>
            <a:srgbClr val="2B8B95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936751" y="2905125"/>
            <a:ext cx="233203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32414" y="2905125"/>
            <a:ext cx="233203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728077" y="2905125"/>
            <a:ext cx="233203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200000">
            <a:off x="1059737" y="2033350"/>
            <a:ext cx="792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>
            <a:off x="7851062" y="2035256"/>
            <a:ext cx="792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V="1">
            <a:off x="4455399" y="3782138"/>
            <a:ext cx="792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1936749" y="2377975"/>
            <a:ext cx="2332038" cy="2312926"/>
            <a:chOff x="1936749" y="2530375"/>
            <a:chExt cx="2332038" cy="2312926"/>
          </a:xfrm>
          <a:solidFill>
            <a:srgbClr val="2B8B95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2164557" y="2530375"/>
              <a:ext cx="1876425" cy="447741"/>
              <a:chOff x="2164557" y="2530375"/>
              <a:chExt cx="1876425" cy="447741"/>
            </a:xfrm>
            <a:grpFill/>
          </p:grpSpPr>
          <p:sp>
            <p:nvSpPr>
              <p:cNvPr id="72" name="任意多边形 71"/>
              <p:cNvSpPr/>
              <p:nvPr/>
            </p:nvSpPr>
            <p:spPr>
              <a:xfrm rot="10800000">
                <a:off x="2164557" y="2536554"/>
                <a:ext cx="1876425" cy="441562"/>
              </a:xfrm>
              <a:custGeom>
                <a:avLst/>
                <a:gdLst>
                  <a:gd name="connsiteX0" fmla="*/ 1876425 w 1876425"/>
                  <a:gd name="connsiteY0" fmla="*/ 441562 h 441562"/>
                  <a:gd name="connsiteX1" fmla="*/ 0 w 1876425"/>
                  <a:gd name="connsiteY1" fmla="*/ 441562 h 441562"/>
                  <a:gd name="connsiteX2" fmla="*/ 0 w 1876425"/>
                  <a:gd name="connsiteY2" fmla="*/ 81562 h 441562"/>
                  <a:gd name="connsiteX3" fmla="*/ 862947 w 1876425"/>
                  <a:gd name="connsiteY3" fmla="*/ 81562 h 441562"/>
                  <a:gd name="connsiteX4" fmla="*/ 939134 w 1876425"/>
                  <a:gd name="connsiteY4" fmla="*/ 0 h 441562"/>
                  <a:gd name="connsiteX5" fmla="*/ 1015321 w 1876425"/>
                  <a:gd name="connsiteY5" fmla="*/ 81562 h 441562"/>
                  <a:gd name="connsiteX6" fmla="*/ 1876425 w 1876425"/>
                  <a:gd name="connsiteY6" fmla="*/ 81562 h 44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6425" h="441562">
                    <a:moveTo>
                      <a:pt x="1876425" y="441562"/>
                    </a:moveTo>
                    <a:lnTo>
                      <a:pt x="0" y="441562"/>
                    </a:lnTo>
                    <a:lnTo>
                      <a:pt x="0" y="81562"/>
                    </a:lnTo>
                    <a:lnTo>
                      <a:pt x="862947" y="81562"/>
                    </a:lnTo>
                    <a:lnTo>
                      <a:pt x="939134" y="0"/>
                    </a:lnTo>
                    <a:lnTo>
                      <a:pt x="1015321" y="81562"/>
                    </a:lnTo>
                    <a:lnTo>
                      <a:pt x="1876425" y="815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354822" y="2530375"/>
                <a:ext cx="1508760" cy="3683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altLang="zh-CN" b="1" dirty="0" smtClean="0">
                    <a:solidFill>
                      <a:srgbClr val="E5F5F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Exploration</a:t>
                </a:r>
                <a:endParaRPr lang="en-GB" altLang="zh-CN" b="1" dirty="0" smtClean="0">
                  <a:solidFill>
                    <a:srgbClr val="E5F5F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936749" y="3147133"/>
              <a:ext cx="2332038" cy="1696168"/>
              <a:chOff x="1936749" y="3147133"/>
              <a:chExt cx="2332038" cy="1696168"/>
            </a:xfrm>
            <a:grpFill/>
          </p:grpSpPr>
          <p:sp>
            <p:nvSpPr>
              <p:cNvPr id="73" name="任意多边形 72"/>
              <p:cNvSpPr/>
              <p:nvPr/>
            </p:nvSpPr>
            <p:spPr>
              <a:xfrm rot="10800000">
                <a:off x="1936749" y="3147133"/>
                <a:ext cx="2332038" cy="1696168"/>
              </a:xfrm>
              <a:custGeom>
                <a:avLst/>
                <a:gdLst>
                  <a:gd name="connsiteX0" fmla="*/ 1165097 w 2332038"/>
                  <a:gd name="connsiteY0" fmla="*/ 1696168 h 1696168"/>
                  <a:gd name="connsiteX1" fmla="*/ 1088911 w 2332038"/>
                  <a:gd name="connsiteY1" fmla="*/ 1614607 h 1696168"/>
                  <a:gd name="connsiteX2" fmla="*/ 0 w 2332038"/>
                  <a:gd name="connsiteY2" fmla="*/ 1614607 h 1696168"/>
                  <a:gd name="connsiteX3" fmla="*/ 0 w 2332038"/>
                  <a:gd name="connsiteY3" fmla="*/ 0 h 1696168"/>
                  <a:gd name="connsiteX4" fmla="*/ 2332038 w 2332038"/>
                  <a:gd name="connsiteY4" fmla="*/ 0 h 1696168"/>
                  <a:gd name="connsiteX5" fmla="*/ 2332038 w 2332038"/>
                  <a:gd name="connsiteY5" fmla="*/ 1614607 h 1696168"/>
                  <a:gd name="connsiteX6" fmla="*/ 1241283 w 2332038"/>
                  <a:gd name="connsiteY6" fmla="*/ 1614607 h 16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2038" h="1696168">
                    <a:moveTo>
                      <a:pt x="1165097" y="1696168"/>
                    </a:moveTo>
                    <a:lnTo>
                      <a:pt x="1088911" y="1614607"/>
                    </a:lnTo>
                    <a:lnTo>
                      <a:pt x="0" y="1614607"/>
                    </a:lnTo>
                    <a:lnTo>
                      <a:pt x="0" y="0"/>
                    </a:lnTo>
                    <a:lnTo>
                      <a:pt x="2332038" y="0"/>
                    </a:lnTo>
                    <a:lnTo>
                      <a:pt x="2332038" y="1614607"/>
                    </a:lnTo>
                    <a:lnTo>
                      <a:pt x="1241283" y="161460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042750" y="3320513"/>
                <a:ext cx="2120035" cy="133794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  <a:spcBef>
                    <a:spcPts val="1000"/>
                  </a:spcBef>
                </a:pPr>
                <a:r>
                  <a:rPr lang="en-GB" altLang="zh-CN" sz="1400" dirty="0">
                    <a:solidFill>
                      <a:srgbClr val="EBF8F9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 stores off for Christmas</a:t>
                </a:r>
                <a:endParaRPr lang="en-GB" altLang="zh-CN" sz="1400" dirty="0">
                  <a:solidFill>
                    <a:srgbClr val="EBF8F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l">
                  <a:lnSpc>
                    <a:spcPct val="130000"/>
                  </a:lnSpc>
                  <a:spcBef>
                    <a:spcPts val="1000"/>
                  </a:spcBef>
                </a:pPr>
                <a:r>
                  <a:rPr lang="en-GB" altLang="zh-CN" sz="1400" dirty="0">
                    <a:solidFill>
                      <a:srgbClr val="EBF8F9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The packsize range is 70g to 350g</a:t>
                </a:r>
                <a:endParaRPr lang="en-GB" altLang="zh-CN" sz="1400" dirty="0">
                  <a:solidFill>
                    <a:srgbClr val="EBF8F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5178744" y="406561"/>
            <a:ext cx="2715260" cy="2353102"/>
            <a:chOff x="5178744" y="1230156"/>
            <a:chExt cx="2715260" cy="2353102"/>
          </a:xfrm>
          <a:solidFill>
            <a:srgbClr val="2B8B95"/>
          </a:solidFill>
        </p:grpSpPr>
        <p:grpSp>
          <p:nvGrpSpPr>
            <p:cNvPr id="55" name="组合 54"/>
            <p:cNvGrpSpPr/>
            <p:nvPr/>
          </p:nvGrpSpPr>
          <p:grpSpPr>
            <a:xfrm>
              <a:off x="5270066" y="3141696"/>
              <a:ext cx="2454910" cy="441562"/>
              <a:chOff x="5270066" y="3141696"/>
              <a:chExt cx="2454910" cy="441562"/>
            </a:xfrm>
            <a:grpFill/>
          </p:grpSpPr>
          <p:sp>
            <p:nvSpPr>
              <p:cNvPr id="75" name="任意多边形 74"/>
              <p:cNvSpPr/>
              <p:nvPr/>
            </p:nvSpPr>
            <p:spPr>
              <a:xfrm rot="10800000">
                <a:off x="5560221" y="3141696"/>
                <a:ext cx="1876425" cy="441562"/>
              </a:xfrm>
              <a:custGeom>
                <a:avLst/>
                <a:gdLst>
                  <a:gd name="connsiteX0" fmla="*/ 937291 w 1876425"/>
                  <a:gd name="connsiteY0" fmla="*/ 441562 h 441562"/>
                  <a:gd name="connsiteX1" fmla="*/ 861105 w 1876425"/>
                  <a:gd name="connsiteY1" fmla="*/ 360000 h 441562"/>
                  <a:gd name="connsiteX2" fmla="*/ 0 w 1876425"/>
                  <a:gd name="connsiteY2" fmla="*/ 360000 h 441562"/>
                  <a:gd name="connsiteX3" fmla="*/ 0 w 1876425"/>
                  <a:gd name="connsiteY3" fmla="*/ 0 h 441562"/>
                  <a:gd name="connsiteX4" fmla="*/ 1876425 w 1876425"/>
                  <a:gd name="connsiteY4" fmla="*/ 0 h 441562"/>
                  <a:gd name="connsiteX5" fmla="*/ 1876425 w 1876425"/>
                  <a:gd name="connsiteY5" fmla="*/ 360000 h 441562"/>
                  <a:gd name="connsiteX6" fmla="*/ 1013478 w 1876425"/>
                  <a:gd name="connsiteY6" fmla="*/ 360000 h 44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6425" h="441562">
                    <a:moveTo>
                      <a:pt x="937291" y="441562"/>
                    </a:moveTo>
                    <a:lnTo>
                      <a:pt x="861105" y="360000"/>
                    </a:lnTo>
                    <a:lnTo>
                      <a:pt x="0" y="360000"/>
                    </a:lnTo>
                    <a:lnTo>
                      <a:pt x="0" y="0"/>
                    </a:lnTo>
                    <a:lnTo>
                      <a:pt x="1876425" y="0"/>
                    </a:lnTo>
                    <a:lnTo>
                      <a:pt x="1876425" y="360000"/>
                    </a:lnTo>
                    <a:lnTo>
                      <a:pt x="1013478" y="360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270066" y="3213648"/>
                <a:ext cx="2454910" cy="3683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altLang="zh-CN" b="1" dirty="0" smtClean="0">
                    <a:solidFill>
                      <a:srgbClr val="E5F5F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Customer Segment </a:t>
                </a:r>
                <a:endParaRPr lang="en-GB" altLang="zh-CN" b="1" dirty="0" smtClean="0">
                  <a:solidFill>
                    <a:srgbClr val="E5F5F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5178744" y="1230156"/>
              <a:ext cx="2715260" cy="1896745"/>
              <a:chOff x="5178744" y="1230156"/>
              <a:chExt cx="2715260" cy="1896745"/>
            </a:xfrm>
            <a:grpFill/>
          </p:grpSpPr>
          <p:sp>
            <p:nvSpPr>
              <p:cNvPr id="74" name="任意多边形 73"/>
              <p:cNvSpPr/>
              <p:nvPr/>
            </p:nvSpPr>
            <p:spPr>
              <a:xfrm rot="10800000">
                <a:off x="5332414" y="1276511"/>
                <a:ext cx="2332038" cy="1696168"/>
              </a:xfrm>
              <a:custGeom>
                <a:avLst/>
                <a:gdLst>
                  <a:gd name="connsiteX0" fmla="*/ 2332038 w 2332038"/>
                  <a:gd name="connsiteY0" fmla="*/ 1696168 h 1696168"/>
                  <a:gd name="connsiteX1" fmla="*/ 0 w 2332038"/>
                  <a:gd name="connsiteY1" fmla="*/ 1696168 h 1696168"/>
                  <a:gd name="connsiteX2" fmla="*/ 0 w 2332038"/>
                  <a:gd name="connsiteY2" fmla="*/ 81561 h 1696168"/>
                  <a:gd name="connsiteX3" fmla="*/ 1090755 w 2332038"/>
                  <a:gd name="connsiteY3" fmla="*/ 81561 h 1696168"/>
                  <a:gd name="connsiteX4" fmla="*/ 1166941 w 2332038"/>
                  <a:gd name="connsiteY4" fmla="*/ 0 h 1696168"/>
                  <a:gd name="connsiteX5" fmla="*/ 1243127 w 2332038"/>
                  <a:gd name="connsiteY5" fmla="*/ 81561 h 1696168"/>
                  <a:gd name="connsiteX6" fmla="*/ 2332038 w 2332038"/>
                  <a:gd name="connsiteY6" fmla="*/ 81561 h 16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2038" h="1696168">
                    <a:moveTo>
                      <a:pt x="2332038" y="1696168"/>
                    </a:moveTo>
                    <a:lnTo>
                      <a:pt x="0" y="1696168"/>
                    </a:lnTo>
                    <a:lnTo>
                      <a:pt x="0" y="81561"/>
                    </a:lnTo>
                    <a:lnTo>
                      <a:pt x="1090755" y="81561"/>
                    </a:lnTo>
                    <a:lnTo>
                      <a:pt x="1166941" y="0"/>
                    </a:lnTo>
                    <a:lnTo>
                      <a:pt x="1243127" y="81561"/>
                    </a:lnTo>
                    <a:lnTo>
                      <a:pt x="2332038" y="8156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5178744" y="1230156"/>
                <a:ext cx="2715260" cy="189674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  <a:spcBef>
                    <a:spcPts val="1000"/>
                  </a:spcBef>
                </a:pPr>
                <a:r>
                  <a:rPr lang="zh-CN" altLang="en-US" sz="1400" dirty="0">
                    <a:solidFill>
                      <a:srgbClr val="EBF8F9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Older families and young families are likely to buy more chips than other groups</a:t>
                </a:r>
                <a:endParaRPr lang="zh-CN" altLang="en-US" sz="1400" dirty="0">
                  <a:solidFill>
                    <a:srgbClr val="EBF8F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l">
                  <a:lnSpc>
                    <a:spcPct val="130000"/>
                  </a:lnSpc>
                  <a:spcBef>
                    <a:spcPts val="1000"/>
                  </a:spcBef>
                </a:pPr>
                <a:r>
                  <a:rPr lang="zh-CN" altLang="en-US" sz="1400" dirty="0">
                    <a:solidFill>
                      <a:srgbClr val="EBF8F9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Twisties and Tostitos are the most favourite brands</a:t>
                </a:r>
                <a:endParaRPr lang="zh-CN" altLang="en-US" sz="1400" dirty="0">
                  <a:solidFill>
                    <a:srgbClr val="EBF8F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8598673" y="2377975"/>
            <a:ext cx="2889250" cy="2792730"/>
            <a:chOff x="8588513" y="2530375"/>
            <a:chExt cx="2889250" cy="2792730"/>
          </a:xfrm>
          <a:solidFill>
            <a:srgbClr val="2B8B95"/>
          </a:solidFill>
        </p:grpSpPr>
        <p:grpSp>
          <p:nvGrpSpPr>
            <p:cNvPr id="58" name="组合 57"/>
            <p:cNvGrpSpPr/>
            <p:nvPr/>
          </p:nvGrpSpPr>
          <p:grpSpPr>
            <a:xfrm>
              <a:off x="8815843" y="2530375"/>
              <a:ext cx="2168088" cy="447741"/>
              <a:chOff x="8815843" y="2530375"/>
              <a:chExt cx="2168088" cy="447741"/>
            </a:xfrm>
            <a:grpFill/>
          </p:grpSpPr>
          <p:sp>
            <p:nvSpPr>
              <p:cNvPr id="76" name="任意多边形 75"/>
              <p:cNvSpPr/>
              <p:nvPr/>
            </p:nvSpPr>
            <p:spPr>
              <a:xfrm rot="10800000">
                <a:off x="8955242" y="2536554"/>
                <a:ext cx="1876425" cy="441562"/>
              </a:xfrm>
              <a:custGeom>
                <a:avLst/>
                <a:gdLst>
                  <a:gd name="connsiteX0" fmla="*/ 1876425 w 1876425"/>
                  <a:gd name="connsiteY0" fmla="*/ 441562 h 441562"/>
                  <a:gd name="connsiteX1" fmla="*/ 0 w 1876425"/>
                  <a:gd name="connsiteY1" fmla="*/ 441562 h 441562"/>
                  <a:gd name="connsiteX2" fmla="*/ 0 w 1876425"/>
                  <a:gd name="connsiteY2" fmla="*/ 81562 h 441562"/>
                  <a:gd name="connsiteX3" fmla="*/ 862947 w 1876425"/>
                  <a:gd name="connsiteY3" fmla="*/ 81562 h 441562"/>
                  <a:gd name="connsiteX4" fmla="*/ 939134 w 1876425"/>
                  <a:gd name="connsiteY4" fmla="*/ 0 h 441562"/>
                  <a:gd name="connsiteX5" fmla="*/ 1015321 w 1876425"/>
                  <a:gd name="connsiteY5" fmla="*/ 81562 h 441562"/>
                  <a:gd name="connsiteX6" fmla="*/ 1876425 w 1876425"/>
                  <a:gd name="connsiteY6" fmla="*/ 81562 h 44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6425" h="441562">
                    <a:moveTo>
                      <a:pt x="1876425" y="441562"/>
                    </a:moveTo>
                    <a:lnTo>
                      <a:pt x="0" y="441562"/>
                    </a:lnTo>
                    <a:lnTo>
                      <a:pt x="0" y="81562"/>
                    </a:lnTo>
                    <a:lnTo>
                      <a:pt x="862947" y="81562"/>
                    </a:lnTo>
                    <a:lnTo>
                      <a:pt x="939134" y="0"/>
                    </a:lnTo>
                    <a:lnTo>
                      <a:pt x="1015321" y="81562"/>
                    </a:lnTo>
                    <a:lnTo>
                      <a:pt x="1876425" y="815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8815843" y="2530375"/>
                <a:ext cx="2168088" cy="3683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altLang="zh-CN" b="1" dirty="0" smtClean="0">
                    <a:solidFill>
                      <a:srgbClr val="E5F5F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Experimentation</a:t>
                </a:r>
                <a:endParaRPr lang="en-GB" altLang="zh-CN" b="1" dirty="0" smtClean="0">
                  <a:solidFill>
                    <a:srgbClr val="E5F5F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7" name="文本框 66"/>
            <p:cNvSpPr txBox="1"/>
            <p:nvPr/>
          </p:nvSpPr>
          <p:spPr>
            <a:xfrm>
              <a:off x="8588513" y="3146960"/>
              <a:ext cx="2889250" cy="21761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  <a:spcBef>
                  <a:spcPts val="1000"/>
                </a:spcBef>
              </a:pPr>
              <a:r>
                <a:rPr lang="en-GB" altLang="en-US" sz="1400" dirty="0">
                  <a:solidFill>
                    <a:srgbClr val="EBF8F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</a:t>
              </a:r>
              <a:r>
                <a:rPr lang="en-US" altLang="zh-CN" sz="1400" dirty="0">
                  <a:solidFill>
                    <a:srgbClr val="EBF8F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rial stores 77, 88 during trial period show a significant different in at least 2 months </a:t>
              </a:r>
              <a:endParaRPr lang="en-US" altLang="zh-CN" sz="1400" dirty="0">
                <a:solidFill>
                  <a:srgbClr val="EBF8F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l">
                <a:lnSpc>
                  <a:spcPct val="130000"/>
                </a:lnSpc>
                <a:spcBef>
                  <a:spcPts val="1000"/>
                </a:spcBef>
              </a:pPr>
              <a:r>
                <a:rPr lang="en-US" altLang="zh-CN" sz="1400" dirty="0">
                  <a:solidFill>
                    <a:srgbClr val="EBF8F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Trial stores 86 has no different in sales even the number of customers are higher during the trial period</a:t>
              </a:r>
              <a:endParaRPr lang="en-US" altLang="zh-CN" sz="1400" dirty="0">
                <a:solidFill>
                  <a:srgbClr val="EBF8F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3312" y="2552700"/>
            <a:ext cx="821690" cy="704850"/>
            <a:chOff x="1103312" y="2705100"/>
            <a:chExt cx="821690" cy="704850"/>
          </a:xfrm>
          <a:solidFill>
            <a:srgbClr val="2B8B95"/>
          </a:solidFill>
        </p:grpSpPr>
        <p:sp>
          <p:nvSpPr>
            <p:cNvPr id="5" name="椭圆 4"/>
            <p:cNvSpPr/>
            <p:nvPr/>
          </p:nvSpPr>
          <p:spPr>
            <a:xfrm>
              <a:off x="1103312" y="2705100"/>
              <a:ext cx="704850" cy="704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196022" y="2774315"/>
              <a:ext cx="728980" cy="460375"/>
            </a:xfrm>
            <a:prstGeom prst="rect">
              <a:avLst/>
            </a:prstGeom>
            <a:grp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E5F5F7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01</a:t>
              </a:r>
              <a:endParaRPr lang="en-US" altLang="zh-CN" sz="2400" b="1" dirty="0" smtClean="0">
                <a:solidFill>
                  <a:srgbClr val="E5F5F7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98975" y="2552700"/>
            <a:ext cx="743585" cy="704850"/>
            <a:chOff x="4498975" y="2705100"/>
            <a:chExt cx="743585" cy="704850"/>
          </a:xfrm>
          <a:solidFill>
            <a:srgbClr val="2B8B95"/>
          </a:solidFill>
        </p:grpSpPr>
        <p:sp>
          <p:nvSpPr>
            <p:cNvPr id="8" name="椭圆 7"/>
            <p:cNvSpPr/>
            <p:nvPr/>
          </p:nvSpPr>
          <p:spPr>
            <a:xfrm>
              <a:off x="4498975" y="2705100"/>
              <a:ext cx="704850" cy="704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575175" y="2823210"/>
              <a:ext cx="667385" cy="460375"/>
            </a:xfrm>
            <a:prstGeom prst="rect">
              <a:avLst/>
            </a:prstGeom>
            <a:grp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E5F5F7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02</a:t>
              </a:r>
              <a:endParaRPr lang="en-US" altLang="zh-CN" sz="2400" b="1" dirty="0" smtClean="0">
                <a:solidFill>
                  <a:srgbClr val="E5F5F7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894637" y="2552700"/>
            <a:ext cx="810260" cy="704850"/>
            <a:chOff x="7894637" y="2705100"/>
            <a:chExt cx="810260" cy="704850"/>
          </a:xfrm>
          <a:solidFill>
            <a:srgbClr val="2B8B95"/>
          </a:solidFill>
        </p:grpSpPr>
        <p:sp>
          <p:nvSpPr>
            <p:cNvPr id="9" name="椭圆 8"/>
            <p:cNvSpPr/>
            <p:nvPr/>
          </p:nvSpPr>
          <p:spPr>
            <a:xfrm>
              <a:off x="7894637" y="2705100"/>
              <a:ext cx="704850" cy="704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011477" y="2774315"/>
              <a:ext cx="693420" cy="521970"/>
            </a:xfrm>
            <a:prstGeom prst="rect">
              <a:avLst/>
            </a:prstGeom>
            <a:grp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E5F5F7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03</a:t>
              </a:r>
              <a:endParaRPr lang="zh-CN" altLang="en-US" sz="2800" b="1" dirty="0">
                <a:solidFill>
                  <a:srgbClr val="E5F5F7"/>
                </a:solidFill>
                <a:latin typeface="Adobe Myungjo Std M" panose="02020600000000000000" pitchFamily="18" charset="-128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Retails and Strategy </a:t>
            </a:r>
            <a:endParaRPr lang="en-GB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054974" y="1133636"/>
            <a:ext cx="384176" cy="384176"/>
            <a:chOff x="8054974" y="1286036"/>
            <a:chExt cx="384176" cy="384176"/>
          </a:xfrm>
          <a:solidFill>
            <a:srgbClr val="2B8B95"/>
          </a:solidFill>
        </p:grpSpPr>
        <p:sp>
          <p:nvSpPr>
            <p:cNvPr id="23" name="椭圆 22"/>
            <p:cNvSpPr/>
            <p:nvPr/>
          </p:nvSpPr>
          <p:spPr>
            <a:xfrm>
              <a:off x="8054974" y="1286036"/>
              <a:ext cx="384176" cy="3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402" y="1335489"/>
              <a:ext cx="281320" cy="281320"/>
            </a:xfrm>
            <a:prstGeom prst="rect">
              <a:avLst/>
            </a:prstGeom>
            <a:grpFill/>
          </p:spPr>
        </p:pic>
      </p:grpSp>
      <p:grpSp>
        <p:nvGrpSpPr>
          <p:cNvPr id="3" name="组合 2"/>
          <p:cNvGrpSpPr/>
          <p:nvPr/>
        </p:nvGrpSpPr>
        <p:grpSpPr>
          <a:xfrm>
            <a:off x="4659311" y="4306726"/>
            <a:ext cx="384176" cy="384176"/>
            <a:chOff x="4659311" y="4459126"/>
            <a:chExt cx="384176" cy="384176"/>
          </a:xfrm>
          <a:solidFill>
            <a:srgbClr val="2B8B95"/>
          </a:solidFill>
        </p:grpSpPr>
        <p:sp>
          <p:nvSpPr>
            <p:cNvPr id="24" name="椭圆 23"/>
            <p:cNvSpPr/>
            <p:nvPr/>
          </p:nvSpPr>
          <p:spPr>
            <a:xfrm>
              <a:off x="4659311" y="4459126"/>
              <a:ext cx="384176" cy="3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409" y="4546224"/>
              <a:ext cx="209979" cy="209979"/>
            </a:xfrm>
            <a:prstGeom prst="rect">
              <a:avLst/>
            </a:prstGeom>
            <a:grpFill/>
          </p:spPr>
        </p:pic>
      </p:grpSp>
      <p:grpSp>
        <p:nvGrpSpPr>
          <p:cNvPr id="2" name="组合 1"/>
          <p:cNvGrpSpPr/>
          <p:nvPr/>
        </p:nvGrpSpPr>
        <p:grpSpPr>
          <a:xfrm>
            <a:off x="1263649" y="1133636"/>
            <a:ext cx="384176" cy="384176"/>
            <a:chOff x="1263649" y="1286036"/>
            <a:chExt cx="384176" cy="384176"/>
          </a:xfrm>
          <a:solidFill>
            <a:srgbClr val="2B8B95"/>
          </a:solidFill>
        </p:grpSpPr>
        <p:sp>
          <p:nvSpPr>
            <p:cNvPr id="22" name="椭圆 21"/>
            <p:cNvSpPr/>
            <p:nvPr/>
          </p:nvSpPr>
          <p:spPr>
            <a:xfrm>
              <a:off x="1263649" y="1286036"/>
              <a:ext cx="384176" cy="3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035" y="1337329"/>
              <a:ext cx="342856" cy="277323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" y="1992428"/>
            <a:ext cx="12192000" cy="2470707"/>
          </a:xfrm>
          <a:prstGeom prst="rect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354230" y="2631162"/>
            <a:ext cx="7959026" cy="1309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88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THANK YOU</a:t>
            </a:r>
            <a:r>
              <a:rPr lang="zh-CN" altLang="en-US" sz="8800" b="1" dirty="0" smtClean="0">
                <a:solidFill>
                  <a:srgbClr val="E5F5F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！</a:t>
            </a:r>
            <a:endParaRPr lang="zh-CN" altLang="en-US" sz="8800" b="1" dirty="0">
              <a:solidFill>
                <a:srgbClr val="E5F5F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01675" y="2122503"/>
            <a:ext cx="2619726" cy="3165445"/>
            <a:chOff x="774699" y="2075472"/>
            <a:chExt cx="2619726" cy="3165445"/>
          </a:xfrm>
          <a:solidFill>
            <a:srgbClr val="206A72"/>
          </a:solidFill>
        </p:grpSpPr>
        <p:sp>
          <p:nvSpPr>
            <p:cNvPr id="66" name="矩形 65"/>
            <p:cNvSpPr/>
            <p:nvPr/>
          </p:nvSpPr>
          <p:spPr>
            <a:xfrm>
              <a:off x="774699" y="2075472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16562" y="2094522"/>
              <a:ext cx="1535998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01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08387" y="4283475"/>
              <a:ext cx="2552349" cy="4781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GB" altLang="zh-CN" sz="2800" b="1" dirty="0" smtClean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Exploration</a:t>
              </a:r>
              <a:endParaRPr lang="en-GB" altLang="zh-CN" sz="2800" b="1" dirty="0" smtClean="0">
                <a:solidFill>
                  <a:srgbClr val="DEF4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424650" y="2122503"/>
            <a:ext cx="2619726" cy="3165445"/>
            <a:chOff x="774699" y="2075472"/>
            <a:chExt cx="2619726" cy="3165445"/>
          </a:xfrm>
          <a:solidFill>
            <a:srgbClr val="206A72"/>
          </a:solidFill>
        </p:grpSpPr>
        <p:sp>
          <p:nvSpPr>
            <p:cNvPr id="90" name="矩形 89"/>
            <p:cNvSpPr/>
            <p:nvPr/>
          </p:nvSpPr>
          <p:spPr>
            <a:xfrm>
              <a:off x="774699" y="2075472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226794" y="2094522"/>
              <a:ext cx="1715534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02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08387" y="4283475"/>
              <a:ext cx="2552349" cy="8655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GB" altLang="zh-CN" sz="2800" b="1" dirty="0" smtClean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Customer Segment</a:t>
              </a:r>
              <a:endParaRPr lang="en-GB" altLang="zh-CN" sz="2800" b="1" dirty="0" smtClean="0">
                <a:solidFill>
                  <a:srgbClr val="DEF4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47625" y="2122503"/>
            <a:ext cx="2619726" cy="3165445"/>
            <a:chOff x="774699" y="2075472"/>
            <a:chExt cx="2619726" cy="3165445"/>
          </a:xfrm>
          <a:solidFill>
            <a:srgbClr val="206A72"/>
          </a:solidFill>
        </p:grpSpPr>
        <p:sp>
          <p:nvSpPr>
            <p:cNvPr id="95" name="矩形 94"/>
            <p:cNvSpPr/>
            <p:nvPr/>
          </p:nvSpPr>
          <p:spPr>
            <a:xfrm>
              <a:off x="774699" y="2075472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205955" y="2094522"/>
              <a:ext cx="1757212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03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8387" y="4283475"/>
              <a:ext cx="2552349" cy="4781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GB" altLang="zh-CN" sz="2800" b="1" dirty="0" smtClean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Experiment</a:t>
              </a:r>
              <a:endParaRPr lang="en-GB" altLang="zh-CN" sz="2800" b="1" dirty="0" smtClean="0">
                <a:solidFill>
                  <a:srgbClr val="DEF4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870600" y="2122503"/>
            <a:ext cx="2619726" cy="3165445"/>
            <a:chOff x="774699" y="2075472"/>
            <a:chExt cx="2619726" cy="3165445"/>
          </a:xfrm>
          <a:solidFill>
            <a:srgbClr val="206A72"/>
          </a:solidFill>
        </p:grpSpPr>
        <p:sp>
          <p:nvSpPr>
            <p:cNvPr id="100" name="矩形 99"/>
            <p:cNvSpPr/>
            <p:nvPr/>
          </p:nvSpPr>
          <p:spPr>
            <a:xfrm>
              <a:off x="774699" y="2075472"/>
              <a:ext cx="2619726" cy="31654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774699" y="4086224"/>
              <a:ext cx="2619726" cy="8746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228397" y="2094522"/>
              <a:ext cx="1712328" cy="18620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Impact" panose="020B0806030902050204" pitchFamily="34" charset="0"/>
                  <a:ea typeface="Gulim" panose="020B0600000101010101" pitchFamily="34" charset="-127"/>
                </a:rPr>
                <a:t>04</a:t>
              </a:r>
              <a:endParaRPr lang="zh-CN" altLang="en-US" sz="11500" dirty="0">
                <a:solidFill>
                  <a:schemeClr val="bg1"/>
                </a:solidFill>
                <a:latin typeface="Impact" panose="020B080603090205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07752" y="4283475"/>
              <a:ext cx="2552349" cy="4781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GB" altLang="zh-CN" sz="2800" b="1" dirty="0" smtClean="0">
                  <a:solidFill>
                    <a:srgbClr val="DEF4F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j-cs"/>
                </a:rPr>
                <a:t>Conclusion</a:t>
              </a:r>
              <a:endParaRPr lang="en-GB" altLang="zh-CN" sz="2800" b="1" dirty="0" smtClean="0">
                <a:solidFill>
                  <a:srgbClr val="DEF4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07365" y="366395"/>
            <a:ext cx="291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CONTENTS</a:t>
            </a:r>
            <a:endParaRPr lang="zh-CN" altLang="en-US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19550" y="1638300"/>
            <a:ext cx="4152900" cy="415290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19550" y="1514147"/>
            <a:ext cx="4152900" cy="4401205"/>
          </a:xfrm>
          <a:prstGeom prst="rect">
            <a:avLst/>
          </a:prstGeom>
          <a:solidFill>
            <a:srgbClr val="206A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0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01</a:t>
            </a:r>
            <a:endParaRPr lang="zh-CN" altLang="en-US" sz="28000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4575" y="448945"/>
            <a:ext cx="103816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altLang="zh-CN" sz="48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Exploratory Data Analysis</a:t>
            </a:r>
            <a:endParaRPr lang="en-GB" altLang="zh-CN" sz="4800" b="1" dirty="0">
              <a:solidFill>
                <a:srgbClr val="08181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571625" y="1964129"/>
            <a:ext cx="1001131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13317" y="983054"/>
            <a:ext cx="1962150" cy="1962150"/>
          </a:xfrm>
          <a:prstGeom prst="ellipse">
            <a:avLst/>
          </a:prstGeom>
          <a:solidFill>
            <a:srgbClr val="1D6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显示 28"/>
          <p:cNvSpPr/>
          <p:nvPr/>
        </p:nvSpPr>
        <p:spPr>
          <a:xfrm rot="5400000">
            <a:off x="3654893" y="1486861"/>
            <a:ext cx="1560268" cy="2911876"/>
          </a:xfrm>
          <a:prstGeom prst="flowChartDisplay">
            <a:avLst/>
          </a:prstGeom>
          <a:solidFill>
            <a:srgbClr val="206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显示 30"/>
          <p:cNvSpPr/>
          <p:nvPr/>
        </p:nvSpPr>
        <p:spPr>
          <a:xfrm rot="5400000">
            <a:off x="8543596" y="1486862"/>
            <a:ext cx="1560268" cy="2911876"/>
          </a:xfrm>
          <a:prstGeom prst="flowChartDisplay">
            <a:avLst/>
          </a:prstGeom>
          <a:solidFill>
            <a:srgbClr val="206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85775" y="1673860"/>
            <a:ext cx="221742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GB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Exploration</a:t>
            </a:r>
            <a:endParaRPr lang="en-GB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20360" y="1784982"/>
            <a:ext cx="429330" cy="307777"/>
            <a:chOff x="4220360" y="1784982"/>
            <a:chExt cx="429330" cy="307777"/>
          </a:xfrm>
          <a:solidFill>
            <a:srgbClr val="206A72"/>
          </a:solidFill>
        </p:grpSpPr>
        <p:sp>
          <p:nvSpPr>
            <p:cNvPr id="25" name="椭圆 24"/>
            <p:cNvSpPr/>
            <p:nvPr/>
          </p:nvSpPr>
          <p:spPr>
            <a:xfrm>
              <a:off x="4295216" y="1800799"/>
              <a:ext cx="279623" cy="2796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220360" y="1784982"/>
              <a:ext cx="42933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00"/>
                </a:spcBef>
              </a:pPr>
              <a:r>
                <a:rPr lang="en-US" altLang="zh-CN" sz="1400" b="1" dirty="0" smtClean="0">
                  <a:solidFill>
                    <a:srgbClr val="E5F5F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lang="zh-CN" altLang="en-US" sz="1400" b="1" dirty="0">
                <a:solidFill>
                  <a:srgbClr val="E5F5F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109065" y="1784982"/>
            <a:ext cx="429330" cy="307777"/>
            <a:chOff x="9109065" y="1784982"/>
            <a:chExt cx="429330" cy="307777"/>
          </a:xfrm>
          <a:solidFill>
            <a:srgbClr val="206A72"/>
          </a:solidFill>
        </p:grpSpPr>
        <p:sp>
          <p:nvSpPr>
            <p:cNvPr id="30" name="椭圆 29"/>
            <p:cNvSpPr/>
            <p:nvPr/>
          </p:nvSpPr>
          <p:spPr>
            <a:xfrm>
              <a:off x="9183919" y="1800800"/>
              <a:ext cx="279623" cy="2796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109065" y="1784982"/>
              <a:ext cx="42933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00"/>
                </a:spcBef>
              </a:pPr>
              <a:r>
                <a:rPr lang="en-US" altLang="zh-CN" sz="1400" b="1" dirty="0" smtClean="0">
                  <a:solidFill>
                    <a:srgbClr val="E5F5F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endParaRPr lang="zh-CN" altLang="en-US" sz="1400" b="1" dirty="0">
                <a:solidFill>
                  <a:srgbClr val="E5F5F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09081" y="2360647"/>
            <a:ext cx="2651760" cy="1491615"/>
            <a:chOff x="3213856" y="2397770"/>
            <a:chExt cx="2651760" cy="1491615"/>
          </a:xfrm>
          <a:solidFill>
            <a:srgbClr val="206A72"/>
          </a:solidFill>
        </p:grpSpPr>
        <p:sp>
          <p:nvSpPr>
            <p:cNvPr id="33" name="文本框 32"/>
            <p:cNvSpPr txBox="1"/>
            <p:nvPr/>
          </p:nvSpPr>
          <p:spPr>
            <a:xfrm>
              <a:off x="3343396" y="2397770"/>
              <a:ext cx="2392807" cy="3397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GB" altLang="zh-CN" b="1" dirty="0">
                  <a:solidFill>
                    <a:srgbClr val="F0FAF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Transaction data</a:t>
              </a:r>
              <a:endParaRPr lang="en-GB" altLang="zh-CN" b="1" dirty="0">
                <a:solidFill>
                  <a:srgbClr val="F0FAF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13856" y="2679710"/>
              <a:ext cx="2651760" cy="12096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GB" altLang="zh-CN" sz="1400" dirty="0">
                  <a:solidFill>
                    <a:srgbClr val="F0FAF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Selling chips everyday except for 1 missing day for Christmas (day off)</a:t>
              </a:r>
              <a:endParaRPr lang="en-GB" altLang="zh-CN" sz="1400" dirty="0">
                <a:solidFill>
                  <a:srgbClr val="F0FAF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lnSpc>
                  <a:spcPct val="130000"/>
                </a:lnSpc>
              </a:pPr>
              <a:endParaRPr lang="en-GB" altLang="zh-CN" sz="1400" dirty="0">
                <a:solidFill>
                  <a:srgbClr val="F0FAF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026361" y="2360647"/>
            <a:ext cx="2639695" cy="1489075"/>
            <a:chOff x="3242431" y="2397770"/>
            <a:chExt cx="2639695" cy="1489075"/>
          </a:xfrm>
          <a:solidFill>
            <a:srgbClr val="206A72"/>
          </a:solidFill>
        </p:grpSpPr>
        <p:sp>
          <p:nvSpPr>
            <p:cNvPr id="45" name="文本框 44"/>
            <p:cNvSpPr txBox="1"/>
            <p:nvPr/>
          </p:nvSpPr>
          <p:spPr>
            <a:xfrm>
              <a:off x="3343396" y="2397770"/>
              <a:ext cx="2392807" cy="3397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GB" altLang="zh-CN" b="1" dirty="0">
                  <a:solidFill>
                    <a:srgbClr val="F0FAF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Customer Data</a:t>
              </a:r>
              <a:endParaRPr lang="en-GB" altLang="zh-CN" b="1" dirty="0">
                <a:solidFill>
                  <a:srgbClr val="F0FAF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42431" y="2677170"/>
              <a:ext cx="2639695" cy="12096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GB" altLang="zh-CN" sz="1400" dirty="0">
                  <a:solidFill>
                    <a:srgbClr val="F0FAF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Pack size is from 70g to 350g</a:t>
              </a:r>
              <a:endParaRPr lang="en-GB" altLang="zh-CN" sz="1400" dirty="0">
                <a:solidFill>
                  <a:srgbClr val="F0FAF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GB" altLang="zh-CN" sz="1400" dirty="0">
                  <a:solidFill>
                    <a:srgbClr val="F0FAF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21 popular brands distribution</a:t>
              </a:r>
              <a:endParaRPr lang="en-GB" altLang="zh-CN" sz="1400" dirty="0">
                <a:solidFill>
                  <a:srgbClr val="F0FAF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920" y="3921760"/>
            <a:ext cx="3602990" cy="278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15" y="3723640"/>
            <a:ext cx="4525645" cy="2985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31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19550" y="1638300"/>
            <a:ext cx="4152900" cy="4152900"/>
          </a:xfrm>
          <a:prstGeom prst="rect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19550" y="1514147"/>
            <a:ext cx="4152900" cy="4401205"/>
          </a:xfrm>
          <a:prstGeom prst="rect">
            <a:avLst/>
          </a:prstGeom>
          <a:solidFill>
            <a:srgbClr val="1D62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0" dirty="0" smtClean="0">
                <a:solidFill>
                  <a:schemeClr val="bg1"/>
                </a:solidFill>
                <a:effectLst>
                  <a:outerShdw blurRad="508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02</a:t>
            </a:r>
            <a:endParaRPr lang="zh-CN" altLang="en-US" sz="28000" dirty="0">
              <a:solidFill>
                <a:schemeClr val="bg1"/>
              </a:solidFill>
              <a:effectLst>
                <a:outerShdw blurRad="50800" algn="ctr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9780" y="392430"/>
            <a:ext cx="106324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altLang="zh-CN" sz="4800" b="1" dirty="0">
                <a:solidFill>
                  <a:srgbClr val="0818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Customer Segment Analysis</a:t>
            </a:r>
            <a:endParaRPr lang="en-GB" altLang="zh-CN" sz="4800" b="1" dirty="0">
              <a:solidFill>
                <a:srgbClr val="08181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4620464" y="2113215"/>
            <a:ext cx="1716281" cy="2632740"/>
            <a:chOff x="4620464" y="2113215"/>
            <a:chExt cx="1716281" cy="2632740"/>
          </a:xfrm>
          <a:solidFill>
            <a:srgbClr val="206A72"/>
          </a:solidFill>
        </p:grpSpPr>
        <p:sp>
          <p:nvSpPr>
            <p:cNvPr id="12" name="梯形 11"/>
            <p:cNvSpPr/>
            <p:nvPr/>
          </p:nvSpPr>
          <p:spPr>
            <a:xfrm rot="5400000">
              <a:off x="4072040" y="3142553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9"/>
            <p:cNvSpPr/>
            <p:nvPr/>
          </p:nvSpPr>
          <p:spPr>
            <a:xfrm rot="8993242">
              <a:off x="4664982" y="2113215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梯形 7"/>
            <p:cNvSpPr/>
            <p:nvPr/>
          </p:nvSpPr>
          <p:spPr>
            <a:xfrm rot="1800000">
              <a:off x="4667006" y="4173063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856933" y="2112051"/>
            <a:ext cx="1716277" cy="2632728"/>
            <a:chOff x="5856933" y="2112051"/>
            <a:chExt cx="1716277" cy="2632728"/>
          </a:xfrm>
          <a:solidFill>
            <a:srgbClr val="1D6269"/>
          </a:solidFill>
        </p:grpSpPr>
        <p:sp>
          <p:nvSpPr>
            <p:cNvPr id="13" name="梯形 12"/>
            <p:cNvSpPr/>
            <p:nvPr/>
          </p:nvSpPr>
          <p:spPr>
            <a:xfrm rot="16200000" flipH="1">
              <a:off x="6451894" y="3142555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19793242" flipH="1">
              <a:off x="5858956" y="4171887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梯形 8"/>
            <p:cNvSpPr/>
            <p:nvPr/>
          </p:nvSpPr>
          <p:spPr>
            <a:xfrm rot="12600000" flipH="1">
              <a:off x="5856933" y="2112051"/>
              <a:ext cx="1669739" cy="572892"/>
            </a:xfrm>
            <a:prstGeom prst="trapezoid">
              <a:avLst>
                <a:gd name="adj" fmla="val 57643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 flipV="1">
            <a:off x="735707" y="3426079"/>
            <a:ext cx="3666516" cy="1"/>
          </a:xfrm>
          <a:prstGeom prst="line">
            <a:avLst/>
          </a:pr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735707" y="1689079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731838" y="4730994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7791450" y="3426079"/>
            <a:ext cx="3664845" cy="2921"/>
          </a:xfrm>
          <a:prstGeom prst="line">
            <a:avLst/>
          </a:pr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 flipH="1">
            <a:off x="7158764" y="1689079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77C85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 flipH="1" flipV="1">
            <a:off x="7162631" y="4730994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D626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52" y="4835441"/>
            <a:ext cx="255826" cy="25582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96" y="1391473"/>
            <a:ext cx="233339" cy="23333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22" y="4874564"/>
            <a:ext cx="203116" cy="20311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96" y="3158767"/>
            <a:ext cx="206968" cy="18525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83" y="1320864"/>
            <a:ext cx="283994" cy="28399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916" y="3139315"/>
            <a:ext cx="220499" cy="220499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774833" y="1324547"/>
            <a:ext cx="3401031" cy="1348270"/>
            <a:chOff x="774833" y="1324547"/>
            <a:chExt cx="3401031" cy="1348270"/>
          </a:xfrm>
        </p:grpSpPr>
        <p:sp>
          <p:nvSpPr>
            <p:cNvPr id="46" name="文本框 45"/>
            <p:cNvSpPr txBox="1"/>
            <p:nvPr/>
          </p:nvSpPr>
          <p:spPr>
            <a:xfrm>
              <a:off x="774833" y="1324547"/>
              <a:ext cx="3063473" cy="284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en-GB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Who spends the most on chips?</a:t>
              </a:r>
              <a:endParaRPr lang="en-GB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12802" y="1743177"/>
              <a:ext cx="3363062" cy="92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GB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Older families and young families are likely to buy more chips than other groups </a:t>
              </a:r>
              <a:endParaRPr lang="en-GB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-193542" y="3067962"/>
            <a:ext cx="4369435" cy="1631315"/>
            <a:chOff x="-193542" y="3067962"/>
            <a:chExt cx="4369435" cy="1631315"/>
          </a:xfrm>
        </p:grpSpPr>
        <p:sp>
          <p:nvSpPr>
            <p:cNvPr id="47" name="文本框 46"/>
            <p:cNvSpPr txBox="1"/>
            <p:nvPr/>
          </p:nvSpPr>
          <p:spPr>
            <a:xfrm>
              <a:off x="-193542" y="3067962"/>
              <a:ext cx="4272280" cy="284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en-GB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How many customers are in each segment?</a:t>
              </a:r>
              <a:endParaRPr lang="en-GB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8888" y="3489602"/>
              <a:ext cx="3977005" cy="1209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GB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main stream retirees has 6358 customers</a:t>
              </a:r>
              <a:endPara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en-GB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main stream younger single has 7917 customers </a:t>
              </a:r>
              <a:endPara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endPara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78008" y="4811030"/>
            <a:ext cx="3405791" cy="788045"/>
            <a:chOff x="774833" y="4804045"/>
            <a:chExt cx="3405791" cy="788045"/>
          </a:xfrm>
        </p:grpSpPr>
        <p:sp>
          <p:nvSpPr>
            <p:cNvPr id="48" name="文本框 47"/>
            <p:cNvSpPr txBox="1"/>
            <p:nvPr/>
          </p:nvSpPr>
          <p:spPr>
            <a:xfrm>
              <a:off x="774833" y="4804045"/>
              <a:ext cx="3063473" cy="284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en-GB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What is the average chip price?</a:t>
              </a:r>
              <a:endParaRPr lang="en-GB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17562" y="5221250"/>
              <a:ext cx="3363062" cy="37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GB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Its around $3.7 per pack</a:t>
              </a:r>
              <a:endPara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018255" y="1335333"/>
            <a:ext cx="3344012" cy="1617345"/>
            <a:chOff x="7985918" y="1335333"/>
            <a:chExt cx="3344012" cy="1617345"/>
          </a:xfrm>
        </p:grpSpPr>
        <p:sp>
          <p:nvSpPr>
            <p:cNvPr id="52" name="文本框 51"/>
            <p:cNvSpPr txBox="1"/>
            <p:nvPr/>
          </p:nvSpPr>
          <p:spPr>
            <a:xfrm>
              <a:off x="8266457" y="1335333"/>
              <a:ext cx="3063473" cy="284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en-GB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effect of price</a:t>
              </a:r>
              <a:endParaRPr lang="en-GB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985918" y="1743003"/>
              <a:ext cx="3238500" cy="1209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GB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unit price for mainstream, young and mid age are </a:t>
              </a:r>
              <a:r>
                <a:rPr lang="en-GB" altLang="zh-CN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higher</a:t>
              </a:r>
              <a:r>
                <a:rPr lang="en-GB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than group of premium, young and mid age </a:t>
              </a:r>
              <a:endParaRPr lang="en-GB" altLang="zh-CN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014970" y="2873375"/>
            <a:ext cx="3813175" cy="1140500"/>
            <a:chOff x="7982743" y="3078748"/>
            <a:chExt cx="3813175" cy="955755"/>
          </a:xfrm>
        </p:grpSpPr>
        <p:sp>
          <p:nvSpPr>
            <p:cNvPr id="53" name="文本框 52"/>
            <p:cNvSpPr txBox="1"/>
            <p:nvPr/>
          </p:nvSpPr>
          <p:spPr>
            <a:xfrm>
              <a:off x="8315483" y="3078748"/>
              <a:ext cx="3480435" cy="400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en-GB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proportion of customers in each segment - Affinity analysis for Brand</a:t>
              </a:r>
              <a:endParaRPr lang="en-GB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982743" y="3489593"/>
              <a:ext cx="3241675" cy="54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GB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Twisties and Tostitos are the most favourite brands</a:t>
              </a:r>
              <a:endPara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018255" y="4805306"/>
            <a:ext cx="3344012" cy="1345565"/>
            <a:chOff x="7985918" y="4805306"/>
            <a:chExt cx="3344012" cy="1345565"/>
          </a:xfrm>
        </p:grpSpPr>
        <p:sp>
          <p:nvSpPr>
            <p:cNvPr id="54" name="文本框 53"/>
            <p:cNvSpPr txBox="1"/>
            <p:nvPr/>
          </p:nvSpPr>
          <p:spPr>
            <a:xfrm>
              <a:off x="8266457" y="4805306"/>
              <a:ext cx="3063473" cy="284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en-GB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Affinity analysis for pack size</a:t>
              </a:r>
              <a:endParaRPr lang="en-GB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985918" y="5221231"/>
              <a:ext cx="3238500" cy="92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GB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pack size of 270g and 330g are the most common pack size that customer buy </a:t>
              </a:r>
              <a:endPara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197434" y="3176950"/>
            <a:ext cx="1797134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GB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 Segment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38368" y="160916"/>
            <a:ext cx="6914907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Add your title here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52" name="任意多边形 51"/>
          <p:cNvSpPr/>
          <p:nvPr/>
        </p:nvSpPr>
        <p:spPr>
          <a:xfrm flipH="1">
            <a:off x="2808242" y="1368848"/>
            <a:ext cx="4464483" cy="4464482"/>
          </a:xfrm>
          <a:custGeom>
            <a:avLst/>
            <a:gdLst>
              <a:gd name="connsiteX0" fmla="*/ 2232223 w 4464483"/>
              <a:gd name="connsiteY0" fmla="*/ 0 h 4464482"/>
              <a:gd name="connsiteX1" fmla="*/ 1 w 4464483"/>
              <a:gd name="connsiteY1" fmla="*/ 2232241 h 4464482"/>
              <a:gd name="connsiteX2" fmla="*/ 284969 w 4464483"/>
              <a:gd name="connsiteY2" fmla="*/ 2232240 h 4464482"/>
              <a:gd name="connsiteX3" fmla="*/ 295023 w 4464483"/>
              <a:gd name="connsiteY3" fmla="*/ 2033148 h 4464482"/>
              <a:gd name="connsiteX4" fmla="*/ 2232242 w 4464483"/>
              <a:gd name="connsiteY4" fmla="*/ 284972 h 4464482"/>
              <a:gd name="connsiteX5" fmla="*/ 4179515 w 4464483"/>
              <a:gd name="connsiteY5" fmla="*/ 2232245 h 4464482"/>
              <a:gd name="connsiteX6" fmla="*/ 2232242 w 4464483"/>
              <a:gd name="connsiteY6" fmla="*/ 4179518 h 4464482"/>
              <a:gd name="connsiteX7" fmla="*/ 295023 w 4464483"/>
              <a:gd name="connsiteY7" fmla="*/ 2431342 h 4464482"/>
              <a:gd name="connsiteX8" fmla="*/ 284972 w 4464483"/>
              <a:gd name="connsiteY8" fmla="*/ 2232309 h 4464482"/>
              <a:gd name="connsiteX9" fmla="*/ 0 w 4464483"/>
              <a:gd name="connsiteY9" fmla="*/ 2232320 h 4464482"/>
              <a:gd name="connsiteX10" fmla="*/ 2232300 w 4464483"/>
              <a:gd name="connsiteY10" fmla="*/ 4464482 h 4464482"/>
              <a:gd name="connsiteX11" fmla="*/ 4464483 w 4464483"/>
              <a:gd name="connsiteY11" fmla="*/ 2232202 h 4464482"/>
              <a:gd name="connsiteX12" fmla="*/ 2232223 w 4464483"/>
              <a:gd name="connsiteY12" fmla="*/ 0 h 446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64483" h="4464482">
                <a:moveTo>
                  <a:pt x="2232223" y="0"/>
                </a:moveTo>
                <a:cubicBezTo>
                  <a:pt x="999397" y="11"/>
                  <a:pt x="1" y="999416"/>
                  <a:pt x="1" y="2232241"/>
                </a:cubicBezTo>
                <a:lnTo>
                  <a:pt x="284969" y="2232240"/>
                </a:lnTo>
                <a:lnTo>
                  <a:pt x="295023" y="2033148"/>
                </a:lnTo>
                <a:cubicBezTo>
                  <a:pt x="394743" y="1051224"/>
                  <a:pt x="1224009" y="284972"/>
                  <a:pt x="2232242" y="284972"/>
                </a:cubicBezTo>
                <a:cubicBezTo>
                  <a:pt x="3307691" y="284972"/>
                  <a:pt x="4179515" y="1156796"/>
                  <a:pt x="4179515" y="2232245"/>
                </a:cubicBezTo>
                <a:cubicBezTo>
                  <a:pt x="4179515" y="3307694"/>
                  <a:pt x="3307691" y="4179518"/>
                  <a:pt x="2232242" y="4179518"/>
                </a:cubicBezTo>
                <a:cubicBezTo>
                  <a:pt x="1224009" y="4179518"/>
                  <a:pt x="394743" y="3413267"/>
                  <a:pt x="295023" y="2431342"/>
                </a:cubicBezTo>
                <a:lnTo>
                  <a:pt x="284972" y="2232309"/>
                </a:lnTo>
                <a:lnTo>
                  <a:pt x="0" y="2232320"/>
                </a:lnTo>
                <a:cubicBezTo>
                  <a:pt x="43" y="3465145"/>
                  <a:pt x="999475" y="4464515"/>
                  <a:pt x="2232300" y="4464482"/>
                </a:cubicBezTo>
                <a:cubicBezTo>
                  <a:pt x="3465125" y="4464450"/>
                  <a:pt x="4464505" y="3465027"/>
                  <a:pt x="4464483" y="2232202"/>
                </a:cubicBezTo>
                <a:cubicBezTo>
                  <a:pt x="4464462" y="999377"/>
                  <a:pt x="3465048" y="-11"/>
                  <a:pt x="2232223" y="0"/>
                </a:cubicBezTo>
                <a:close/>
              </a:path>
            </a:pathLst>
          </a:custGeom>
          <a:solidFill>
            <a:srgbClr val="D8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 rot="16200000" flipH="1">
            <a:off x="3111054" y="1671530"/>
            <a:ext cx="4464557" cy="3859200"/>
          </a:xfrm>
          <a:custGeom>
            <a:avLst/>
            <a:gdLst>
              <a:gd name="connsiteX0" fmla="*/ 0 w 4464557"/>
              <a:gd name="connsiteY0" fmla="*/ 1626829 h 3859200"/>
              <a:gd name="connsiteX1" fmla="*/ 1676929 w 4464557"/>
              <a:gd name="connsiteY1" fmla="*/ 3788816 h 3859200"/>
              <a:gd name="connsiteX2" fmla="*/ 4188156 w 4464557"/>
              <a:gd name="connsiteY2" fmla="*/ 2702530 h 3859200"/>
              <a:gd name="connsiteX3" fmla="*/ 3760830 w 4464557"/>
              <a:gd name="connsiteY3" fmla="*/ 0 h 3859200"/>
              <a:gd name="connsiteX4" fmla="*/ 3564357 w 4464557"/>
              <a:gd name="connsiteY4" fmla="*/ 209091 h 3859200"/>
              <a:gd name="connsiteX5" fmla="*/ 3609172 w 4464557"/>
              <a:gd name="connsiteY5" fmla="*/ 249821 h 3859200"/>
              <a:gd name="connsiteX6" fmla="*/ 4179515 w 4464557"/>
              <a:gd name="connsiteY6" fmla="*/ 1626751 h 3859200"/>
              <a:gd name="connsiteX7" fmla="*/ 2232242 w 4464557"/>
              <a:gd name="connsiteY7" fmla="*/ 3574024 h 3859200"/>
              <a:gd name="connsiteX8" fmla="*/ 295023 w 4464557"/>
              <a:gd name="connsiteY8" fmla="*/ 1825849 h 3859200"/>
              <a:gd name="connsiteX9" fmla="*/ 284973 w 4464557"/>
              <a:gd name="connsiteY9" fmla="*/ 1626819 h 38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4557" h="3859200">
                <a:moveTo>
                  <a:pt x="0" y="1626829"/>
                </a:moveTo>
                <a:cubicBezTo>
                  <a:pt x="36" y="2645754"/>
                  <a:pt x="690036" y="3535339"/>
                  <a:pt x="1676929" y="3788816"/>
                </a:cubicBezTo>
                <a:cubicBezTo>
                  <a:pt x="2663822" y="4042293"/>
                  <a:pt x="3697107" y="3595323"/>
                  <a:pt x="4188156" y="2702530"/>
                </a:cubicBezTo>
                <a:cubicBezTo>
                  <a:pt x="4679204" y="1809737"/>
                  <a:pt x="4503374" y="697737"/>
                  <a:pt x="3760830" y="0"/>
                </a:cubicBezTo>
                <a:lnTo>
                  <a:pt x="3564357" y="209091"/>
                </a:lnTo>
                <a:lnTo>
                  <a:pt x="3609172" y="249821"/>
                </a:lnTo>
                <a:cubicBezTo>
                  <a:pt x="3961559" y="602208"/>
                  <a:pt x="4179515" y="1089027"/>
                  <a:pt x="4179515" y="1626751"/>
                </a:cubicBezTo>
                <a:cubicBezTo>
                  <a:pt x="4179515" y="2702200"/>
                  <a:pt x="3307691" y="3574024"/>
                  <a:pt x="2232242" y="3574024"/>
                </a:cubicBezTo>
                <a:cubicBezTo>
                  <a:pt x="1224009" y="3574024"/>
                  <a:pt x="394743" y="2807773"/>
                  <a:pt x="295023" y="1825849"/>
                </a:cubicBezTo>
                <a:lnTo>
                  <a:pt x="284973" y="1626819"/>
                </a:lnTo>
                <a:close/>
              </a:path>
            </a:pathLst>
          </a:custGeom>
          <a:solidFill>
            <a:srgbClr val="1D6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>
            <a:off x="3322300" y="1882912"/>
            <a:ext cx="3436364" cy="3436364"/>
          </a:xfrm>
          <a:custGeom>
            <a:avLst/>
            <a:gdLst>
              <a:gd name="connsiteX0" fmla="*/ 1718167 w 3436364"/>
              <a:gd name="connsiteY0" fmla="*/ 0 h 3436364"/>
              <a:gd name="connsiteX1" fmla="*/ 0 w 3436364"/>
              <a:gd name="connsiteY1" fmla="*/ 1718182 h 3436364"/>
              <a:gd name="connsiteX2" fmla="*/ 286362 w 3436364"/>
              <a:gd name="connsiteY2" fmla="*/ 1718181 h 3436364"/>
              <a:gd name="connsiteX3" fmla="*/ 293755 w 3436364"/>
              <a:gd name="connsiteY3" fmla="*/ 1571787 h 3436364"/>
              <a:gd name="connsiteX4" fmla="*/ 1718181 w 3436364"/>
              <a:gd name="connsiteY4" fmla="*/ 286364 h 3436364"/>
              <a:gd name="connsiteX5" fmla="*/ 3150000 w 3436364"/>
              <a:gd name="connsiteY5" fmla="*/ 1718182 h 3436364"/>
              <a:gd name="connsiteX6" fmla="*/ 1718181 w 3436364"/>
              <a:gd name="connsiteY6" fmla="*/ 3150000 h 3436364"/>
              <a:gd name="connsiteX7" fmla="*/ 293755 w 3436364"/>
              <a:gd name="connsiteY7" fmla="*/ 1864577 h 3436364"/>
              <a:gd name="connsiteX8" fmla="*/ 286365 w 3436364"/>
              <a:gd name="connsiteY8" fmla="*/ 1718232 h 3436364"/>
              <a:gd name="connsiteX9" fmla="*/ 0 w 3436364"/>
              <a:gd name="connsiteY9" fmla="*/ 1718242 h 3436364"/>
              <a:gd name="connsiteX10" fmla="*/ 1718227 w 3436364"/>
              <a:gd name="connsiteY10" fmla="*/ 3436364 h 3436364"/>
              <a:gd name="connsiteX11" fmla="*/ 3436364 w 3436364"/>
              <a:gd name="connsiteY11" fmla="*/ 1718152 h 3436364"/>
              <a:gd name="connsiteX12" fmla="*/ 1718167 w 3436364"/>
              <a:gd name="connsiteY12" fmla="*/ 0 h 34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6364" h="3436364">
                <a:moveTo>
                  <a:pt x="1718167" y="0"/>
                </a:moveTo>
                <a:cubicBezTo>
                  <a:pt x="769247" y="8"/>
                  <a:pt x="0" y="769262"/>
                  <a:pt x="0" y="1718182"/>
                </a:cubicBezTo>
                <a:lnTo>
                  <a:pt x="286362" y="1718181"/>
                </a:lnTo>
                <a:lnTo>
                  <a:pt x="293755" y="1571787"/>
                </a:lnTo>
                <a:cubicBezTo>
                  <a:pt x="367078" y="849784"/>
                  <a:pt x="976832" y="286364"/>
                  <a:pt x="1718181" y="286364"/>
                </a:cubicBezTo>
                <a:cubicBezTo>
                  <a:pt x="2508953" y="286364"/>
                  <a:pt x="3150000" y="927411"/>
                  <a:pt x="3150000" y="1718182"/>
                </a:cubicBezTo>
                <a:cubicBezTo>
                  <a:pt x="3150000" y="2508953"/>
                  <a:pt x="2508953" y="3150000"/>
                  <a:pt x="1718181" y="3150000"/>
                </a:cubicBezTo>
                <a:cubicBezTo>
                  <a:pt x="976832" y="3150000"/>
                  <a:pt x="367078" y="2586580"/>
                  <a:pt x="293755" y="1864577"/>
                </a:cubicBezTo>
                <a:lnTo>
                  <a:pt x="286365" y="1718232"/>
                </a:lnTo>
                <a:lnTo>
                  <a:pt x="0" y="1718242"/>
                </a:lnTo>
                <a:cubicBezTo>
                  <a:pt x="33" y="2667162"/>
                  <a:pt x="769307" y="3436389"/>
                  <a:pt x="1718227" y="3436364"/>
                </a:cubicBezTo>
                <a:cubicBezTo>
                  <a:pt x="2667147" y="3436339"/>
                  <a:pt x="3436381" y="2667072"/>
                  <a:pt x="3436364" y="1718152"/>
                </a:cubicBezTo>
                <a:cubicBezTo>
                  <a:pt x="3436347" y="769232"/>
                  <a:pt x="2667087" y="-8"/>
                  <a:pt x="1718167" y="0"/>
                </a:cubicBezTo>
                <a:close/>
              </a:path>
            </a:pathLst>
          </a:custGeom>
          <a:solidFill>
            <a:srgbClr val="D8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 rot="16200000" flipH="1">
            <a:off x="3338385" y="1899106"/>
            <a:ext cx="3436522" cy="3404139"/>
          </a:xfrm>
          <a:custGeom>
            <a:avLst/>
            <a:gdLst>
              <a:gd name="connsiteX0" fmla="*/ 0 w 3436522"/>
              <a:gd name="connsiteY0" fmla="*/ 1685966 h 3404139"/>
              <a:gd name="connsiteX1" fmla="*/ 1607113 w 3436522"/>
              <a:gd name="connsiteY1" fmla="*/ 3400494 h 3404139"/>
              <a:gd name="connsiteX2" fmla="*/ 3421996 w 3436522"/>
              <a:gd name="connsiteY2" fmla="*/ 1907639 h 3404139"/>
              <a:gd name="connsiteX3" fmla="*/ 2049650 w 3436522"/>
              <a:gd name="connsiteY3" fmla="*/ 0 h 3404139"/>
              <a:gd name="connsiteX4" fmla="*/ 1994347 w 3436522"/>
              <a:gd name="connsiteY4" fmla="*/ 281285 h 3404139"/>
              <a:gd name="connsiteX5" fmla="*/ 2006743 w 3436522"/>
              <a:gd name="connsiteY5" fmla="*/ 283177 h 3404139"/>
              <a:gd name="connsiteX6" fmla="*/ 3150000 w 3436522"/>
              <a:gd name="connsiteY6" fmla="*/ 1685907 h 3404139"/>
              <a:gd name="connsiteX7" fmla="*/ 1718182 w 3436522"/>
              <a:gd name="connsiteY7" fmla="*/ 3117726 h 3404139"/>
              <a:gd name="connsiteX8" fmla="*/ 293756 w 3436522"/>
              <a:gd name="connsiteY8" fmla="*/ 1832302 h 3404139"/>
              <a:gd name="connsiteX9" fmla="*/ 286366 w 3436522"/>
              <a:gd name="connsiteY9" fmla="*/ 1685956 h 340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6522" h="3404139">
                <a:moveTo>
                  <a:pt x="0" y="1685966"/>
                </a:moveTo>
                <a:cubicBezTo>
                  <a:pt x="32" y="2591748"/>
                  <a:pt x="703225" y="3341941"/>
                  <a:pt x="1607113" y="3400494"/>
                </a:cubicBezTo>
                <a:cubicBezTo>
                  <a:pt x="2511000" y="3459047"/>
                  <a:pt x="3305104" y="2805847"/>
                  <a:pt x="3421996" y="1907639"/>
                </a:cubicBezTo>
                <a:cubicBezTo>
                  <a:pt x="3538888" y="1009431"/>
                  <a:pt x="2938417" y="174742"/>
                  <a:pt x="2049650" y="0"/>
                </a:cubicBezTo>
                <a:lnTo>
                  <a:pt x="1994347" y="281285"/>
                </a:lnTo>
                <a:lnTo>
                  <a:pt x="2006743" y="283177"/>
                </a:lnTo>
                <a:cubicBezTo>
                  <a:pt x="2659198" y="416689"/>
                  <a:pt x="3150000" y="993981"/>
                  <a:pt x="3150000" y="1685907"/>
                </a:cubicBezTo>
                <a:cubicBezTo>
                  <a:pt x="3150000" y="2476679"/>
                  <a:pt x="2508953" y="3117726"/>
                  <a:pt x="1718182" y="3117726"/>
                </a:cubicBezTo>
                <a:cubicBezTo>
                  <a:pt x="976834" y="3117726"/>
                  <a:pt x="367079" y="2554306"/>
                  <a:pt x="293756" y="1832302"/>
                </a:cubicBezTo>
                <a:lnTo>
                  <a:pt x="286366" y="1685956"/>
                </a:lnTo>
                <a:close/>
              </a:path>
            </a:pathLst>
          </a:cu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 flipH="1">
            <a:off x="3837755" y="2398364"/>
            <a:ext cx="2405457" cy="2405450"/>
          </a:xfrm>
          <a:custGeom>
            <a:avLst/>
            <a:gdLst>
              <a:gd name="connsiteX0" fmla="*/ 1202719 w 2405457"/>
              <a:gd name="connsiteY0" fmla="*/ 0 h 2405450"/>
              <a:gd name="connsiteX1" fmla="*/ 1 w 2405457"/>
              <a:gd name="connsiteY1" fmla="*/ 1202725 h 2405450"/>
              <a:gd name="connsiteX2" fmla="*/ 286365 w 2405457"/>
              <a:gd name="connsiteY2" fmla="*/ 1202725 h 2405450"/>
              <a:gd name="connsiteX3" fmla="*/ 291096 w 2405457"/>
              <a:gd name="connsiteY3" fmla="*/ 1109035 h 2405450"/>
              <a:gd name="connsiteX4" fmla="*/ 1202729 w 2405457"/>
              <a:gd name="connsiteY4" fmla="*/ 286364 h 2405450"/>
              <a:gd name="connsiteX5" fmla="*/ 2119093 w 2405457"/>
              <a:gd name="connsiteY5" fmla="*/ 1202728 h 2405450"/>
              <a:gd name="connsiteX6" fmla="*/ 1202729 w 2405457"/>
              <a:gd name="connsiteY6" fmla="*/ 2119092 h 2405450"/>
              <a:gd name="connsiteX7" fmla="*/ 291096 w 2405457"/>
              <a:gd name="connsiteY7" fmla="*/ 1296421 h 2405450"/>
              <a:gd name="connsiteX8" fmla="*/ 286367 w 2405457"/>
              <a:gd name="connsiteY8" fmla="*/ 1202758 h 2405450"/>
              <a:gd name="connsiteX9" fmla="*/ 0 w 2405457"/>
              <a:gd name="connsiteY9" fmla="*/ 1202767 h 2405450"/>
              <a:gd name="connsiteX10" fmla="*/ 1202760 w 2405457"/>
              <a:gd name="connsiteY10" fmla="*/ 2405450 h 2405450"/>
              <a:gd name="connsiteX11" fmla="*/ 2405457 w 2405457"/>
              <a:gd name="connsiteY11" fmla="*/ 1202704 h 2405450"/>
              <a:gd name="connsiteX12" fmla="*/ 1202719 w 2405457"/>
              <a:gd name="connsiteY12" fmla="*/ 0 h 24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05457" h="2405450">
                <a:moveTo>
                  <a:pt x="1202719" y="0"/>
                </a:moveTo>
                <a:cubicBezTo>
                  <a:pt x="538474" y="6"/>
                  <a:pt x="1" y="538482"/>
                  <a:pt x="1" y="1202725"/>
                </a:cubicBezTo>
                <a:lnTo>
                  <a:pt x="286365" y="1202725"/>
                </a:lnTo>
                <a:lnTo>
                  <a:pt x="291096" y="1109035"/>
                </a:lnTo>
                <a:cubicBezTo>
                  <a:pt x="338023" y="646953"/>
                  <a:pt x="728266" y="286364"/>
                  <a:pt x="1202729" y="286364"/>
                </a:cubicBezTo>
                <a:cubicBezTo>
                  <a:pt x="1708823" y="286364"/>
                  <a:pt x="2119093" y="696634"/>
                  <a:pt x="2119093" y="1202728"/>
                </a:cubicBezTo>
                <a:cubicBezTo>
                  <a:pt x="2119093" y="1708822"/>
                  <a:pt x="1708823" y="2119092"/>
                  <a:pt x="1202729" y="2119092"/>
                </a:cubicBezTo>
                <a:cubicBezTo>
                  <a:pt x="728266" y="2119092"/>
                  <a:pt x="338023" y="1758503"/>
                  <a:pt x="291096" y="1296421"/>
                </a:cubicBezTo>
                <a:lnTo>
                  <a:pt x="286367" y="1202758"/>
                </a:lnTo>
                <a:lnTo>
                  <a:pt x="0" y="1202767"/>
                </a:lnTo>
                <a:cubicBezTo>
                  <a:pt x="24" y="1867010"/>
                  <a:pt x="538516" y="2405468"/>
                  <a:pt x="1202760" y="2405450"/>
                </a:cubicBezTo>
                <a:cubicBezTo>
                  <a:pt x="1867005" y="2405433"/>
                  <a:pt x="2405469" y="1866947"/>
                  <a:pt x="2405457" y="1202704"/>
                </a:cubicBezTo>
                <a:cubicBezTo>
                  <a:pt x="2405446" y="538461"/>
                  <a:pt x="1866963" y="-6"/>
                  <a:pt x="1202719" y="0"/>
                </a:cubicBezTo>
                <a:close/>
              </a:path>
            </a:pathLst>
          </a:custGeom>
          <a:solidFill>
            <a:srgbClr val="D8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 rot="16200000" flipH="1">
            <a:off x="3837786" y="2398326"/>
            <a:ext cx="2405496" cy="2405580"/>
          </a:xfrm>
          <a:custGeom>
            <a:avLst/>
            <a:gdLst>
              <a:gd name="connsiteX0" fmla="*/ 0 w 2405496"/>
              <a:gd name="connsiteY0" fmla="*/ 1202781 h 2405580"/>
              <a:gd name="connsiteX1" fmla="*/ 909186 w 2405496"/>
              <a:gd name="connsiteY1" fmla="*/ 2369096 h 2405580"/>
              <a:gd name="connsiteX2" fmla="*/ 2262148 w 2405496"/>
              <a:gd name="connsiteY2" fmla="*/ 1772100 h 2405580"/>
              <a:gd name="connsiteX3" fmla="*/ 2013465 w 2405496"/>
              <a:gd name="connsiteY3" fmla="*/ 314340 h 2405580"/>
              <a:gd name="connsiteX4" fmla="*/ 539097 w 2405496"/>
              <a:gd name="connsiteY4" fmla="*/ 199668 h 2405580"/>
              <a:gd name="connsiteX5" fmla="*/ 697242 w 2405496"/>
              <a:gd name="connsiteY5" fmla="*/ 438704 h 2405580"/>
              <a:gd name="connsiteX6" fmla="*/ 765930 w 2405496"/>
              <a:gd name="connsiteY6" fmla="*/ 396975 h 2405580"/>
              <a:gd name="connsiteX7" fmla="*/ 1202724 w 2405496"/>
              <a:gd name="connsiteY7" fmla="*/ 286375 h 2405580"/>
              <a:gd name="connsiteX8" fmla="*/ 2119088 w 2405496"/>
              <a:gd name="connsiteY8" fmla="*/ 1202739 h 2405580"/>
              <a:gd name="connsiteX9" fmla="*/ 1202724 w 2405496"/>
              <a:gd name="connsiteY9" fmla="*/ 2119103 h 2405580"/>
              <a:gd name="connsiteX10" fmla="*/ 291091 w 2405496"/>
              <a:gd name="connsiteY10" fmla="*/ 1296432 h 2405580"/>
              <a:gd name="connsiteX11" fmla="*/ 286361 w 2405496"/>
              <a:gd name="connsiteY11" fmla="*/ 1202771 h 240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05496" h="2405580">
                <a:moveTo>
                  <a:pt x="0" y="1202781"/>
                </a:moveTo>
                <a:cubicBezTo>
                  <a:pt x="20" y="1753953"/>
                  <a:pt x="374683" y="2234576"/>
                  <a:pt x="909186" y="2369096"/>
                </a:cubicBezTo>
                <a:cubicBezTo>
                  <a:pt x="1443690" y="2503616"/>
                  <a:pt x="2001228" y="2257602"/>
                  <a:pt x="2262148" y="1772100"/>
                </a:cubicBezTo>
                <a:cubicBezTo>
                  <a:pt x="2523067" y="1286600"/>
                  <a:pt x="2420588" y="685877"/>
                  <a:pt x="2013465" y="314340"/>
                </a:cubicBezTo>
                <a:cubicBezTo>
                  <a:pt x="1606340" y="-57198"/>
                  <a:pt x="998772" y="-104453"/>
                  <a:pt x="539097" y="199668"/>
                </a:cubicBezTo>
                <a:lnTo>
                  <a:pt x="697242" y="438704"/>
                </a:lnTo>
                <a:lnTo>
                  <a:pt x="765930" y="396975"/>
                </a:lnTo>
                <a:cubicBezTo>
                  <a:pt x="895773" y="326440"/>
                  <a:pt x="1044569" y="286375"/>
                  <a:pt x="1202724" y="286375"/>
                </a:cubicBezTo>
                <a:cubicBezTo>
                  <a:pt x="1708818" y="286375"/>
                  <a:pt x="2119088" y="696645"/>
                  <a:pt x="2119088" y="1202739"/>
                </a:cubicBezTo>
                <a:cubicBezTo>
                  <a:pt x="2119088" y="1708833"/>
                  <a:pt x="1708818" y="2119103"/>
                  <a:pt x="1202724" y="2119103"/>
                </a:cubicBezTo>
                <a:cubicBezTo>
                  <a:pt x="728261" y="2119103"/>
                  <a:pt x="338018" y="1758514"/>
                  <a:pt x="291091" y="1296432"/>
                </a:cubicBezTo>
                <a:lnTo>
                  <a:pt x="286361" y="1202771"/>
                </a:lnTo>
                <a:close/>
              </a:path>
            </a:pathLst>
          </a:cu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>
            <a:off x="1776349" y="2557502"/>
            <a:ext cx="2424805" cy="358516"/>
          </a:xfrm>
          <a:custGeom>
            <a:avLst/>
            <a:gdLst>
              <a:gd name="connsiteX0" fmla="*/ 2895600 w 2895600"/>
              <a:gd name="connsiteY0" fmla="*/ 165100 h 165100"/>
              <a:gd name="connsiteX1" fmla="*/ 2768600 w 2895600"/>
              <a:gd name="connsiteY1" fmla="*/ 0 h 165100"/>
              <a:gd name="connsiteX2" fmla="*/ 0 w 2895600"/>
              <a:gd name="connsiteY2" fmla="*/ 0 h 165100"/>
              <a:gd name="connsiteX0-1" fmla="*/ 3060700 w 3060700"/>
              <a:gd name="connsiteY0-2" fmla="*/ 159452 h 159452"/>
              <a:gd name="connsiteX1-3" fmla="*/ 2768600 w 3060700"/>
              <a:gd name="connsiteY1-4" fmla="*/ 0 h 159452"/>
              <a:gd name="connsiteX2-5" fmla="*/ 0 w 3060700"/>
              <a:gd name="connsiteY2-6" fmla="*/ 0 h 1594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060700" h="159452">
                <a:moveTo>
                  <a:pt x="3060700" y="159452"/>
                </a:moveTo>
                <a:lnTo>
                  <a:pt x="27686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 89"/>
          <p:cNvSpPr/>
          <p:nvPr/>
        </p:nvSpPr>
        <p:spPr>
          <a:xfrm>
            <a:off x="1050202" y="3463786"/>
            <a:ext cx="2424805" cy="358516"/>
          </a:xfrm>
          <a:custGeom>
            <a:avLst/>
            <a:gdLst>
              <a:gd name="connsiteX0" fmla="*/ 2895600 w 2895600"/>
              <a:gd name="connsiteY0" fmla="*/ 165100 h 165100"/>
              <a:gd name="connsiteX1" fmla="*/ 2768600 w 2895600"/>
              <a:gd name="connsiteY1" fmla="*/ 0 h 165100"/>
              <a:gd name="connsiteX2" fmla="*/ 0 w 2895600"/>
              <a:gd name="connsiteY2" fmla="*/ 0 h 165100"/>
              <a:gd name="connsiteX0-1" fmla="*/ 3060700 w 3060700"/>
              <a:gd name="connsiteY0-2" fmla="*/ 159452 h 159452"/>
              <a:gd name="connsiteX1-3" fmla="*/ 2768600 w 3060700"/>
              <a:gd name="connsiteY1-4" fmla="*/ 0 h 159452"/>
              <a:gd name="connsiteX2-5" fmla="*/ 0 w 3060700"/>
              <a:gd name="connsiteY2-6" fmla="*/ 0 h 1594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060700" h="159452">
                <a:moveTo>
                  <a:pt x="3060700" y="159452"/>
                </a:moveTo>
                <a:lnTo>
                  <a:pt x="27686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>
          <a:xfrm>
            <a:off x="1030968" y="4615649"/>
            <a:ext cx="2424805" cy="358516"/>
          </a:xfrm>
          <a:custGeom>
            <a:avLst/>
            <a:gdLst>
              <a:gd name="connsiteX0" fmla="*/ 2895600 w 2895600"/>
              <a:gd name="connsiteY0" fmla="*/ 165100 h 165100"/>
              <a:gd name="connsiteX1" fmla="*/ 2768600 w 2895600"/>
              <a:gd name="connsiteY1" fmla="*/ 0 h 165100"/>
              <a:gd name="connsiteX2" fmla="*/ 0 w 2895600"/>
              <a:gd name="connsiteY2" fmla="*/ 0 h 165100"/>
              <a:gd name="connsiteX0-1" fmla="*/ 3060700 w 3060700"/>
              <a:gd name="connsiteY0-2" fmla="*/ 159452 h 159452"/>
              <a:gd name="connsiteX1-3" fmla="*/ 2768600 w 3060700"/>
              <a:gd name="connsiteY1-4" fmla="*/ 0 h 159452"/>
              <a:gd name="connsiteX2-5" fmla="*/ 0 w 3060700"/>
              <a:gd name="connsiteY2-6" fmla="*/ 0 h 1594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060700" h="159452">
                <a:moveTo>
                  <a:pt x="3060700" y="159452"/>
                </a:moveTo>
                <a:lnTo>
                  <a:pt x="27686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上箭头 91"/>
          <p:cNvSpPr/>
          <p:nvPr/>
        </p:nvSpPr>
        <p:spPr>
          <a:xfrm>
            <a:off x="7850288" y="1444081"/>
            <a:ext cx="344382" cy="349927"/>
          </a:xfrm>
          <a:prstGeom prst="upArrow">
            <a:avLst/>
          </a:prstGeom>
          <a:solidFill>
            <a:srgbClr val="42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8189719" y="1370201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altLang="zh-CN" sz="2800" b="1" dirty="0">
                <a:solidFill>
                  <a:srgbClr val="42BAC8"/>
                </a:solidFill>
                <a:latin typeface="DFPYanKaiW5-B5" panose="03000500000000000000" pitchFamily="66" charset="-120"/>
                <a:ea typeface="DFPYanKaiW5-B5" panose="03000500000000000000" pitchFamily="66" charset="-120"/>
                <a:cs typeface="DFLiSong-Lt" panose="02020309000000000000" pitchFamily="49" charset="-122"/>
              </a:rPr>
              <a:t>75%</a:t>
            </a:r>
            <a:endParaRPr lang="zh-CN" altLang="en-US" sz="2800" b="1" dirty="0">
              <a:solidFill>
                <a:srgbClr val="42BAC8"/>
              </a:solidFill>
              <a:latin typeface="DFPYanKaiW5-B5" panose="03000500000000000000" pitchFamily="66" charset="-120"/>
              <a:ea typeface="DFPYanKaiW5-B5" panose="03000500000000000000" pitchFamily="66" charset="-120"/>
              <a:cs typeface="DFLiSong-Lt" panose="02020309000000000000" pitchFamily="49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769327" y="1873656"/>
            <a:ext cx="2357568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 title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769327" y="2160641"/>
            <a:ext cx="3391707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上箭头 66"/>
          <p:cNvSpPr/>
          <p:nvPr/>
        </p:nvSpPr>
        <p:spPr>
          <a:xfrm>
            <a:off x="7850288" y="3003337"/>
            <a:ext cx="344382" cy="349927"/>
          </a:xfrm>
          <a:prstGeom prst="upArrow">
            <a:avLst/>
          </a:prstGeom>
          <a:solidFill>
            <a:srgbClr val="2B8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189719" y="2929457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altLang="zh-CN" sz="2800" b="1" dirty="0" smtClean="0">
                <a:solidFill>
                  <a:srgbClr val="2B8B95"/>
                </a:solidFill>
                <a:latin typeface="DFPYanKaiW5-B5" panose="03000500000000000000" pitchFamily="66" charset="-120"/>
                <a:ea typeface="DFPYanKaiW5-B5" panose="03000500000000000000" pitchFamily="66" charset="-120"/>
                <a:cs typeface="DFLiSong-Lt" panose="02020309000000000000" pitchFamily="49" charset="-122"/>
              </a:rPr>
              <a:t>45%</a:t>
            </a:r>
            <a:endParaRPr lang="zh-CN" altLang="en-US" sz="2800" b="1" dirty="0">
              <a:solidFill>
                <a:srgbClr val="2B8B95"/>
              </a:solidFill>
              <a:latin typeface="DFPYanKaiW5-B5" panose="03000500000000000000" pitchFamily="66" charset="-120"/>
              <a:ea typeface="DFPYanKaiW5-B5" panose="03000500000000000000" pitchFamily="66" charset="-120"/>
              <a:cs typeface="DFLiSong-Lt" panose="02020309000000000000" pitchFamily="49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769327" y="3432912"/>
            <a:ext cx="2357568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 title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769327" y="3719897"/>
            <a:ext cx="3391707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上箭头 72"/>
          <p:cNvSpPr/>
          <p:nvPr/>
        </p:nvSpPr>
        <p:spPr>
          <a:xfrm>
            <a:off x="7850288" y="4562592"/>
            <a:ext cx="344382" cy="349927"/>
          </a:xfrm>
          <a:prstGeom prst="upArrow">
            <a:avLst/>
          </a:prstGeom>
          <a:solidFill>
            <a:srgbClr val="1D6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8189719" y="4488712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altLang="zh-CN" sz="2800" b="1" dirty="0" smtClean="0">
                <a:solidFill>
                  <a:srgbClr val="1D6269"/>
                </a:solidFill>
                <a:latin typeface="DFPYanKaiW5-B5" panose="03000500000000000000" pitchFamily="66" charset="-120"/>
                <a:ea typeface="DFPYanKaiW5-B5" panose="03000500000000000000" pitchFamily="66" charset="-120"/>
                <a:cs typeface="DFLiSong-Lt" panose="02020309000000000000" pitchFamily="49" charset="-122"/>
              </a:rPr>
              <a:t>35%</a:t>
            </a:r>
            <a:endParaRPr lang="zh-CN" altLang="en-US" sz="2800" b="1" dirty="0">
              <a:solidFill>
                <a:srgbClr val="1D6269"/>
              </a:solidFill>
              <a:latin typeface="DFPYanKaiW5-B5" panose="03000500000000000000" pitchFamily="66" charset="-120"/>
              <a:ea typeface="DFPYanKaiW5-B5" panose="03000500000000000000" pitchFamily="66" charset="-120"/>
              <a:cs typeface="DFLiSong-Lt" panose="02020309000000000000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769327" y="4992167"/>
            <a:ext cx="2357568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 title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769327" y="5279152"/>
            <a:ext cx="3391707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219803" y="3362499"/>
            <a:ext cx="1641358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 title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774101" y="2104858"/>
            <a:ext cx="2193263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 title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050202" y="3009770"/>
            <a:ext cx="2193263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 title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030967" y="4161498"/>
            <a:ext cx="2193263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 title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3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85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350"/>
                            </p:stCondLst>
                            <p:childTnLst>
                              <p:par>
                                <p:cTn id="9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1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949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449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949"/>
                            </p:stCondLst>
                            <p:childTnLst>
                              <p:par>
                                <p:cTn id="1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 tmFilter="0,0; .5, 1; 1, 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700"/>
                            </p:stCondLst>
                            <p:childTnLst>
                              <p:par>
                                <p:cTn id="1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8549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0" grpId="0" animBg="1"/>
      <p:bldP spid="55" grpId="0" animBg="1"/>
      <p:bldP spid="53" grpId="0" animBg="1"/>
      <p:bldP spid="61" grpId="0" animBg="1"/>
      <p:bldP spid="58" grpId="0" animBg="1"/>
      <p:bldP spid="89" grpId="0" animBg="1"/>
      <p:bldP spid="90" grpId="0" animBg="1"/>
      <p:bldP spid="91" grpId="0" animBg="1"/>
      <p:bldP spid="92" grpId="0" animBg="1"/>
      <p:bldP spid="98" grpId="0"/>
      <p:bldP spid="100" grpId="0"/>
      <p:bldP spid="101" grpId="0"/>
      <p:bldP spid="67" grpId="0" animBg="1"/>
      <p:bldP spid="68" grpId="0"/>
      <p:bldP spid="70" grpId="0"/>
      <p:bldP spid="71" grpId="0"/>
      <p:bldP spid="73" grpId="0" animBg="1"/>
      <p:bldP spid="75" grpId="0"/>
      <p:bldP spid="77" grpId="0"/>
      <p:bldP spid="81" grpId="0"/>
      <p:bldP spid="87" grpId="0"/>
      <p:bldP spid="88" grpId="0"/>
      <p:bldP spid="103" grpId="0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0035" y="-87630"/>
            <a:ext cx="12472670" cy="7005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" y="0"/>
            <a:ext cx="12059920" cy="6969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复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2641</Words>
  <Application>WPS Presentation</Application>
  <PresentationFormat>自定义</PresentationFormat>
  <Paragraphs>169</Paragraphs>
  <Slides>17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44" baseType="lpstr">
      <vt:lpstr>Arial</vt:lpstr>
      <vt:lpstr>SimSun</vt:lpstr>
      <vt:lpstr>Wingdings</vt:lpstr>
      <vt:lpstr>Courier New</vt:lpstr>
      <vt:lpstr>Microsoft YaHei</vt:lpstr>
      <vt:lpstr>Impact</vt:lpstr>
      <vt:lpstr>Gulim</vt:lpstr>
      <vt:lpstr>Malgun Gothic</vt:lpstr>
      <vt:lpstr>Palatino Linotype</vt:lpstr>
      <vt:lpstr>Arial Unicode MS</vt:lpstr>
      <vt:lpstr>Century Gothic</vt:lpstr>
      <vt:lpstr>Calibri</vt:lpstr>
      <vt:lpstr>DFPYanKaiW5-B5</vt:lpstr>
      <vt:lpstr>MingLiU-ExtB</vt:lpstr>
      <vt:lpstr>DFLiSong-Lt</vt:lpstr>
      <vt:lpstr>Batang</vt:lpstr>
      <vt:lpstr>Constantia</vt:lpstr>
      <vt:lpstr>BankGothic Md BT</vt:lpstr>
      <vt:lpstr>Yu Gothic UI Semibold</vt:lpstr>
      <vt:lpstr>Algerian</vt:lpstr>
      <vt:lpstr>Gabriola</vt:lpstr>
      <vt:lpstr>楷体</vt:lpstr>
      <vt:lpstr>Adobe Myungjo Std M</vt:lpstr>
      <vt:lpstr>MS UI Gothic</vt:lpstr>
      <vt:lpstr>主管人员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hoang</cp:lastModifiedBy>
  <cp:revision>317</cp:revision>
  <dcterms:created xsi:type="dcterms:W3CDTF">2014-12-01T05:17:00Z</dcterms:created>
  <dcterms:modified xsi:type="dcterms:W3CDTF">2023-03-21T16:30:20Z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1033-11.2.0.11219</vt:lpwstr>
  </property>
  <property fmtid="{D5CDD505-2E9C-101B-9397-08002B2CF9AE}" pid="3" name="ICV">
    <vt:lpwstr>DC52B59D6C2A40C69F8F42F1F8509447</vt:lpwstr>
  </property>
</Properties>
</file>