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fadb3632b0d689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5T16:13:32.411" idx="1">
    <p:pos x="10" y="10"/>
    <p:text/>
    <p:extLst>
      <p:ext uri="{C676402C-5697-4E1C-873F-D02D1690AC5C}">
        <p15:threadingInfo xmlns:p15="http://schemas.microsoft.com/office/powerpoint/2012/main" timeZoneBias="-27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267364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E9CB8-D3B8-4E5D-AD2F-A580B496C96D}"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06408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808750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6073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62829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482260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2940358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1860748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268248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77608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18993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DE9CB8-D3B8-4E5D-AD2F-A580B496C96D}"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29913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DE9CB8-D3B8-4E5D-AD2F-A580B496C96D}" type="datetimeFigureOut">
              <a:rPr lang="en-US" smtClean="0"/>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02388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306479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222143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DE9CB8-D3B8-4E5D-AD2F-A580B496C96D}" type="datetimeFigureOut">
              <a:rPr lang="en-US" smtClean="0"/>
              <a:t>7/2/2024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213347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DE9CB8-D3B8-4E5D-AD2F-A580B496C96D}" type="datetimeFigureOut">
              <a:rPr lang="en-US" smtClean="0"/>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0D1880-FB75-4D7D-B6B9-5E865695204A}" type="slidenum">
              <a:rPr lang="en-US" smtClean="0"/>
              <a:t>‹#›</a:t>
            </a:fld>
            <a:endParaRPr lang="en-US"/>
          </a:p>
        </p:txBody>
      </p:sp>
    </p:spTree>
    <p:extLst>
      <p:ext uri="{BB962C8B-B14F-4D97-AF65-F5344CB8AC3E}">
        <p14:creationId xmlns:p14="http://schemas.microsoft.com/office/powerpoint/2010/main" val="136645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DE9CB8-D3B8-4E5D-AD2F-A580B496C96D}" type="datetimeFigureOut">
              <a:rPr lang="en-US" smtClean="0"/>
              <a:t>7/2/2024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E0D1880-FB75-4D7D-B6B9-5E865695204A}" type="slidenum">
              <a:rPr lang="en-US" smtClean="0"/>
              <a:t>‹#›</a:t>
            </a:fld>
            <a:endParaRPr lang="en-US"/>
          </a:p>
        </p:txBody>
      </p:sp>
    </p:spTree>
    <p:extLst>
      <p:ext uri="{BB962C8B-B14F-4D97-AF65-F5344CB8AC3E}">
        <p14:creationId xmlns:p14="http://schemas.microsoft.com/office/powerpoint/2010/main" val="2684693268"/>
      </p:ext>
    </p:extLst>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 id="21474839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31" y="452718"/>
            <a:ext cx="9404723" cy="1400530"/>
          </a:xfrm>
        </p:spPr>
        <p:txBody>
          <a:bodyPr/>
          <a:lstStyle/>
          <a:p>
            <a:pPr algn="ctr"/>
            <a:r>
              <a:rPr lang="fa-IR" sz="8000" b="1" dirty="0" smtClean="0">
                <a:cs typeface="B Nazanin" panose="00000400000000000000" pitchFamily="2" charset="-78"/>
              </a:rPr>
              <a:t>به نام خدا</a:t>
            </a:r>
            <a:endParaRPr lang="en-US" sz="8000" b="1" dirty="0">
              <a:cs typeface="B Nazanin" panose="00000400000000000000" pitchFamily="2" charset="-78"/>
            </a:endParaRPr>
          </a:p>
        </p:txBody>
      </p:sp>
      <p:sp>
        <p:nvSpPr>
          <p:cNvPr id="3" name="Content Placeholder 2"/>
          <p:cNvSpPr>
            <a:spLocks noGrp="1"/>
          </p:cNvSpPr>
          <p:nvPr>
            <p:ph idx="1"/>
          </p:nvPr>
        </p:nvSpPr>
        <p:spPr>
          <a:xfrm>
            <a:off x="1486225" y="2155468"/>
            <a:ext cx="8254333" cy="3501848"/>
          </a:xfrm>
        </p:spPr>
        <p:txBody>
          <a:bodyPr>
            <a:normAutofit/>
          </a:bodyPr>
          <a:lstStyle/>
          <a:p>
            <a:pPr marL="0" indent="0" algn="ctr" rtl="1">
              <a:buNone/>
            </a:pPr>
            <a:r>
              <a:rPr lang="fa-IR" sz="5400" dirty="0" smtClean="0">
                <a:cs typeface="B Nazanin" panose="00000400000000000000" pitchFamily="2" charset="-78"/>
              </a:rPr>
              <a:t>پوریاکیوان </a:t>
            </a:r>
            <a:r>
              <a:rPr lang="fa-IR" sz="5400" dirty="0" smtClean="0">
                <a:cs typeface="B Nazanin" panose="00000400000000000000" pitchFamily="2" charset="-78"/>
              </a:rPr>
              <a:t>فرد</a:t>
            </a:r>
          </a:p>
          <a:p>
            <a:pPr marL="0" indent="0" algn="ctr" rtl="1">
              <a:buNone/>
            </a:pPr>
            <a:r>
              <a:rPr lang="fa-IR" sz="4000" dirty="0" smtClean="0">
                <a:cs typeface="B Nazanin" panose="00000400000000000000" pitchFamily="2" charset="-78"/>
              </a:rPr>
              <a:t>درس هوش مصنوعی</a:t>
            </a:r>
          </a:p>
          <a:p>
            <a:pPr marL="0" indent="0" algn="ctr" rtl="1">
              <a:buNone/>
            </a:pPr>
            <a:r>
              <a:rPr lang="fa-IR" sz="4000" dirty="0" smtClean="0">
                <a:cs typeface="B Nazanin" panose="00000400000000000000" pitchFamily="2" charset="-78"/>
              </a:rPr>
              <a:t>نام استاد دکترعصایی</a:t>
            </a:r>
          </a:p>
          <a:p>
            <a:pPr marL="0" indent="0" algn="ctr" rtl="1">
              <a:buNone/>
            </a:pPr>
            <a:r>
              <a:rPr lang="en-US" sz="3200" b="1" dirty="0" smtClean="0">
                <a:cs typeface="B Nazanin" panose="00000400000000000000" pitchFamily="2" charset="-78"/>
              </a:rPr>
              <a:t>Information security in social network</a:t>
            </a:r>
            <a:endParaRPr lang="fa-IR" sz="3200" b="1" dirty="0" smtClean="0">
              <a:cs typeface="B Nazanin" panose="00000400000000000000" pitchFamily="2" charset="-78"/>
            </a:endParaRPr>
          </a:p>
        </p:txBody>
      </p:sp>
    </p:spTree>
    <p:extLst>
      <p:ext uri="{BB962C8B-B14F-4D97-AF65-F5344CB8AC3E}">
        <p14:creationId xmlns:p14="http://schemas.microsoft.com/office/powerpoint/2010/main" val="3455071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cs typeface="B Nazanin" panose="00000400000000000000" pitchFamily="2" charset="-78"/>
              </a:rPr>
              <a:t>بدافزار در امنیت شبکه های اجتماعی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4293" y="1275252"/>
            <a:ext cx="8946541" cy="1322669"/>
          </a:xfrm>
        </p:spPr>
        <p:txBody>
          <a:bodyPr/>
          <a:lstStyle/>
          <a:p>
            <a:pPr marL="0" indent="0" algn="r" rtl="1">
              <a:buNone/>
            </a:pPr>
            <a:r>
              <a:rPr lang="fa-IR" dirty="0">
                <a:cs typeface="B Nazanin" panose="00000400000000000000" pitchFamily="2" charset="-78"/>
              </a:rPr>
              <a:t>درحالی‌که ایمیل رایج‌ترین شبکه برای ارسال بدافزار است، پلتفرم‌های پیام‌رسانی شبکه های اجتماعی نیز برای این منظور استفاده می‌شوند. تنها کاری که باید انجام دهید این است که روی پیوند یا تبلیغ اشتباه کلیک کنید تا آلوده شوید. حتی بدافزارهای بدون فایلی وجود دارند که نیازی به دانلود ندارند.</a:t>
            </a:r>
            <a:endParaRPr lang="en-US" dirty="0">
              <a:cs typeface="B Nazanin" panose="00000400000000000000" pitchFamily="2" charset="-78"/>
            </a:endParaRPr>
          </a:p>
        </p:txBody>
      </p:sp>
      <p:pic>
        <p:nvPicPr>
          <p:cNvPr id="4098" name="Picture 2" descr="بدافزار و نقش آن در امنیت شىکه های اجتماع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2" y="2350094"/>
            <a:ext cx="4732619" cy="3042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08591" y="2350094"/>
            <a:ext cx="4230168" cy="3170099"/>
          </a:xfrm>
          <a:prstGeom prst="rect">
            <a:avLst/>
          </a:prstGeom>
          <a:noFill/>
        </p:spPr>
        <p:txBody>
          <a:bodyPr wrap="square" rtlCol="0">
            <a:spAutoFit/>
          </a:bodyPr>
          <a:lstStyle/>
          <a:p>
            <a:pPr algn="r" rtl="1"/>
            <a:r>
              <a:rPr lang="fa-IR" sz="2000" dirty="0">
                <a:cs typeface="B Nazanin" panose="00000400000000000000" pitchFamily="2" charset="-78"/>
              </a:rPr>
              <a:t>شما می‌توانید بدافزارهای مخرب را به‌سادگی و بدون آگاهی از وب‌سایت‌های مخرب دانلود کنید بدون اینکه بدانید نرم‌افزاری که استفاده کرده‌اید مخرب است. توسط سیستم‌های امنیتی مختلف می‌توان از بروز دانلود و نصب این‌گونه بدافزارها جلوگیری کرد اما احتمال دارد با شبکه های عمومی مانند وای فای، اینترنت همراه و… اعلان‌های مربوط به وب‌سایت مخرب و بدافزار مخرب برای شما نمایش داده نشود و شبکه چنین قابلیتی را نداشته باشد، درنتیجه حساب‌های شبکه اجتماعی شما درخطر بیفتد.</a:t>
            </a:r>
            <a:endParaRPr lang="en-US" sz="2000" dirty="0">
              <a:cs typeface="B Nazanin" panose="00000400000000000000" pitchFamily="2" charset="-78"/>
            </a:endParaRPr>
          </a:p>
        </p:txBody>
      </p:sp>
      <p:sp>
        <p:nvSpPr>
          <p:cNvPr id="6" name="TextBox 5"/>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9</a:t>
            </a:r>
            <a:endParaRPr lang="en-US" dirty="0">
              <a:cs typeface="B Nazanin" panose="00000400000000000000" pitchFamily="2" charset="-78"/>
            </a:endParaRPr>
          </a:p>
        </p:txBody>
      </p:sp>
    </p:spTree>
    <p:extLst>
      <p:ext uri="{BB962C8B-B14F-4D97-AF65-F5344CB8AC3E}">
        <p14:creationId xmlns:p14="http://schemas.microsoft.com/office/powerpoint/2010/main" val="3498712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13503"/>
            <a:ext cx="9404723" cy="1819065"/>
          </a:xfrm>
        </p:spPr>
        <p:txBody>
          <a:bodyPr/>
          <a:lstStyle/>
          <a:p>
            <a:pPr algn="r" rtl="1"/>
            <a:r>
              <a:rPr lang="fa-IR" b="1" dirty="0">
                <a:cs typeface="B Nazanin" panose="00000400000000000000" pitchFamily="2" charset="-78"/>
              </a:rPr>
              <a:t>کت فیشینگ</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206843" y="2679982"/>
            <a:ext cx="8946541" cy="4195481"/>
          </a:xfrm>
        </p:spPr>
        <p:txBody>
          <a:bodyPr/>
          <a:lstStyle/>
          <a:p>
            <a:pPr marL="0" indent="0" algn="r" rtl="1">
              <a:buNone/>
            </a:pPr>
            <a:r>
              <a:rPr lang="fa-IR" dirty="0">
                <a:cs typeface="B Nazanin" panose="00000400000000000000" pitchFamily="2" charset="-78"/>
              </a:rPr>
              <a:t>در اینترنت، کت فیشینگ یک پروفایل شخصی جعلی در یک سایت شبکه اجتماعی است که برای اهداف کلاه‌برداری یا فریبکارانه ایجادشده است. کت فیشینگ را می‌توان برای جاسوسی شرکتی، سرقت اطلاعات و برداشت اعتبار استفاده کرد. می‌توان آن را در سراسر اینترنت از اینستاگرام و توییتر تا سایت‌های چت پیدا کرد. این چالش امنیت در شبکه‌هایی اجتماعی ابتدا برای دوستی آنلاین با حساب‌های هدفمند و سپس استفاده از دوستی برای استخراج اطلاعات حساس یا برای سود مالی مستقیم استفاده می‌شود.</a:t>
            </a:r>
            <a:endParaRPr lang="en-US" dirty="0">
              <a:cs typeface="B Nazanin" panose="00000400000000000000" pitchFamily="2" charset="-78"/>
            </a:endParaRPr>
          </a:p>
        </p:txBody>
      </p:sp>
      <p:pic>
        <p:nvPicPr>
          <p:cNvPr id="5122" name="Picture 2" descr="راههایی برای حفظ امنیت در شبکه های اجتماعی - مورون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821" y="423312"/>
            <a:ext cx="4630071" cy="21920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5" y="416881"/>
            <a:ext cx="444381" cy="369332"/>
          </a:xfrm>
          <a:prstGeom prst="rect">
            <a:avLst/>
          </a:prstGeom>
          <a:noFill/>
        </p:spPr>
        <p:txBody>
          <a:bodyPr wrap="square" rtlCol="0">
            <a:spAutoFit/>
          </a:bodyPr>
          <a:lstStyle/>
          <a:p>
            <a:pPr algn="ctr"/>
            <a:r>
              <a:rPr lang="en-US" dirty="0" smtClean="0">
                <a:cs typeface="B Nazanin" panose="00000400000000000000" pitchFamily="2" charset="-78"/>
              </a:rPr>
              <a:t>10</a:t>
            </a:r>
            <a:endParaRPr lang="en-US" dirty="0">
              <a:cs typeface="B Nazanin" panose="00000400000000000000" pitchFamily="2" charset="-78"/>
            </a:endParaRPr>
          </a:p>
        </p:txBody>
      </p:sp>
    </p:spTree>
    <p:extLst>
      <p:ext uri="{BB962C8B-B14F-4D97-AF65-F5344CB8AC3E}">
        <p14:creationId xmlns:p14="http://schemas.microsoft.com/office/powerpoint/2010/main" val="2591330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27" y="444172"/>
            <a:ext cx="9777369" cy="1400530"/>
          </a:xfrm>
        </p:spPr>
        <p:txBody>
          <a:bodyPr/>
          <a:lstStyle/>
          <a:p>
            <a:pPr algn="r" rtl="1"/>
            <a:r>
              <a:rPr lang="fa-IR" sz="4000" b="1" dirty="0">
                <a:cs typeface="B Nazanin" panose="00000400000000000000" pitchFamily="2" charset="-78"/>
              </a:rPr>
              <a:t>بهترین شیوه‌های برقراری امنیت در شبکه های اجتماعی</a:t>
            </a:r>
            <a:br>
              <a:rPr lang="fa-IR" sz="4000" b="1" dirty="0">
                <a:cs typeface="B Nazanin" panose="00000400000000000000" pitchFamily="2" charset="-78"/>
              </a:rPr>
            </a:br>
            <a:endParaRPr lang="en-US" sz="4000" dirty="0">
              <a:cs typeface="B Nazanin" panose="00000400000000000000" pitchFamily="2" charset="-78"/>
            </a:endParaRPr>
          </a:p>
        </p:txBody>
      </p:sp>
      <p:sp>
        <p:nvSpPr>
          <p:cNvPr id="3" name="Content Placeholder 2"/>
          <p:cNvSpPr>
            <a:spLocks noGrp="1"/>
          </p:cNvSpPr>
          <p:nvPr>
            <p:ph idx="1"/>
          </p:nvPr>
        </p:nvSpPr>
        <p:spPr>
          <a:xfrm>
            <a:off x="5797446" y="1446745"/>
            <a:ext cx="4432850" cy="4638439"/>
          </a:xfrm>
        </p:spPr>
        <p:txBody>
          <a:bodyPr/>
          <a:lstStyle/>
          <a:p>
            <a:pPr marL="0" indent="0" algn="r" rtl="1">
              <a:buNone/>
            </a:pPr>
            <a:r>
              <a:rPr lang="fa-IR" dirty="0">
                <a:cs typeface="B Nazanin" panose="00000400000000000000" pitchFamily="2" charset="-78"/>
              </a:rPr>
              <a:t>شبکه های اجتماعی به‌خودی‌خود به‌خصوص شبکه های اجتماعی معروف دارای امنیت بالایی هستند و استراتژی‌های امنیتی ویژه‌ای برای خوددارند. به زبان بسیار ساده هک کردن آن‌ها با شیوه‌ای که مردم تصور می‌کنند کار هرکسی نیست و به سخت‌افزار، نرم‌افزار و دانش بسیار پیچیده‌ای نیاز دارد؛ اما بااین‌حال هک کردن و به سرقت بردن اطلاعات از روش‌های دیگر به‌سادگی امکان‌پذیر است و به‌راحتی می‌توان با استفاده از حملاتی مانند فیشینگ، مهندسی اجتماعی و… امنیت شبکه های اجتماعی را به چالش کشید.</a:t>
            </a:r>
          </a:p>
          <a:p>
            <a:pPr marL="0" indent="0" algn="r" rtl="1">
              <a:buNone/>
            </a:pPr>
            <a:r>
              <a:rPr lang="fa-IR" dirty="0">
                <a:cs typeface="B Nazanin" panose="00000400000000000000" pitchFamily="2" charset="-78"/>
              </a:rPr>
              <a:t>در اینجا 6 بهترین روش ما برای کاهش خطرات شبکه های اجتماعی برای کسب‌وکار شما آورده شده است:</a:t>
            </a:r>
          </a:p>
          <a:p>
            <a:pPr marL="0" indent="0" algn="r" rtl="1">
              <a:buNone/>
            </a:pPr>
            <a:endParaRPr lang="en-US" dirty="0">
              <a:cs typeface="B Nazanin" panose="00000400000000000000" pitchFamily="2" charset="-78"/>
            </a:endParaRPr>
          </a:p>
        </p:txBody>
      </p:sp>
      <p:pic>
        <p:nvPicPr>
          <p:cNvPr id="6146" name="Picture 2" descr="اقدامات لازم برای برقراری امنیت در شبکه های اجتماع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26" y="1484008"/>
            <a:ext cx="5344519" cy="4203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a:cs typeface="B Nazanin" panose="00000400000000000000" pitchFamily="2" charset="-78"/>
              </a:rPr>
              <a:t>1</a:t>
            </a:r>
            <a:r>
              <a:rPr lang="en-US" dirty="0" smtClean="0">
                <a:cs typeface="B Nazanin" panose="00000400000000000000" pitchFamily="2" charset="-78"/>
              </a:rPr>
              <a:t>1</a:t>
            </a:r>
            <a:endParaRPr lang="en-US" dirty="0">
              <a:cs typeface="B Nazanin" panose="00000400000000000000" pitchFamily="2" charset="-78"/>
            </a:endParaRPr>
          </a:p>
        </p:txBody>
      </p:sp>
    </p:spTree>
    <p:extLst>
      <p:ext uri="{BB962C8B-B14F-4D97-AF65-F5344CB8AC3E}">
        <p14:creationId xmlns:p14="http://schemas.microsoft.com/office/powerpoint/2010/main" val="544333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110743"/>
            <a:ext cx="9404723" cy="1400530"/>
          </a:xfrm>
        </p:spPr>
        <p:txBody>
          <a:bodyPr/>
          <a:lstStyle/>
          <a:p>
            <a:pPr algn="r" rtl="1"/>
            <a:r>
              <a:rPr lang="fa-IR" b="1" dirty="0">
                <a:cs typeface="B Nazanin" panose="00000400000000000000" pitchFamily="2" charset="-78"/>
              </a:rPr>
              <a:t> احراز هویت دوعاملی </a:t>
            </a:r>
            <a:r>
              <a:rPr lang="fa-IR" b="1" dirty="0" smtClean="0">
                <a:cs typeface="+mn-cs"/>
              </a:rPr>
              <a:t>(</a:t>
            </a:r>
            <a:r>
              <a:rPr lang="en-US" b="1" dirty="0" smtClean="0">
                <a:cs typeface="+mn-cs"/>
              </a:rPr>
              <a:t>FA</a:t>
            </a:r>
            <a:r>
              <a:rPr lang="fa-IR" b="1" dirty="0" smtClean="0">
                <a:cs typeface="+mn-cs"/>
              </a:rPr>
              <a:t>2)</a:t>
            </a:r>
            <a:r>
              <a:rPr lang="en-US" b="1" dirty="0">
                <a:cs typeface="B Nazanin" panose="00000400000000000000" pitchFamily="2" charset="-78"/>
              </a:rPr>
              <a:t/>
            </a:r>
            <a:br>
              <a:rPr lang="en-US"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3312" y="2446025"/>
            <a:ext cx="8946541" cy="4195481"/>
          </a:xfrm>
        </p:spPr>
        <p:txBody>
          <a:bodyPr/>
          <a:lstStyle/>
          <a:p>
            <a:pPr marL="0" indent="0" algn="r" rtl="1">
              <a:buNone/>
            </a:pPr>
            <a:r>
              <a:rPr lang="fa-IR" dirty="0">
                <a:cs typeface="B Nazanin" panose="00000400000000000000" pitchFamily="2" charset="-78"/>
              </a:rPr>
              <a:t>احراز هویت دومرحله‌ای </a:t>
            </a:r>
            <a:r>
              <a:rPr lang="en-US" dirty="0" smtClean="0">
                <a:cs typeface="+mn-cs"/>
              </a:rPr>
              <a:t>(2FA)</a:t>
            </a:r>
            <a:r>
              <a:rPr lang="fa-IR" dirty="0" smtClean="0">
                <a:cs typeface="B Nazanin" panose="00000400000000000000" pitchFamily="2" charset="-78"/>
              </a:rPr>
              <a:t>نوع </a:t>
            </a:r>
            <a:r>
              <a:rPr lang="fa-IR" dirty="0">
                <a:cs typeface="B Nazanin" panose="00000400000000000000" pitchFamily="2" charset="-78"/>
              </a:rPr>
              <a:t>خاصی از احراز هویت چندعاملی </a:t>
            </a:r>
            <a:r>
              <a:rPr lang="en-US" dirty="0" smtClean="0">
                <a:cs typeface="B Nazanin" panose="00000400000000000000" pitchFamily="2" charset="-78"/>
              </a:rPr>
              <a:t>(MFA)</a:t>
            </a:r>
            <a:r>
              <a:rPr lang="fa-IR" dirty="0" smtClean="0">
                <a:cs typeface="B Nazanin" panose="00000400000000000000" pitchFamily="2" charset="-78"/>
              </a:rPr>
              <a:t>است </a:t>
            </a:r>
            <a:r>
              <a:rPr lang="fa-IR" dirty="0">
                <a:cs typeface="B Nazanin" panose="00000400000000000000" pitchFamily="2" charset="-78"/>
              </a:rPr>
              <a:t>که امنیت دسترسی را با نیاز به دو روش (که به‌عنوان فاکتورهای احراز هویت نیز نامیده می‌شود) برای تائید هویت شما تقویت می‌کند. این عوامل می‌تواند شامل مواردی به غیر از نام کاربری و رمز عبور برای لاگین به صفحه شبکه اجتماعی شما باشد. ممکن است یک رمز اضافه دیگر، یک رمز موقت، یک لینک تائید در ایمیل یا هر چیزی دیگری باشد.</a:t>
            </a:r>
          </a:p>
          <a:p>
            <a:pPr marL="0" indent="0" algn="r" rtl="1">
              <a:buNone/>
            </a:pPr>
            <a:r>
              <a:rPr lang="en-US" dirty="0" smtClean="0">
                <a:cs typeface="B Nazanin" panose="00000400000000000000" pitchFamily="2" charset="-78"/>
              </a:rPr>
              <a:t> 2FA</a:t>
            </a:r>
            <a:r>
              <a:rPr lang="fa-IR" dirty="0" smtClean="0">
                <a:cs typeface="B Nazanin" panose="00000400000000000000" pitchFamily="2" charset="-78"/>
              </a:rPr>
              <a:t>از </a:t>
            </a:r>
            <a:r>
              <a:rPr lang="fa-IR" dirty="0">
                <a:cs typeface="B Nazanin" panose="00000400000000000000" pitchFamily="2" charset="-78"/>
              </a:rPr>
              <a:t>حملات فیشینگ، مهندسی اجتماعی و گذرواژه‌های </a:t>
            </a:r>
            <a:r>
              <a:rPr lang="en-US" dirty="0" smtClean="0">
                <a:cs typeface="B Nazanin" panose="00000400000000000000" pitchFamily="2" charset="-78"/>
              </a:rPr>
              <a:t>brute-force</a:t>
            </a:r>
            <a:r>
              <a:rPr lang="fa-IR" dirty="0" smtClean="0">
                <a:cs typeface="B Nazanin" panose="00000400000000000000" pitchFamily="2" charset="-78"/>
              </a:rPr>
              <a:t> محافظت </a:t>
            </a:r>
            <a:r>
              <a:rPr lang="fa-IR" dirty="0">
                <a:cs typeface="B Nazanin" panose="00000400000000000000" pitchFamily="2" charset="-78"/>
              </a:rPr>
              <a:t>می‌کند ورود شمارا از مهاجمانی که از اعتبارنامه‌های ضعیف یا دزدیده‌شده سوءاستفاده می‌کنند، ایمن می‌کند.</a:t>
            </a:r>
          </a:p>
          <a:p>
            <a:endParaRPr lang="en-US" dirty="0"/>
          </a:p>
        </p:txBody>
      </p:sp>
      <p:pic>
        <p:nvPicPr>
          <p:cNvPr id="7170" name="Picture 2" descr="امنیت در شبکه های اجتماعی : چگونه حساب های کاربری خود را ایمن نگاه داریم؟‎  - ممتاز سئ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9339" y="575686"/>
            <a:ext cx="2297962" cy="17506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a:t>
            </a:r>
            <a:r>
              <a:rPr lang="en-US" dirty="0">
                <a:cs typeface="B Nazanin" panose="00000400000000000000" pitchFamily="2" charset="-78"/>
              </a:rPr>
              <a:t>2</a:t>
            </a:r>
          </a:p>
        </p:txBody>
      </p:sp>
    </p:spTree>
    <p:extLst>
      <p:ext uri="{BB962C8B-B14F-4D97-AF65-F5344CB8AC3E}">
        <p14:creationId xmlns:p14="http://schemas.microsoft.com/office/powerpoint/2010/main" val="2492480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89121"/>
            <a:ext cx="9404723" cy="1400530"/>
          </a:xfrm>
        </p:spPr>
        <p:txBody>
          <a:bodyPr/>
          <a:lstStyle/>
          <a:p>
            <a:pPr algn="r" rtl="1"/>
            <a:r>
              <a:rPr lang="fa-IR" b="1" dirty="0">
                <a:cs typeface="B Nazanin" panose="00000400000000000000" pitchFamily="2" charset="-78"/>
              </a:rPr>
              <a:t>ایجاد سیاست رمز عبور سخت‌گیرانه</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4293" y="1822182"/>
            <a:ext cx="8946541" cy="4195481"/>
          </a:xfrm>
        </p:spPr>
        <p:txBody>
          <a:bodyPr>
            <a:normAutofit/>
          </a:bodyPr>
          <a:lstStyle/>
          <a:p>
            <a:pPr marL="0" indent="0" algn="r" rtl="1">
              <a:buNone/>
            </a:pPr>
            <a:r>
              <a:rPr lang="fa-IR" sz="2400" dirty="0">
                <a:cs typeface="B Nazanin" panose="00000400000000000000" pitchFamily="2" charset="-78"/>
              </a:rPr>
              <a:t>ترکیب نام کاربری و رمز عبور به یک آسیب‌پذیری تبدیل‌شده است زیرا اغلب افراد استاندارد ایجاد رمز عبور را نادیده می‌گیرند. با اجرای یک سیاست رمز عبور قوی، می‌توانید از حساب‌های کاربری و شبکه داخلی خود در برابر اکثر انواع حملات رمز عبور و تلاش‌های هک محافظت کنید.</a:t>
            </a:r>
            <a:endParaRPr lang="en-US" sz="2400"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54" y="3043967"/>
            <a:ext cx="5450835" cy="3547051"/>
          </a:xfrm>
          <a:prstGeom prst="rect">
            <a:avLst/>
          </a:prstGeom>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13</a:t>
            </a:r>
            <a:endParaRPr lang="en-US" dirty="0">
              <a:cs typeface="B Nazanin" panose="00000400000000000000" pitchFamily="2" charset="-78"/>
            </a:endParaRPr>
          </a:p>
        </p:txBody>
      </p:sp>
    </p:spTree>
    <p:extLst>
      <p:ext uri="{BB962C8B-B14F-4D97-AF65-F5344CB8AC3E}">
        <p14:creationId xmlns:p14="http://schemas.microsoft.com/office/powerpoint/2010/main" val="1046280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18535"/>
            <a:ext cx="9404723" cy="1400530"/>
          </a:xfrm>
        </p:spPr>
        <p:txBody>
          <a:bodyPr/>
          <a:lstStyle/>
          <a:p>
            <a:pPr algn="r" rtl="1"/>
            <a:r>
              <a:rPr lang="fa-IR" b="1" dirty="0">
                <a:cs typeface="B Nazanin" panose="00000400000000000000" pitchFamily="2" charset="-78"/>
              </a:rPr>
              <a:t>مدیریت ارتباطات شبکه های اجتماعی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3312" y="1437621"/>
            <a:ext cx="8946541" cy="4195481"/>
          </a:xfrm>
        </p:spPr>
        <p:txBody>
          <a:bodyPr/>
          <a:lstStyle/>
          <a:p>
            <a:pPr marL="0" indent="0" algn="r" rtl="1">
              <a:buNone/>
            </a:pPr>
            <a:r>
              <a:rPr lang="fa-IR" dirty="0">
                <a:cs typeface="B Nazanin" panose="00000400000000000000" pitchFamily="2" charset="-78"/>
              </a:rPr>
              <a:t>از منظر بازاریابی، شما دوست دارید تا حد امکان فالوور یا ارتباط در شبکه های اجتماعی داشته باشید؛ اما هر چه تعداد ارتباطات و تعامل شما بیشتر باشد، تهدید ناشی از حملات جعلی یا در معرض خطر بیشتر است. همه افراد در شبکه های اجتماعی مشتری بالقوه شما نیستند. تعداد زیادی از آن‌ها افراد مخربی هستند که قصد دارند امنیت شبکه های اجتماعی شمارا به چالش بکشند.</a:t>
            </a:r>
          </a:p>
          <a:p>
            <a:pPr marL="0" indent="0" algn="r" rtl="1">
              <a:buNone/>
            </a:pPr>
            <a:r>
              <a:rPr lang="fa-IR" dirty="0">
                <a:cs typeface="B Nazanin" panose="00000400000000000000" pitchFamily="2" charset="-78"/>
              </a:rPr>
              <a:t>ممکن است شما خودتان از امنیت آگاه باشید، اما اگر یک سازمان بزرگ دارید ممکن است کارمندان شما به‌خوبی از این مسئله آگاه نباشند. ممکن است شخصی در شبکه آنلاین شما ناخودآگاه لینک مخربی را به اشتراک بگذارد و حساب تجاری یا شبکه شمارا به خطر بیندازد؛ بنابراین، باید مراقب باشید که با چه افرادی به‌صورت آنلاین ارتباط برقرار می‌کنید و با آن‌ها تعامل دارید.</a:t>
            </a:r>
          </a:p>
          <a:p>
            <a:endParaRPr lang="en-US" dirty="0"/>
          </a:p>
        </p:txBody>
      </p:sp>
      <p:pic>
        <p:nvPicPr>
          <p:cNvPr id="8196" name="Picture 4" descr="هشدار؛ این موارد را در شبکه‌های اجتماعی به اشتراک نگذاری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063" y="3936096"/>
            <a:ext cx="4434421" cy="25672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14</a:t>
            </a:r>
            <a:endParaRPr lang="en-US" dirty="0">
              <a:cs typeface="B Nazanin" panose="00000400000000000000" pitchFamily="2" charset="-78"/>
            </a:endParaRPr>
          </a:p>
        </p:txBody>
      </p:sp>
    </p:spTree>
    <p:extLst>
      <p:ext uri="{BB962C8B-B14F-4D97-AF65-F5344CB8AC3E}">
        <p14:creationId xmlns:p14="http://schemas.microsoft.com/office/powerpoint/2010/main" val="66365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931283"/>
            <a:ext cx="9404723" cy="1400530"/>
          </a:xfrm>
        </p:spPr>
        <p:txBody>
          <a:bodyPr/>
          <a:lstStyle/>
          <a:p>
            <a:pPr algn="r" rtl="1"/>
            <a:r>
              <a:rPr lang="fa-IR" b="1" dirty="0">
                <a:cs typeface="B Nazanin" panose="00000400000000000000" pitchFamily="2" charset="-78"/>
              </a:rPr>
              <a:t>نظارت استفاده از نام تجاری و لوگو</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a:cs typeface="B Nazanin" panose="00000400000000000000" pitchFamily="2" charset="-78"/>
              </a:rPr>
              <a:t>حتی پس‌ازاینکه امنیت شبکه‌های اجتماعی خود را تضمین کردید و استراتژی‌های امنیتی را نیز به کار گرفتید، همچنان خطری برای اعتبار شما از طریق حساب‌های جعلی وجود دارد. مجرمان سایبری می‌توانند از لوگو نام تجاری شما برای ایجاد صفحات برند جعلی استفاده کنند و از آن برای کلاه‌برداری از مشتریان خود استفاده کنند؛ بنابراین، باید شبکه های اجتماعی را برای استفاده از نام تجاری و لوگوی خود زیر نظر داشته باشید و هر صفحه یا حساب جعلی را که با آن برخورد می‌کنید گزارش دهید.</a:t>
            </a:r>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295" y="3568107"/>
            <a:ext cx="3411196" cy="2842663"/>
          </a:xfrm>
          <a:prstGeom prst="rect">
            <a:avLst/>
          </a:prstGeom>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a:t>
            </a:r>
            <a:r>
              <a:rPr lang="en-US" dirty="0">
                <a:cs typeface="B Nazanin" panose="00000400000000000000" pitchFamily="2" charset="-78"/>
              </a:rPr>
              <a:t>5</a:t>
            </a:r>
          </a:p>
        </p:txBody>
      </p:sp>
    </p:spTree>
    <p:extLst>
      <p:ext uri="{BB962C8B-B14F-4D97-AF65-F5344CB8AC3E}">
        <p14:creationId xmlns:p14="http://schemas.microsoft.com/office/powerpoint/2010/main" val="32820382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803095"/>
            <a:ext cx="9404723" cy="1400530"/>
          </a:xfrm>
        </p:spPr>
        <p:txBody>
          <a:bodyPr/>
          <a:lstStyle/>
          <a:p>
            <a:pPr algn="r" rtl="1"/>
            <a:r>
              <a:rPr lang="fa-IR" b="1" dirty="0">
                <a:cs typeface="B Nazanin" panose="00000400000000000000" pitchFamily="2" charset="-78"/>
              </a:rPr>
              <a:t>اجرای سیاست استفاده از شبکه های اجتماعی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3312" y="1728178"/>
            <a:ext cx="8946541" cy="4195481"/>
          </a:xfrm>
        </p:spPr>
        <p:txBody>
          <a:bodyPr/>
          <a:lstStyle/>
          <a:p>
            <a:pPr marL="0" indent="0" algn="r" rtl="1">
              <a:buNone/>
            </a:pPr>
            <a:r>
              <a:rPr lang="fa-IR" dirty="0">
                <a:cs typeface="B Nazanin" panose="00000400000000000000" pitchFamily="2" charset="-78"/>
              </a:rPr>
              <a:t>اکثر کارمندان شما در پلتفرم‌های شبکه‌های اجتماعی مانند فیس‌بوک، لینکدین، توییتر، اینستاگرام و غیره فعال هستند. اطلاعاتی که آن‌ها در این پلتفرم‌ها منتشر می‌کنند می‌تواند توسط عوامل تهدید برای ایجاد ایمیل‌های فیشینگ بسیار هدفمند برای ربودن حساب‌ها، آسیب رساندن به اعتبار سازمان شما استفاده شود. علاوه بر این، نحوه تعامل کارکنان شما در شبکه های اجتماعی می‌تواند بر برند و شهرت آنلاین شما تأثیر بگذارد.</a:t>
            </a:r>
          </a:p>
          <a:p>
            <a:pPr marL="0" indent="0" algn="r" rtl="1">
              <a:buNone/>
            </a:pPr>
            <a:r>
              <a:rPr lang="fa-IR" dirty="0">
                <a:cs typeface="B Nazanin" panose="00000400000000000000" pitchFamily="2" charset="-78"/>
              </a:rPr>
              <a:t>بنابراین، برای محافظت از کسب‌وکار خود، باید سیاست‌های شبکه های اجتماعی روشنی داشته باشید. این خط‌مشی‌ها باید اطلاعاتی را که می‌توان و نمی‌توان به اشتراک گذاشت، استفاده از حساب‌ها و دارایی‌های تجاری و شخصی، نحوه پاسخگویی به محتوای اعتراض‌آمیز یا حساس و … را کنترل کند.</a:t>
            </a:r>
          </a:p>
          <a:p>
            <a:pPr marL="0" indent="0" algn="r" rtl="1">
              <a:buNone/>
            </a:pPr>
            <a:endParaRPr lang="en-US" dirty="0">
              <a:cs typeface="B Nazanin" panose="00000400000000000000" pitchFamily="2" charset="-78"/>
            </a:endParaRPr>
          </a:p>
        </p:txBody>
      </p:sp>
      <p:pic>
        <p:nvPicPr>
          <p:cNvPr id="9218" name="Picture 2" descr="امنیت شبکه - تک دیتا ارائه دهنده راهکارهای امنیت شبکه | ارائه تجهیزات شبکه  و انجام خدمات شبکه"/>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365" y="4162749"/>
            <a:ext cx="5624434" cy="23424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16</a:t>
            </a:r>
            <a:endParaRPr lang="en-US" dirty="0">
              <a:cs typeface="B Nazanin" panose="00000400000000000000" pitchFamily="2" charset="-78"/>
            </a:endParaRPr>
          </a:p>
        </p:txBody>
      </p:sp>
    </p:spTree>
    <p:extLst>
      <p:ext uri="{BB962C8B-B14F-4D97-AF65-F5344CB8AC3E}">
        <p14:creationId xmlns:p14="http://schemas.microsoft.com/office/powerpoint/2010/main" val="4096701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011" y="452718"/>
            <a:ext cx="9768824" cy="1400530"/>
          </a:xfrm>
        </p:spPr>
        <p:txBody>
          <a:bodyPr/>
          <a:lstStyle/>
          <a:p>
            <a:pPr algn="r" rtl="1"/>
            <a:r>
              <a:rPr lang="fa-IR" sz="4000" b="1" dirty="0">
                <a:cs typeface="B Nazanin" panose="00000400000000000000" pitchFamily="2" charset="-78"/>
              </a:rPr>
              <a:t> آموزش کارکنان در مورد فیشینگ شبکه های اجتماعی</a:t>
            </a:r>
            <a:r>
              <a:rPr lang="fa-IR" sz="4000" b="1" dirty="0"/>
              <a:t/>
            </a:r>
            <a:br>
              <a:rPr lang="fa-IR" sz="4000" b="1" dirty="0"/>
            </a:br>
            <a:endParaRPr lang="en-US" sz="4000" dirty="0"/>
          </a:p>
        </p:txBody>
      </p:sp>
      <p:sp>
        <p:nvSpPr>
          <p:cNvPr id="3" name="Content Placeholder 2"/>
          <p:cNvSpPr>
            <a:spLocks noGrp="1"/>
          </p:cNvSpPr>
          <p:nvPr>
            <p:ph idx="1"/>
          </p:nvPr>
        </p:nvSpPr>
        <p:spPr>
          <a:xfrm>
            <a:off x="1104294" y="1514533"/>
            <a:ext cx="8946541" cy="4195481"/>
          </a:xfrm>
        </p:spPr>
        <p:txBody>
          <a:bodyPr/>
          <a:lstStyle/>
          <a:p>
            <a:pPr marL="0" indent="0" algn="r" rtl="1">
              <a:buNone/>
            </a:pPr>
            <a:r>
              <a:rPr lang="fa-IR" dirty="0">
                <a:cs typeface="B Nazanin" panose="00000400000000000000" pitchFamily="2" charset="-78"/>
              </a:rPr>
              <a:t>امنیت شبکه های اجتماعی خطرات بسیار واقعی را برای سازمان شما به همراه دارد که کارکنان شما باید از آن آگاه باشند. کارکنان و کارمندان شما می‌توانند نقش بزرگی در محافظت از سازمان در برابر حملات شبکه های اجتماعی داشته باشند و باید این نقش را درک کنند. برنامه‌های آگاه‌سازی و آموزش منظم می‌تواند به کارکنان شما کمک کند تا حملات شبکه های اجتماعی را شناسایی کرده و به محافظت از کسب‌وکار شما در برابر حملات فیشینگ شبکه های اجتماعی کمک کند.</a:t>
            </a:r>
            <a:endParaRPr lang="en-US" dirty="0">
              <a:cs typeface="B Nazanin" panose="00000400000000000000" pitchFamily="2" charset="-78"/>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5624" y="3140341"/>
            <a:ext cx="5217564" cy="2881273"/>
          </a:xfrm>
          <a:prstGeom prst="rect">
            <a:avLst/>
          </a:prstGeom>
        </p:spPr>
      </p:pic>
      <p:sp>
        <p:nvSpPr>
          <p:cNvPr id="5" name="TextBox 4"/>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17</a:t>
            </a:r>
            <a:endParaRPr lang="en-US" dirty="0">
              <a:cs typeface="B Nazanin" panose="00000400000000000000" pitchFamily="2" charset="-78"/>
            </a:endParaRPr>
          </a:p>
        </p:txBody>
      </p:sp>
    </p:spTree>
    <p:extLst>
      <p:ext uri="{BB962C8B-B14F-4D97-AF65-F5344CB8AC3E}">
        <p14:creationId xmlns:p14="http://schemas.microsoft.com/office/powerpoint/2010/main" val="1122130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cs typeface="B Nazanin" panose="00000400000000000000" pitchFamily="2" charset="-78"/>
              </a:rPr>
              <a:t>نتیجه‌گیری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dirty="0">
                <a:cs typeface="B Nazanin" panose="00000400000000000000" pitchFamily="2" charset="-78"/>
              </a:rPr>
              <a:t>شبکه های اجتماعی ابزاری حیاتی برای بازاریابی و برند سازی هستند که کسب‌وکارها هم‌اکنون نمی‌توانند بدون آن کار کنند. بااین‌وجود امنیت شبکه های اجتماعی هنوز یک چالش است و یک زمین‌بازی موردعلاقه برای مجرمان سایبری است. شبکه‌های اجتماعی خطرات مختلفی را برای کسب‌وکارها به ارمغان می‌آورند. اگر کسب‌وکار شما در شبکه های اجتماعی حضور دارد که به‌احتمال‌زیاد حضور دارد، باید منابعی را برای محافظت از حساب‌های خود و مهم‌تر از آن، کسب‌وکار خود در برابر تهدیدات شبکه های اجتماعی اختصاص دهید.</a:t>
            </a:r>
            <a:endParaRPr lang="en-US" dirty="0">
              <a:cs typeface="B Nazanin" panose="00000400000000000000" pitchFamily="2" charset="-78"/>
            </a:endParaRPr>
          </a:p>
        </p:txBody>
      </p:sp>
      <p:sp>
        <p:nvSpPr>
          <p:cNvPr id="4" name="TextBox 3"/>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a:t>
            </a:r>
            <a:r>
              <a:rPr lang="en-US" dirty="0">
                <a:cs typeface="B Nazanin" panose="00000400000000000000" pitchFamily="2" charset="-78"/>
              </a:rPr>
              <a:t>8</a:t>
            </a:r>
          </a:p>
        </p:txBody>
      </p:sp>
    </p:spTree>
    <p:extLst>
      <p:ext uri="{BB962C8B-B14F-4D97-AF65-F5344CB8AC3E}">
        <p14:creationId xmlns:p14="http://schemas.microsoft.com/office/powerpoint/2010/main" val="366413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0970" y="786213"/>
            <a:ext cx="8825658" cy="1746441"/>
          </a:xfrm>
        </p:spPr>
        <p:txBody>
          <a:bodyPr>
            <a:normAutofit fontScale="90000"/>
          </a:bodyPr>
          <a:lstStyle/>
          <a:p>
            <a:pPr algn="ctr"/>
            <a:r>
              <a:rPr lang="fa-IR" b="1" dirty="0" smtClean="0">
                <a:cs typeface="B Nazanin" panose="00000400000000000000" pitchFamily="2" charset="-78"/>
              </a:rPr>
              <a:t>امنیت در شبکه های اجتماعی</a:t>
            </a:r>
            <a:endParaRPr lang="en-US" b="1"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493" y="2857395"/>
            <a:ext cx="5947873" cy="3259866"/>
          </a:xfrm>
          <a:prstGeom prst="rect">
            <a:avLst/>
          </a:prstGeom>
        </p:spPr>
      </p:pic>
      <p:sp>
        <p:nvSpPr>
          <p:cNvPr id="3" name="TextBox 2"/>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1</a:t>
            </a:r>
            <a:endParaRPr lang="en-US" dirty="0">
              <a:cs typeface="B Nazanin" panose="00000400000000000000" pitchFamily="2" charset="-78"/>
            </a:endParaRPr>
          </a:p>
        </p:txBody>
      </p:sp>
    </p:spTree>
    <p:extLst>
      <p:ext uri="{BB962C8B-B14F-4D97-AF65-F5344CB8AC3E}">
        <p14:creationId xmlns:p14="http://schemas.microsoft.com/office/powerpoint/2010/main" val="2287794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cs typeface="B Nazanin" panose="00000400000000000000" pitchFamily="2" charset="-78"/>
              </a:rPr>
              <a:t>منابع</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marL="0" indent="0" algn="l">
              <a:buNone/>
            </a:pPr>
            <a:r>
              <a:rPr lang="en-US" dirty="0"/>
              <a:t>https://www.itjones.com/blogs/2020/9/1/social-media-security-risks-to-businesses-and-best-practices</a:t>
            </a:r>
          </a:p>
          <a:p>
            <a:pPr marL="0" indent="0" algn="l">
              <a:buNone/>
            </a:pPr>
            <a:r>
              <a:rPr lang="en-US" dirty="0"/>
              <a:t>https://checkify.com/checklists/social-media-security-checklist/</a:t>
            </a:r>
          </a:p>
          <a:p>
            <a:pPr marL="0" indent="0" algn="l">
              <a:buNone/>
            </a:pPr>
            <a:endParaRPr lang="en-US" dirty="0"/>
          </a:p>
        </p:txBody>
      </p:sp>
      <p:sp>
        <p:nvSpPr>
          <p:cNvPr id="4" name="TextBox 3"/>
          <p:cNvSpPr txBox="1"/>
          <p:nvPr/>
        </p:nvSpPr>
        <p:spPr>
          <a:xfrm>
            <a:off x="10554056" y="416881"/>
            <a:ext cx="487110" cy="369332"/>
          </a:xfrm>
          <a:prstGeom prst="rect">
            <a:avLst/>
          </a:prstGeom>
          <a:noFill/>
        </p:spPr>
        <p:txBody>
          <a:bodyPr wrap="square" rtlCol="0">
            <a:spAutoFit/>
          </a:bodyPr>
          <a:lstStyle/>
          <a:p>
            <a:pPr algn="ctr"/>
            <a:r>
              <a:rPr lang="en-US" dirty="0" smtClean="0">
                <a:cs typeface="B Nazanin" panose="00000400000000000000" pitchFamily="2" charset="-78"/>
              </a:rPr>
              <a:t>1</a:t>
            </a:r>
            <a:r>
              <a:rPr lang="en-US" dirty="0">
                <a:cs typeface="B Nazanin" panose="00000400000000000000" pitchFamily="2" charset="-78"/>
              </a:rPr>
              <a:t>9</a:t>
            </a:r>
          </a:p>
        </p:txBody>
      </p:sp>
    </p:spTree>
    <p:extLst>
      <p:ext uri="{BB962C8B-B14F-4D97-AF65-F5344CB8AC3E}">
        <p14:creationId xmlns:p14="http://schemas.microsoft.com/office/powerpoint/2010/main" val="3314642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221" y="1931139"/>
            <a:ext cx="9404723" cy="1854647"/>
          </a:xfrm>
        </p:spPr>
        <p:txBody>
          <a:bodyPr/>
          <a:lstStyle/>
          <a:p>
            <a:pPr algn="ctr"/>
            <a:r>
              <a:rPr lang="fa-IR" sz="8800" dirty="0" smtClean="0"/>
              <a:t>پایان</a:t>
            </a:r>
            <a:endParaRPr lang="en-US" sz="8800" dirty="0"/>
          </a:p>
        </p:txBody>
      </p:sp>
    </p:spTree>
    <p:extLst>
      <p:ext uri="{BB962C8B-B14F-4D97-AF65-F5344CB8AC3E}">
        <p14:creationId xmlns:p14="http://schemas.microsoft.com/office/powerpoint/2010/main" val="6704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042378"/>
            <a:ext cx="9404723" cy="846243"/>
          </a:xfrm>
        </p:spPr>
        <p:txBody>
          <a:bodyPr/>
          <a:lstStyle/>
          <a:p>
            <a:pPr algn="r" rtl="1"/>
            <a:r>
              <a:rPr lang="fa-IR" b="1" dirty="0" smtClean="0">
                <a:cs typeface="B Nazanin" panose="00000400000000000000" pitchFamily="2" charset="-78"/>
              </a:rPr>
              <a:t>شبکه های اجتماعی</a:t>
            </a:r>
            <a:endParaRPr lang="en-US" b="1" dirty="0">
              <a:cs typeface="B Nazanin" panose="00000400000000000000" pitchFamily="2" charset="-78"/>
            </a:endParaRPr>
          </a:p>
        </p:txBody>
      </p:sp>
      <p:sp>
        <p:nvSpPr>
          <p:cNvPr id="3" name="Content Placeholder 2"/>
          <p:cNvSpPr>
            <a:spLocks noGrp="1"/>
          </p:cNvSpPr>
          <p:nvPr>
            <p:ph idx="1"/>
          </p:nvPr>
        </p:nvSpPr>
        <p:spPr>
          <a:xfrm>
            <a:off x="1103312" y="2052918"/>
            <a:ext cx="8946541" cy="4399157"/>
          </a:xfrm>
        </p:spPr>
        <p:txBody>
          <a:bodyPr/>
          <a:lstStyle/>
          <a:p>
            <a:pPr marL="0" indent="0" algn="r" rtl="1">
              <a:buNone/>
            </a:pPr>
            <a:r>
              <a:rPr lang="fa-IR" dirty="0">
                <a:cs typeface="B Nazanin" panose="00000400000000000000" pitchFamily="2" charset="-78"/>
              </a:rPr>
              <a:t>شبکه های اجتماعی به بخشی ضروری از استراتژی‌های تجاری سازمان‌های مدرن تبدیل‌شده‌اند. حضور فعال در شبکه های اجتماعی می‌تواند به کسب‌وکار شما بسیار سود برساند. بااین‌حال، در کنار همه مزایا، شبکه های اجتماعی خطرات معرض به خود را دارند و از بدو تولد آن‌ها امنیت شبکه های اجتماعی با چالش‌هایی روبه‌رو بوده است.</a:t>
            </a:r>
          </a:p>
          <a:p>
            <a:pPr marL="0" indent="0" algn="r" rtl="1">
              <a:buNone/>
            </a:pPr>
            <a:r>
              <a:rPr lang="fa-IR" dirty="0">
                <a:cs typeface="B Nazanin" panose="00000400000000000000" pitchFamily="2" charset="-78"/>
              </a:rPr>
              <a:t>خطرات مربوط به شبکه های اجتماعی فقط به واکنش بد مطبوعات و مشتریان محدود نمی‌شود. خطرات امنیتی شبکه های اجتماعی می‌تواند تأثیر گسترده‌ای بر سازمان شما داشته باشد، ازجمله به خطر انداختن حساب‌های تجاری و شخصی که منجر به از دست دادن درآمد، از دست دادن شهرت و… می‌شود.</a:t>
            </a:r>
          </a:p>
          <a:p>
            <a:pPr marL="0" indent="0" algn="r" rtl="1">
              <a:buNone/>
            </a:pPr>
            <a:r>
              <a:rPr lang="fa-IR" dirty="0">
                <a:cs typeface="B Nazanin" panose="00000400000000000000" pitchFamily="2" charset="-78"/>
              </a:rPr>
              <a:t>در این پست آموزشی از مکتب خونه قصد داریم در رابطه با امنیت شبکه های اجتماعی باهم به گفتگو بپردازیم و چالش‌های پیش روی آن را بررسی کنیم. قبل از اینکه به بررسی این چالش‌ها بپردازیم ابتدا کمی در رابطه با اهمیت رسانه‌های اجتماعی گفتگو می‌کنیم تا اهمیت خطراتی که آن‌ها را تهدید می‌کنند برای ما بهتر روشن شود.</a:t>
            </a:r>
          </a:p>
          <a:p>
            <a:endParaRPr lang="en-US" dirty="0"/>
          </a:p>
        </p:txBody>
      </p:sp>
      <p:sp>
        <p:nvSpPr>
          <p:cNvPr id="4" name="TextBox 3"/>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2</a:t>
            </a:r>
            <a:endParaRPr lang="en-US" dirty="0">
              <a:cs typeface="B Nazanin" panose="00000400000000000000" pitchFamily="2" charset="-78"/>
            </a:endParaRPr>
          </a:p>
        </p:txBody>
      </p:sp>
    </p:spTree>
    <p:extLst>
      <p:ext uri="{BB962C8B-B14F-4D97-AF65-F5344CB8AC3E}">
        <p14:creationId xmlns:p14="http://schemas.microsoft.com/office/powerpoint/2010/main" val="87086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b="1" dirty="0"/>
              <a:t>چرا شبکه های اجتماعی برای کسب‌وکار مهم است؟</a:t>
            </a:r>
            <a:br>
              <a:rPr lang="fa-IR" b="1" dirty="0"/>
            </a:br>
            <a:endParaRPr lang="en-US" dirty="0"/>
          </a:p>
        </p:txBody>
      </p:sp>
      <p:sp>
        <p:nvSpPr>
          <p:cNvPr id="3" name="Content Placeholder 2"/>
          <p:cNvSpPr>
            <a:spLocks noGrp="1"/>
          </p:cNvSpPr>
          <p:nvPr>
            <p:ph idx="1"/>
          </p:nvPr>
        </p:nvSpPr>
        <p:spPr>
          <a:xfrm>
            <a:off x="1103312" y="1341690"/>
            <a:ext cx="8946541" cy="5298392"/>
          </a:xfrm>
        </p:spPr>
        <p:txBody>
          <a:bodyPr>
            <a:normAutofit fontScale="92500" lnSpcReduction="10000"/>
          </a:bodyPr>
          <a:lstStyle/>
          <a:p>
            <a:pPr marL="0" indent="0" algn="r" rtl="1">
              <a:buNone/>
            </a:pPr>
            <a:r>
              <a:rPr lang="fa-IR" dirty="0">
                <a:cs typeface="B Nazanin" panose="00000400000000000000" pitchFamily="2" charset="-78"/>
              </a:rPr>
              <a:t>ابزارهایی که به‌عنوان وسیله‌ای برای ارتباط افراد با یکدیگر تولید شدند، اکنون به یک ابزار ارتباطی قدرتمند تبدیل‌شده‌اند که کسب‌وکارها، چه شرکت‌های بزرگ و چه کسب‌وکارهای کوچک، نمی‌توانند بدون استفاده از آن‌ها به موفقیت چندانی دست یابند. شبکه‌های اجتماعی نحوه ارتباط کسب‌وکارها با مشتریان خود، افزایش آگاهی از برند، تولید سرنخ و ارائه پشتیبانی از مشتری را متحول کرده‌اند. پلتفرم‌های شبکه‌های اجتماعی با مخاطبان گسترده و در سراسر جهان که می‌توانند در زمان واقعی کمک کنند، نه‌تنها در بازاریابی و فروش، بلکه همچنین به برند سازی و استخدام افراد نیز کمک زیادی می‌کنند.</a:t>
            </a:r>
          </a:p>
          <a:p>
            <a:pPr marL="0" indent="0" algn="r" rtl="1">
              <a:buNone/>
            </a:pPr>
            <a:r>
              <a:rPr lang="fa-IR" dirty="0">
                <a:cs typeface="B Nazanin" panose="00000400000000000000" pitchFamily="2" charset="-78"/>
              </a:rPr>
              <a:t>در اینجا چند نمونه از اینکه چگونه شبکه های اجتماعی می‌توانند به کسب‌وکار شما کمک کنند آورده شده است:</a:t>
            </a:r>
          </a:p>
          <a:p>
            <a:pPr marL="0" indent="0" algn="r" rtl="1">
              <a:buNone/>
            </a:pPr>
            <a:r>
              <a:rPr lang="fa-IR" dirty="0">
                <a:cs typeface="B Nazanin" panose="00000400000000000000" pitchFamily="2" charset="-78"/>
              </a:rPr>
              <a:t>آگاهی از برند را از طریق پست‌ها، محتوای خلاقانه و تعامل با مخاطب</a:t>
            </a:r>
          </a:p>
          <a:p>
            <a:pPr marL="0" indent="0" algn="r" rtl="1">
              <a:buNone/>
            </a:pPr>
            <a:r>
              <a:rPr lang="fa-IR" dirty="0" smtClean="0">
                <a:cs typeface="B Nazanin" panose="00000400000000000000" pitchFamily="2" charset="-78"/>
              </a:rPr>
              <a:t>-جذب </a:t>
            </a:r>
            <a:r>
              <a:rPr lang="fa-IR" dirty="0">
                <a:cs typeface="B Nazanin" panose="00000400000000000000" pitchFamily="2" charset="-78"/>
              </a:rPr>
              <a:t>مشتری و ایجاد وفاداری به برند</a:t>
            </a:r>
          </a:p>
          <a:p>
            <a:pPr marL="0" indent="0" algn="r" rtl="1">
              <a:buNone/>
            </a:pPr>
            <a:r>
              <a:rPr lang="fa-IR" dirty="0" smtClean="0">
                <a:cs typeface="B Nazanin" panose="00000400000000000000" pitchFamily="2" charset="-78"/>
              </a:rPr>
              <a:t>-رسیدگی </a:t>
            </a:r>
            <a:r>
              <a:rPr lang="fa-IR" dirty="0">
                <a:cs typeface="B Nazanin" panose="00000400000000000000" pitchFamily="2" charset="-78"/>
              </a:rPr>
              <a:t>به شکایات و نگرانی‌های مشتریان</a:t>
            </a:r>
          </a:p>
          <a:p>
            <a:pPr marL="0" indent="0" algn="r" rtl="1">
              <a:buNone/>
            </a:pPr>
            <a:r>
              <a:rPr lang="fa-IR" dirty="0" smtClean="0">
                <a:cs typeface="B Nazanin" panose="00000400000000000000" pitchFamily="2" charset="-78"/>
              </a:rPr>
              <a:t>-انجام </a:t>
            </a:r>
            <a:r>
              <a:rPr lang="fa-IR" dirty="0">
                <a:cs typeface="B Nazanin" panose="00000400000000000000" pitchFamily="2" charset="-78"/>
              </a:rPr>
              <a:t>تحقیقات در مورد بازار با استفاده از داده‌های شبکه اجتماعی</a:t>
            </a:r>
          </a:p>
          <a:p>
            <a:pPr marL="0" indent="0" algn="r" rtl="1">
              <a:buNone/>
            </a:pPr>
            <a:r>
              <a:rPr lang="fa-IR" dirty="0" smtClean="0">
                <a:cs typeface="B Nazanin" panose="00000400000000000000" pitchFamily="2" charset="-78"/>
              </a:rPr>
              <a:t>-جذب </a:t>
            </a:r>
            <a:r>
              <a:rPr lang="fa-IR" dirty="0">
                <a:cs typeface="B Nazanin" panose="00000400000000000000" pitchFamily="2" charset="-78"/>
              </a:rPr>
              <a:t>نیرو از طریق شبکه های اجتماعی</a:t>
            </a:r>
          </a:p>
          <a:p>
            <a:pPr marL="0" indent="0" algn="r" rtl="1">
              <a:buNone/>
            </a:pPr>
            <a:r>
              <a:rPr lang="fa-IR" dirty="0" smtClean="0">
                <a:cs typeface="B Nazanin" panose="00000400000000000000" pitchFamily="2" charset="-78"/>
              </a:rPr>
              <a:t>-یجاد </a:t>
            </a:r>
            <a:r>
              <a:rPr lang="fa-IR" dirty="0">
                <a:cs typeface="B Nazanin" panose="00000400000000000000" pitchFamily="2" charset="-78"/>
              </a:rPr>
              <a:t>ترافیک برای وب‌سایت از طریق شبکه های اجتماعی</a:t>
            </a:r>
          </a:p>
          <a:p>
            <a:pPr marL="0" indent="0" algn="r" rtl="1">
              <a:buNone/>
            </a:pPr>
            <a:r>
              <a:rPr lang="fa-IR" dirty="0">
                <a:cs typeface="B Nazanin" panose="00000400000000000000" pitchFamily="2" charset="-78"/>
              </a:rPr>
              <a:t>باوجوداینکه مزایای استفاده از شبکه های اجتماعی بسیار زیاد و فوق‌العاده مفید هستند اما امنیت شبکه های اجتماعی چالشی است که همیشه با این پلتفرم‌ها همراه بوده. در ادامه در رابطه با این مسئله به گفتگو می‌پردازیم.</a:t>
            </a:r>
          </a:p>
          <a:p>
            <a:pPr marL="0" indent="0" algn="r" rtl="1">
              <a:buNone/>
            </a:pPr>
            <a:endParaRPr lang="en-US" dirty="0"/>
          </a:p>
        </p:txBody>
      </p:sp>
      <p:sp>
        <p:nvSpPr>
          <p:cNvPr id="4" name="TextBox 3"/>
          <p:cNvSpPr txBox="1"/>
          <p:nvPr/>
        </p:nvSpPr>
        <p:spPr>
          <a:xfrm>
            <a:off x="10562601" y="452718"/>
            <a:ext cx="435836" cy="369332"/>
          </a:xfrm>
          <a:prstGeom prst="rect">
            <a:avLst/>
          </a:prstGeom>
          <a:noFill/>
        </p:spPr>
        <p:txBody>
          <a:bodyPr wrap="square" rtlCol="0">
            <a:spAutoFit/>
          </a:bodyPr>
          <a:lstStyle/>
          <a:p>
            <a:pPr algn="ctr"/>
            <a:r>
              <a:rPr lang="en-US" dirty="0" smtClean="0">
                <a:cs typeface="B Nazanin" panose="00000400000000000000" pitchFamily="2" charset="-78"/>
              </a:rPr>
              <a:t>3</a:t>
            </a:r>
            <a:endParaRPr lang="en-US" dirty="0">
              <a:cs typeface="B Nazanin" panose="00000400000000000000" pitchFamily="2" charset="-78"/>
            </a:endParaRPr>
          </a:p>
        </p:txBody>
      </p:sp>
    </p:spTree>
    <p:extLst>
      <p:ext uri="{BB962C8B-B14F-4D97-AF65-F5344CB8AC3E}">
        <p14:creationId xmlns:p14="http://schemas.microsoft.com/office/powerpoint/2010/main" val="2877998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21981"/>
            <a:ext cx="9404723" cy="1400530"/>
          </a:xfrm>
        </p:spPr>
        <p:txBody>
          <a:bodyPr/>
          <a:lstStyle/>
          <a:p>
            <a:pPr algn="r" rtl="1"/>
            <a:r>
              <a:rPr lang="fa-IR" b="1" dirty="0">
                <a:cs typeface="B Nazanin" panose="00000400000000000000" pitchFamily="2" charset="-78"/>
              </a:rPr>
              <a:t>امنیت شبکه های اجتماعی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103312" y="1080917"/>
            <a:ext cx="8946541" cy="4195481"/>
          </a:xfrm>
        </p:spPr>
        <p:txBody>
          <a:bodyPr/>
          <a:lstStyle/>
          <a:p>
            <a:pPr marL="0" indent="0" algn="r" rtl="1">
              <a:buNone/>
            </a:pPr>
            <a:r>
              <a:rPr lang="fa-IR" dirty="0">
                <a:cs typeface="B Nazanin" panose="00000400000000000000" pitchFamily="2" charset="-78"/>
              </a:rPr>
              <a:t>هرگونه تهدید امنیتی که از سایت‌های شبکه های اجتماعی نشاءت می‌گیرد یک تهدید شبکه اجتماعی است. مجرمان سایبری بسته به پلتفرم شبکه اجتماعی موردنظر از روش‌های مختلفی استفاده می‌کنند. در بیشتر موارد، حساب‌های شبکه‌های اجتماعی کسب‌وکارها و کارکنان آن‌ها برای شناسایی و جمع‌آوری اطلاعات استفاده می‌شوند که معمولاً اولین گام حمله سایبری آن‌هاست. سپس از این اطلاعات برای مهندسی اجتماعی در مراحل بعدی حملات آن‌ها استفاده می‌شود.</a:t>
            </a:r>
          </a:p>
          <a:p>
            <a:pPr marL="0" indent="0" algn="r" rtl="1">
              <a:buNone/>
            </a:pPr>
            <a:r>
              <a:rPr lang="fa-IR" dirty="0">
                <a:cs typeface="B Nazanin" panose="00000400000000000000" pitchFamily="2" charset="-78"/>
              </a:rPr>
              <a:t>شبکه‌های اجتماعی همچنین می‌توانند برای جعل هویت برندها یا افراد مرتبط با آن‌ها برای افزایش اعتماد مرتبط با آن برندها در کمپین‌های فیشینگ استفاده شوند. امروزه امنیت شبکه های اجتماعی به یک چالش بزرگ تبدیل‌شده است که رویارویی با این چالش بیش از هر چیزی به آموزش کاربران نیاز دارد.</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952" y="3871245"/>
            <a:ext cx="5007834" cy="2505965"/>
          </a:xfrm>
          <a:prstGeom prst="rect">
            <a:avLst/>
          </a:prstGeom>
        </p:spPr>
      </p:pic>
      <p:sp>
        <p:nvSpPr>
          <p:cNvPr id="5" name="TextBox 4"/>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4</a:t>
            </a:r>
            <a:endParaRPr lang="en-US" dirty="0">
              <a:cs typeface="B Nazanin" panose="00000400000000000000" pitchFamily="2" charset="-78"/>
            </a:endParaRPr>
          </a:p>
        </p:txBody>
      </p:sp>
    </p:spTree>
    <p:extLst>
      <p:ext uri="{BB962C8B-B14F-4D97-AF65-F5344CB8AC3E}">
        <p14:creationId xmlns:p14="http://schemas.microsoft.com/office/powerpoint/2010/main" val="2485248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05" y="307440"/>
            <a:ext cx="9597907" cy="1400530"/>
          </a:xfrm>
        </p:spPr>
        <p:txBody>
          <a:bodyPr/>
          <a:lstStyle/>
          <a:p>
            <a:pPr algn="r" rtl="1"/>
            <a:r>
              <a:rPr lang="fa-IR" b="1" dirty="0">
                <a:cs typeface="B Nazanin" panose="00000400000000000000" pitchFamily="2" charset="-78"/>
              </a:rPr>
              <a:t>شیوه‌های به خطر افتادن امنیت شبکه های اجتماعی</a:t>
            </a:r>
            <a:br>
              <a:rPr lang="fa-IR" b="1" dirty="0">
                <a:cs typeface="B Nazanin" panose="00000400000000000000" pitchFamily="2" charset="-78"/>
              </a:rPr>
            </a:br>
            <a:endParaRPr lang="en-US" dirty="0">
              <a:cs typeface="B Nazanin" panose="00000400000000000000" pitchFamily="2" charset="-78"/>
            </a:endParaRPr>
          </a:p>
        </p:txBody>
      </p:sp>
      <p:sp>
        <p:nvSpPr>
          <p:cNvPr id="3" name="Content Placeholder 2"/>
          <p:cNvSpPr>
            <a:spLocks noGrp="1"/>
          </p:cNvSpPr>
          <p:nvPr>
            <p:ph idx="1"/>
          </p:nvPr>
        </p:nvSpPr>
        <p:spPr>
          <a:xfrm>
            <a:off x="1249571" y="1386347"/>
            <a:ext cx="8946541" cy="4195481"/>
          </a:xfrm>
        </p:spPr>
        <p:txBody>
          <a:bodyPr/>
          <a:lstStyle/>
          <a:p>
            <a:pPr marL="0" indent="0" algn="r" rtl="1">
              <a:buNone/>
            </a:pPr>
            <a:r>
              <a:rPr lang="fa-IR" dirty="0" smtClean="0">
                <a:cs typeface="B Nazanin" panose="00000400000000000000" pitchFamily="2" charset="-78"/>
              </a:rPr>
              <a:t>امنیت </a:t>
            </a:r>
            <a:r>
              <a:rPr lang="fa-IR" dirty="0">
                <a:cs typeface="B Nazanin" panose="00000400000000000000" pitchFamily="2" charset="-78"/>
              </a:rPr>
              <a:t>شبکه های اجتماعی با شیوه‌های گوناگونی مورد تهدید قرار می‌گیرند. در اینجا چند نمونه رایج از تهدیدات شبکه های اجتماعی آورده شده است:</a:t>
            </a:r>
            <a:endParaRPr lang="en-US"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57" y="1886483"/>
            <a:ext cx="5979207" cy="4484405"/>
          </a:xfrm>
          <a:prstGeom prst="rect">
            <a:avLst/>
          </a:prstGeom>
        </p:spPr>
      </p:pic>
      <p:sp>
        <p:nvSpPr>
          <p:cNvPr id="5" name="TextBox 4"/>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5</a:t>
            </a:r>
            <a:endParaRPr lang="en-US" dirty="0">
              <a:cs typeface="B Nazanin" panose="00000400000000000000" pitchFamily="2" charset="-78"/>
            </a:endParaRPr>
          </a:p>
        </p:txBody>
      </p:sp>
    </p:spTree>
    <p:extLst>
      <p:ext uri="{BB962C8B-B14F-4D97-AF65-F5344CB8AC3E}">
        <p14:creationId xmlns:p14="http://schemas.microsoft.com/office/powerpoint/2010/main" val="3822402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sz="3200" b="1" dirty="0">
                <a:cs typeface="B Nazanin" panose="00000400000000000000" pitchFamily="2" charset="-78"/>
              </a:rPr>
              <a:t>مهندسی اجتماعی </a:t>
            </a:r>
            <a:r>
              <a:rPr lang="fa-IR" sz="3200" b="1" dirty="0" smtClean="0">
                <a:cs typeface="B Nazanin" panose="00000400000000000000" pitchFamily="2" charset="-78"/>
              </a:rPr>
              <a:t/>
            </a:r>
            <a:br>
              <a:rPr lang="fa-IR" sz="3200" b="1" dirty="0" smtClean="0">
                <a:cs typeface="B Nazanin" panose="00000400000000000000" pitchFamily="2" charset="-78"/>
              </a:rPr>
            </a:br>
            <a:r>
              <a:rPr lang="fa-IR" sz="3200" b="1" dirty="0" smtClean="0">
                <a:cs typeface="B Nazanin" panose="00000400000000000000" pitchFamily="2" charset="-78"/>
              </a:rPr>
              <a:t>رایج‌ترین </a:t>
            </a:r>
            <a:r>
              <a:rPr lang="fa-IR" sz="3200" b="1" dirty="0">
                <a:cs typeface="B Nazanin" panose="00000400000000000000" pitchFamily="2" charset="-78"/>
              </a:rPr>
              <a:t>شیوه به خطر افتادن امنیت شبکه های اجتماعی</a:t>
            </a:r>
            <a:br>
              <a:rPr lang="fa-IR" sz="3200" b="1" dirty="0">
                <a:cs typeface="B Nazanin" panose="00000400000000000000" pitchFamily="2" charset="-78"/>
              </a:rPr>
            </a:br>
            <a:endParaRPr lang="en-US" sz="3200" dirty="0">
              <a:cs typeface="B Nazanin" panose="00000400000000000000" pitchFamily="2" charset="-78"/>
            </a:endParaRPr>
          </a:p>
        </p:txBody>
      </p:sp>
      <p:sp>
        <p:nvSpPr>
          <p:cNvPr id="3" name="Content Placeholder 2"/>
          <p:cNvSpPr>
            <a:spLocks noGrp="1"/>
          </p:cNvSpPr>
          <p:nvPr>
            <p:ph idx="1"/>
          </p:nvPr>
        </p:nvSpPr>
        <p:spPr>
          <a:xfrm>
            <a:off x="1060660" y="1853248"/>
            <a:ext cx="8990174" cy="4195481"/>
          </a:xfrm>
        </p:spPr>
        <p:txBody>
          <a:bodyPr/>
          <a:lstStyle/>
          <a:p>
            <a:pPr marL="0" indent="0" algn="r" rtl="1">
              <a:buNone/>
            </a:pPr>
            <a:r>
              <a:rPr lang="fa-IR" dirty="0">
                <a:cs typeface="B Nazanin" panose="00000400000000000000" pitchFamily="2" charset="-78"/>
              </a:rPr>
              <a:t>شناسایی شبکه های اجتماعی به مجرمان کمک می‌کند تا متوجه شوند چه کسانی در یک شرکت ازلحاظ روانی و تاکتیک‌های ترساندن آسیب‌پذیر هستند. آن‌ها از این اطلاعات برای ساختن پیام‌هایی استفاده می‌کنند که حس فوریت و دغدغه در آن فرد ایجاد می‌کند و قربانی را از تفکر منطقی بازمی‌دارد.</a:t>
            </a:r>
          </a:p>
          <a:p>
            <a:pPr marL="0" indent="0" algn="r" rtl="1">
              <a:buNone/>
            </a:pPr>
            <a:r>
              <a:rPr lang="fa-IR" dirty="0">
                <a:cs typeface="B Nazanin" panose="00000400000000000000" pitchFamily="2" charset="-78"/>
              </a:rPr>
              <a:t>به‌عنوان‌مثال، اگر مهاجم متوجه شود که شما در یک سازمان جدید در بخش حسابداری استخدام‌شده‌اید، می‌تواند به شما ایمیل بزند یا پیامی به شما بفرستد که وانمود می‌کند شما یک مدیر سطح بالا هستید تا شمارا فریب دهد تا پولی را به‌حساب مهاجم منتقل کنید. این فقط نمونه از این حملات است و گستردگی آن بسیار زیاد است.</a:t>
            </a:r>
          </a:p>
          <a:p>
            <a:pPr marL="0" indent="0" algn="r" rtl="1">
              <a:buNone/>
            </a:pPr>
            <a:endParaRPr lang="en-US" dirty="0">
              <a:cs typeface="B Nazanin" panose="00000400000000000000" pitchFamily="2" charset="-78"/>
            </a:endParaRPr>
          </a:p>
        </p:txBody>
      </p:sp>
      <p:pic>
        <p:nvPicPr>
          <p:cNvPr id="1026" name="Picture 2" descr="ترفند های افزایش امنیت شبکه های اجتماعی - ویرگو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09" y="3999433"/>
            <a:ext cx="4774610" cy="26865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6</a:t>
            </a:r>
            <a:endParaRPr lang="en-US" dirty="0">
              <a:cs typeface="B Nazanin" panose="00000400000000000000" pitchFamily="2" charset="-78"/>
            </a:endParaRPr>
          </a:p>
        </p:txBody>
      </p:sp>
    </p:spTree>
    <p:extLst>
      <p:ext uri="{BB962C8B-B14F-4D97-AF65-F5344CB8AC3E}">
        <p14:creationId xmlns:p14="http://schemas.microsoft.com/office/powerpoint/2010/main" val="3636450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39073"/>
            <a:ext cx="9404723" cy="1400530"/>
          </a:xfrm>
        </p:spPr>
        <p:txBody>
          <a:bodyPr/>
          <a:lstStyle/>
          <a:p>
            <a:pPr algn="r" rtl="1"/>
            <a:r>
              <a:rPr lang="fa-IR" b="1" dirty="0">
                <a:cs typeface="B Nazanin" panose="00000400000000000000" pitchFamily="2" charset="-78"/>
              </a:rPr>
              <a:t>فیشینگ</a:t>
            </a:r>
            <a:r>
              <a:rPr lang="fa-IR" b="1" dirty="0"/>
              <a:t/>
            </a:r>
            <a:br>
              <a:rPr lang="fa-IR" b="1" dirty="0"/>
            </a:br>
            <a:endParaRPr lang="en-US" dirty="0"/>
          </a:p>
        </p:txBody>
      </p:sp>
      <p:sp>
        <p:nvSpPr>
          <p:cNvPr id="3" name="Content Placeholder 2"/>
          <p:cNvSpPr>
            <a:spLocks noGrp="1"/>
          </p:cNvSpPr>
          <p:nvPr>
            <p:ph idx="1"/>
          </p:nvPr>
        </p:nvSpPr>
        <p:spPr>
          <a:xfrm>
            <a:off x="1103312" y="1104335"/>
            <a:ext cx="8946541" cy="2202887"/>
          </a:xfrm>
        </p:spPr>
        <p:txBody>
          <a:bodyPr/>
          <a:lstStyle/>
          <a:p>
            <a:pPr marL="0" indent="0" algn="r" rtl="1">
              <a:buNone/>
            </a:pPr>
            <a:r>
              <a:rPr lang="fa-IR" dirty="0">
                <a:cs typeface="B Nazanin" panose="00000400000000000000" pitchFamily="2" charset="-78"/>
              </a:rPr>
              <a:t>پلتفرم‌های پیام‌رسانی شبکه‌های اجتماعی اغلب برابر حملات فیشینگ آسیب پذیر هستند و در این روش مهاجمان سعی می‌کنند کاربران را فریب دهند تا روی لینک‌های مخرب کلیک کنند یا بدافزاری را دانلود کنند. اطلاعات جمع‌آوری‌شده از شبکه‌های اجتماعی همچنین می‌تواند به مهاجمان این امکان را بدهد که پیام‌های فیشینگ خود را مرتبط و قابل‌باور بسازند تا کاربر زودتر فریب بخورد.</a:t>
            </a:r>
            <a:endParaRPr lang="en-US" dirty="0">
              <a:cs typeface="B Nazanin" panose="00000400000000000000" pitchFamily="2" charset="-78"/>
            </a:endParaRPr>
          </a:p>
        </p:txBody>
      </p:sp>
      <p:pic>
        <p:nvPicPr>
          <p:cNvPr id="2050" name="Picture 2" descr="فیشینگ در امنیت شبکه های اجتماع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17" y="2205778"/>
            <a:ext cx="4715528" cy="3536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30781" y="2621421"/>
            <a:ext cx="4237868" cy="1323439"/>
          </a:xfrm>
          <a:prstGeom prst="rect">
            <a:avLst/>
          </a:prstGeom>
          <a:noFill/>
        </p:spPr>
        <p:txBody>
          <a:bodyPr wrap="square" rtlCol="0">
            <a:spAutoFit/>
          </a:bodyPr>
          <a:lstStyle/>
          <a:p>
            <a:pPr algn="r" rtl="1"/>
            <a:r>
              <a:rPr lang="fa-IR" sz="2000" dirty="0">
                <a:cs typeface="B Nazanin" panose="00000400000000000000" pitchFamily="2" charset="-78"/>
              </a:rPr>
              <a:t>فیشینگ یکی از رایج‌ترین چالش‌ها در امنیت شبکه های اجتماعی است که در آن مهاجم با بدافزارها، لینک‌های آلوده و… اقدام به دزدیدن اطلاعات اکانت شبکه های اجتماعی می‌کند.</a:t>
            </a:r>
            <a:endParaRPr lang="en-US" sz="2000" dirty="0">
              <a:cs typeface="B Nazanin" panose="00000400000000000000" pitchFamily="2" charset="-78"/>
            </a:endParaRPr>
          </a:p>
        </p:txBody>
      </p:sp>
      <p:sp>
        <p:nvSpPr>
          <p:cNvPr id="6" name="TextBox 5"/>
          <p:cNvSpPr txBox="1"/>
          <p:nvPr/>
        </p:nvSpPr>
        <p:spPr>
          <a:xfrm>
            <a:off x="10554056" y="416881"/>
            <a:ext cx="435836" cy="369332"/>
          </a:xfrm>
          <a:prstGeom prst="rect">
            <a:avLst/>
          </a:prstGeom>
          <a:noFill/>
        </p:spPr>
        <p:txBody>
          <a:bodyPr wrap="square" rtlCol="0">
            <a:spAutoFit/>
          </a:bodyPr>
          <a:lstStyle/>
          <a:p>
            <a:pPr algn="ctr"/>
            <a:r>
              <a:rPr lang="en-US" dirty="0" smtClean="0">
                <a:cs typeface="B Nazanin" panose="00000400000000000000" pitchFamily="2" charset="-78"/>
              </a:rPr>
              <a:t>7</a:t>
            </a:r>
            <a:endParaRPr lang="en-US" dirty="0">
              <a:cs typeface="B Nazanin" panose="00000400000000000000" pitchFamily="2" charset="-78"/>
            </a:endParaRPr>
          </a:p>
        </p:txBody>
      </p:sp>
    </p:spTree>
    <p:extLst>
      <p:ext uri="{BB962C8B-B14F-4D97-AF65-F5344CB8AC3E}">
        <p14:creationId xmlns:p14="http://schemas.microsoft.com/office/powerpoint/2010/main" val="3065965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57817"/>
            <a:ext cx="9404723" cy="1400530"/>
          </a:xfrm>
        </p:spPr>
        <p:txBody>
          <a:bodyPr/>
          <a:lstStyle/>
          <a:p>
            <a:pPr algn="r" rtl="1"/>
            <a:r>
              <a:rPr lang="fa-IR" b="1" dirty="0">
                <a:cs typeface="B Nazanin" panose="00000400000000000000" pitchFamily="2" charset="-78"/>
              </a:rPr>
              <a:t>جعل هویت </a:t>
            </a:r>
            <a:r>
              <a:rPr lang="fa-IR" b="1" dirty="0" smtClean="0">
                <a:cs typeface="B Nazanin" panose="00000400000000000000" pitchFamily="2" charset="-78"/>
              </a:rPr>
              <a:t>برند</a:t>
            </a:r>
            <a:endParaRPr lang="en-US" dirty="0">
              <a:cs typeface="B Nazanin" panose="00000400000000000000" pitchFamily="2" charset="-78"/>
            </a:endParaRPr>
          </a:p>
        </p:txBody>
      </p:sp>
      <p:sp>
        <p:nvSpPr>
          <p:cNvPr id="3" name="Content Placeholder 2"/>
          <p:cNvSpPr>
            <a:spLocks noGrp="1"/>
          </p:cNvSpPr>
          <p:nvPr>
            <p:ph idx="1"/>
          </p:nvPr>
        </p:nvSpPr>
        <p:spPr>
          <a:xfrm>
            <a:off x="1104293" y="1668357"/>
            <a:ext cx="8946541" cy="4195481"/>
          </a:xfrm>
        </p:spPr>
        <p:txBody>
          <a:bodyPr/>
          <a:lstStyle/>
          <a:p>
            <a:pPr marL="0" indent="0" algn="r" rtl="1">
              <a:buNone/>
            </a:pPr>
            <a:r>
              <a:rPr lang="fa-IR" dirty="0">
                <a:cs typeface="B Nazanin" panose="00000400000000000000" pitchFamily="2" charset="-78"/>
              </a:rPr>
              <a:t>مجرمان سایبری اغلب صفحات و حساب‌های جعلی ایجاد می‌کنند که جعل از برندهای شناخته‌شده هستند. سپس از این موارد برای تبلیغ پیشنهادات، تخفیف‌ها یا هدایای جعلی برای کلاه‌برداری از کاربران برای افشای اعتبار یا سایر اطلاعات حساس استفاده می‌شود. این چالش از امنیت شبکه های اجتماعی می‌تواند از دو طریق بر تجارت شما تأثیر بگذارد، یا حساب شبکه های اجتماعی شما می‌تواند جعل هویت شود یا کارمندان شما می‌توانند قربانی چنین کلاه‌برداری‌هایی شوند که شبکه داخلی و حساب تجاری شمارا در معرض خطرات امنیتی قرار می‌دهد.</a:t>
            </a:r>
            <a:endParaRPr lang="en-US" dirty="0">
              <a:cs typeface="B Nazanin" panose="00000400000000000000" pitchFamily="2" charset="-78"/>
            </a:endParaRPr>
          </a:p>
        </p:txBody>
      </p:sp>
      <p:pic>
        <p:nvPicPr>
          <p:cNvPr id="3080" name="Picture 8" descr="راهکارهایی برای افزایش امنیت خود در شبکه های اجتماعی - روزیات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684" y="3610494"/>
            <a:ext cx="5621381" cy="27146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54056" y="416881"/>
            <a:ext cx="435836" cy="369332"/>
          </a:xfrm>
          <a:prstGeom prst="rect">
            <a:avLst/>
          </a:prstGeom>
          <a:noFill/>
        </p:spPr>
        <p:txBody>
          <a:bodyPr wrap="square" rtlCol="0">
            <a:spAutoFit/>
          </a:bodyPr>
          <a:lstStyle/>
          <a:p>
            <a:pPr algn="ctr"/>
            <a:r>
              <a:rPr lang="en-US" dirty="0">
                <a:cs typeface="B Nazanin" panose="00000400000000000000" pitchFamily="2" charset="-78"/>
              </a:rPr>
              <a:t>8</a:t>
            </a:r>
          </a:p>
        </p:txBody>
      </p:sp>
    </p:spTree>
    <p:extLst>
      <p:ext uri="{BB962C8B-B14F-4D97-AF65-F5344CB8AC3E}">
        <p14:creationId xmlns:p14="http://schemas.microsoft.com/office/powerpoint/2010/main" val="14841275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TotalTime>
  <Words>1982</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 Nazanin</vt:lpstr>
      <vt:lpstr>Century Gothic</vt:lpstr>
      <vt:lpstr>Times New Roman</vt:lpstr>
      <vt:lpstr>Wingdings 3</vt:lpstr>
      <vt:lpstr>Ion</vt:lpstr>
      <vt:lpstr>به نام خدا</vt:lpstr>
      <vt:lpstr>امنیت در شبکه های اجتماعی</vt:lpstr>
      <vt:lpstr>شبکه های اجتماعی</vt:lpstr>
      <vt:lpstr>چرا شبکه های اجتماعی برای کسب‌وکار مهم است؟ </vt:lpstr>
      <vt:lpstr>امنیت شبکه های اجتماعی </vt:lpstr>
      <vt:lpstr>شیوه‌های به خطر افتادن امنیت شبکه های اجتماعی </vt:lpstr>
      <vt:lpstr>مهندسی اجتماعی  رایج‌ترین شیوه به خطر افتادن امنیت شبکه های اجتماعی </vt:lpstr>
      <vt:lpstr>فیشینگ </vt:lpstr>
      <vt:lpstr>جعل هویت برند</vt:lpstr>
      <vt:lpstr>بدافزار در امنیت شبکه های اجتماعی </vt:lpstr>
      <vt:lpstr>کت فیشینگ </vt:lpstr>
      <vt:lpstr>بهترین شیوه‌های برقراری امنیت در شبکه های اجتماعی </vt:lpstr>
      <vt:lpstr> احراز هویت دوعاملی (FA2) </vt:lpstr>
      <vt:lpstr>ایجاد سیاست رمز عبور سخت‌گیرانه </vt:lpstr>
      <vt:lpstr>مدیریت ارتباطات شبکه های اجتماعی </vt:lpstr>
      <vt:lpstr>نظارت استفاده از نام تجاری و لوگو </vt:lpstr>
      <vt:lpstr>اجرای سیاست استفاده از شبکه های اجتماعی </vt:lpstr>
      <vt:lpstr> آموزش کارکنان در مورد فیشینگ شبکه های اجتماعی </vt:lpstr>
      <vt:lpstr>نتیجه‌گیری </vt:lpstr>
      <vt:lpstr>منابع</vt:lpstr>
      <vt:lpstr>پایان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امنیت در شبکه های اجتماعی</dc:title>
  <dc:creator>Microsoft account</dc:creator>
  <cp:lastModifiedBy>Microsoft account</cp:lastModifiedBy>
  <cp:revision>10</cp:revision>
  <dcterms:created xsi:type="dcterms:W3CDTF">2023-05-25T11:20:37Z</dcterms:created>
  <dcterms:modified xsi:type="dcterms:W3CDTF">2024-07-02T18:54:44Z</dcterms:modified>
</cp:coreProperties>
</file>