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
      <p:font typeface="Merriweather"/>
      <p:regular r:id="rId42"/>
      <p:bold r:id="rId43"/>
      <p:italic r:id="rId44"/>
      <p:boldItalic r:id="rId45"/>
    </p:embeddedFont>
    <p:embeddedFont>
      <p:font typeface="Comfortaa"/>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Merriweather-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Merriweather-italic.fntdata"/><Relationship Id="rId21" Type="http://schemas.openxmlformats.org/officeDocument/2006/relationships/slide" Target="slides/slide16.xml"/><Relationship Id="rId43" Type="http://schemas.openxmlformats.org/officeDocument/2006/relationships/font" Target="fonts/Merriweather-bold.fntdata"/><Relationship Id="rId24" Type="http://schemas.openxmlformats.org/officeDocument/2006/relationships/slide" Target="slides/slide19.xml"/><Relationship Id="rId46" Type="http://schemas.openxmlformats.org/officeDocument/2006/relationships/font" Target="fonts/Comfortaa-regular.fntdata"/><Relationship Id="rId23" Type="http://schemas.openxmlformats.org/officeDocument/2006/relationships/slide" Target="slides/slide18.xml"/><Relationship Id="rId45"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Comfortaa-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ddec8917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ddec8917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ab3c5e0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ab3c5e0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ab3c5e01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ab3c5e01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ab3c5e01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ab3c5e01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ab3c5e01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ab3c5e01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ab3c5e01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ab3c5e01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ab3c5e01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ab3c5e01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ab3c5e01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ab3c5e01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ab3c5e01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ab3c5e01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ab3c5e01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ab3c5e01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ab3c5e01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ab3c5e01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9b7beff2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9b7beff2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7f869f0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7f869f0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7f869f0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7f869f0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7f869f127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7f869f127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ab3c5e01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ab3c5e01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9b7beff2d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9b7beff2d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7c485687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7c485687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ab3c5e01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ab3c5e01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ab3c5e0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ab3c5e0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ab3c5e01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ab3c5e01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ab3c5e01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ab3c5e01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ab3c5e01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ab3c5e01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ab3c5e01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ab3c5e01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E29AA"/>
            </a:gs>
            <a:gs pos="100000">
              <a:srgbClr val="1E123D"/>
            </a:gs>
          </a:gsLst>
          <a:lin ang="5400012" scaled="0"/>
        </a:gra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1D1E3D"/>
            </a:gs>
            <a:gs pos="51000">
              <a:srgbClr val="525394"/>
            </a:gs>
            <a:gs pos="100000">
              <a:srgbClr val="1D1E3D"/>
            </a:gs>
          </a:gsLst>
          <a:lin ang="5400012" scaled="0"/>
        </a:gra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0" name="Shape 60"/>
        <p:cNvGrpSpPr/>
        <p:nvPr/>
      </p:nvGrpSpPr>
      <p:grpSpPr>
        <a:xfrm>
          <a:off x="0" y="0"/>
          <a:ext cx="0" cy="0"/>
          <a:chOff x="0" y="0"/>
          <a:chExt cx="0" cy="0"/>
        </a:xfrm>
      </p:grpSpPr>
      <p:sp>
        <p:nvSpPr>
          <p:cNvPr id="61" name="Google Shape;61;p13"/>
          <p:cNvSpPr/>
          <p:nvPr/>
        </p:nvSpPr>
        <p:spPr>
          <a:xfrm>
            <a:off x="0" y="0"/>
            <a:ext cx="9144000" cy="1277100"/>
          </a:xfrm>
          <a:prstGeom prst="rect">
            <a:avLst/>
          </a:prstGeom>
          <a:gradFill>
            <a:gsLst>
              <a:gs pos="0">
                <a:srgbClr val="1D1E3D"/>
              </a:gs>
              <a:gs pos="55000">
                <a:srgbClr val="525394"/>
              </a:gs>
              <a:gs pos="100000">
                <a:srgbClr val="52539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3" name="Google Shape;63;p13"/>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lvl1pPr indent="-323850" lvl="0" marL="457200" rtl="0">
              <a:spcBef>
                <a:spcPts val="0"/>
              </a:spcBef>
              <a:spcAft>
                <a:spcPts val="0"/>
              </a:spcAft>
              <a:buClr>
                <a:srgbClr val="000000"/>
              </a:buClr>
              <a:buSzPts val="1500"/>
              <a:buFont typeface="Comfortaa"/>
              <a:buChar char="●"/>
              <a:defRPr sz="1500">
                <a:solidFill>
                  <a:srgbClr val="000000"/>
                </a:solidFill>
                <a:latin typeface="Comfortaa"/>
                <a:ea typeface="Comfortaa"/>
                <a:cs typeface="Comfortaa"/>
                <a:sym typeface="Comfortaa"/>
              </a:defRPr>
            </a:lvl1pPr>
            <a:lvl2pPr indent="-311150" lvl="1" marL="914400" rtl="0">
              <a:spcBef>
                <a:spcPts val="0"/>
              </a:spcBef>
              <a:spcAft>
                <a:spcPts val="0"/>
              </a:spcAft>
              <a:buClr>
                <a:srgbClr val="000000"/>
              </a:buClr>
              <a:buSzPts val="1300"/>
              <a:buFont typeface="Comfortaa"/>
              <a:buChar char="○"/>
              <a:defRPr sz="1300">
                <a:solidFill>
                  <a:srgbClr val="000000"/>
                </a:solidFill>
                <a:latin typeface="Comfortaa"/>
                <a:ea typeface="Comfortaa"/>
                <a:cs typeface="Comfortaa"/>
                <a:sym typeface="Comfortaa"/>
              </a:defRPr>
            </a:lvl2pPr>
            <a:lvl3pPr indent="-311150" lvl="2" marL="1371600" rtl="0">
              <a:spcBef>
                <a:spcPts val="0"/>
              </a:spcBef>
              <a:spcAft>
                <a:spcPts val="0"/>
              </a:spcAft>
              <a:buClr>
                <a:srgbClr val="000000"/>
              </a:buClr>
              <a:buSzPts val="1300"/>
              <a:buFont typeface="Comfortaa"/>
              <a:buChar char="■"/>
              <a:defRPr sz="1300">
                <a:solidFill>
                  <a:srgbClr val="000000"/>
                </a:solidFill>
                <a:latin typeface="Comfortaa"/>
                <a:ea typeface="Comfortaa"/>
                <a:cs typeface="Comfortaa"/>
                <a:sym typeface="Comfortaa"/>
              </a:defRPr>
            </a:lvl3pPr>
            <a:lvl4pPr indent="-311150" lvl="3" marL="1828800" rtl="0">
              <a:spcBef>
                <a:spcPts val="0"/>
              </a:spcBef>
              <a:spcAft>
                <a:spcPts val="0"/>
              </a:spcAft>
              <a:buClr>
                <a:srgbClr val="000000"/>
              </a:buClr>
              <a:buSzPts val="1300"/>
              <a:buFont typeface="Comfortaa"/>
              <a:buChar char="●"/>
              <a:defRPr sz="1300">
                <a:solidFill>
                  <a:srgbClr val="000000"/>
                </a:solidFill>
                <a:latin typeface="Comfortaa"/>
                <a:ea typeface="Comfortaa"/>
                <a:cs typeface="Comfortaa"/>
                <a:sym typeface="Comfortaa"/>
              </a:defRPr>
            </a:lvl4pPr>
            <a:lvl5pPr indent="-311150" lvl="4" marL="2286000" rtl="0">
              <a:spcBef>
                <a:spcPts val="0"/>
              </a:spcBef>
              <a:spcAft>
                <a:spcPts val="0"/>
              </a:spcAft>
              <a:buClr>
                <a:srgbClr val="000000"/>
              </a:buClr>
              <a:buSzPts val="1300"/>
              <a:buFont typeface="Comfortaa"/>
              <a:buChar char="○"/>
              <a:defRPr sz="1300">
                <a:solidFill>
                  <a:srgbClr val="000000"/>
                </a:solidFill>
                <a:latin typeface="Comfortaa"/>
                <a:ea typeface="Comfortaa"/>
                <a:cs typeface="Comfortaa"/>
                <a:sym typeface="Comfortaa"/>
              </a:defRPr>
            </a:lvl5pPr>
            <a:lvl6pPr indent="-311150" lvl="5" marL="2743200" rtl="0">
              <a:spcBef>
                <a:spcPts val="0"/>
              </a:spcBef>
              <a:spcAft>
                <a:spcPts val="0"/>
              </a:spcAft>
              <a:buClr>
                <a:srgbClr val="000000"/>
              </a:buClr>
              <a:buSzPts val="1300"/>
              <a:buFont typeface="Comfortaa"/>
              <a:buChar char="■"/>
              <a:defRPr sz="1300">
                <a:solidFill>
                  <a:srgbClr val="000000"/>
                </a:solidFill>
                <a:latin typeface="Comfortaa"/>
                <a:ea typeface="Comfortaa"/>
                <a:cs typeface="Comfortaa"/>
                <a:sym typeface="Comfortaa"/>
              </a:defRPr>
            </a:lvl6pPr>
            <a:lvl7pPr indent="-311150" lvl="6" marL="3200400" rtl="0">
              <a:spcBef>
                <a:spcPts val="0"/>
              </a:spcBef>
              <a:spcAft>
                <a:spcPts val="0"/>
              </a:spcAft>
              <a:buClr>
                <a:srgbClr val="000000"/>
              </a:buClr>
              <a:buSzPts val="1300"/>
              <a:buFont typeface="Comfortaa"/>
              <a:buChar char="●"/>
              <a:defRPr sz="1300">
                <a:solidFill>
                  <a:srgbClr val="000000"/>
                </a:solidFill>
                <a:latin typeface="Comfortaa"/>
                <a:ea typeface="Comfortaa"/>
                <a:cs typeface="Comfortaa"/>
                <a:sym typeface="Comfortaa"/>
              </a:defRPr>
            </a:lvl7pPr>
            <a:lvl8pPr indent="-311150" lvl="7" marL="3657600" rtl="0">
              <a:spcBef>
                <a:spcPts val="0"/>
              </a:spcBef>
              <a:spcAft>
                <a:spcPts val="0"/>
              </a:spcAft>
              <a:buClr>
                <a:srgbClr val="000000"/>
              </a:buClr>
              <a:buSzPts val="1300"/>
              <a:buFont typeface="Comfortaa"/>
              <a:buChar char="○"/>
              <a:defRPr sz="1300">
                <a:solidFill>
                  <a:srgbClr val="000000"/>
                </a:solidFill>
                <a:latin typeface="Comfortaa"/>
                <a:ea typeface="Comfortaa"/>
                <a:cs typeface="Comfortaa"/>
                <a:sym typeface="Comfortaa"/>
              </a:defRPr>
            </a:lvl8pPr>
            <a:lvl9pPr indent="-311150" lvl="8" marL="4114800" rtl="0">
              <a:spcBef>
                <a:spcPts val="0"/>
              </a:spcBef>
              <a:spcAft>
                <a:spcPts val="0"/>
              </a:spcAft>
              <a:buClr>
                <a:srgbClr val="000000"/>
              </a:buClr>
              <a:buSzPts val="1300"/>
              <a:buFont typeface="Comfortaa"/>
              <a:buChar char="■"/>
              <a:defRPr sz="1300">
                <a:solidFill>
                  <a:srgbClr val="000000"/>
                </a:solidFill>
                <a:latin typeface="Comfortaa"/>
                <a:ea typeface="Comfortaa"/>
                <a:cs typeface="Comfortaa"/>
                <a:sym typeface="Comfortaa"/>
              </a:defRPr>
            </a:lvl9pPr>
          </a:lstStyle>
          <a:p/>
        </p:txBody>
      </p:sp>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65" name="Google Shape;65;p13"/>
          <p:cNvGrpSpPr/>
          <p:nvPr/>
        </p:nvGrpSpPr>
        <p:grpSpPr>
          <a:xfrm>
            <a:off x="8333400" y="209275"/>
            <a:ext cx="826800" cy="998425"/>
            <a:chOff x="8333400" y="209275"/>
            <a:chExt cx="826800" cy="998425"/>
          </a:xfrm>
        </p:grpSpPr>
        <p:pic>
          <p:nvPicPr>
            <p:cNvPr id="66" name="Google Shape;66;p13"/>
            <p:cNvPicPr preferRelativeResize="0"/>
            <p:nvPr/>
          </p:nvPicPr>
          <p:blipFill>
            <a:blip r:embed="rId2">
              <a:alphaModFix/>
            </a:blip>
            <a:stretch>
              <a:fillRect/>
            </a:stretch>
          </p:blipFill>
          <p:spPr>
            <a:xfrm>
              <a:off x="8527725" y="209275"/>
              <a:ext cx="438150" cy="552450"/>
            </a:xfrm>
            <a:prstGeom prst="rect">
              <a:avLst/>
            </a:prstGeom>
            <a:noFill/>
            <a:ln>
              <a:noFill/>
            </a:ln>
          </p:spPr>
        </p:pic>
        <p:sp>
          <p:nvSpPr>
            <p:cNvPr id="67" name="Google Shape;67;p13"/>
            <p:cNvSpPr txBox="1"/>
            <p:nvPr/>
          </p:nvSpPr>
          <p:spPr>
            <a:xfrm>
              <a:off x="8333400" y="684500"/>
              <a:ext cx="8268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CCCCCC"/>
                  </a:solidFill>
                  <a:latin typeface="Comfortaa"/>
                  <a:ea typeface="Comfortaa"/>
                  <a:cs typeface="Comfortaa"/>
                  <a:sym typeface="Comfortaa"/>
                </a:rPr>
                <a:t>Maktab Sharif</a:t>
              </a:r>
              <a:endParaRPr sz="900">
                <a:solidFill>
                  <a:srgbClr val="CCCCCC"/>
                </a:solidFill>
                <a:latin typeface="Comfortaa"/>
                <a:ea typeface="Comfortaa"/>
                <a:cs typeface="Comfortaa"/>
                <a:sym typeface="Comfortaa"/>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rgbClr val="52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gradFill>
            <a:gsLst>
              <a:gs pos="0">
                <a:srgbClr val="1D1E3D"/>
              </a:gs>
              <a:gs pos="55000">
                <a:srgbClr val="525394"/>
              </a:gs>
              <a:gs pos="100000">
                <a:srgbClr val="525394"/>
              </a:gs>
            </a:gsLst>
            <a:lin ang="5400012" scaled="0"/>
          </a:gra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gradFill>
            <a:gsLst>
              <a:gs pos="0">
                <a:srgbClr val="1D1E3D"/>
              </a:gs>
              <a:gs pos="55000">
                <a:srgbClr val="525394"/>
              </a:gs>
              <a:gs pos="100000">
                <a:srgbClr val="52539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gradFill>
            <a:gsLst>
              <a:gs pos="0">
                <a:srgbClr val="1D1E3D"/>
              </a:gs>
              <a:gs pos="55000">
                <a:srgbClr val="525394"/>
              </a:gs>
              <a:gs pos="100000">
                <a:srgbClr val="52539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gradFill>
            <a:gsLst>
              <a:gs pos="0">
                <a:srgbClr val="1D1E3D"/>
              </a:gs>
              <a:gs pos="55000">
                <a:srgbClr val="525394"/>
              </a:gs>
              <a:gs pos="100000">
                <a:srgbClr val="52539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gradFill>
            <a:gsLst>
              <a:gs pos="0">
                <a:srgbClr val="1D1E3D"/>
              </a:gs>
              <a:gs pos="55000">
                <a:srgbClr val="525394"/>
              </a:gs>
              <a:gs pos="100000">
                <a:srgbClr val="525394"/>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gradFill>
            <a:gsLst>
              <a:gs pos="0">
                <a:srgbClr val="1D1E3D"/>
              </a:gs>
              <a:gs pos="55000">
                <a:srgbClr val="525394"/>
              </a:gs>
              <a:gs pos="100000">
                <a:srgbClr val="525394"/>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aktabsharif.ir"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www.w3schools.com/css/css_combinators.asp" TargetMode="External"/><Relationship Id="rId4" Type="http://schemas.openxmlformats.org/officeDocument/2006/relationships/hyperlink" Target="https://www.w3schools.com/css/css_pseudo_classes.asp" TargetMode="External"/><Relationship Id="rId5" Type="http://schemas.openxmlformats.org/officeDocument/2006/relationships/hyperlink" Target="https://www.w3schools.com/css/css_pseudo_elements.asp" TargetMode="External"/><Relationship Id="rId6" Type="http://schemas.openxmlformats.org/officeDocument/2006/relationships/hyperlink" Target="https://www.w3schools.com/css/css_attribute_selector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D1E3D"/>
            </a:gs>
            <a:gs pos="55000">
              <a:srgbClr val="525394"/>
            </a:gs>
            <a:gs pos="100000">
              <a:srgbClr val="525394"/>
            </a:gs>
          </a:gsLst>
          <a:lin ang="16200038" scaled="0"/>
        </a:gradFill>
      </p:bgPr>
    </p:bg>
    <p:spTree>
      <p:nvGrpSpPr>
        <p:cNvPr id="71" name="Shape 71"/>
        <p:cNvGrpSpPr/>
        <p:nvPr/>
      </p:nvGrpSpPr>
      <p:grpSpPr>
        <a:xfrm>
          <a:off x="0" y="0"/>
          <a:ext cx="0" cy="0"/>
          <a:chOff x="0" y="0"/>
          <a:chExt cx="0" cy="0"/>
        </a:xfrm>
      </p:grpSpPr>
      <p:sp>
        <p:nvSpPr>
          <p:cNvPr id="72" name="Google Shape;72;p14"/>
          <p:cNvSpPr/>
          <p:nvPr/>
        </p:nvSpPr>
        <p:spPr>
          <a:xfrm>
            <a:off x="2049325" y="347100"/>
            <a:ext cx="660900" cy="157800"/>
          </a:xfrm>
          <a:prstGeom prst="rect">
            <a:avLst/>
          </a:prstGeom>
          <a:solidFill>
            <a:srgbClr val="0096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ctrTitle"/>
          </p:nvPr>
        </p:nvSpPr>
        <p:spPr>
          <a:xfrm>
            <a:off x="1928675" y="872675"/>
            <a:ext cx="4793100" cy="816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4400"/>
              <a:t>Session 2</a:t>
            </a:r>
            <a:endParaRPr sz="4400"/>
          </a:p>
        </p:txBody>
      </p:sp>
      <p:cxnSp>
        <p:nvCxnSpPr>
          <p:cNvPr id="74" name="Google Shape;74;p14"/>
          <p:cNvCxnSpPr/>
          <p:nvPr/>
        </p:nvCxnSpPr>
        <p:spPr>
          <a:xfrm>
            <a:off x="2045650" y="1575625"/>
            <a:ext cx="0" cy="1701000"/>
          </a:xfrm>
          <a:prstGeom prst="straightConnector1">
            <a:avLst/>
          </a:prstGeom>
          <a:noFill/>
          <a:ln cap="flat" cmpd="sng" w="19050">
            <a:solidFill>
              <a:srgbClr val="073763"/>
            </a:solidFill>
            <a:prstDash val="solid"/>
            <a:round/>
            <a:headEnd len="med" w="med" type="none"/>
            <a:tailEnd len="med" w="med" type="none"/>
          </a:ln>
        </p:spPr>
      </p:cxnSp>
      <p:sp>
        <p:nvSpPr>
          <p:cNvPr id="75" name="Google Shape;75;p14"/>
          <p:cNvSpPr txBox="1"/>
          <p:nvPr/>
        </p:nvSpPr>
        <p:spPr>
          <a:xfrm>
            <a:off x="3115775" y="4268700"/>
            <a:ext cx="2994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rgbClr val="FFFFFF"/>
              </a:solidFill>
              <a:latin typeface="Comfortaa"/>
              <a:ea typeface="Comfortaa"/>
              <a:cs typeface="Comfortaa"/>
              <a:sym typeface="Comfortaa"/>
            </a:endParaRPr>
          </a:p>
        </p:txBody>
      </p:sp>
      <p:sp>
        <p:nvSpPr>
          <p:cNvPr id="76" name="Google Shape;76;p14"/>
          <p:cNvSpPr txBox="1"/>
          <p:nvPr>
            <p:ph idx="1" type="subTitle"/>
          </p:nvPr>
        </p:nvSpPr>
        <p:spPr>
          <a:xfrm>
            <a:off x="2064300" y="1573736"/>
            <a:ext cx="4242600" cy="1701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700">
                <a:solidFill>
                  <a:schemeClr val="accent1"/>
                </a:solidFill>
                <a:latin typeface="Merriweather"/>
                <a:ea typeface="Merriweather"/>
                <a:cs typeface="Merriweather"/>
                <a:sym typeface="Merriweather"/>
              </a:rPr>
              <a:t>Introduction</a:t>
            </a:r>
            <a:endParaRPr sz="1700">
              <a:solidFill>
                <a:schemeClr val="accent1"/>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1700">
                <a:solidFill>
                  <a:schemeClr val="accent1"/>
                </a:solidFill>
                <a:latin typeface="Merriweather"/>
                <a:ea typeface="Merriweather"/>
                <a:cs typeface="Merriweather"/>
                <a:sym typeface="Merriweather"/>
              </a:rPr>
              <a:t>Selectors</a:t>
            </a:r>
            <a:endParaRPr sz="1700">
              <a:solidFill>
                <a:schemeClr val="accent1"/>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1700">
                <a:solidFill>
                  <a:schemeClr val="accent1"/>
                </a:solidFill>
                <a:latin typeface="Merriweather"/>
                <a:ea typeface="Merriweather"/>
                <a:cs typeface="Merriweather"/>
                <a:sym typeface="Merriweather"/>
              </a:rPr>
              <a:t>How to</a:t>
            </a:r>
            <a:endParaRPr sz="1700">
              <a:solidFill>
                <a:schemeClr val="accent1"/>
              </a:solidFill>
              <a:latin typeface="Merriweather"/>
              <a:ea typeface="Merriweather"/>
              <a:cs typeface="Merriweather"/>
              <a:sym typeface="Merriweather"/>
            </a:endParaRPr>
          </a:p>
          <a:p>
            <a:pPr indent="0" lvl="0" marL="0" rtl="0" algn="l">
              <a:lnSpc>
                <a:spcPct val="150000"/>
              </a:lnSpc>
              <a:spcBef>
                <a:spcPts val="0"/>
              </a:spcBef>
              <a:spcAft>
                <a:spcPts val="0"/>
              </a:spcAft>
              <a:buNone/>
            </a:pPr>
            <a:r>
              <a:rPr lang="en" sz="1700">
                <a:solidFill>
                  <a:schemeClr val="accent1"/>
                </a:solidFill>
                <a:latin typeface="Merriweather"/>
                <a:ea typeface="Merriweather"/>
                <a:cs typeface="Merriweather"/>
                <a:sym typeface="Merriweather"/>
              </a:rPr>
              <a:t>Example</a:t>
            </a:r>
            <a:endParaRPr sz="1700">
              <a:solidFill>
                <a:schemeClr val="accent1"/>
              </a:solidFill>
              <a:latin typeface="Merriweather"/>
              <a:ea typeface="Merriweather"/>
              <a:cs typeface="Merriweather"/>
              <a:sym typeface="Merriweather"/>
            </a:endParaRPr>
          </a:p>
        </p:txBody>
      </p:sp>
      <p:sp>
        <p:nvSpPr>
          <p:cNvPr id="77" name="Google Shape;77;p14"/>
          <p:cNvSpPr txBox="1"/>
          <p:nvPr/>
        </p:nvSpPr>
        <p:spPr>
          <a:xfrm>
            <a:off x="1973125" y="580075"/>
            <a:ext cx="3572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Merriweather"/>
                <a:ea typeface="Merriweather"/>
                <a:cs typeface="Merriweather"/>
                <a:sym typeface="Merriweather"/>
              </a:rPr>
              <a:t>Front-end | CSS</a:t>
            </a:r>
            <a:endParaRPr>
              <a:latin typeface="Roboto"/>
              <a:ea typeface="Roboto"/>
              <a:cs typeface="Roboto"/>
              <a:sym typeface="Roboto"/>
            </a:endParaRPr>
          </a:p>
        </p:txBody>
      </p:sp>
      <p:grpSp>
        <p:nvGrpSpPr>
          <p:cNvPr id="78" name="Google Shape;78;p14"/>
          <p:cNvGrpSpPr/>
          <p:nvPr/>
        </p:nvGrpSpPr>
        <p:grpSpPr>
          <a:xfrm>
            <a:off x="2577300" y="4268700"/>
            <a:ext cx="3989400" cy="816000"/>
            <a:chOff x="2577300" y="4268700"/>
            <a:chExt cx="3989400" cy="816000"/>
          </a:xfrm>
        </p:grpSpPr>
        <p:sp>
          <p:nvSpPr>
            <p:cNvPr id="79" name="Google Shape;79;p14"/>
            <p:cNvSpPr txBox="1"/>
            <p:nvPr/>
          </p:nvSpPr>
          <p:spPr>
            <a:xfrm>
              <a:off x="2577300" y="4653600"/>
              <a:ext cx="3989400" cy="431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600" u="sng">
                  <a:solidFill>
                    <a:srgbClr val="FFFFFF"/>
                  </a:solidFill>
                  <a:latin typeface="Comfortaa"/>
                  <a:ea typeface="Comfortaa"/>
                  <a:cs typeface="Comfortaa"/>
                  <a:sym typeface="Comfortaa"/>
                  <a:hlinkClick r:id="rId3">
                    <a:extLst>
                      <a:ext uri="{A12FA001-AC4F-418D-AE19-62706E023703}">
                        <ahyp:hlinkClr val="tx"/>
                      </a:ext>
                    </a:extLst>
                  </a:hlinkClick>
                </a:rPr>
                <a:t>www.maktabsharif.ir</a:t>
              </a:r>
              <a:endParaRPr sz="1700">
                <a:solidFill>
                  <a:srgbClr val="FFFFFF"/>
                </a:solidFill>
                <a:latin typeface="Comfortaa"/>
                <a:ea typeface="Comfortaa"/>
                <a:cs typeface="Comfortaa"/>
                <a:sym typeface="Comfortaa"/>
              </a:endParaRPr>
            </a:p>
          </p:txBody>
        </p:sp>
        <p:sp>
          <p:nvSpPr>
            <p:cNvPr id="80" name="Google Shape;80;p14"/>
            <p:cNvSpPr txBox="1"/>
            <p:nvPr/>
          </p:nvSpPr>
          <p:spPr>
            <a:xfrm>
              <a:off x="2827025" y="4268700"/>
              <a:ext cx="3572400" cy="384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300">
                  <a:solidFill>
                    <a:srgbClr val="D9D9D9"/>
                  </a:solidFill>
                  <a:latin typeface="Comfortaa"/>
                  <a:ea typeface="Comfortaa"/>
                  <a:cs typeface="Comfortaa"/>
                  <a:sym typeface="Comfortaa"/>
                </a:rPr>
                <a:t>by </a:t>
              </a:r>
              <a:r>
                <a:rPr lang="en" sz="1300">
                  <a:solidFill>
                    <a:srgbClr val="FFFFFF"/>
                  </a:solidFill>
                  <a:latin typeface="Comfortaa"/>
                  <a:ea typeface="Comfortaa"/>
                  <a:cs typeface="Comfortaa"/>
                  <a:sym typeface="Comfortaa"/>
                </a:rPr>
                <a:t>Mohammad Amin H.B. Tehrani</a:t>
              </a:r>
              <a:endParaRPr/>
            </a:p>
          </p:txBody>
        </p:sp>
        <p:cxnSp>
          <p:nvCxnSpPr>
            <p:cNvPr id="81" name="Google Shape;81;p14"/>
            <p:cNvCxnSpPr/>
            <p:nvPr/>
          </p:nvCxnSpPr>
          <p:spPr>
            <a:xfrm rot="10800000">
              <a:off x="3075000" y="4653600"/>
              <a:ext cx="2994000" cy="0"/>
            </a:xfrm>
            <a:prstGeom prst="straightConnector1">
              <a:avLst/>
            </a:prstGeom>
            <a:noFill/>
            <a:ln cap="flat" cmpd="sng" w="19050">
              <a:solidFill>
                <a:srgbClr val="FFFFFF"/>
              </a:solidFill>
              <a:prstDash val="solid"/>
              <a:round/>
              <a:headEnd len="med" w="med" type="none"/>
              <a:tailEnd len="med" w="med" type="none"/>
            </a:ln>
          </p:spPr>
        </p:cxnSp>
      </p:grpSp>
      <p:pic>
        <p:nvPicPr>
          <p:cNvPr id="82" name="Google Shape;82;p14"/>
          <p:cNvPicPr preferRelativeResize="0"/>
          <p:nvPr/>
        </p:nvPicPr>
        <p:blipFill>
          <a:blip r:embed="rId4">
            <a:alphaModFix/>
          </a:blip>
          <a:stretch>
            <a:fillRect/>
          </a:stretch>
        </p:blipFill>
        <p:spPr>
          <a:xfrm>
            <a:off x="307375" y="230788"/>
            <a:ext cx="1498374" cy="2099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3"/>
          <p:cNvPicPr preferRelativeResize="0"/>
          <p:nvPr/>
        </p:nvPicPr>
        <p:blipFill>
          <a:blip r:embed="rId3">
            <a:alphaModFix/>
          </a:blip>
          <a:stretch>
            <a:fillRect/>
          </a:stretch>
        </p:blipFill>
        <p:spPr>
          <a:xfrm>
            <a:off x="4834925" y="2614625"/>
            <a:ext cx="4967300" cy="2289800"/>
          </a:xfrm>
          <a:prstGeom prst="rect">
            <a:avLst/>
          </a:prstGeom>
          <a:noFill/>
          <a:ln>
            <a:noFill/>
          </a:ln>
        </p:spPr>
      </p:pic>
      <p:sp>
        <p:nvSpPr>
          <p:cNvPr id="160" name="Google Shape;160;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selector</a:t>
            </a:r>
            <a:endParaRPr/>
          </a:p>
        </p:txBody>
      </p:sp>
      <p:sp>
        <p:nvSpPr>
          <p:cNvPr id="161" name="Google Shape;16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3"/>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Selectors</a:t>
            </a:r>
            <a:endParaRPr sz="1600">
              <a:latin typeface="Raleway"/>
              <a:ea typeface="Raleway"/>
              <a:cs typeface="Raleway"/>
              <a:sym typeface="Raleway"/>
            </a:endParaRPr>
          </a:p>
        </p:txBody>
      </p:sp>
      <p:sp>
        <p:nvSpPr>
          <p:cNvPr id="163" name="Google Shape;163;p23"/>
          <p:cNvSpPr txBox="1"/>
          <p:nvPr/>
        </p:nvSpPr>
        <p:spPr>
          <a:xfrm>
            <a:off x="313250" y="1382950"/>
            <a:ext cx="8520600" cy="82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a:highlight>
                  <a:srgbClr val="FFFFFF"/>
                </a:highlight>
                <a:latin typeface="Verdana"/>
                <a:ea typeface="Verdana"/>
                <a:cs typeface="Verdana"/>
                <a:sym typeface="Verdana"/>
              </a:rPr>
              <a:t>The class selector selects HTML elements with a specific class attribute.</a:t>
            </a:r>
            <a:endParaRPr>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a:highlight>
                  <a:srgbClr val="FFFFFF"/>
                </a:highlight>
                <a:latin typeface="Verdana"/>
                <a:ea typeface="Verdana"/>
                <a:cs typeface="Verdana"/>
                <a:sym typeface="Verdana"/>
              </a:rPr>
              <a:t>To select elements with a specific class, write a </a:t>
            </a:r>
            <a:r>
              <a:rPr b="1" lang="en">
                <a:highlight>
                  <a:srgbClr val="FFFFFF"/>
                </a:highlight>
                <a:latin typeface="Verdana"/>
                <a:ea typeface="Verdana"/>
                <a:cs typeface="Verdana"/>
                <a:sym typeface="Verdana"/>
              </a:rPr>
              <a:t>period (.) </a:t>
            </a:r>
            <a:r>
              <a:rPr lang="en">
                <a:highlight>
                  <a:srgbClr val="FFFFFF"/>
                </a:highlight>
                <a:latin typeface="Verdana"/>
                <a:ea typeface="Verdana"/>
                <a:cs typeface="Verdana"/>
                <a:sym typeface="Verdana"/>
              </a:rPr>
              <a:t>character, followed by the class name.</a:t>
            </a:r>
            <a:endParaRPr>
              <a:highlight>
                <a:srgbClr val="FFFFFF"/>
              </a:highlight>
              <a:latin typeface="Verdana"/>
              <a:ea typeface="Verdana"/>
              <a:cs typeface="Verdana"/>
              <a:sym typeface="Verdana"/>
            </a:endParaRPr>
          </a:p>
        </p:txBody>
      </p:sp>
      <p:sp>
        <p:nvSpPr>
          <p:cNvPr id="164" name="Google Shape;164;p23"/>
          <p:cNvSpPr txBox="1"/>
          <p:nvPr/>
        </p:nvSpPr>
        <p:spPr>
          <a:xfrm>
            <a:off x="465650" y="2653350"/>
            <a:ext cx="4124400" cy="10467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A9B7C6"/>
                </a:solidFill>
                <a:highlight>
                  <a:srgbClr val="2B2B2B"/>
                </a:highlight>
                <a:latin typeface="Courier New"/>
                <a:ea typeface="Courier New"/>
                <a:cs typeface="Courier New"/>
                <a:sym typeface="Courier New"/>
              </a:rPr>
              <a:t>.</a:t>
            </a:r>
            <a:r>
              <a:rPr lang="en">
                <a:solidFill>
                  <a:srgbClr val="E8BF6A"/>
                </a:solidFill>
                <a:highlight>
                  <a:srgbClr val="2B2B2B"/>
                </a:highlight>
                <a:latin typeface="Courier New"/>
                <a:ea typeface="Courier New"/>
                <a:cs typeface="Courier New"/>
                <a:sym typeface="Courier New"/>
              </a:rPr>
              <a:t>my-class </a:t>
            </a:r>
            <a:r>
              <a:rPr lang="en">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A9B7C6"/>
                </a:solidFill>
                <a:highlight>
                  <a:srgbClr val="2B2B2B"/>
                </a:highlight>
                <a:latin typeface="Courier New"/>
                <a:ea typeface="Courier New"/>
                <a:cs typeface="Courier New"/>
                <a:sym typeface="Courier New"/>
              </a:rPr>
              <a:t> </a:t>
            </a:r>
            <a:r>
              <a:rPr lang="en">
                <a:solidFill>
                  <a:srgbClr val="BABABA"/>
                </a:solidFill>
                <a:highlight>
                  <a:srgbClr val="2B2B2B"/>
                </a:highlight>
                <a:latin typeface="Courier New"/>
                <a:ea typeface="Courier New"/>
                <a:cs typeface="Courier New"/>
                <a:sym typeface="Courier New"/>
              </a:rPr>
              <a:t>font-size</a:t>
            </a:r>
            <a:r>
              <a:rPr lang="en">
                <a:solidFill>
                  <a:srgbClr val="A9B7C6"/>
                </a:solidFill>
                <a:highlight>
                  <a:srgbClr val="2B2B2B"/>
                </a:highlight>
                <a:latin typeface="Courier New"/>
                <a:ea typeface="Courier New"/>
                <a:cs typeface="Courier New"/>
                <a:sym typeface="Courier New"/>
              </a:rPr>
              <a:t>: </a:t>
            </a:r>
            <a:r>
              <a:rPr lang="en">
                <a:solidFill>
                  <a:srgbClr val="6897BB"/>
                </a:solidFill>
                <a:highlight>
                  <a:srgbClr val="2B2B2B"/>
                </a:highlight>
                <a:latin typeface="Courier New"/>
                <a:ea typeface="Courier New"/>
                <a:cs typeface="Courier New"/>
                <a:sym typeface="Courier New"/>
              </a:rPr>
              <a:t>30</a:t>
            </a:r>
            <a:r>
              <a:rPr lang="en">
                <a:solidFill>
                  <a:srgbClr val="A5C261"/>
                </a:solidFill>
                <a:highlight>
                  <a:srgbClr val="2B2B2B"/>
                </a:highlight>
                <a:latin typeface="Courier New"/>
                <a:ea typeface="Courier New"/>
                <a:cs typeface="Courier New"/>
                <a:sym typeface="Courier New"/>
              </a:rPr>
              <a:t>px</a:t>
            </a:r>
            <a:r>
              <a:rPr lang="en">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CC7832"/>
                </a:solidFill>
                <a:highlight>
                  <a:srgbClr val="2B2B2B"/>
                </a:highlight>
                <a:latin typeface="Courier New"/>
                <a:ea typeface="Courier New"/>
                <a:cs typeface="Courier New"/>
                <a:sym typeface="Courier New"/>
              </a:rPr>
              <a:t> </a:t>
            </a:r>
            <a:r>
              <a:rPr lang="en">
                <a:solidFill>
                  <a:srgbClr val="BABABA"/>
                </a:solidFill>
                <a:highlight>
                  <a:srgbClr val="2B2B2B"/>
                </a:highlight>
                <a:latin typeface="Courier New"/>
                <a:ea typeface="Courier New"/>
                <a:cs typeface="Courier New"/>
                <a:sym typeface="Courier New"/>
              </a:rPr>
              <a:t>color</a:t>
            </a:r>
            <a:r>
              <a:rPr lang="en">
                <a:solidFill>
                  <a:srgbClr val="A9B7C6"/>
                </a:solidFill>
                <a:highlight>
                  <a:srgbClr val="2B2B2B"/>
                </a:highlight>
                <a:latin typeface="Courier New"/>
                <a:ea typeface="Courier New"/>
                <a:cs typeface="Courier New"/>
                <a:sym typeface="Courier New"/>
              </a:rPr>
              <a:t>: </a:t>
            </a:r>
            <a:r>
              <a:rPr lang="en">
                <a:solidFill>
                  <a:srgbClr val="A5C261"/>
                </a:solidFill>
                <a:highlight>
                  <a:srgbClr val="2B2B2B"/>
                </a:highlight>
                <a:latin typeface="Courier New"/>
                <a:ea typeface="Courier New"/>
                <a:cs typeface="Courier New"/>
                <a:sym typeface="Courier New"/>
              </a:rPr>
              <a:t>darkgreen</a:t>
            </a:r>
            <a:r>
              <a:rPr lang="en">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A9B7C6"/>
                </a:solidFill>
                <a:highlight>
                  <a:srgbClr val="2B2B2B"/>
                </a:highlight>
                <a:latin typeface="Courier New"/>
                <a:ea typeface="Courier New"/>
                <a:cs typeface="Courier New"/>
                <a:sym typeface="Courier New"/>
              </a:rPr>
              <a:t>}</a:t>
            </a:r>
            <a:endParaRPr>
              <a:solidFill>
                <a:srgbClr val="E8BF6A"/>
              </a:solidFill>
              <a:highlight>
                <a:srgbClr val="2B2B2B"/>
              </a:highlight>
              <a:latin typeface="Courier New"/>
              <a:ea typeface="Courier New"/>
              <a:cs typeface="Courier New"/>
              <a:sym typeface="Courier New"/>
            </a:endParaRPr>
          </a:p>
        </p:txBody>
      </p:sp>
      <p:sp>
        <p:nvSpPr>
          <p:cNvPr id="165" name="Google Shape;165;p23"/>
          <p:cNvSpPr txBox="1"/>
          <p:nvPr/>
        </p:nvSpPr>
        <p:spPr>
          <a:xfrm>
            <a:off x="465650" y="3822875"/>
            <a:ext cx="4124400" cy="6927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E8BF6A"/>
                </a:solidFill>
                <a:highlight>
                  <a:srgbClr val="2B2B2B"/>
                </a:highlight>
                <a:latin typeface="Courier New"/>
                <a:ea typeface="Courier New"/>
                <a:cs typeface="Courier New"/>
                <a:sym typeface="Courier New"/>
              </a:rPr>
              <a:t>&lt;p </a:t>
            </a:r>
            <a:r>
              <a:rPr lang="en" sz="1100">
                <a:solidFill>
                  <a:srgbClr val="BABABA"/>
                </a:solidFill>
                <a:highlight>
                  <a:srgbClr val="2B2B2B"/>
                </a:highlight>
                <a:latin typeface="Courier New"/>
                <a:ea typeface="Courier New"/>
                <a:cs typeface="Courier New"/>
                <a:sym typeface="Courier New"/>
              </a:rPr>
              <a:t>class</a:t>
            </a:r>
            <a:r>
              <a:rPr lang="en" sz="1100">
                <a:solidFill>
                  <a:srgbClr val="A5C261"/>
                </a:solidFill>
                <a:highlight>
                  <a:srgbClr val="2B2B2B"/>
                </a:highlight>
                <a:latin typeface="Courier New"/>
                <a:ea typeface="Courier New"/>
                <a:cs typeface="Courier New"/>
                <a:sym typeface="Courier New"/>
              </a:rPr>
              <a:t>="my-class"</a:t>
            </a:r>
            <a:r>
              <a:rPr lang="en" sz="1100">
                <a:solidFill>
                  <a:srgbClr val="E8BF6A"/>
                </a:solidFill>
                <a:highlight>
                  <a:srgbClr val="2B2B2B"/>
                </a:highlight>
                <a:latin typeface="Courier New"/>
                <a:ea typeface="Courier New"/>
                <a:cs typeface="Courier New"/>
                <a:sym typeface="Courier New"/>
              </a:rPr>
              <a:t>&gt;</a:t>
            </a:r>
            <a:r>
              <a:rPr lang="en" sz="1100">
                <a:solidFill>
                  <a:srgbClr val="A9B7C6"/>
                </a:solidFill>
                <a:highlight>
                  <a:srgbClr val="2B2B2B"/>
                </a:highlight>
                <a:latin typeface="Courier New"/>
                <a:ea typeface="Courier New"/>
                <a:cs typeface="Courier New"/>
                <a:sym typeface="Courier New"/>
              </a:rPr>
              <a:t>1st paragraph</a:t>
            </a:r>
            <a:r>
              <a:rPr lang="en" sz="1100">
                <a:solidFill>
                  <a:srgbClr val="E8BF6A"/>
                </a:solidFill>
                <a:highlight>
                  <a:srgbClr val="2B2B2B"/>
                </a:highlight>
                <a:latin typeface="Courier New"/>
                <a:ea typeface="Courier New"/>
                <a:cs typeface="Courier New"/>
                <a:sym typeface="Courier New"/>
              </a:rPr>
              <a:t>&lt;/p&gt;</a:t>
            </a:r>
            <a:endParaRPr sz="11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E8BF6A"/>
                </a:solidFill>
                <a:highlight>
                  <a:srgbClr val="2B2B2B"/>
                </a:highlight>
                <a:latin typeface="Courier New"/>
                <a:ea typeface="Courier New"/>
                <a:cs typeface="Courier New"/>
                <a:sym typeface="Courier New"/>
              </a:rPr>
              <a:t>&lt;p&gt;</a:t>
            </a:r>
            <a:r>
              <a:rPr lang="en" sz="1100">
                <a:solidFill>
                  <a:srgbClr val="A9B7C6"/>
                </a:solidFill>
                <a:highlight>
                  <a:srgbClr val="2B2B2B"/>
                </a:highlight>
                <a:latin typeface="Courier New"/>
                <a:ea typeface="Courier New"/>
                <a:cs typeface="Courier New"/>
                <a:sym typeface="Courier New"/>
              </a:rPr>
              <a:t>2nd paragraph</a:t>
            </a:r>
            <a:r>
              <a:rPr lang="en" sz="1100">
                <a:solidFill>
                  <a:srgbClr val="E8BF6A"/>
                </a:solidFill>
                <a:highlight>
                  <a:srgbClr val="2B2B2B"/>
                </a:highlight>
                <a:latin typeface="Courier New"/>
                <a:ea typeface="Courier New"/>
                <a:cs typeface="Courier New"/>
                <a:sym typeface="Courier New"/>
              </a:rPr>
              <a:t>&lt;/p&gt;</a:t>
            </a:r>
            <a:endParaRPr sz="11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E8BF6A"/>
                </a:solidFill>
                <a:highlight>
                  <a:srgbClr val="2B2B2B"/>
                </a:highlight>
                <a:latin typeface="Courier New"/>
                <a:ea typeface="Courier New"/>
                <a:cs typeface="Courier New"/>
                <a:sym typeface="Courier New"/>
              </a:rPr>
              <a:t>&lt;p </a:t>
            </a:r>
            <a:r>
              <a:rPr lang="en" sz="1100">
                <a:solidFill>
                  <a:srgbClr val="BABABA"/>
                </a:solidFill>
                <a:highlight>
                  <a:srgbClr val="2B2B2B"/>
                </a:highlight>
                <a:latin typeface="Courier New"/>
                <a:ea typeface="Courier New"/>
                <a:cs typeface="Courier New"/>
                <a:sym typeface="Courier New"/>
              </a:rPr>
              <a:t>class</a:t>
            </a:r>
            <a:r>
              <a:rPr lang="en" sz="1100">
                <a:solidFill>
                  <a:srgbClr val="A5C261"/>
                </a:solidFill>
                <a:highlight>
                  <a:srgbClr val="2B2B2B"/>
                </a:highlight>
                <a:latin typeface="Courier New"/>
                <a:ea typeface="Courier New"/>
                <a:cs typeface="Courier New"/>
                <a:sym typeface="Courier New"/>
              </a:rPr>
              <a:t>="my-class"</a:t>
            </a:r>
            <a:r>
              <a:rPr lang="en" sz="1100">
                <a:solidFill>
                  <a:srgbClr val="E8BF6A"/>
                </a:solidFill>
                <a:highlight>
                  <a:srgbClr val="2B2B2B"/>
                </a:highlight>
                <a:latin typeface="Courier New"/>
                <a:ea typeface="Courier New"/>
                <a:cs typeface="Courier New"/>
                <a:sym typeface="Courier New"/>
              </a:rPr>
              <a:t>&gt;</a:t>
            </a:r>
            <a:r>
              <a:rPr lang="en" sz="1100">
                <a:solidFill>
                  <a:srgbClr val="A9B7C6"/>
                </a:solidFill>
                <a:highlight>
                  <a:srgbClr val="2B2B2B"/>
                </a:highlight>
                <a:latin typeface="Courier New"/>
                <a:ea typeface="Courier New"/>
                <a:cs typeface="Courier New"/>
                <a:sym typeface="Courier New"/>
              </a:rPr>
              <a:t>3rd paragraph</a:t>
            </a:r>
            <a:r>
              <a:rPr lang="en" sz="1100">
                <a:solidFill>
                  <a:srgbClr val="E8BF6A"/>
                </a:solidFill>
                <a:highlight>
                  <a:srgbClr val="2B2B2B"/>
                </a:highlight>
                <a:latin typeface="Courier New"/>
                <a:ea typeface="Courier New"/>
                <a:cs typeface="Courier New"/>
                <a:sym typeface="Courier New"/>
              </a:rPr>
              <a:t>&lt;/p&gt;</a:t>
            </a:r>
            <a:endParaRPr sz="1100">
              <a:solidFill>
                <a:srgbClr val="E8BF6A"/>
              </a:solidFill>
              <a:highlight>
                <a:srgbClr val="2B2B2B"/>
              </a:highlight>
              <a:latin typeface="Courier New"/>
              <a:ea typeface="Courier New"/>
              <a:cs typeface="Courier New"/>
              <a:sym typeface="Courier New"/>
            </a:endParaRPr>
          </a:p>
        </p:txBody>
      </p:sp>
      <p:sp>
        <p:nvSpPr>
          <p:cNvPr id="166" name="Google Shape;166;p23"/>
          <p:cNvSpPr txBox="1"/>
          <p:nvPr/>
        </p:nvSpPr>
        <p:spPr>
          <a:xfrm>
            <a:off x="465650" y="2142450"/>
            <a:ext cx="36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a:t>
            </a:r>
            <a:r>
              <a:rPr b="1" lang="en">
                <a:solidFill>
                  <a:srgbClr val="1155CC"/>
                </a:solidFill>
                <a:latin typeface="Roboto"/>
                <a:ea typeface="Roboto"/>
                <a:cs typeface="Roboto"/>
                <a:sym typeface="Roboto"/>
              </a:rPr>
              <a:t>class</a:t>
            </a:r>
            <a:r>
              <a:rPr lang="en">
                <a:latin typeface="Roboto"/>
                <a:ea typeface="Roboto"/>
                <a:cs typeface="Roboto"/>
                <a:sym typeface="Roboto"/>
              </a:rPr>
              <a:t> { declarations;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Element.</a:t>
            </a:r>
            <a:r>
              <a:rPr lang="en"/>
              <a:t>Class selector</a:t>
            </a:r>
            <a:endParaRPr/>
          </a:p>
        </p:txBody>
      </p:sp>
      <p:sp>
        <p:nvSpPr>
          <p:cNvPr id="172" name="Google Shape;17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4"/>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Selectors</a:t>
            </a:r>
            <a:endParaRPr sz="1600">
              <a:latin typeface="Raleway"/>
              <a:ea typeface="Raleway"/>
              <a:cs typeface="Raleway"/>
              <a:sym typeface="Raleway"/>
            </a:endParaRPr>
          </a:p>
        </p:txBody>
      </p:sp>
      <p:sp>
        <p:nvSpPr>
          <p:cNvPr id="174" name="Google Shape;174;p24"/>
          <p:cNvSpPr txBox="1"/>
          <p:nvPr/>
        </p:nvSpPr>
        <p:spPr>
          <a:xfrm>
            <a:off x="313250" y="1382950"/>
            <a:ext cx="852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lang="en">
                <a:highlight>
                  <a:srgbClr val="FFFFFF"/>
                </a:highlight>
                <a:latin typeface="Verdana"/>
                <a:ea typeface="Verdana"/>
                <a:cs typeface="Verdana"/>
                <a:sym typeface="Verdana"/>
              </a:rPr>
              <a:t>You can also specify that only specific HTML elements should be affected by a class.</a:t>
            </a:r>
            <a:endParaRPr>
              <a:highlight>
                <a:srgbClr val="FFFFFF"/>
              </a:highlight>
              <a:latin typeface="Verdana"/>
              <a:ea typeface="Verdana"/>
              <a:cs typeface="Verdana"/>
              <a:sym typeface="Verdana"/>
            </a:endParaRPr>
          </a:p>
        </p:txBody>
      </p:sp>
      <p:sp>
        <p:nvSpPr>
          <p:cNvPr id="175" name="Google Shape;175;p24"/>
          <p:cNvSpPr txBox="1"/>
          <p:nvPr/>
        </p:nvSpPr>
        <p:spPr>
          <a:xfrm>
            <a:off x="465650" y="2653350"/>
            <a:ext cx="4124400" cy="8313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8BF6A"/>
                </a:solidFill>
                <a:highlight>
                  <a:srgbClr val="2B2B2B"/>
                </a:highlight>
                <a:latin typeface="Courier New"/>
                <a:ea typeface="Courier New"/>
                <a:cs typeface="Courier New"/>
                <a:sym typeface="Courier New"/>
              </a:rPr>
              <a:t>h2</a:t>
            </a:r>
            <a:r>
              <a:rPr lang="en">
                <a:solidFill>
                  <a:srgbClr val="A9B7C6"/>
                </a:solidFill>
                <a:highlight>
                  <a:srgbClr val="2B2B2B"/>
                </a:highlight>
                <a:latin typeface="Courier New"/>
                <a:ea typeface="Courier New"/>
                <a:cs typeface="Courier New"/>
                <a:sym typeface="Courier New"/>
              </a:rPr>
              <a:t>.</a:t>
            </a:r>
            <a:r>
              <a:rPr lang="en">
                <a:solidFill>
                  <a:srgbClr val="E8BF6A"/>
                </a:solidFill>
                <a:highlight>
                  <a:srgbClr val="2B2B2B"/>
                </a:highlight>
                <a:latin typeface="Courier New"/>
                <a:ea typeface="Courier New"/>
                <a:cs typeface="Courier New"/>
                <a:sym typeface="Courier New"/>
              </a:rPr>
              <a:t>my-class </a:t>
            </a:r>
            <a:r>
              <a:rPr lang="en">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A9B7C6"/>
                </a:solidFill>
                <a:highlight>
                  <a:srgbClr val="2B2B2B"/>
                </a:highlight>
                <a:latin typeface="Courier New"/>
                <a:ea typeface="Courier New"/>
                <a:cs typeface="Courier New"/>
                <a:sym typeface="Courier New"/>
              </a:rPr>
              <a:t>   </a:t>
            </a:r>
            <a:r>
              <a:rPr lang="en">
                <a:solidFill>
                  <a:srgbClr val="BABABA"/>
                </a:solidFill>
                <a:highlight>
                  <a:srgbClr val="2B2B2B"/>
                </a:highlight>
                <a:latin typeface="Courier New"/>
                <a:ea typeface="Courier New"/>
                <a:cs typeface="Courier New"/>
                <a:sym typeface="Courier New"/>
              </a:rPr>
              <a:t>color</a:t>
            </a:r>
            <a:r>
              <a:rPr lang="en">
                <a:solidFill>
                  <a:srgbClr val="A9B7C6"/>
                </a:solidFill>
                <a:highlight>
                  <a:srgbClr val="2B2B2B"/>
                </a:highlight>
                <a:latin typeface="Courier New"/>
                <a:ea typeface="Courier New"/>
                <a:cs typeface="Courier New"/>
                <a:sym typeface="Courier New"/>
              </a:rPr>
              <a:t>: </a:t>
            </a:r>
            <a:r>
              <a:rPr lang="en">
                <a:solidFill>
                  <a:srgbClr val="A5C261"/>
                </a:solidFill>
                <a:highlight>
                  <a:srgbClr val="2B2B2B"/>
                </a:highlight>
                <a:latin typeface="Courier New"/>
                <a:ea typeface="Courier New"/>
                <a:cs typeface="Courier New"/>
                <a:sym typeface="Courier New"/>
              </a:rPr>
              <a:t>darkgreen</a:t>
            </a:r>
            <a:r>
              <a:rPr lang="en">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p:txBody>
      </p:sp>
      <p:sp>
        <p:nvSpPr>
          <p:cNvPr id="176" name="Google Shape;176;p24"/>
          <p:cNvSpPr txBox="1"/>
          <p:nvPr/>
        </p:nvSpPr>
        <p:spPr>
          <a:xfrm>
            <a:off x="465650" y="3594275"/>
            <a:ext cx="4124400" cy="9852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&lt;h1 </a:t>
            </a:r>
            <a:r>
              <a:rPr lang="en" sz="1300">
                <a:solidFill>
                  <a:srgbClr val="BABABA"/>
                </a:solidFill>
                <a:highlight>
                  <a:srgbClr val="2B2B2B"/>
                </a:highlight>
                <a:latin typeface="Courier New"/>
                <a:ea typeface="Courier New"/>
                <a:cs typeface="Courier New"/>
                <a:sym typeface="Courier New"/>
              </a:rPr>
              <a:t>class</a:t>
            </a:r>
            <a:r>
              <a:rPr lang="en" sz="1300">
                <a:solidFill>
                  <a:srgbClr val="A5C261"/>
                </a:solidFill>
                <a:highlight>
                  <a:srgbClr val="2B2B2B"/>
                </a:highlight>
                <a:latin typeface="Courier New"/>
                <a:ea typeface="Courier New"/>
                <a:cs typeface="Courier New"/>
                <a:sym typeface="Courier New"/>
              </a:rPr>
              <a:t>="my-class"</a:t>
            </a:r>
            <a:r>
              <a:rPr lang="en" sz="1300">
                <a:solidFill>
                  <a:srgbClr val="E8BF6A"/>
                </a:solidFill>
                <a:highlight>
                  <a:srgbClr val="2B2B2B"/>
                </a:highlight>
                <a:latin typeface="Courier New"/>
                <a:ea typeface="Courier New"/>
                <a:cs typeface="Courier New"/>
                <a:sym typeface="Courier New"/>
              </a:rPr>
              <a:t>&gt;</a:t>
            </a:r>
            <a:r>
              <a:rPr lang="en" sz="1300">
                <a:solidFill>
                  <a:srgbClr val="A9B7C6"/>
                </a:solidFill>
                <a:highlight>
                  <a:srgbClr val="2B2B2B"/>
                </a:highlight>
                <a:latin typeface="Courier New"/>
                <a:ea typeface="Courier New"/>
                <a:cs typeface="Courier New"/>
                <a:sym typeface="Courier New"/>
              </a:rPr>
              <a:t>The Header1</a:t>
            </a:r>
            <a:r>
              <a:rPr lang="en" sz="1300">
                <a:solidFill>
                  <a:srgbClr val="E8BF6A"/>
                </a:solidFill>
                <a:highlight>
                  <a:srgbClr val="2B2B2B"/>
                </a:highlight>
                <a:latin typeface="Courier New"/>
                <a:ea typeface="Courier New"/>
                <a:cs typeface="Courier New"/>
                <a:sym typeface="Courier New"/>
              </a:rPr>
              <a:t>&lt;/h1&gt;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&lt;h2 </a:t>
            </a:r>
            <a:r>
              <a:rPr lang="en" sz="1300">
                <a:solidFill>
                  <a:srgbClr val="BABABA"/>
                </a:solidFill>
                <a:highlight>
                  <a:srgbClr val="2B2B2B"/>
                </a:highlight>
                <a:latin typeface="Courier New"/>
                <a:ea typeface="Courier New"/>
                <a:cs typeface="Courier New"/>
                <a:sym typeface="Courier New"/>
              </a:rPr>
              <a:t>class</a:t>
            </a:r>
            <a:r>
              <a:rPr lang="en" sz="1300">
                <a:solidFill>
                  <a:srgbClr val="A5C261"/>
                </a:solidFill>
                <a:highlight>
                  <a:srgbClr val="2B2B2B"/>
                </a:highlight>
                <a:latin typeface="Courier New"/>
                <a:ea typeface="Courier New"/>
                <a:cs typeface="Courier New"/>
                <a:sym typeface="Courier New"/>
              </a:rPr>
              <a:t>="my-class"</a:t>
            </a:r>
            <a:r>
              <a:rPr lang="en" sz="1300">
                <a:solidFill>
                  <a:srgbClr val="E8BF6A"/>
                </a:solidFill>
                <a:highlight>
                  <a:srgbClr val="2B2B2B"/>
                </a:highlight>
                <a:latin typeface="Courier New"/>
                <a:ea typeface="Courier New"/>
                <a:cs typeface="Courier New"/>
                <a:sym typeface="Courier New"/>
              </a:rPr>
              <a:t>&gt;</a:t>
            </a:r>
            <a:r>
              <a:rPr lang="en" sz="1300">
                <a:solidFill>
                  <a:srgbClr val="A9B7C6"/>
                </a:solidFill>
                <a:highlight>
                  <a:srgbClr val="2B2B2B"/>
                </a:highlight>
                <a:latin typeface="Courier New"/>
                <a:ea typeface="Courier New"/>
                <a:cs typeface="Courier New"/>
                <a:sym typeface="Courier New"/>
              </a:rPr>
              <a:t>The Header2</a:t>
            </a:r>
            <a:r>
              <a:rPr lang="en" sz="1300">
                <a:solidFill>
                  <a:srgbClr val="E8BF6A"/>
                </a:solidFill>
                <a:highlight>
                  <a:srgbClr val="2B2B2B"/>
                </a:highlight>
                <a:latin typeface="Courier New"/>
                <a:ea typeface="Courier New"/>
                <a:cs typeface="Courier New"/>
                <a:sym typeface="Courier New"/>
              </a:rPr>
              <a:t>&lt;/h2&gt;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&lt;h3 </a:t>
            </a:r>
            <a:r>
              <a:rPr lang="en" sz="1300">
                <a:solidFill>
                  <a:srgbClr val="BABABA"/>
                </a:solidFill>
                <a:highlight>
                  <a:srgbClr val="2B2B2B"/>
                </a:highlight>
                <a:latin typeface="Courier New"/>
                <a:ea typeface="Courier New"/>
                <a:cs typeface="Courier New"/>
                <a:sym typeface="Courier New"/>
              </a:rPr>
              <a:t>class</a:t>
            </a:r>
            <a:r>
              <a:rPr lang="en" sz="1300">
                <a:solidFill>
                  <a:srgbClr val="A5C261"/>
                </a:solidFill>
                <a:highlight>
                  <a:srgbClr val="2B2B2B"/>
                </a:highlight>
                <a:latin typeface="Courier New"/>
                <a:ea typeface="Courier New"/>
                <a:cs typeface="Courier New"/>
                <a:sym typeface="Courier New"/>
              </a:rPr>
              <a:t>="my-class"</a:t>
            </a:r>
            <a:r>
              <a:rPr lang="en" sz="1300">
                <a:solidFill>
                  <a:srgbClr val="E8BF6A"/>
                </a:solidFill>
                <a:highlight>
                  <a:srgbClr val="2B2B2B"/>
                </a:highlight>
                <a:latin typeface="Courier New"/>
                <a:ea typeface="Courier New"/>
                <a:cs typeface="Courier New"/>
                <a:sym typeface="Courier New"/>
              </a:rPr>
              <a:t>&gt;</a:t>
            </a:r>
            <a:r>
              <a:rPr lang="en" sz="1300">
                <a:solidFill>
                  <a:srgbClr val="A9B7C6"/>
                </a:solidFill>
                <a:highlight>
                  <a:srgbClr val="2B2B2B"/>
                </a:highlight>
                <a:latin typeface="Courier New"/>
                <a:ea typeface="Courier New"/>
                <a:cs typeface="Courier New"/>
                <a:sym typeface="Courier New"/>
              </a:rPr>
              <a:t>The Header3</a:t>
            </a:r>
            <a:r>
              <a:rPr lang="en" sz="1300">
                <a:solidFill>
                  <a:srgbClr val="E8BF6A"/>
                </a:solidFill>
                <a:highlight>
                  <a:srgbClr val="2B2B2B"/>
                </a:highlight>
                <a:latin typeface="Courier New"/>
                <a:ea typeface="Courier New"/>
                <a:cs typeface="Courier New"/>
                <a:sym typeface="Courier New"/>
              </a:rPr>
              <a:t>&lt;/h3&gt;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&lt;p </a:t>
            </a:r>
            <a:r>
              <a:rPr lang="en" sz="1300">
                <a:solidFill>
                  <a:srgbClr val="BABABA"/>
                </a:solidFill>
                <a:highlight>
                  <a:srgbClr val="2B2B2B"/>
                </a:highlight>
                <a:latin typeface="Courier New"/>
                <a:ea typeface="Courier New"/>
                <a:cs typeface="Courier New"/>
                <a:sym typeface="Courier New"/>
              </a:rPr>
              <a:t>class</a:t>
            </a:r>
            <a:r>
              <a:rPr lang="en" sz="1300">
                <a:solidFill>
                  <a:srgbClr val="A5C261"/>
                </a:solidFill>
                <a:highlight>
                  <a:srgbClr val="2B2B2B"/>
                </a:highlight>
                <a:latin typeface="Courier New"/>
                <a:ea typeface="Courier New"/>
                <a:cs typeface="Courier New"/>
                <a:sym typeface="Courier New"/>
              </a:rPr>
              <a:t>="my-class"</a:t>
            </a:r>
            <a:r>
              <a:rPr lang="en" sz="1300">
                <a:solidFill>
                  <a:srgbClr val="E8BF6A"/>
                </a:solidFill>
                <a:highlight>
                  <a:srgbClr val="2B2B2B"/>
                </a:highlight>
                <a:latin typeface="Courier New"/>
                <a:ea typeface="Courier New"/>
                <a:cs typeface="Courier New"/>
                <a:sym typeface="Courier New"/>
              </a:rPr>
              <a:t>&gt;</a:t>
            </a:r>
            <a:r>
              <a:rPr lang="en" sz="1300">
                <a:solidFill>
                  <a:srgbClr val="A9B7C6"/>
                </a:solidFill>
                <a:highlight>
                  <a:srgbClr val="2B2B2B"/>
                </a:highlight>
                <a:latin typeface="Courier New"/>
                <a:ea typeface="Courier New"/>
                <a:cs typeface="Courier New"/>
                <a:sym typeface="Courier New"/>
              </a:rPr>
              <a:t>The paragraph</a:t>
            </a:r>
            <a:r>
              <a:rPr lang="en" sz="1300">
                <a:solidFill>
                  <a:srgbClr val="E8BF6A"/>
                </a:solidFill>
                <a:highlight>
                  <a:srgbClr val="2B2B2B"/>
                </a:highlight>
                <a:latin typeface="Courier New"/>
                <a:ea typeface="Courier New"/>
                <a:cs typeface="Courier New"/>
                <a:sym typeface="Courier New"/>
              </a:rPr>
              <a:t>&lt;/p&gt;</a:t>
            </a:r>
            <a:endParaRPr sz="1300">
              <a:solidFill>
                <a:srgbClr val="E8BF6A"/>
              </a:solidFill>
              <a:highlight>
                <a:srgbClr val="2B2B2B"/>
              </a:highlight>
              <a:latin typeface="Courier New"/>
              <a:ea typeface="Courier New"/>
              <a:cs typeface="Courier New"/>
              <a:sym typeface="Courier New"/>
            </a:endParaRPr>
          </a:p>
        </p:txBody>
      </p:sp>
      <p:pic>
        <p:nvPicPr>
          <p:cNvPr id="177" name="Google Shape;177;p24"/>
          <p:cNvPicPr preferRelativeResize="0"/>
          <p:nvPr/>
        </p:nvPicPr>
        <p:blipFill>
          <a:blip r:embed="rId3">
            <a:alphaModFix/>
          </a:blip>
          <a:stretch>
            <a:fillRect/>
          </a:stretch>
        </p:blipFill>
        <p:spPr>
          <a:xfrm>
            <a:off x="4766650" y="2571750"/>
            <a:ext cx="4254500" cy="2244775"/>
          </a:xfrm>
          <a:prstGeom prst="rect">
            <a:avLst/>
          </a:prstGeom>
          <a:noFill/>
          <a:ln>
            <a:noFill/>
          </a:ln>
        </p:spPr>
      </p:pic>
      <p:sp>
        <p:nvSpPr>
          <p:cNvPr id="178" name="Google Shape;178;p24"/>
          <p:cNvSpPr txBox="1"/>
          <p:nvPr/>
        </p:nvSpPr>
        <p:spPr>
          <a:xfrm>
            <a:off x="465650" y="1892875"/>
            <a:ext cx="36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Roboto"/>
                <a:ea typeface="Roboto"/>
                <a:cs typeface="Roboto"/>
                <a:sym typeface="Roboto"/>
              </a:rPr>
              <a:t>tag_name</a:t>
            </a:r>
            <a:r>
              <a:rPr b="1" lang="en">
                <a:latin typeface="Roboto"/>
                <a:ea typeface="Roboto"/>
                <a:cs typeface="Roboto"/>
                <a:sym typeface="Roboto"/>
              </a:rPr>
              <a:t>.</a:t>
            </a:r>
            <a:r>
              <a:rPr b="1" lang="en">
                <a:solidFill>
                  <a:srgbClr val="1155CC"/>
                </a:solidFill>
                <a:latin typeface="Roboto"/>
                <a:ea typeface="Roboto"/>
                <a:cs typeface="Roboto"/>
                <a:sym typeface="Roboto"/>
              </a:rPr>
              <a:t>class</a:t>
            </a:r>
            <a:r>
              <a:rPr lang="en">
                <a:latin typeface="Roboto"/>
                <a:ea typeface="Roboto"/>
                <a:cs typeface="Roboto"/>
                <a:sym typeface="Roboto"/>
              </a:rPr>
              <a:t> { </a:t>
            </a:r>
            <a:r>
              <a:rPr lang="en">
                <a:latin typeface="Roboto"/>
                <a:ea typeface="Roboto"/>
                <a:cs typeface="Roboto"/>
                <a:sym typeface="Roboto"/>
              </a:rPr>
              <a:t>declarations;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Universal</a:t>
            </a:r>
            <a:r>
              <a:rPr lang="en"/>
              <a:t> selector (*)</a:t>
            </a:r>
            <a:endParaRPr/>
          </a:p>
        </p:txBody>
      </p:sp>
      <p:sp>
        <p:nvSpPr>
          <p:cNvPr id="184" name="Google Shape;18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5"/>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Selectors</a:t>
            </a:r>
            <a:endParaRPr sz="1600">
              <a:latin typeface="Raleway"/>
              <a:ea typeface="Raleway"/>
              <a:cs typeface="Raleway"/>
              <a:sym typeface="Raleway"/>
            </a:endParaRPr>
          </a:p>
        </p:txBody>
      </p:sp>
      <p:sp>
        <p:nvSpPr>
          <p:cNvPr id="186" name="Google Shape;186;p25"/>
          <p:cNvSpPr txBox="1"/>
          <p:nvPr/>
        </p:nvSpPr>
        <p:spPr>
          <a:xfrm>
            <a:off x="313250" y="1382950"/>
            <a:ext cx="852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lang="en">
                <a:highlight>
                  <a:srgbClr val="FFFFFF"/>
                </a:highlight>
                <a:latin typeface="Verdana"/>
                <a:ea typeface="Verdana"/>
                <a:cs typeface="Verdana"/>
                <a:sym typeface="Verdana"/>
              </a:rPr>
              <a:t>The universal selector (*) selects all HTML elements on the page.</a:t>
            </a:r>
            <a:endParaRPr>
              <a:highlight>
                <a:srgbClr val="FFFFFF"/>
              </a:highlight>
              <a:latin typeface="Verdana"/>
              <a:ea typeface="Verdana"/>
              <a:cs typeface="Verdana"/>
              <a:sym typeface="Verdana"/>
            </a:endParaRPr>
          </a:p>
        </p:txBody>
      </p:sp>
      <p:sp>
        <p:nvSpPr>
          <p:cNvPr id="187" name="Google Shape;187;p25"/>
          <p:cNvSpPr txBox="1"/>
          <p:nvPr/>
        </p:nvSpPr>
        <p:spPr>
          <a:xfrm>
            <a:off x="384750" y="2307875"/>
            <a:ext cx="4124400" cy="10467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8BF6A"/>
                </a:solidFill>
                <a:highlight>
                  <a:srgbClr val="2B2B2B"/>
                </a:highlight>
                <a:latin typeface="Courier New"/>
                <a:ea typeface="Courier New"/>
                <a:cs typeface="Courier New"/>
                <a:sym typeface="Courier New"/>
              </a:rPr>
              <a:t>* </a:t>
            </a:r>
            <a:r>
              <a:rPr lang="en">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A9B7C6"/>
                </a:solidFill>
                <a:highlight>
                  <a:srgbClr val="2B2B2B"/>
                </a:highlight>
                <a:latin typeface="Courier New"/>
                <a:ea typeface="Courier New"/>
                <a:cs typeface="Courier New"/>
                <a:sym typeface="Courier New"/>
              </a:rPr>
              <a:t>   </a:t>
            </a:r>
            <a:r>
              <a:rPr lang="en">
                <a:solidFill>
                  <a:srgbClr val="BABABA"/>
                </a:solidFill>
                <a:highlight>
                  <a:srgbClr val="2B2B2B"/>
                </a:highlight>
                <a:latin typeface="Courier New"/>
                <a:ea typeface="Courier New"/>
                <a:cs typeface="Courier New"/>
                <a:sym typeface="Courier New"/>
              </a:rPr>
              <a:t>text-align</a:t>
            </a:r>
            <a:r>
              <a:rPr lang="en">
                <a:solidFill>
                  <a:srgbClr val="A9B7C6"/>
                </a:solidFill>
                <a:highlight>
                  <a:srgbClr val="2B2B2B"/>
                </a:highlight>
                <a:latin typeface="Courier New"/>
                <a:ea typeface="Courier New"/>
                <a:cs typeface="Courier New"/>
                <a:sym typeface="Courier New"/>
              </a:rPr>
              <a:t>: </a:t>
            </a:r>
            <a:r>
              <a:rPr lang="en">
                <a:solidFill>
                  <a:srgbClr val="A5C261"/>
                </a:solidFill>
                <a:highlight>
                  <a:srgbClr val="2B2B2B"/>
                </a:highlight>
                <a:latin typeface="Courier New"/>
                <a:ea typeface="Courier New"/>
                <a:cs typeface="Courier New"/>
                <a:sym typeface="Courier New"/>
              </a:rPr>
              <a:t>center</a:t>
            </a:r>
            <a:r>
              <a:rPr lang="en">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CC7832"/>
                </a:solidFill>
                <a:highlight>
                  <a:srgbClr val="2B2B2B"/>
                </a:highlight>
                <a:latin typeface="Courier New"/>
                <a:ea typeface="Courier New"/>
                <a:cs typeface="Courier New"/>
                <a:sym typeface="Courier New"/>
              </a:rPr>
              <a:t>   </a:t>
            </a:r>
            <a:r>
              <a:rPr lang="en">
                <a:solidFill>
                  <a:srgbClr val="BABABA"/>
                </a:solidFill>
                <a:highlight>
                  <a:srgbClr val="2B2B2B"/>
                </a:highlight>
                <a:latin typeface="Courier New"/>
                <a:ea typeface="Courier New"/>
                <a:cs typeface="Courier New"/>
                <a:sym typeface="Courier New"/>
              </a:rPr>
              <a:t>color</a:t>
            </a:r>
            <a:r>
              <a:rPr lang="en">
                <a:solidFill>
                  <a:srgbClr val="A9B7C6"/>
                </a:solidFill>
                <a:highlight>
                  <a:srgbClr val="2B2B2B"/>
                </a:highlight>
                <a:latin typeface="Courier New"/>
                <a:ea typeface="Courier New"/>
                <a:cs typeface="Courier New"/>
                <a:sym typeface="Courier New"/>
              </a:rPr>
              <a:t>: </a:t>
            </a:r>
            <a:r>
              <a:rPr lang="en">
                <a:solidFill>
                  <a:srgbClr val="A5C261"/>
                </a:solidFill>
                <a:highlight>
                  <a:srgbClr val="2B2B2B"/>
                </a:highlight>
                <a:latin typeface="Courier New"/>
                <a:ea typeface="Courier New"/>
                <a:cs typeface="Courier New"/>
                <a:sym typeface="Courier New"/>
              </a:rPr>
              <a:t>blue</a:t>
            </a:r>
            <a:r>
              <a:rPr lang="en">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p:txBody>
      </p:sp>
      <p:sp>
        <p:nvSpPr>
          <p:cNvPr id="188" name="Google Shape;188;p25"/>
          <p:cNvSpPr txBox="1"/>
          <p:nvPr/>
        </p:nvSpPr>
        <p:spPr>
          <a:xfrm>
            <a:off x="384750" y="3612900"/>
            <a:ext cx="4124400" cy="8313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8BF6A"/>
                </a:solidFill>
                <a:highlight>
                  <a:srgbClr val="2B2B2B"/>
                </a:highlight>
                <a:latin typeface="Courier New"/>
                <a:ea typeface="Courier New"/>
                <a:cs typeface="Courier New"/>
                <a:sym typeface="Courier New"/>
              </a:rPr>
              <a:t>&lt;h1&gt;</a:t>
            </a:r>
            <a:r>
              <a:rPr lang="en">
                <a:solidFill>
                  <a:srgbClr val="A9B7C6"/>
                </a:solidFill>
                <a:highlight>
                  <a:srgbClr val="2B2B2B"/>
                </a:highlight>
                <a:latin typeface="Courier New"/>
                <a:ea typeface="Courier New"/>
                <a:cs typeface="Courier New"/>
                <a:sym typeface="Courier New"/>
              </a:rPr>
              <a:t>The Header</a:t>
            </a:r>
            <a:r>
              <a:rPr lang="en">
                <a:solidFill>
                  <a:srgbClr val="E8BF6A"/>
                </a:solidFill>
                <a:highlight>
                  <a:srgbClr val="2B2B2B"/>
                </a:highlight>
                <a:latin typeface="Courier New"/>
                <a:ea typeface="Courier New"/>
                <a:cs typeface="Courier New"/>
                <a:sym typeface="Courier New"/>
              </a:rPr>
              <a:t>&lt;/h1&gt;</a:t>
            </a:r>
            <a:endParaRPr>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E8BF6A"/>
                </a:solidFill>
                <a:highlight>
                  <a:srgbClr val="2B2B2B"/>
                </a:highlight>
                <a:latin typeface="Courier New"/>
                <a:ea typeface="Courier New"/>
                <a:cs typeface="Courier New"/>
                <a:sym typeface="Courier New"/>
              </a:rPr>
              <a:t>&lt;p&gt;</a:t>
            </a:r>
            <a:r>
              <a:rPr lang="en">
                <a:solidFill>
                  <a:srgbClr val="A9B7C6"/>
                </a:solidFill>
                <a:highlight>
                  <a:srgbClr val="2B2B2B"/>
                </a:highlight>
                <a:latin typeface="Courier New"/>
                <a:ea typeface="Courier New"/>
                <a:cs typeface="Courier New"/>
                <a:sym typeface="Courier New"/>
              </a:rPr>
              <a:t>The paragraph</a:t>
            </a:r>
            <a:r>
              <a:rPr lang="en">
                <a:solidFill>
                  <a:srgbClr val="E8BF6A"/>
                </a:solidFill>
                <a:highlight>
                  <a:srgbClr val="2B2B2B"/>
                </a:highlight>
                <a:latin typeface="Courier New"/>
                <a:ea typeface="Courier New"/>
                <a:cs typeface="Courier New"/>
                <a:sym typeface="Courier New"/>
              </a:rPr>
              <a:t>&lt;/p&gt;</a:t>
            </a:r>
            <a:endParaRPr>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a:solidFill>
                  <a:srgbClr val="E8BF6A"/>
                </a:solidFill>
                <a:highlight>
                  <a:srgbClr val="2B2B2B"/>
                </a:highlight>
                <a:latin typeface="Courier New"/>
                <a:ea typeface="Courier New"/>
                <a:cs typeface="Courier New"/>
                <a:sym typeface="Courier New"/>
              </a:rPr>
              <a:t>&lt;a </a:t>
            </a:r>
            <a:r>
              <a:rPr lang="en">
                <a:solidFill>
                  <a:srgbClr val="BABABA"/>
                </a:solidFill>
                <a:highlight>
                  <a:srgbClr val="2B2B2B"/>
                </a:highlight>
                <a:latin typeface="Courier New"/>
                <a:ea typeface="Courier New"/>
                <a:cs typeface="Courier New"/>
                <a:sym typeface="Courier New"/>
              </a:rPr>
              <a:t>href</a:t>
            </a:r>
            <a:r>
              <a:rPr lang="en">
                <a:solidFill>
                  <a:srgbClr val="A5C261"/>
                </a:solidFill>
                <a:highlight>
                  <a:srgbClr val="2B2B2B"/>
                </a:highlight>
                <a:latin typeface="Courier New"/>
                <a:ea typeface="Courier New"/>
                <a:cs typeface="Courier New"/>
                <a:sym typeface="Courier New"/>
              </a:rPr>
              <a:t>="#"</a:t>
            </a:r>
            <a:r>
              <a:rPr lang="en">
                <a:solidFill>
                  <a:srgbClr val="E8BF6A"/>
                </a:solidFill>
                <a:highlight>
                  <a:srgbClr val="2B2B2B"/>
                </a:highlight>
                <a:latin typeface="Courier New"/>
                <a:ea typeface="Courier New"/>
                <a:cs typeface="Courier New"/>
                <a:sym typeface="Courier New"/>
              </a:rPr>
              <a:t>&gt;</a:t>
            </a:r>
            <a:r>
              <a:rPr lang="en">
                <a:solidFill>
                  <a:srgbClr val="A9B7C6"/>
                </a:solidFill>
                <a:highlight>
                  <a:srgbClr val="2B2B2B"/>
                </a:highlight>
                <a:latin typeface="Courier New"/>
                <a:ea typeface="Courier New"/>
                <a:cs typeface="Courier New"/>
                <a:sym typeface="Courier New"/>
              </a:rPr>
              <a:t>The link</a:t>
            </a:r>
            <a:r>
              <a:rPr lang="en">
                <a:solidFill>
                  <a:srgbClr val="E8BF6A"/>
                </a:solidFill>
                <a:highlight>
                  <a:srgbClr val="2B2B2B"/>
                </a:highlight>
                <a:latin typeface="Courier New"/>
                <a:ea typeface="Courier New"/>
                <a:cs typeface="Courier New"/>
                <a:sym typeface="Courier New"/>
              </a:rPr>
              <a:t>&lt;/a&gt;</a:t>
            </a:r>
            <a:endParaRPr>
              <a:solidFill>
                <a:srgbClr val="E8BF6A"/>
              </a:solidFill>
              <a:highlight>
                <a:srgbClr val="2B2B2B"/>
              </a:highlight>
              <a:latin typeface="Courier New"/>
              <a:ea typeface="Courier New"/>
              <a:cs typeface="Courier New"/>
              <a:sym typeface="Courier New"/>
            </a:endParaRPr>
          </a:p>
        </p:txBody>
      </p:sp>
      <p:pic>
        <p:nvPicPr>
          <p:cNvPr id="189" name="Google Shape;189;p25"/>
          <p:cNvPicPr preferRelativeResize="0"/>
          <p:nvPr/>
        </p:nvPicPr>
        <p:blipFill>
          <a:blip r:embed="rId3">
            <a:alphaModFix/>
          </a:blip>
          <a:stretch>
            <a:fillRect/>
          </a:stretch>
        </p:blipFill>
        <p:spPr>
          <a:xfrm>
            <a:off x="4585350" y="2151425"/>
            <a:ext cx="4482450" cy="1927454"/>
          </a:xfrm>
          <a:prstGeom prst="rect">
            <a:avLst/>
          </a:prstGeom>
          <a:noFill/>
          <a:ln>
            <a:noFill/>
          </a:ln>
        </p:spPr>
      </p:pic>
      <p:sp>
        <p:nvSpPr>
          <p:cNvPr id="190" name="Google Shape;190;p25"/>
          <p:cNvSpPr txBox="1"/>
          <p:nvPr/>
        </p:nvSpPr>
        <p:spPr>
          <a:xfrm>
            <a:off x="389450" y="1801513"/>
            <a:ext cx="36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Roboto"/>
                <a:ea typeface="Roboto"/>
                <a:cs typeface="Roboto"/>
                <a:sym typeface="Roboto"/>
              </a:rPr>
              <a:t>*</a:t>
            </a:r>
            <a:r>
              <a:rPr lang="en">
                <a:latin typeface="Roboto"/>
                <a:ea typeface="Roboto"/>
                <a:cs typeface="Roboto"/>
                <a:sym typeface="Roboto"/>
              </a:rPr>
              <a:t> { declarations;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Grouping Selector</a:t>
            </a:r>
            <a:endParaRPr/>
          </a:p>
        </p:txBody>
      </p:sp>
      <p:sp>
        <p:nvSpPr>
          <p:cNvPr id="196" name="Google Shape;19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26"/>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Selectors</a:t>
            </a:r>
            <a:endParaRPr sz="1600">
              <a:latin typeface="Raleway"/>
              <a:ea typeface="Raleway"/>
              <a:cs typeface="Raleway"/>
              <a:sym typeface="Raleway"/>
            </a:endParaRPr>
          </a:p>
        </p:txBody>
      </p:sp>
      <p:sp>
        <p:nvSpPr>
          <p:cNvPr id="198" name="Google Shape;198;p26"/>
          <p:cNvSpPr txBox="1"/>
          <p:nvPr/>
        </p:nvSpPr>
        <p:spPr>
          <a:xfrm>
            <a:off x="313250" y="1382950"/>
            <a:ext cx="852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lang="en">
                <a:highlight>
                  <a:srgbClr val="FFFFFF"/>
                </a:highlight>
                <a:latin typeface="Verdana"/>
                <a:ea typeface="Verdana"/>
                <a:cs typeface="Verdana"/>
                <a:sym typeface="Verdana"/>
              </a:rPr>
              <a:t>The grouping selector selects all the HTML elements with the same style definitions.</a:t>
            </a:r>
            <a:endParaRPr>
              <a:highlight>
                <a:srgbClr val="FFFFFF"/>
              </a:highlight>
              <a:latin typeface="Verdana"/>
              <a:ea typeface="Verdana"/>
              <a:cs typeface="Verdana"/>
              <a:sym typeface="Verdana"/>
            </a:endParaRPr>
          </a:p>
        </p:txBody>
      </p:sp>
      <p:sp>
        <p:nvSpPr>
          <p:cNvPr id="199" name="Google Shape;199;p26"/>
          <p:cNvSpPr txBox="1"/>
          <p:nvPr/>
        </p:nvSpPr>
        <p:spPr>
          <a:xfrm>
            <a:off x="384750" y="2231675"/>
            <a:ext cx="4124400" cy="27705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h1 </a:t>
            </a:r>
            <a:r>
              <a:rPr lang="en"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text-align</a:t>
            </a:r>
            <a:r>
              <a:rPr lang="en" sz="1200">
                <a:solidFill>
                  <a:srgbClr val="A9B7C6"/>
                </a:solidFill>
                <a:highlight>
                  <a:srgbClr val="2B2B2B"/>
                </a:highlight>
                <a:latin typeface="Courier New"/>
                <a:ea typeface="Courier New"/>
                <a:cs typeface="Courier New"/>
                <a:sym typeface="Courier New"/>
              </a:rPr>
              <a:t>: </a:t>
            </a:r>
            <a:r>
              <a:rPr lang="en" sz="1200">
                <a:solidFill>
                  <a:srgbClr val="A5C261"/>
                </a:solidFill>
                <a:highlight>
                  <a:srgbClr val="2B2B2B"/>
                </a:highlight>
                <a:latin typeface="Courier New"/>
                <a:ea typeface="Courier New"/>
                <a:cs typeface="Courier New"/>
                <a:sym typeface="Courier New"/>
              </a:rPr>
              <a:t>center</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CC7832"/>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color</a:t>
            </a:r>
            <a:r>
              <a:rPr lang="en" sz="1200">
                <a:solidFill>
                  <a:srgbClr val="A9B7C6"/>
                </a:solidFill>
                <a:highlight>
                  <a:srgbClr val="2B2B2B"/>
                </a:highlight>
                <a:latin typeface="Courier New"/>
                <a:ea typeface="Courier New"/>
                <a:cs typeface="Courier New"/>
                <a:sym typeface="Courier New"/>
              </a:rPr>
              <a:t>: </a:t>
            </a:r>
            <a:r>
              <a:rPr lang="en" sz="1200">
                <a:solidFill>
                  <a:srgbClr val="A5C261"/>
                </a:solidFill>
                <a:highlight>
                  <a:srgbClr val="2B2B2B"/>
                </a:highlight>
                <a:latin typeface="Courier New"/>
                <a:ea typeface="Courier New"/>
                <a:cs typeface="Courier New"/>
                <a:sym typeface="Courier New"/>
              </a:rPr>
              <a:t>red</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h2 </a:t>
            </a:r>
            <a:r>
              <a:rPr lang="en"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text-align</a:t>
            </a:r>
            <a:r>
              <a:rPr lang="en" sz="1200">
                <a:solidFill>
                  <a:srgbClr val="A9B7C6"/>
                </a:solidFill>
                <a:highlight>
                  <a:srgbClr val="2B2B2B"/>
                </a:highlight>
                <a:latin typeface="Courier New"/>
                <a:ea typeface="Courier New"/>
                <a:cs typeface="Courier New"/>
                <a:sym typeface="Courier New"/>
              </a:rPr>
              <a:t>: </a:t>
            </a:r>
            <a:r>
              <a:rPr lang="en" sz="1200">
                <a:solidFill>
                  <a:srgbClr val="A5C261"/>
                </a:solidFill>
                <a:highlight>
                  <a:srgbClr val="2B2B2B"/>
                </a:highlight>
                <a:latin typeface="Courier New"/>
                <a:ea typeface="Courier New"/>
                <a:cs typeface="Courier New"/>
                <a:sym typeface="Courier New"/>
              </a:rPr>
              <a:t>center</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CC7832"/>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color</a:t>
            </a:r>
            <a:r>
              <a:rPr lang="en" sz="1200">
                <a:solidFill>
                  <a:srgbClr val="A9B7C6"/>
                </a:solidFill>
                <a:highlight>
                  <a:srgbClr val="2B2B2B"/>
                </a:highlight>
                <a:latin typeface="Courier New"/>
                <a:ea typeface="Courier New"/>
                <a:cs typeface="Courier New"/>
                <a:sym typeface="Courier New"/>
              </a:rPr>
              <a:t>: </a:t>
            </a:r>
            <a:r>
              <a:rPr lang="en" sz="1200">
                <a:solidFill>
                  <a:srgbClr val="A5C261"/>
                </a:solidFill>
                <a:highlight>
                  <a:srgbClr val="2B2B2B"/>
                </a:highlight>
                <a:latin typeface="Courier New"/>
                <a:ea typeface="Courier New"/>
                <a:cs typeface="Courier New"/>
                <a:sym typeface="Courier New"/>
              </a:rPr>
              <a:t>red</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p </a:t>
            </a:r>
            <a:r>
              <a:rPr lang="en"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text-align</a:t>
            </a:r>
            <a:r>
              <a:rPr lang="en" sz="1200">
                <a:solidFill>
                  <a:srgbClr val="A9B7C6"/>
                </a:solidFill>
                <a:highlight>
                  <a:srgbClr val="2B2B2B"/>
                </a:highlight>
                <a:latin typeface="Courier New"/>
                <a:ea typeface="Courier New"/>
                <a:cs typeface="Courier New"/>
                <a:sym typeface="Courier New"/>
              </a:rPr>
              <a:t>: </a:t>
            </a:r>
            <a:r>
              <a:rPr lang="en" sz="1200">
                <a:solidFill>
                  <a:srgbClr val="A5C261"/>
                </a:solidFill>
                <a:highlight>
                  <a:srgbClr val="2B2B2B"/>
                </a:highlight>
                <a:latin typeface="Courier New"/>
                <a:ea typeface="Courier New"/>
                <a:cs typeface="Courier New"/>
                <a:sym typeface="Courier New"/>
              </a:rPr>
              <a:t>center</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CC7832"/>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color</a:t>
            </a:r>
            <a:r>
              <a:rPr lang="en" sz="1200">
                <a:solidFill>
                  <a:srgbClr val="A9B7C6"/>
                </a:solidFill>
                <a:highlight>
                  <a:srgbClr val="2B2B2B"/>
                </a:highlight>
                <a:latin typeface="Courier New"/>
                <a:ea typeface="Courier New"/>
                <a:cs typeface="Courier New"/>
                <a:sym typeface="Courier New"/>
              </a:rPr>
              <a:t>: </a:t>
            </a:r>
            <a:r>
              <a:rPr lang="en" sz="1200">
                <a:solidFill>
                  <a:srgbClr val="A5C261"/>
                </a:solidFill>
                <a:highlight>
                  <a:srgbClr val="2B2B2B"/>
                </a:highlight>
                <a:latin typeface="Courier New"/>
                <a:ea typeface="Courier New"/>
                <a:cs typeface="Courier New"/>
                <a:sym typeface="Courier New"/>
              </a:rPr>
              <a:t>red</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a:t>
            </a:r>
            <a:endParaRPr sz="1200">
              <a:solidFill>
                <a:srgbClr val="E8BF6A"/>
              </a:solidFill>
              <a:highlight>
                <a:srgbClr val="2B2B2B"/>
              </a:highlight>
              <a:latin typeface="Courier New"/>
              <a:ea typeface="Courier New"/>
              <a:cs typeface="Courier New"/>
              <a:sym typeface="Courier New"/>
            </a:endParaRPr>
          </a:p>
        </p:txBody>
      </p:sp>
      <p:sp>
        <p:nvSpPr>
          <p:cNvPr id="200" name="Google Shape;200;p26"/>
          <p:cNvSpPr txBox="1"/>
          <p:nvPr/>
        </p:nvSpPr>
        <p:spPr>
          <a:xfrm>
            <a:off x="4804350" y="2231675"/>
            <a:ext cx="4124400" cy="9852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h1</a:t>
            </a:r>
            <a:r>
              <a:rPr lang="en" sz="1300">
                <a:solidFill>
                  <a:srgbClr val="CC7832"/>
                </a:solidFill>
                <a:highlight>
                  <a:srgbClr val="2B2B2B"/>
                </a:highlight>
                <a:latin typeface="Courier New"/>
                <a:ea typeface="Courier New"/>
                <a:cs typeface="Courier New"/>
                <a:sym typeface="Courier New"/>
              </a:rPr>
              <a:t>, </a:t>
            </a:r>
            <a:r>
              <a:rPr lang="en" sz="1300">
                <a:solidFill>
                  <a:srgbClr val="E8BF6A"/>
                </a:solidFill>
                <a:highlight>
                  <a:srgbClr val="2B2B2B"/>
                </a:highlight>
                <a:latin typeface="Courier New"/>
                <a:ea typeface="Courier New"/>
                <a:cs typeface="Courier New"/>
                <a:sym typeface="Courier New"/>
              </a:rPr>
              <a:t>h2</a:t>
            </a:r>
            <a:r>
              <a:rPr lang="en" sz="1300">
                <a:solidFill>
                  <a:srgbClr val="CC7832"/>
                </a:solidFill>
                <a:highlight>
                  <a:srgbClr val="2B2B2B"/>
                </a:highlight>
                <a:latin typeface="Courier New"/>
                <a:ea typeface="Courier New"/>
                <a:cs typeface="Courier New"/>
                <a:sym typeface="Courier New"/>
              </a:rPr>
              <a:t>, </a:t>
            </a:r>
            <a:r>
              <a:rPr lang="en" sz="1300">
                <a:solidFill>
                  <a:srgbClr val="E8BF6A"/>
                </a:solidFill>
                <a:highlight>
                  <a:srgbClr val="2B2B2B"/>
                </a:highlight>
                <a:latin typeface="Courier New"/>
                <a:ea typeface="Courier New"/>
                <a:cs typeface="Courier New"/>
                <a:sym typeface="Courier New"/>
              </a:rPr>
              <a:t>p </a:t>
            </a:r>
            <a:r>
              <a:rPr lang="en"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A9B7C6"/>
                </a:solidFill>
                <a:highlight>
                  <a:srgbClr val="2B2B2B"/>
                </a:highlight>
                <a:latin typeface="Courier New"/>
                <a:ea typeface="Courier New"/>
                <a:cs typeface="Courier New"/>
                <a:sym typeface="Courier New"/>
              </a:rPr>
              <a:t>   </a:t>
            </a:r>
            <a:r>
              <a:rPr lang="en" sz="1300">
                <a:solidFill>
                  <a:srgbClr val="BABABA"/>
                </a:solidFill>
                <a:highlight>
                  <a:srgbClr val="2B2B2B"/>
                </a:highlight>
                <a:latin typeface="Courier New"/>
                <a:ea typeface="Courier New"/>
                <a:cs typeface="Courier New"/>
                <a:sym typeface="Courier New"/>
              </a:rPr>
              <a:t>text-align</a:t>
            </a:r>
            <a:r>
              <a:rPr lang="en" sz="1300">
                <a:solidFill>
                  <a:srgbClr val="A9B7C6"/>
                </a:solidFill>
                <a:highlight>
                  <a:srgbClr val="2B2B2B"/>
                </a:highlight>
                <a:latin typeface="Courier New"/>
                <a:ea typeface="Courier New"/>
                <a:cs typeface="Courier New"/>
                <a:sym typeface="Courier New"/>
              </a:rPr>
              <a:t>: </a:t>
            </a:r>
            <a:r>
              <a:rPr lang="en" sz="1300">
                <a:solidFill>
                  <a:srgbClr val="A5C261"/>
                </a:solidFill>
                <a:highlight>
                  <a:srgbClr val="2B2B2B"/>
                </a:highlight>
                <a:latin typeface="Courier New"/>
                <a:ea typeface="Courier New"/>
                <a:cs typeface="Courier New"/>
                <a:sym typeface="Courier New"/>
              </a:rPr>
              <a:t>center</a:t>
            </a:r>
            <a:r>
              <a:rPr lang="en"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CC7832"/>
                </a:solidFill>
                <a:highlight>
                  <a:srgbClr val="2B2B2B"/>
                </a:highlight>
                <a:latin typeface="Courier New"/>
                <a:ea typeface="Courier New"/>
                <a:cs typeface="Courier New"/>
                <a:sym typeface="Courier New"/>
              </a:rPr>
              <a:t>   </a:t>
            </a:r>
            <a:r>
              <a:rPr lang="en" sz="1300">
                <a:solidFill>
                  <a:srgbClr val="BABABA"/>
                </a:solidFill>
                <a:highlight>
                  <a:srgbClr val="2B2B2B"/>
                </a:highlight>
                <a:latin typeface="Courier New"/>
                <a:ea typeface="Courier New"/>
                <a:cs typeface="Courier New"/>
                <a:sym typeface="Courier New"/>
              </a:rPr>
              <a:t>color</a:t>
            </a:r>
            <a:r>
              <a:rPr lang="en" sz="1300">
                <a:solidFill>
                  <a:srgbClr val="A9B7C6"/>
                </a:solidFill>
                <a:highlight>
                  <a:srgbClr val="2B2B2B"/>
                </a:highlight>
                <a:latin typeface="Courier New"/>
                <a:ea typeface="Courier New"/>
                <a:cs typeface="Courier New"/>
                <a:sym typeface="Courier New"/>
              </a:rPr>
              <a:t>: </a:t>
            </a:r>
            <a:r>
              <a:rPr lang="en" sz="1300">
                <a:solidFill>
                  <a:srgbClr val="A5C261"/>
                </a:solidFill>
                <a:highlight>
                  <a:srgbClr val="2B2B2B"/>
                </a:highlight>
                <a:latin typeface="Courier New"/>
                <a:ea typeface="Courier New"/>
                <a:cs typeface="Courier New"/>
                <a:sym typeface="Courier New"/>
              </a:rPr>
              <a:t>red</a:t>
            </a:r>
            <a:r>
              <a:rPr lang="en"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A9B7C6"/>
                </a:solidFill>
                <a:highlight>
                  <a:srgbClr val="2B2B2B"/>
                </a:highlight>
                <a:latin typeface="Courier New"/>
                <a:ea typeface="Courier New"/>
                <a:cs typeface="Courier New"/>
                <a:sym typeface="Courier New"/>
              </a:rPr>
              <a:t>}</a:t>
            </a:r>
            <a:endParaRPr sz="1300">
              <a:solidFill>
                <a:srgbClr val="E8BF6A"/>
              </a:solidFill>
              <a:highlight>
                <a:srgbClr val="2B2B2B"/>
              </a:highlight>
              <a:latin typeface="Courier New"/>
              <a:ea typeface="Courier New"/>
              <a:cs typeface="Courier New"/>
              <a:sym typeface="Courier New"/>
            </a:endParaRPr>
          </a:p>
        </p:txBody>
      </p:sp>
      <p:sp>
        <p:nvSpPr>
          <p:cNvPr id="201" name="Google Shape;201;p26"/>
          <p:cNvSpPr txBox="1"/>
          <p:nvPr/>
        </p:nvSpPr>
        <p:spPr>
          <a:xfrm>
            <a:off x="313250" y="1801525"/>
            <a:ext cx="449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B5394"/>
                </a:solidFill>
                <a:latin typeface="Roboto"/>
                <a:ea typeface="Roboto"/>
                <a:cs typeface="Roboto"/>
                <a:sym typeface="Roboto"/>
              </a:rPr>
              <a:t>s</a:t>
            </a:r>
            <a:r>
              <a:rPr b="1" lang="en">
                <a:solidFill>
                  <a:srgbClr val="0B5394"/>
                </a:solidFill>
                <a:latin typeface="Roboto"/>
                <a:ea typeface="Roboto"/>
                <a:cs typeface="Roboto"/>
                <a:sym typeface="Roboto"/>
              </a:rPr>
              <a:t>elector1, selector2, selector3, …</a:t>
            </a:r>
            <a:r>
              <a:rPr lang="en">
                <a:latin typeface="Roboto"/>
                <a:ea typeface="Roboto"/>
                <a:cs typeface="Roboto"/>
                <a:sym typeface="Roboto"/>
              </a:rPr>
              <a:t> { declarations;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155850" y="1949400"/>
            <a:ext cx="8832300" cy="12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800"/>
              <a:t>How to</a:t>
            </a:r>
            <a:endParaRPr sz="4800"/>
          </a:p>
        </p:txBody>
      </p:sp>
      <p:sp>
        <p:nvSpPr>
          <p:cNvPr id="207" name="Google Shape;20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27"/>
          <p:cNvPicPr preferRelativeResize="0"/>
          <p:nvPr/>
        </p:nvPicPr>
        <p:blipFill rotWithShape="1">
          <a:blip r:embed="rId3">
            <a:alphaModFix/>
          </a:blip>
          <a:srcRect b="0" l="0" r="0" t="16902"/>
          <a:stretch/>
        </p:blipFill>
        <p:spPr>
          <a:xfrm>
            <a:off x="7080675" y="631513"/>
            <a:ext cx="3332226" cy="3880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a:t>
            </a:r>
            <a:endParaRPr/>
          </a:p>
        </p:txBody>
      </p:sp>
      <p:sp>
        <p:nvSpPr>
          <p:cNvPr id="214" name="Google Shape;21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8"/>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How to</a:t>
            </a:r>
            <a:endParaRPr sz="1600">
              <a:latin typeface="Raleway"/>
              <a:ea typeface="Raleway"/>
              <a:cs typeface="Raleway"/>
              <a:sym typeface="Raleway"/>
            </a:endParaRPr>
          </a:p>
        </p:txBody>
      </p:sp>
      <p:sp>
        <p:nvSpPr>
          <p:cNvPr id="216" name="Google Shape;216;p28"/>
          <p:cNvSpPr txBox="1"/>
          <p:nvPr/>
        </p:nvSpPr>
        <p:spPr>
          <a:xfrm>
            <a:off x="313250" y="1382950"/>
            <a:ext cx="8520600" cy="323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sz="1600">
                <a:highlight>
                  <a:srgbClr val="FFFFFF"/>
                </a:highlight>
                <a:latin typeface="Verdana"/>
                <a:ea typeface="Verdana"/>
                <a:cs typeface="Verdana"/>
                <a:sym typeface="Verdana"/>
              </a:rPr>
              <a:t>When a browser reads a style sheet, it will format the HTML document according to the information in the style sheet.</a:t>
            </a:r>
            <a:endParaRPr sz="1600">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t/>
            </a:r>
            <a:endParaRPr sz="1600">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rPr lang="en" sz="2800">
                <a:highlight>
                  <a:srgbClr val="FFFFFF"/>
                </a:highlight>
              </a:rPr>
              <a:t>Three Ways to Insert CSS</a:t>
            </a:r>
            <a:endParaRPr sz="2800">
              <a:highlight>
                <a:srgbClr val="FFFFFF"/>
              </a:highlight>
            </a:endParaRPr>
          </a:p>
          <a:p>
            <a:pPr indent="0" lvl="0" marL="0" rtl="0" algn="l">
              <a:lnSpc>
                <a:spcPct val="115000"/>
              </a:lnSpc>
              <a:spcBef>
                <a:spcPts val="1400"/>
              </a:spcBef>
              <a:spcAft>
                <a:spcPts val="0"/>
              </a:spcAft>
              <a:buNone/>
            </a:pPr>
            <a:r>
              <a:rPr lang="en" sz="1550">
                <a:highlight>
                  <a:srgbClr val="FFFFFF"/>
                </a:highlight>
                <a:latin typeface="Verdana"/>
                <a:ea typeface="Verdana"/>
                <a:cs typeface="Verdana"/>
                <a:sym typeface="Verdana"/>
              </a:rPr>
              <a:t>There are three ways of inserting a style sheet:</a:t>
            </a:r>
            <a:endParaRPr sz="1550">
              <a:highlight>
                <a:srgbClr val="FFFFFF"/>
              </a:highlight>
              <a:latin typeface="Verdana"/>
              <a:ea typeface="Verdana"/>
              <a:cs typeface="Verdana"/>
              <a:sym typeface="Verdana"/>
            </a:endParaRPr>
          </a:p>
          <a:p>
            <a:pPr indent="-327025" lvl="0" marL="457200" rtl="0" algn="l">
              <a:lnSpc>
                <a:spcPct val="115000"/>
              </a:lnSpc>
              <a:spcBef>
                <a:spcPts val="1400"/>
              </a:spcBef>
              <a:spcAft>
                <a:spcPts val="0"/>
              </a:spcAft>
              <a:buSzPts val="1550"/>
              <a:buFont typeface="Verdana"/>
              <a:buChar char="●"/>
            </a:pPr>
            <a:r>
              <a:rPr lang="en" sz="1550">
                <a:highlight>
                  <a:srgbClr val="FFFFFF"/>
                </a:highlight>
                <a:latin typeface="Verdana"/>
                <a:ea typeface="Verdana"/>
                <a:cs typeface="Verdana"/>
                <a:sym typeface="Verdana"/>
              </a:rPr>
              <a:t>External CSS</a:t>
            </a:r>
            <a:endParaRPr sz="1550">
              <a:highlight>
                <a:srgbClr val="FFFFFF"/>
              </a:highlight>
              <a:latin typeface="Verdana"/>
              <a:ea typeface="Verdana"/>
              <a:cs typeface="Verdana"/>
              <a:sym typeface="Verdana"/>
            </a:endParaRPr>
          </a:p>
          <a:p>
            <a:pPr indent="-327025" lvl="0" marL="457200" rtl="0" algn="l">
              <a:lnSpc>
                <a:spcPct val="115000"/>
              </a:lnSpc>
              <a:spcBef>
                <a:spcPts val="0"/>
              </a:spcBef>
              <a:spcAft>
                <a:spcPts val="0"/>
              </a:spcAft>
              <a:buSzPts val="1550"/>
              <a:buFont typeface="Verdana"/>
              <a:buChar char="●"/>
            </a:pPr>
            <a:r>
              <a:rPr lang="en" sz="1550">
                <a:highlight>
                  <a:srgbClr val="FFFFFF"/>
                </a:highlight>
                <a:latin typeface="Verdana"/>
                <a:ea typeface="Verdana"/>
                <a:cs typeface="Verdana"/>
                <a:sym typeface="Verdana"/>
              </a:rPr>
              <a:t>Internal CSS</a:t>
            </a:r>
            <a:endParaRPr sz="1550">
              <a:highlight>
                <a:srgbClr val="FFFFFF"/>
              </a:highlight>
              <a:latin typeface="Verdana"/>
              <a:ea typeface="Verdana"/>
              <a:cs typeface="Verdana"/>
              <a:sym typeface="Verdana"/>
            </a:endParaRPr>
          </a:p>
          <a:p>
            <a:pPr indent="-327025" lvl="0" marL="457200" rtl="0" algn="l">
              <a:lnSpc>
                <a:spcPct val="115000"/>
              </a:lnSpc>
              <a:spcBef>
                <a:spcPts val="0"/>
              </a:spcBef>
              <a:spcAft>
                <a:spcPts val="0"/>
              </a:spcAft>
              <a:buSzPts val="1550"/>
              <a:buFont typeface="Verdana"/>
              <a:buChar char="●"/>
            </a:pPr>
            <a:r>
              <a:rPr lang="en" sz="1550">
                <a:highlight>
                  <a:srgbClr val="FFFFFF"/>
                </a:highlight>
                <a:latin typeface="Verdana"/>
                <a:ea typeface="Verdana"/>
                <a:cs typeface="Verdana"/>
                <a:sym typeface="Verdana"/>
              </a:rPr>
              <a:t>Inline CSS</a:t>
            </a:r>
            <a:endParaRPr sz="1600">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External css</a:t>
            </a:r>
            <a:endParaRPr/>
          </a:p>
        </p:txBody>
      </p:sp>
      <p:sp>
        <p:nvSpPr>
          <p:cNvPr id="222" name="Google Shape;22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29"/>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How to</a:t>
            </a:r>
            <a:endParaRPr sz="1600">
              <a:latin typeface="Raleway"/>
              <a:ea typeface="Raleway"/>
              <a:cs typeface="Raleway"/>
              <a:sym typeface="Raleway"/>
            </a:endParaRPr>
          </a:p>
        </p:txBody>
      </p:sp>
      <p:sp>
        <p:nvSpPr>
          <p:cNvPr id="224" name="Google Shape;224;p29"/>
          <p:cNvSpPr txBox="1"/>
          <p:nvPr/>
        </p:nvSpPr>
        <p:spPr>
          <a:xfrm>
            <a:off x="313250" y="1382950"/>
            <a:ext cx="8520600" cy="79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300">
                <a:highlight>
                  <a:srgbClr val="FFFFFF"/>
                </a:highlight>
                <a:latin typeface="Verdana"/>
                <a:ea typeface="Verdana"/>
                <a:cs typeface="Verdana"/>
                <a:sym typeface="Verdana"/>
              </a:rPr>
              <a:t>With an external style sheet, you can change the look of an entire website by changing just one file!</a:t>
            </a:r>
            <a:endParaRPr sz="1300">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sz="1300">
                <a:highlight>
                  <a:srgbClr val="FFFFFF"/>
                </a:highlight>
                <a:latin typeface="Verdana"/>
                <a:ea typeface="Verdana"/>
                <a:cs typeface="Verdana"/>
                <a:sym typeface="Verdana"/>
              </a:rPr>
              <a:t>Each HTML page must include a reference to the external style sheet file inside the &lt;link&gt; element, inside the head section.</a:t>
            </a:r>
            <a:endParaRPr sz="1300">
              <a:highlight>
                <a:srgbClr val="FFFFFF"/>
              </a:highlight>
            </a:endParaRPr>
          </a:p>
        </p:txBody>
      </p:sp>
      <p:sp>
        <p:nvSpPr>
          <p:cNvPr id="225" name="Google Shape;225;p29"/>
          <p:cNvSpPr txBox="1"/>
          <p:nvPr/>
        </p:nvSpPr>
        <p:spPr>
          <a:xfrm>
            <a:off x="5368850" y="2289925"/>
            <a:ext cx="3388800" cy="11853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808080"/>
                </a:solidFill>
                <a:highlight>
                  <a:srgbClr val="2B2B2B"/>
                </a:highlight>
                <a:latin typeface="Courier New"/>
                <a:ea typeface="Courier New"/>
                <a:cs typeface="Courier New"/>
                <a:sym typeface="Courier New"/>
              </a:rPr>
              <a:t>/* mystyle.css */</a:t>
            </a:r>
            <a:endParaRPr sz="13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 </a:t>
            </a:r>
            <a:r>
              <a:rPr lang="en"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A9B7C6"/>
                </a:solidFill>
                <a:highlight>
                  <a:srgbClr val="2B2B2B"/>
                </a:highlight>
                <a:latin typeface="Courier New"/>
                <a:ea typeface="Courier New"/>
                <a:cs typeface="Courier New"/>
                <a:sym typeface="Courier New"/>
              </a:rPr>
              <a:t>   </a:t>
            </a:r>
            <a:r>
              <a:rPr lang="en" sz="1300">
                <a:solidFill>
                  <a:srgbClr val="BABABA"/>
                </a:solidFill>
                <a:highlight>
                  <a:srgbClr val="2B2B2B"/>
                </a:highlight>
                <a:latin typeface="Courier New"/>
                <a:ea typeface="Courier New"/>
                <a:cs typeface="Courier New"/>
                <a:sym typeface="Courier New"/>
              </a:rPr>
              <a:t>text-align</a:t>
            </a:r>
            <a:r>
              <a:rPr lang="en" sz="1300">
                <a:solidFill>
                  <a:srgbClr val="A9B7C6"/>
                </a:solidFill>
                <a:highlight>
                  <a:srgbClr val="2B2B2B"/>
                </a:highlight>
                <a:latin typeface="Courier New"/>
                <a:ea typeface="Courier New"/>
                <a:cs typeface="Courier New"/>
                <a:sym typeface="Courier New"/>
              </a:rPr>
              <a:t>: </a:t>
            </a:r>
            <a:r>
              <a:rPr lang="en" sz="1300">
                <a:solidFill>
                  <a:srgbClr val="A5C261"/>
                </a:solidFill>
                <a:highlight>
                  <a:srgbClr val="2B2B2B"/>
                </a:highlight>
                <a:latin typeface="Courier New"/>
                <a:ea typeface="Courier New"/>
                <a:cs typeface="Courier New"/>
                <a:sym typeface="Courier New"/>
              </a:rPr>
              <a:t>center</a:t>
            </a:r>
            <a:r>
              <a:rPr lang="en"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CC7832"/>
                </a:solidFill>
                <a:highlight>
                  <a:srgbClr val="2B2B2B"/>
                </a:highlight>
                <a:latin typeface="Courier New"/>
                <a:ea typeface="Courier New"/>
                <a:cs typeface="Courier New"/>
                <a:sym typeface="Courier New"/>
              </a:rPr>
              <a:t>   </a:t>
            </a:r>
            <a:r>
              <a:rPr lang="en" sz="1300">
                <a:solidFill>
                  <a:srgbClr val="BABABA"/>
                </a:solidFill>
                <a:highlight>
                  <a:srgbClr val="2B2B2B"/>
                </a:highlight>
                <a:latin typeface="Courier New"/>
                <a:ea typeface="Courier New"/>
                <a:cs typeface="Courier New"/>
                <a:sym typeface="Courier New"/>
              </a:rPr>
              <a:t>color</a:t>
            </a:r>
            <a:r>
              <a:rPr lang="en" sz="1300">
                <a:solidFill>
                  <a:srgbClr val="A9B7C6"/>
                </a:solidFill>
                <a:highlight>
                  <a:srgbClr val="2B2B2B"/>
                </a:highlight>
                <a:latin typeface="Courier New"/>
                <a:ea typeface="Courier New"/>
                <a:cs typeface="Courier New"/>
                <a:sym typeface="Courier New"/>
              </a:rPr>
              <a:t>: </a:t>
            </a:r>
            <a:r>
              <a:rPr lang="en" sz="1300">
                <a:solidFill>
                  <a:srgbClr val="A5C261"/>
                </a:solidFill>
                <a:highlight>
                  <a:srgbClr val="2B2B2B"/>
                </a:highlight>
                <a:latin typeface="Courier New"/>
                <a:ea typeface="Courier New"/>
                <a:cs typeface="Courier New"/>
                <a:sym typeface="Courier New"/>
              </a:rPr>
              <a:t>blue</a:t>
            </a:r>
            <a:r>
              <a:rPr lang="en" sz="1300">
                <a:solidFill>
                  <a:srgbClr val="CC7832"/>
                </a:solidFill>
                <a:highlight>
                  <a:srgbClr val="2B2B2B"/>
                </a:highlight>
                <a:latin typeface="Courier New"/>
                <a:ea typeface="Courier New"/>
                <a:cs typeface="Courier New"/>
                <a:sym typeface="Courier New"/>
              </a:rPr>
              <a:t>;</a:t>
            </a:r>
            <a:endParaRPr sz="13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A9B7C6"/>
                </a:solidFill>
                <a:highlight>
                  <a:srgbClr val="2B2B2B"/>
                </a:highlight>
                <a:latin typeface="Courier New"/>
                <a:ea typeface="Courier New"/>
                <a:cs typeface="Courier New"/>
                <a:sym typeface="Courier New"/>
              </a:rPr>
              <a:t>}</a:t>
            </a:r>
            <a:endParaRPr sz="1300">
              <a:solidFill>
                <a:srgbClr val="808080"/>
              </a:solidFill>
              <a:highlight>
                <a:srgbClr val="2B2B2B"/>
              </a:highlight>
              <a:latin typeface="Courier New"/>
              <a:ea typeface="Courier New"/>
              <a:cs typeface="Courier New"/>
              <a:sym typeface="Courier New"/>
            </a:endParaRPr>
          </a:p>
        </p:txBody>
      </p:sp>
      <p:sp>
        <p:nvSpPr>
          <p:cNvPr id="226" name="Google Shape;226;p29"/>
          <p:cNvSpPr txBox="1"/>
          <p:nvPr/>
        </p:nvSpPr>
        <p:spPr>
          <a:xfrm>
            <a:off x="371400" y="2289925"/>
            <a:ext cx="4903200" cy="27861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&lt;!DOCTYPE </a:t>
            </a:r>
            <a:r>
              <a:rPr lang="en" sz="1300">
                <a:solidFill>
                  <a:srgbClr val="BABABA"/>
                </a:solidFill>
                <a:highlight>
                  <a:srgbClr val="2B2B2B"/>
                </a:highlight>
                <a:latin typeface="Courier New"/>
                <a:ea typeface="Courier New"/>
                <a:cs typeface="Courier New"/>
                <a:sym typeface="Courier New"/>
              </a:rPr>
              <a:t>html</a:t>
            </a:r>
            <a:r>
              <a:rPr lang="en" sz="1300">
                <a:solidFill>
                  <a:srgbClr val="E8BF6A"/>
                </a:solidFill>
                <a:highlight>
                  <a:srgbClr val="2B2B2B"/>
                </a:highlight>
                <a:latin typeface="Courier New"/>
                <a:ea typeface="Courier New"/>
                <a:cs typeface="Courier New"/>
                <a:sym typeface="Courier New"/>
              </a:rPr>
              <a:t>&gt;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&lt;html </a:t>
            </a:r>
            <a:r>
              <a:rPr lang="en" sz="1300">
                <a:solidFill>
                  <a:srgbClr val="BABABA"/>
                </a:solidFill>
                <a:highlight>
                  <a:srgbClr val="2B2B2B"/>
                </a:highlight>
                <a:latin typeface="Courier New"/>
                <a:ea typeface="Courier New"/>
                <a:cs typeface="Courier New"/>
                <a:sym typeface="Courier New"/>
              </a:rPr>
              <a:t>lang</a:t>
            </a:r>
            <a:r>
              <a:rPr lang="en" sz="1300">
                <a:solidFill>
                  <a:srgbClr val="A5C261"/>
                </a:solidFill>
                <a:highlight>
                  <a:srgbClr val="2B2B2B"/>
                </a:highlight>
                <a:latin typeface="Courier New"/>
                <a:ea typeface="Courier New"/>
                <a:cs typeface="Courier New"/>
                <a:sym typeface="Courier New"/>
              </a:rPr>
              <a:t>="en"</a:t>
            </a:r>
            <a:r>
              <a:rPr lang="en" sz="1300">
                <a:solidFill>
                  <a:srgbClr val="E8BF6A"/>
                </a:solidFill>
                <a:highlight>
                  <a:srgbClr val="2B2B2B"/>
                </a:highlight>
                <a:latin typeface="Courier New"/>
                <a:ea typeface="Courier New"/>
                <a:cs typeface="Courier New"/>
                <a:sym typeface="Courier New"/>
              </a:rPr>
              <a:t>&gt;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&lt;head&gt;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   </a:t>
            </a:r>
            <a:r>
              <a:rPr b="1" lang="en" sz="1300">
                <a:solidFill>
                  <a:srgbClr val="E8BF6A"/>
                </a:solidFill>
                <a:highlight>
                  <a:srgbClr val="2B2B2B"/>
                </a:highlight>
                <a:latin typeface="Courier New"/>
                <a:ea typeface="Courier New"/>
                <a:cs typeface="Courier New"/>
                <a:sym typeface="Courier New"/>
              </a:rPr>
              <a:t>&lt;link </a:t>
            </a:r>
            <a:r>
              <a:rPr b="1" lang="en" sz="1300">
                <a:solidFill>
                  <a:srgbClr val="BABABA"/>
                </a:solidFill>
                <a:highlight>
                  <a:srgbClr val="2B2B2B"/>
                </a:highlight>
                <a:latin typeface="Courier New"/>
                <a:ea typeface="Courier New"/>
                <a:cs typeface="Courier New"/>
                <a:sym typeface="Courier New"/>
              </a:rPr>
              <a:t>rel</a:t>
            </a:r>
            <a:r>
              <a:rPr b="1" lang="en" sz="1300">
                <a:solidFill>
                  <a:srgbClr val="A5C261"/>
                </a:solidFill>
                <a:highlight>
                  <a:srgbClr val="2B2B2B"/>
                </a:highlight>
                <a:latin typeface="Courier New"/>
                <a:ea typeface="Courier New"/>
                <a:cs typeface="Courier New"/>
                <a:sym typeface="Courier New"/>
              </a:rPr>
              <a:t>="stylesheet" </a:t>
            </a:r>
            <a:r>
              <a:rPr b="1" lang="en" sz="1300">
                <a:solidFill>
                  <a:srgbClr val="BABABA"/>
                </a:solidFill>
                <a:highlight>
                  <a:srgbClr val="2B2B2B"/>
                </a:highlight>
                <a:latin typeface="Courier New"/>
                <a:ea typeface="Courier New"/>
                <a:cs typeface="Courier New"/>
                <a:sym typeface="Courier New"/>
              </a:rPr>
              <a:t>href</a:t>
            </a:r>
            <a:r>
              <a:rPr b="1" lang="en" sz="1300">
                <a:solidFill>
                  <a:srgbClr val="A5C261"/>
                </a:solidFill>
                <a:highlight>
                  <a:srgbClr val="2B2B2B"/>
                </a:highlight>
                <a:latin typeface="Courier New"/>
                <a:ea typeface="Courier New"/>
                <a:cs typeface="Courier New"/>
                <a:sym typeface="Courier New"/>
              </a:rPr>
              <a:t>="mystyle.css"</a:t>
            </a:r>
            <a:r>
              <a:rPr b="1" lang="en" sz="1300">
                <a:solidFill>
                  <a:srgbClr val="E8BF6A"/>
                </a:solidFill>
                <a:highlight>
                  <a:srgbClr val="2B2B2B"/>
                </a:highlight>
                <a:latin typeface="Courier New"/>
                <a:ea typeface="Courier New"/>
                <a:cs typeface="Courier New"/>
                <a:sym typeface="Courier New"/>
              </a:rPr>
              <a:t>&gt;</a:t>
            </a:r>
            <a:endParaRPr b="1"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   &lt;title&gt;</a:t>
            </a:r>
            <a:r>
              <a:rPr lang="en" sz="1300">
                <a:solidFill>
                  <a:srgbClr val="A9B7C6"/>
                </a:solidFill>
                <a:highlight>
                  <a:srgbClr val="2B2B2B"/>
                </a:highlight>
                <a:latin typeface="Courier New"/>
                <a:ea typeface="Courier New"/>
                <a:cs typeface="Courier New"/>
                <a:sym typeface="Courier New"/>
              </a:rPr>
              <a:t>Test html</a:t>
            </a:r>
            <a:r>
              <a:rPr lang="en" sz="1300">
                <a:solidFill>
                  <a:srgbClr val="E8BF6A"/>
                </a:solidFill>
                <a:highlight>
                  <a:srgbClr val="2B2B2B"/>
                </a:highlight>
                <a:latin typeface="Courier New"/>
                <a:ea typeface="Courier New"/>
                <a:cs typeface="Courier New"/>
                <a:sym typeface="Courier New"/>
              </a:rPr>
              <a:t>&lt;/title&gt;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&lt;/head&gt;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&lt;body&gt;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&lt;h1&gt;</a:t>
            </a:r>
            <a:r>
              <a:rPr lang="en" sz="1300">
                <a:solidFill>
                  <a:srgbClr val="A9B7C6"/>
                </a:solidFill>
                <a:highlight>
                  <a:srgbClr val="2B2B2B"/>
                </a:highlight>
                <a:latin typeface="Courier New"/>
                <a:ea typeface="Courier New"/>
                <a:cs typeface="Courier New"/>
                <a:sym typeface="Courier New"/>
              </a:rPr>
              <a:t>This is a heading</a:t>
            </a:r>
            <a:r>
              <a:rPr lang="en" sz="1300">
                <a:solidFill>
                  <a:srgbClr val="E8BF6A"/>
                </a:solidFill>
                <a:highlight>
                  <a:srgbClr val="2B2B2B"/>
                </a:highlight>
                <a:latin typeface="Courier New"/>
                <a:ea typeface="Courier New"/>
                <a:cs typeface="Courier New"/>
                <a:sym typeface="Courier New"/>
              </a:rPr>
              <a:t>&lt;/h1&gt;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&lt;p&gt;</a:t>
            </a:r>
            <a:r>
              <a:rPr lang="en" sz="1300">
                <a:solidFill>
                  <a:srgbClr val="A9B7C6"/>
                </a:solidFill>
                <a:highlight>
                  <a:srgbClr val="2B2B2B"/>
                </a:highlight>
                <a:latin typeface="Courier New"/>
                <a:ea typeface="Courier New"/>
                <a:cs typeface="Courier New"/>
                <a:sym typeface="Courier New"/>
              </a:rPr>
              <a:t>This is a paragraph.</a:t>
            </a:r>
            <a:r>
              <a:rPr lang="en" sz="1300">
                <a:solidFill>
                  <a:srgbClr val="E8BF6A"/>
                </a:solidFill>
                <a:highlight>
                  <a:srgbClr val="2B2B2B"/>
                </a:highlight>
                <a:latin typeface="Courier New"/>
                <a:ea typeface="Courier New"/>
                <a:cs typeface="Courier New"/>
                <a:sym typeface="Courier New"/>
              </a:rPr>
              <a:t>&lt;/p&gt;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&lt;/body&gt;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&lt;/html&gt;</a:t>
            </a:r>
            <a:endParaRPr sz="1700">
              <a:solidFill>
                <a:srgbClr val="E8BF6A"/>
              </a:solidFill>
              <a:highlight>
                <a:srgbClr val="2B2B2B"/>
              </a:highlight>
              <a:latin typeface="Courier New"/>
              <a:ea typeface="Courier New"/>
              <a:cs typeface="Courier New"/>
              <a:sym typeface="Courier New"/>
            </a:endParaRPr>
          </a:p>
        </p:txBody>
      </p:sp>
      <p:sp>
        <p:nvSpPr>
          <p:cNvPr id="227" name="Google Shape;227;p29"/>
          <p:cNvSpPr txBox="1"/>
          <p:nvPr/>
        </p:nvSpPr>
        <p:spPr>
          <a:xfrm>
            <a:off x="5368850" y="3583975"/>
            <a:ext cx="3472500" cy="125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300">
                <a:highlight>
                  <a:srgbClr val="FFFFFF"/>
                </a:highlight>
                <a:latin typeface="Verdana"/>
                <a:ea typeface="Verdana"/>
                <a:cs typeface="Verdana"/>
                <a:sym typeface="Verdana"/>
              </a:rPr>
              <a:t>An external style sheet can be written in any text editor, and must be saved with a .css extension.</a:t>
            </a:r>
            <a:endParaRPr sz="1300">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sz="1300">
                <a:highlight>
                  <a:srgbClr val="FFFFFF"/>
                </a:highlight>
                <a:latin typeface="Verdana"/>
                <a:ea typeface="Verdana"/>
                <a:cs typeface="Verdana"/>
                <a:sym typeface="Verdana"/>
              </a:rPr>
              <a:t>The external .css file should not contain any HTML tags.</a:t>
            </a:r>
            <a:endParaRPr sz="13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Internal CSS</a:t>
            </a:r>
            <a:endParaRPr/>
          </a:p>
        </p:txBody>
      </p:sp>
      <p:sp>
        <p:nvSpPr>
          <p:cNvPr id="233" name="Google Shape;23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0"/>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How to</a:t>
            </a:r>
            <a:endParaRPr sz="1600">
              <a:latin typeface="Raleway"/>
              <a:ea typeface="Raleway"/>
              <a:cs typeface="Raleway"/>
              <a:sym typeface="Raleway"/>
            </a:endParaRPr>
          </a:p>
        </p:txBody>
      </p:sp>
      <p:sp>
        <p:nvSpPr>
          <p:cNvPr id="235" name="Google Shape;235;p30"/>
          <p:cNvSpPr txBox="1"/>
          <p:nvPr/>
        </p:nvSpPr>
        <p:spPr>
          <a:xfrm>
            <a:off x="313250" y="1382950"/>
            <a:ext cx="4258800" cy="139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500">
                <a:highlight>
                  <a:srgbClr val="FFFFFF"/>
                </a:highlight>
                <a:latin typeface="Verdana"/>
                <a:ea typeface="Verdana"/>
                <a:cs typeface="Verdana"/>
                <a:sym typeface="Verdana"/>
              </a:rPr>
              <a:t>An internal style sheet may be used if one single HTML page has a unique style.</a:t>
            </a:r>
            <a:endParaRPr sz="1500">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sz="1500">
                <a:highlight>
                  <a:srgbClr val="FFFFFF"/>
                </a:highlight>
                <a:latin typeface="Verdana"/>
                <a:ea typeface="Verdana"/>
                <a:cs typeface="Verdana"/>
                <a:sym typeface="Verdana"/>
              </a:rPr>
              <a:t>The internal style is defined inside the &lt;style&gt; element, inside the head section.</a:t>
            </a:r>
            <a:endParaRPr sz="1500">
              <a:highlight>
                <a:srgbClr val="FFFFFF"/>
              </a:highlight>
              <a:latin typeface="Verdana"/>
              <a:ea typeface="Verdana"/>
              <a:cs typeface="Verdana"/>
              <a:sym typeface="Verdana"/>
            </a:endParaRPr>
          </a:p>
        </p:txBody>
      </p:sp>
      <p:sp>
        <p:nvSpPr>
          <p:cNvPr id="236" name="Google Shape;236;p30"/>
          <p:cNvSpPr txBox="1"/>
          <p:nvPr/>
        </p:nvSpPr>
        <p:spPr>
          <a:xfrm>
            <a:off x="4876875" y="1382950"/>
            <a:ext cx="4038900" cy="36171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&lt;!DOCTYPE </a:t>
            </a:r>
            <a:r>
              <a:rPr lang="en" sz="1000">
                <a:solidFill>
                  <a:srgbClr val="BABABA"/>
                </a:solidFill>
                <a:highlight>
                  <a:srgbClr val="2B2B2B"/>
                </a:highlight>
                <a:latin typeface="Courier New"/>
                <a:ea typeface="Courier New"/>
                <a:cs typeface="Courier New"/>
                <a:sym typeface="Courier New"/>
              </a:rPr>
              <a:t>html</a:t>
            </a:r>
            <a:r>
              <a:rPr lang="en"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&lt;html&gt;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&lt;head&gt;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   </a:t>
            </a:r>
            <a:r>
              <a:rPr b="1" lang="en" sz="1000">
                <a:solidFill>
                  <a:srgbClr val="E8BF6A"/>
                </a:solidFill>
                <a:highlight>
                  <a:srgbClr val="2B2B2B"/>
                </a:highlight>
                <a:latin typeface="Courier New"/>
                <a:ea typeface="Courier New"/>
                <a:cs typeface="Courier New"/>
                <a:sym typeface="Courier New"/>
              </a:rPr>
              <a:t>&lt;style&gt;</a:t>
            </a:r>
            <a:endParaRPr b="1"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E8BF6A"/>
                </a:solidFill>
                <a:highlight>
                  <a:srgbClr val="2B2B2B"/>
                </a:highlight>
                <a:latin typeface="Courier New"/>
                <a:ea typeface="Courier New"/>
                <a:cs typeface="Courier New"/>
                <a:sym typeface="Courier New"/>
              </a:rPr>
              <a:t>       body </a:t>
            </a:r>
            <a:r>
              <a:rPr b="1" lang="en" sz="1000">
                <a:solidFill>
                  <a:srgbClr val="A9B7C6"/>
                </a:solidFill>
                <a:highlight>
                  <a:srgbClr val="2B2B2B"/>
                </a:highlight>
                <a:latin typeface="Courier New"/>
                <a:ea typeface="Courier New"/>
                <a:cs typeface="Courier New"/>
                <a:sym typeface="Courier New"/>
              </a:rPr>
              <a:t>{</a:t>
            </a:r>
            <a:endParaRPr b="1"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A9B7C6"/>
                </a:solidFill>
                <a:highlight>
                  <a:srgbClr val="2B2B2B"/>
                </a:highlight>
                <a:latin typeface="Courier New"/>
                <a:ea typeface="Courier New"/>
                <a:cs typeface="Courier New"/>
                <a:sym typeface="Courier New"/>
              </a:rPr>
              <a:t>           </a:t>
            </a:r>
            <a:r>
              <a:rPr b="1" lang="en" sz="1000">
                <a:solidFill>
                  <a:srgbClr val="BABABA"/>
                </a:solidFill>
                <a:highlight>
                  <a:srgbClr val="2B2B2B"/>
                </a:highlight>
                <a:latin typeface="Courier New"/>
                <a:ea typeface="Courier New"/>
                <a:cs typeface="Courier New"/>
                <a:sym typeface="Courier New"/>
              </a:rPr>
              <a:t>background-color</a:t>
            </a:r>
            <a:r>
              <a:rPr b="1" lang="en" sz="1000">
                <a:solidFill>
                  <a:srgbClr val="A9B7C6"/>
                </a:solidFill>
                <a:highlight>
                  <a:srgbClr val="2B2B2B"/>
                </a:highlight>
                <a:latin typeface="Courier New"/>
                <a:ea typeface="Courier New"/>
                <a:cs typeface="Courier New"/>
                <a:sym typeface="Courier New"/>
              </a:rPr>
              <a:t>: </a:t>
            </a:r>
            <a:r>
              <a:rPr b="1" lang="en" sz="1000">
                <a:solidFill>
                  <a:srgbClr val="A5C261"/>
                </a:solidFill>
                <a:highlight>
                  <a:srgbClr val="2B2B2B"/>
                </a:highlight>
                <a:latin typeface="Courier New"/>
                <a:ea typeface="Courier New"/>
                <a:cs typeface="Courier New"/>
                <a:sym typeface="Courier New"/>
              </a:rPr>
              <a:t>linen</a:t>
            </a:r>
            <a:r>
              <a:rPr b="1" lang="en" sz="1000">
                <a:solidFill>
                  <a:srgbClr val="CC7832"/>
                </a:solidFill>
                <a:highlight>
                  <a:srgbClr val="2B2B2B"/>
                </a:highlight>
                <a:latin typeface="Courier New"/>
                <a:ea typeface="Courier New"/>
                <a:cs typeface="Courier New"/>
                <a:sym typeface="Courier New"/>
              </a:rPr>
              <a:t>;</a:t>
            </a:r>
            <a:endParaRPr b="1"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CC7832"/>
                </a:solidFill>
                <a:highlight>
                  <a:srgbClr val="2B2B2B"/>
                </a:highlight>
                <a:latin typeface="Courier New"/>
                <a:ea typeface="Courier New"/>
                <a:cs typeface="Courier New"/>
                <a:sym typeface="Courier New"/>
              </a:rPr>
              <a:t>       </a:t>
            </a:r>
            <a:r>
              <a:rPr b="1" lang="en" sz="1000">
                <a:solidFill>
                  <a:srgbClr val="A9B7C6"/>
                </a:solidFill>
                <a:highlight>
                  <a:srgbClr val="2B2B2B"/>
                </a:highlight>
                <a:latin typeface="Courier New"/>
                <a:ea typeface="Courier New"/>
                <a:cs typeface="Courier New"/>
                <a:sym typeface="Courier New"/>
              </a:rPr>
              <a:t>}</a:t>
            </a:r>
            <a:endParaRPr b="1"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A9B7C6"/>
                </a:solidFill>
                <a:highlight>
                  <a:srgbClr val="2B2B2B"/>
                </a:highlight>
                <a:latin typeface="Courier New"/>
                <a:ea typeface="Courier New"/>
                <a:cs typeface="Courier New"/>
                <a:sym typeface="Courier New"/>
              </a:rPr>
              <a:t>       </a:t>
            </a:r>
            <a:r>
              <a:rPr b="1" lang="en" sz="1000">
                <a:solidFill>
                  <a:srgbClr val="E8BF6A"/>
                </a:solidFill>
                <a:highlight>
                  <a:srgbClr val="2B2B2B"/>
                </a:highlight>
                <a:latin typeface="Courier New"/>
                <a:ea typeface="Courier New"/>
                <a:cs typeface="Courier New"/>
                <a:sym typeface="Courier New"/>
              </a:rPr>
              <a:t>h1 </a:t>
            </a:r>
            <a:r>
              <a:rPr b="1" lang="en" sz="1000">
                <a:solidFill>
                  <a:srgbClr val="A9B7C6"/>
                </a:solidFill>
                <a:highlight>
                  <a:srgbClr val="2B2B2B"/>
                </a:highlight>
                <a:latin typeface="Courier New"/>
                <a:ea typeface="Courier New"/>
                <a:cs typeface="Courier New"/>
                <a:sym typeface="Courier New"/>
              </a:rPr>
              <a:t>{</a:t>
            </a:r>
            <a:endParaRPr b="1"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A9B7C6"/>
                </a:solidFill>
                <a:highlight>
                  <a:srgbClr val="2B2B2B"/>
                </a:highlight>
                <a:latin typeface="Courier New"/>
                <a:ea typeface="Courier New"/>
                <a:cs typeface="Courier New"/>
                <a:sym typeface="Courier New"/>
              </a:rPr>
              <a:t>           </a:t>
            </a:r>
            <a:r>
              <a:rPr b="1" lang="en" sz="1000">
                <a:solidFill>
                  <a:srgbClr val="BABABA"/>
                </a:solidFill>
                <a:highlight>
                  <a:srgbClr val="2B2B2B"/>
                </a:highlight>
                <a:latin typeface="Courier New"/>
                <a:ea typeface="Courier New"/>
                <a:cs typeface="Courier New"/>
                <a:sym typeface="Courier New"/>
              </a:rPr>
              <a:t>color</a:t>
            </a:r>
            <a:r>
              <a:rPr b="1" lang="en" sz="1000">
                <a:solidFill>
                  <a:srgbClr val="A9B7C6"/>
                </a:solidFill>
                <a:highlight>
                  <a:srgbClr val="2B2B2B"/>
                </a:highlight>
                <a:latin typeface="Courier New"/>
                <a:ea typeface="Courier New"/>
                <a:cs typeface="Courier New"/>
                <a:sym typeface="Courier New"/>
              </a:rPr>
              <a:t>: </a:t>
            </a:r>
            <a:r>
              <a:rPr b="1" lang="en" sz="1000">
                <a:solidFill>
                  <a:srgbClr val="A5C261"/>
                </a:solidFill>
                <a:highlight>
                  <a:srgbClr val="2B2B2B"/>
                </a:highlight>
                <a:latin typeface="Courier New"/>
                <a:ea typeface="Courier New"/>
                <a:cs typeface="Courier New"/>
                <a:sym typeface="Courier New"/>
              </a:rPr>
              <a:t>maroon</a:t>
            </a:r>
            <a:r>
              <a:rPr b="1" lang="en" sz="1000">
                <a:solidFill>
                  <a:srgbClr val="CC7832"/>
                </a:solidFill>
                <a:highlight>
                  <a:srgbClr val="2B2B2B"/>
                </a:highlight>
                <a:latin typeface="Courier New"/>
                <a:ea typeface="Courier New"/>
                <a:cs typeface="Courier New"/>
                <a:sym typeface="Courier New"/>
              </a:rPr>
              <a:t>;</a:t>
            </a:r>
            <a:endParaRPr b="1"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CC7832"/>
                </a:solidFill>
                <a:highlight>
                  <a:srgbClr val="2B2B2B"/>
                </a:highlight>
                <a:latin typeface="Courier New"/>
                <a:ea typeface="Courier New"/>
                <a:cs typeface="Courier New"/>
                <a:sym typeface="Courier New"/>
              </a:rPr>
              <a:t>           </a:t>
            </a:r>
            <a:r>
              <a:rPr b="1" lang="en" sz="1000">
                <a:solidFill>
                  <a:srgbClr val="BABABA"/>
                </a:solidFill>
                <a:highlight>
                  <a:srgbClr val="2B2B2B"/>
                </a:highlight>
                <a:latin typeface="Courier New"/>
                <a:ea typeface="Courier New"/>
                <a:cs typeface="Courier New"/>
                <a:sym typeface="Courier New"/>
              </a:rPr>
              <a:t>margin-left</a:t>
            </a:r>
            <a:r>
              <a:rPr b="1" lang="en" sz="1000">
                <a:solidFill>
                  <a:srgbClr val="A9B7C6"/>
                </a:solidFill>
                <a:highlight>
                  <a:srgbClr val="2B2B2B"/>
                </a:highlight>
                <a:latin typeface="Courier New"/>
                <a:ea typeface="Courier New"/>
                <a:cs typeface="Courier New"/>
                <a:sym typeface="Courier New"/>
              </a:rPr>
              <a:t>: </a:t>
            </a:r>
            <a:r>
              <a:rPr b="1" lang="en" sz="1000">
                <a:solidFill>
                  <a:srgbClr val="6897BB"/>
                </a:solidFill>
                <a:highlight>
                  <a:srgbClr val="2B2B2B"/>
                </a:highlight>
                <a:latin typeface="Courier New"/>
                <a:ea typeface="Courier New"/>
                <a:cs typeface="Courier New"/>
                <a:sym typeface="Courier New"/>
              </a:rPr>
              <a:t>40</a:t>
            </a:r>
            <a:r>
              <a:rPr b="1" lang="en" sz="1000">
                <a:solidFill>
                  <a:srgbClr val="A5C261"/>
                </a:solidFill>
                <a:highlight>
                  <a:srgbClr val="2B2B2B"/>
                </a:highlight>
                <a:latin typeface="Courier New"/>
                <a:ea typeface="Courier New"/>
                <a:cs typeface="Courier New"/>
                <a:sym typeface="Courier New"/>
              </a:rPr>
              <a:t>px</a:t>
            </a:r>
            <a:r>
              <a:rPr b="1" lang="en" sz="1000">
                <a:solidFill>
                  <a:srgbClr val="CC7832"/>
                </a:solidFill>
                <a:highlight>
                  <a:srgbClr val="2B2B2B"/>
                </a:highlight>
                <a:latin typeface="Courier New"/>
                <a:ea typeface="Courier New"/>
                <a:cs typeface="Courier New"/>
                <a:sym typeface="Courier New"/>
              </a:rPr>
              <a:t>;</a:t>
            </a:r>
            <a:endParaRPr b="1"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CC7832"/>
                </a:solidFill>
                <a:highlight>
                  <a:srgbClr val="2B2B2B"/>
                </a:highlight>
                <a:latin typeface="Courier New"/>
                <a:ea typeface="Courier New"/>
                <a:cs typeface="Courier New"/>
                <a:sym typeface="Courier New"/>
              </a:rPr>
              <a:t>       </a:t>
            </a:r>
            <a:r>
              <a:rPr b="1" lang="en" sz="1000">
                <a:solidFill>
                  <a:srgbClr val="A9B7C6"/>
                </a:solidFill>
                <a:highlight>
                  <a:srgbClr val="2B2B2B"/>
                </a:highlight>
                <a:latin typeface="Courier New"/>
                <a:ea typeface="Courier New"/>
                <a:cs typeface="Courier New"/>
                <a:sym typeface="Courier New"/>
              </a:rPr>
              <a:t>}</a:t>
            </a:r>
            <a:endParaRPr b="1"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A9B7C6"/>
                </a:solidFill>
                <a:highlight>
                  <a:srgbClr val="2B2B2B"/>
                </a:highlight>
                <a:latin typeface="Courier New"/>
                <a:ea typeface="Courier New"/>
                <a:cs typeface="Courier New"/>
                <a:sym typeface="Courier New"/>
              </a:rPr>
              <a:t>   </a:t>
            </a:r>
            <a:r>
              <a:rPr b="1" lang="en" sz="1000">
                <a:solidFill>
                  <a:srgbClr val="E8BF6A"/>
                </a:solidFill>
                <a:highlight>
                  <a:srgbClr val="2B2B2B"/>
                </a:highlight>
                <a:latin typeface="Courier New"/>
                <a:ea typeface="Courier New"/>
                <a:cs typeface="Courier New"/>
                <a:sym typeface="Courier New"/>
              </a:rPr>
              <a:t>&lt;/style&gt;</a:t>
            </a:r>
            <a:endParaRPr b="1"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&lt;/head&gt;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&lt;body&gt;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&lt;h1&gt;</a:t>
            </a:r>
            <a:r>
              <a:rPr lang="en" sz="1000">
                <a:solidFill>
                  <a:srgbClr val="A9B7C6"/>
                </a:solidFill>
                <a:highlight>
                  <a:srgbClr val="2B2B2B"/>
                </a:highlight>
                <a:latin typeface="Courier New"/>
                <a:ea typeface="Courier New"/>
                <a:cs typeface="Courier New"/>
                <a:sym typeface="Courier New"/>
              </a:rPr>
              <a:t>This is a heading</a:t>
            </a:r>
            <a:r>
              <a:rPr lang="en" sz="1000">
                <a:solidFill>
                  <a:srgbClr val="E8BF6A"/>
                </a:solidFill>
                <a:highlight>
                  <a:srgbClr val="2B2B2B"/>
                </a:highlight>
                <a:latin typeface="Courier New"/>
                <a:ea typeface="Courier New"/>
                <a:cs typeface="Courier New"/>
                <a:sym typeface="Courier New"/>
              </a:rPr>
              <a:t>&lt;/h1&gt;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&lt;p&gt;</a:t>
            </a:r>
            <a:r>
              <a:rPr lang="en" sz="1000">
                <a:solidFill>
                  <a:srgbClr val="A9B7C6"/>
                </a:solidFill>
                <a:highlight>
                  <a:srgbClr val="2B2B2B"/>
                </a:highlight>
                <a:latin typeface="Courier New"/>
                <a:ea typeface="Courier New"/>
                <a:cs typeface="Courier New"/>
                <a:sym typeface="Courier New"/>
              </a:rPr>
              <a:t>This is a paragraph.</a:t>
            </a:r>
            <a:r>
              <a:rPr lang="en" sz="1000">
                <a:solidFill>
                  <a:srgbClr val="E8BF6A"/>
                </a:solidFill>
                <a:highlight>
                  <a:srgbClr val="2B2B2B"/>
                </a:highlight>
                <a:latin typeface="Courier New"/>
                <a:ea typeface="Courier New"/>
                <a:cs typeface="Courier New"/>
                <a:sym typeface="Courier New"/>
              </a:rPr>
              <a:t>&lt;/p&gt;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&lt;/body&gt;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&lt;/html&gt;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300">
              <a:solidFill>
                <a:srgbClr val="E8BF6A"/>
              </a:solidFill>
              <a:highlight>
                <a:srgbClr val="2B2B2B"/>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InLine</a:t>
            </a:r>
            <a:r>
              <a:rPr lang="en"/>
              <a:t> CSS</a:t>
            </a:r>
            <a:endParaRPr/>
          </a:p>
        </p:txBody>
      </p:sp>
      <p:sp>
        <p:nvSpPr>
          <p:cNvPr id="242" name="Google Shape;24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1"/>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How to</a:t>
            </a:r>
            <a:endParaRPr sz="1600">
              <a:latin typeface="Raleway"/>
              <a:ea typeface="Raleway"/>
              <a:cs typeface="Raleway"/>
              <a:sym typeface="Raleway"/>
            </a:endParaRPr>
          </a:p>
        </p:txBody>
      </p:sp>
      <p:sp>
        <p:nvSpPr>
          <p:cNvPr id="244" name="Google Shape;244;p31"/>
          <p:cNvSpPr txBox="1"/>
          <p:nvPr/>
        </p:nvSpPr>
        <p:spPr>
          <a:xfrm>
            <a:off x="313250" y="1382950"/>
            <a:ext cx="8520600" cy="82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a:highlight>
                  <a:srgbClr val="FFFFFF"/>
                </a:highlight>
                <a:latin typeface="Verdana"/>
                <a:ea typeface="Verdana"/>
                <a:cs typeface="Verdana"/>
                <a:sym typeface="Verdana"/>
              </a:rPr>
              <a:t>An inline style may be used to apply a unique style for a single element.</a:t>
            </a:r>
            <a:endParaRPr>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a:highlight>
                  <a:srgbClr val="FFFFFF"/>
                </a:highlight>
                <a:latin typeface="Verdana"/>
                <a:ea typeface="Verdana"/>
                <a:cs typeface="Verdana"/>
                <a:sym typeface="Verdana"/>
              </a:rPr>
              <a:t>To use inline styles, add the style attribute to the relevant element. The style attribute can contain any CSS property.</a:t>
            </a:r>
            <a:endParaRPr>
              <a:highlight>
                <a:srgbClr val="FFFFFF"/>
              </a:highlight>
              <a:latin typeface="Verdana"/>
              <a:ea typeface="Verdana"/>
              <a:cs typeface="Verdana"/>
              <a:sym typeface="Verdana"/>
            </a:endParaRPr>
          </a:p>
        </p:txBody>
      </p:sp>
      <p:sp>
        <p:nvSpPr>
          <p:cNvPr id="245" name="Google Shape;245;p31"/>
          <p:cNvSpPr txBox="1"/>
          <p:nvPr/>
        </p:nvSpPr>
        <p:spPr>
          <a:xfrm>
            <a:off x="383625" y="2297975"/>
            <a:ext cx="8520600" cy="18471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&lt;!DOCTYPE </a:t>
            </a:r>
            <a:r>
              <a:rPr lang="en" sz="1200">
                <a:solidFill>
                  <a:srgbClr val="BABABA"/>
                </a:solidFill>
                <a:highlight>
                  <a:srgbClr val="2B2B2B"/>
                </a:highlight>
                <a:latin typeface="Courier New"/>
                <a:ea typeface="Courier New"/>
                <a:cs typeface="Courier New"/>
                <a:sym typeface="Courier New"/>
              </a:rPr>
              <a:t>html</a:t>
            </a:r>
            <a:r>
              <a:rPr lang="en" sz="1200">
                <a:solidFill>
                  <a:srgbClr val="E8BF6A"/>
                </a:solidFill>
                <a:highlight>
                  <a:srgbClr val="2B2B2B"/>
                </a:highlight>
                <a:latin typeface="Courier New"/>
                <a:ea typeface="Courier New"/>
                <a:cs typeface="Courier New"/>
                <a:sym typeface="Courier New"/>
              </a:rPr>
              <a:t>&gt;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&lt;html&gt;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&lt;body&gt;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&lt;h1 </a:t>
            </a:r>
            <a:r>
              <a:rPr lang="en" sz="1200">
                <a:solidFill>
                  <a:srgbClr val="BABABA"/>
                </a:solidFill>
                <a:highlight>
                  <a:srgbClr val="2B2B2B"/>
                </a:highlight>
                <a:latin typeface="Courier New"/>
                <a:ea typeface="Courier New"/>
                <a:cs typeface="Courier New"/>
                <a:sym typeface="Courier New"/>
              </a:rPr>
              <a:t>style</a:t>
            </a:r>
            <a:r>
              <a:rPr lang="en" sz="1200">
                <a:solidFill>
                  <a:srgbClr val="A5C261"/>
                </a:solidFill>
                <a:highlight>
                  <a:srgbClr val="2B2B2B"/>
                </a:highlight>
                <a:latin typeface="Courier New"/>
                <a:ea typeface="Courier New"/>
                <a:cs typeface="Courier New"/>
                <a:sym typeface="Courier New"/>
              </a:rPr>
              <a:t>="</a:t>
            </a:r>
            <a:r>
              <a:rPr lang="en" sz="1200">
                <a:solidFill>
                  <a:srgbClr val="BABABA"/>
                </a:solidFill>
                <a:highlight>
                  <a:srgbClr val="2B2B2B"/>
                </a:highlight>
                <a:latin typeface="Courier New"/>
                <a:ea typeface="Courier New"/>
                <a:cs typeface="Courier New"/>
                <a:sym typeface="Courier New"/>
              </a:rPr>
              <a:t>color</a:t>
            </a:r>
            <a:r>
              <a:rPr lang="en" sz="1200">
                <a:solidFill>
                  <a:srgbClr val="A9B7C6"/>
                </a:solidFill>
                <a:highlight>
                  <a:srgbClr val="2B2B2B"/>
                </a:highlight>
                <a:latin typeface="Courier New"/>
                <a:ea typeface="Courier New"/>
                <a:cs typeface="Courier New"/>
                <a:sym typeface="Courier New"/>
              </a:rPr>
              <a:t>:</a:t>
            </a:r>
            <a:r>
              <a:rPr lang="en" sz="1200">
                <a:solidFill>
                  <a:srgbClr val="A5C261"/>
                </a:solidFill>
                <a:highlight>
                  <a:srgbClr val="2B2B2B"/>
                </a:highlight>
                <a:latin typeface="Courier New"/>
                <a:ea typeface="Courier New"/>
                <a:cs typeface="Courier New"/>
                <a:sym typeface="Courier New"/>
              </a:rPr>
              <a:t>blue</a:t>
            </a:r>
            <a:r>
              <a:rPr lang="en" sz="1200">
                <a:solidFill>
                  <a:srgbClr val="CC7832"/>
                </a:solidFill>
                <a:highlight>
                  <a:srgbClr val="2B2B2B"/>
                </a:highlight>
                <a:latin typeface="Courier New"/>
                <a:ea typeface="Courier New"/>
                <a:cs typeface="Courier New"/>
                <a:sym typeface="Courier New"/>
              </a:rPr>
              <a:t>;</a:t>
            </a:r>
            <a:r>
              <a:rPr lang="en" sz="1200">
                <a:solidFill>
                  <a:srgbClr val="BABABA"/>
                </a:solidFill>
                <a:highlight>
                  <a:srgbClr val="2B2B2B"/>
                </a:highlight>
                <a:latin typeface="Courier New"/>
                <a:ea typeface="Courier New"/>
                <a:cs typeface="Courier New"/>
                <a:sym typeface="Courier New"/>
              </a:rPr>
              <a:t>text-align</a:t>
            </a:r>
            <a:r>
              <a:rPr lang="en" sz="1200">
                <a:solidFill>
                  <a:srgbClr val="A9B7C6"/>
                </a:solidFill>
                <a:highlight>
                  <a:srgbClr val="2B2B2B"/>
                </a:highlight>
                <a:latin typeface="Courier New"/>
                <a:ea typeface="Courier New"/>
                <a:cs typeface="Courier New"/>
                <a:sym typeface="Courier New"/>
              </a:rPr>
              <a:t>:</a:t>
            </a:r>
            <a:r>
              <a:rPr lang="en" sz="1200">
                <a:solidFill>
                  <a:srgbClr val="A5C261"/>
                </a:solidFill>
                <a:highlight>
                  <a:srgbClr val="2B2B2B"/>
                </a:highlight>
                <a:latin typeface="Courier New"/>
                <a:ea typeface="Courier New"/>
                <a:cs typeface="Courier New"/>
                <a:sym typeface="Courier New"/>
              </a:rPr>
              <a:t>center</a:t>
            </a:r>
            <a:r>
              <a:rPr lang="en" sz="1200">
                <a:solidFill>
                  <a:srgbClr val="CC7832"/>
                </a:solidFill>
                <a:highlight>
                  <a:srgbClr val="2B2B2B"/>
                </a:highlight>
                <a:latin typeface="Courier New"/>
                <a:ea typeface="Courier New"/>
                <a:cs typeface="Courier New"/>
                <a:sym typeface="Courier New"/>
              </a:rPr>
              <a:t>;</a:t>
            </a:r>
            <a:r>
              <a:rPr lang="en" sz="1200">
                <a:solidFill>
                  <a:srgbClr val="A5C261"/>
                </a:solidFill>
                <a:highlight>
                  <a:srgbClr val="2B2B2B"/>
                </a:highlight>
                <a:latin typeface="Courier New"/>
                <a:ea typeface="Courier New"/>
                <a:cs typeface="Courier New"/>
                <a:sym typeface="Courier New"/>
              </a:rPr>
              <a:t>"</a:t>
            </a:r>
            <a:r>
              <a:rPr lang="en" sz="1200">
                <a:solidFill>
                  <a:srgbClr val="E8BF6A"/>
                </a:solidFill>
                <a:highlight>
                  <a:srgbClr val="2B2B2B"/>
                </a:highlight>
                <a:latin typeface="Courier New"/>
                <a:ea typeface="Courier New"/>
                <a:cs typeface="Courier New"/>
                <a:sym typeface="Courier New"/>
              </a:rPr>
              <a:t>&gt;</a:t>
            </a:r>
            <a:r>
              <a:rPr lang="en" sz="1200">
                <a:solidFill>
                  <a:srgbClr val="A9B7C6"/>
                </a:solidFill>
                <a:highlight>
                  <a:srgbClr val="2B2B2B"/>
                </a:highlight>
                <a:latin typeface="Courier New"/>
                <a:ea typeface="Courier New"/>
                <a:cs typeface="Courier New"/>
                <a:sym typeface="Courier New"/>
              </a:rPr>
              <a:t>This is a heading</a:t>
            </a:r>
            <a:r>
              <a:rPr lang="en" sz="1200">
                <a:solidFill>
                  <a:srgbClr val="E8BF6A"/>
                </a:solidFill>
                <a:highlight>
                  <a:srgbClr val="2B2B2B"/>
                </a:highlight>
                <a:latin typeface="Courier New"/>
                <a:ea typeface="Courier New"/>
                <a:cs typeface="Courier New"/>
                <a:sym typeface="Courier New"/>
              </a:rPr>
              <a:t>&lt;/h1&gt;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&lt;p </a:t>
            </a:r>
            <a:r>
              <a:rPr lang="en" sz="1200">
                <a:solidFill>
                  <a:srgbClr val="BABABA"/>
                </a:solidFill>
                <a:highlight>
                  <a:srgbClr val="2B2B2B"/>
                </a:highlight>
                <a:latin typeface="Courier New"/>
                <a:ea typeface="Courier New"/>
                <a:cs typeface="Courier New"/>
                <a:sym typeface="Courier New"/>
              </a:rPr>
              <a:t>style</a:t>
            </a:r>
            <a:r>
              <a:rPr lang="en" sz="1200">
                <a:solidFill>
                  <a:srgbClr val="A5C261"/>
                </a:solidFill>
                <a:highlight>
                  <a:srgbClr val="2B2B2B"/>
                </a:highlight>
                <a:latin typeface="Courier New"/>
                <a:ea typeface="Courier New"/>
                <a:cs typeface="Courier New"/>
                <a:sym typeface="Courier New"/>
              </a:rPr>
              <a:t>="</a:t>
            </a:r>
            <a:r>
              <a:rPr lang="en" sz="1200">
                <a:solidFill>
                  <a:srgbClr val="BABABA"/>
                </a:solidFill>
                <a:highlight>
                  <a:srgbClr val="2B2B2B"/>
                </a:highlight>
                <a:latin typeface="Courier New"/>
                <a:ea typeface="Courier New"/>
                <a:cs typeface="Courier New"/>
                <a:sym typeface="Courier New"/>
              </a:rPr>
              <a:t>color</a:t>
            </a:r>
            <a:r>
              <a:rPr lang="en" sz="1200">
                <a:solidFill>
                  <a:srgbClr val="A9B7C6"/>
                </a:solidFill>
                <a:highlight>
                  <a:srgbClr val="2B2B2B"/>
                </a:highlight>
                <a:latin typeface="Courier New"/>
                <a:ea typeface="Courier New"/>
                <a:cs typeface="Courier New"/>
                <a:sym typeface="Courier New"/>
              </a:rPr>
              <a:t>:</a:t>
            </a:r>
            <a:r>
              <a:rPr lang="en" sz="1200">
                <a:solidFill>
                  <a:srgbClr val="A5C261"/>
                </a:solidFill>
                <a:highlight>
                  <a:srgbClr val="2B2B2B"/>
                </a:highlight>
                <a:latin typeface="Courier New"/>
                <a:ea typeface="Courier New"/>
                <a:cs typeface="Courier New"/>
                <a:sym typeface="Courier New"/>
              </a:rPr>
              <a:t>red</a:t>
            </a:r>
            <a:r>
              <a:rPr lang="en" sz="1200">
                <a:solidFill>
                  <a:srgbClr val="CC7832"/>
                </a:solidFill>
                <a:highlight>
                  <a:srgbClr val="2B2B2B"/>
                </a:highlight>
                <a:latin typeface="Courier New"/>
                <a:ea typeface="Courier New"/>
                <a:cs typeface="Courier New"/>
                <a:sym typeface="Courier New"/>
              </a:rPr>
              <a:t>;</a:t>
            </a:r>
            <a:r>
              <a:rPr lang="en" sz="1200">
                <a:solidFill>
                  <a:srgbClr val="A5C261"/>
                </a:solidFill>
                <a:highlight>
                  <a:srgbClr val="2B2B2B"/>
                </a:highlight>
                <a:latin typeface="Courier New"/>
                <a:ea typeface="Courier New"/>
                <a:cs typeface="Courier New"/>
                <a:sym typeface="Courier New"/>
              </a:rPr>
              <a:t>"</a:t>
            </a:r>
            <a:r>
              <a:rPr lang="en" sz="1200">
                <a:solidFill>
                  <a:srgbClr val="E8BF6A"/>
                </a:solidFill>
                <a:highlight>
                  <a:srgbClr val="2B2B2B"/>
                </a:highlight>
                <a:latin typeface="Courier New"/>
                <a:ea typeface="Courier New"/>
                <a:cs typeface="Courier New"/>
                <a:sym typeface="Courier New"/>
              </a:rPr>
              <a:t>&gt;</a:t>
            </a:r>
            <a:r>
              <a:rPr lang="en" sz="1200">
                <a:solidFill>
                  <a:srgbClr val="A9B7C6"/>
                </a:solidFill>
                <a:highlight>
                  <a:srgbClr val="2B2B2B"/>
                </a:highlight>
                <a:latin typeface="Courier New"/>
                <a:ea typeface="Courier New"/>
                <a:cs typeface="Courier New"/>
                <a:sym typeface="Courier New"/>
              </a:rPr>
              <a:t>This is a paragraph.</a:t>
            </a:r>
            <a:r>
              <a:rPr lang="en" sz="1200">
                <a:solidFill>
                  <a:srgbClr val="E8BF6A"/>
                </a:solidFill>
                <a:highlight>
                  <a:srgbClr val="2B2B2B"/>
                </a:highlight>
                <a:latin typeface="Courier New"/>
                <a:ea typeface="Courier New"/>
                <a:cs typeface="Courier New"/>
                <a:sym typeface="Courier New"/>
              </a:rPr>
              <a:t>&lt;/p&gt;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&lt;/body&gt;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&lt;/html&gt;</a:t>
            </a:r>
            <a:endParaRPr sz="1200">
              <a:solidFill>
                <a:srgbClr val="E8BF6A"/>
              </a:solidFill>
              <a:highlight>
                <a:srgbClr val="2B2B2B"/>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Cascading</a:t>
            </a:r>
            <a:r>
              <a:rPr lang="en"/>
              <a:t>?</a:t>
            </a:r>
            <a:endParaRPr/>
          </a:p>
        </p:txBody>
      </p:sp>
      <p:sp>
        <p:nvSpPr>
          <p:cNvPr id="251" name="Google Shape;25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2"/>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How to</a:t>
            </a:r>
            <a:endParaRPr sz="1600">
              <a:latin typeface="Raleway"/>
              <a:ea typeface="Raleway"/>
              <a:cs typeface="Raleway"/>
              <a:sym typeface="Raleway"/>
            </a:endParaRPr>
          </a:p>
        </p:txBody>
      </p:sp>
      <p:sp>
        <p:nvSpPr>
          <p:cNvPr id="253" name="Google Shape;253;p32"/>
          <p:cNvSpPr txBox="1"/>
          <p:nvPr/>
        </p:nvSpPr>
        <p:spPr>
          <a:xfrm>
            <a:off x="313250" y="1306750"/>
            <a:ext cx="8520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lang="en">
                <a:solidFill>
                  <a:srgbClr val="202122"/>
                </a:solidFill>
                <a:highlight>
                  <a:srgbClr val="FFFFFF"/>
                </a:highlight>
              </a:rPr>
              <a:t>The name </a:t>
            </a:r>
            <a:r>
              <a:rPr b="1" i="1" lang="en">
                <a:solidFill>
                  <a:srgbClr val="202122"/>
                </a:solidFill>
                <a:highlight>
                  <a:srgbClr val="FFFFFF"/>
                </a:highlight>
              </a:rPr>
              <a:t>cascading</a:t>
            </a:r>
            <a:r>
              <a:rPr lang="en">
                <a:solidFill>
                  <a:srgbClr val="202122"/>
                </a:solidFill>
                <a:highlight>
                  <a:srgbClr val="FFFFFF"/>
                </a:highlight>
              </a:rPr>
              <a:t> comes from the specified priority scheme to determine which style rule applies if more than one rule matches a particular element. This cascading priority scheme is predictable.</a:t>
            </a:r>
            <a:endParaRPr>
              <a:highlight>
                <a:srgbClr val="FFFFFF"/>
              </a:highlight>
              <a:latin typeface="Verdana"/>
              <a:ea typeface="Verdana"/>
              <a:cs typeface="Verdana"/>
              <a:sym typeface="Verdana"/>
            </a:endParaRPr>
          </a:p>
        </p:txBody>
      </p:sp>
      <p:sp>
        <p:nvSpPr>
          <p:cNvPr id="254" name="Google Shape;254;p32"/>
          <p:cNvSpPr txBox="1"/>
          <p:nvPr/>
        </p:nvSpPr>
        <p:spPr>
          <a:xfrm>
            <a:off x="375350" y="1954750"/>
            <a:ext cx="2922600" cy="30939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808080"/>
                </a:solidFill>
                <a:highlight>
                  <a:srgbClr val="2B2B2B"/>
                </a:highlight>
                <a:latin typeface="Courier New"/>
                <a:ea typeface="Courier New"/>
                <a:cs typeface="Courier New"/>
                <a:sym typeface="Courier New"/>
              </a:rPr>
              <a:t>/* cards.css */</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r>
              <a:rPr lang="en" sz="900">
                <a:solidFill>
                  <a:srgbClr val="E8BF6A"/>
                </a:solidFill>
                <a:highlight>
                  <a:srgbClr val="2B2B2B"/>
                </a:highlight>
                <a:latin typeface="Courier New"/>
                <a:ea typeface="Courier New"/>
                <a:cs typeface="Courier New"/>
                <a:sym typeface="Courier New"/>
              </a:rPr>
              <a:t>card-container </a:t>
            </a: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display</a:t>
            </a:r>
            <a:r>
              <a:rPr lang="en" sz="900">
                <a:solidFill>
                  <a:srgbClr val="A9B7C6"/>
                </a:solidFill>
                <a:highlight>
                  <a:srgbClr val="2B2B2B"/>
                </a:highlight>
                <a:latin typeface="Courier New"/>
                <a:ea typeface="Courier New"/>
                <a:cs typeface="Courier New"/>
                <a:sym typeface="Courier New"/>
              </a:rPr>
              <a:t>: </a:t>
            </a:r>
            <a:r>
              <a:rPr lang="en" sz="900">
                <a:solidFill>
                  <a:srgbClr val="A5C261"/>
                </a:solidFill>
                <a:highlight>
                  <a:srgbClr val="2B2B2B"/>
                </a:highlight>
                <a:latin typeface="Courier New"/>
                <a:ea typeface="Courier New"/>
                <a:cs typeface="Courier New"/>
                <a:sym typeface="Courier New"/>
              </a:rPr>
              <a:t>flex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flex-direction</a:t>
            </a:r>
            <a:r>
              <a:rPr lang="en" sz="900">
                <a:solidFill>
                  <a:srgbClr val="A9B7C6"/>
                </a:solidFill>
                <a:highlight>
                  <a:srgbClr val="2B2B2B"/>
                </a:highlight>
                <a:latin typeface="Courier New"/>
                <a:ea typeface="Courier New"/>
                <a:cs typeface="Courier New"/>
                <a:sym typeface="Courier New"/>
              </a:rPr>
              <a:t>: </a:t>
            </a:r>
            <a:r>
              <a:rPr lang="en" sz="900">
                <a:solidFill>
                  <a:srgbClr val="A5C261"/>
                </a:solidFill>
                <a:highlight>
                  <a:srgbClr val="2B2B2B"/>
                </a:highlight>
                <a:latin typeface="Courier New"/>
                <a:ea typeface="Courier New"/>
                <a:cs typeface="Courier New"/>
                <a:sym typeface="Courier New"/>
              </a:rPr>
              <a:t>row</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r>
              <a:rPr lang="en" sz="900">
                <a:solidFill>
                  <a:srgbClr val="E8BF6A"/>
                </a:solidFill>
                <a:highlight>
                  <a:srgbClr val="2B2B2B"/>
                </a:highlight>
                <a:latin typeface="Courier New"/>
                <a:ea typeface="Courier New"/>
                <a:cs typeface="Courier New"/>
                <a:sym typeface="Courier New"/>
              </a:rPr>
              <a:t>card </a:t>
            </a: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background-color</a:t>
            </a:r>
            <a:r>
              <a:rPr lang="en" sz="900">
                <a:solidFill>
                  <a:srgbClr val="A9B7C6"/>
                </a:solidFill>
                <a:highlight>
                  <a:srgbClr val="2B2B2B"/>
                </a:highlight>
                <a:latin typeface="Courier New"/>
                <a:ea typeface="Courier New"/>
                <a:cs typeface="Courier New"/>
                <a:sym typeface="Courier New"/>
              </a:rPr>
              <a:t>: </a:t>
            </a:r>
            <a:r>
              <a:rPr lang="en" sz="900">
                <a:solidFill>
                  <a:srgbClr val="A5C261"/>
                </a:solidFill>
                <a:highlight>
                  <a:srgbClr val="2B2B2B"/>
                </a:highlight>
                <a:latin typeface="Courier New"/>
                <a:ea typeface="Courier New"/>
                <a:cs typeface="Courier New"/>
                <a:sym typeface="Courier New"/>
              </a:rPr>
              <a:t>white</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box-shadow</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0 3</a:t>
            </a:r>
            <a:r>
              <a:rPr lang="en" sz="900">
                <a:solidFill>
                  <a:srgbClr val="A5C261"/>
                </a:solidFill>
                <a:highlight>
                  <a:srgbClr val="2B2B2B"/>
                </a:highlight>
                <a:latin typeface="Courier New"/>
                <a:ea typeface="Courier New"/>
                <a:cs typeface="Courier New"/>
                <a:sym typeface="Courier New"/>
              </a:rPr>
              <a:t>px </a:t>
            </a:r>
            <a:r>
              <a:rPr lang="en" sz="900">
                <a:solidFill>
                  <a:srgbClr val="6897BB"/>
                </a:solidFill>
                <a:highlight>
                  <a:srgbClr val="2B2B2B"/>
                </a:highlight>
                <a:latin typeface="Courier New"/>
                <a:ea typeface="Courier New"/>
                <a:cs typeface="Courier New"/>
                <a:sym typeface="Courier New"/>
              </a:rPr>
              <a:t>5</a:t>
            </a:r>
            <a:r>
              <a:rPr lang="en" sz="900">
                <a:solidFill>
                  <a:srgbClr val="A5C261"/>
                </a:solidFill>
                <a:highlight>
                  <a:srgbClr val="2B2B2B"/>
                </a:highlight>
                <a:latin typeface="Courier New"/>
                <a:ea typeface="Courier New"/>
                <a:cs typeface="Courier New"/>
                <a:sym typeface="Courier New"/>
              </a:rPr>
              <a:t>px </a:t>
            </a:r>
            <a:r>
              <a:rPr lang="en" sz="900">
                <a:solidFill>
                  <a:srgbClr val="6897BB"/>
                </a:solidFill>
                <a:highlight>
                  <a:srgbClr val="2B2B2B"/>
                </a:highlight>
                <a:latin typeface="Courier New"/>
                <a:ea typeface="Courier New"/>
                <a:cs typeface="Courier New"/>
                <a:sym typeface="Courier New"/>
              </a:rPr>
              <a:t>2</a:t>
            </a:r>
            <a:r>
              <a:rPr lang="en" sz="900">
                <a:solidFill>
                  <a:srgbClr val="A5C261"/>
                </a:solidFill>
                <a:highlight>
                  <a:srgbClr val="2B2B2B"/>
                </a:highlight>
                <a:latin typeface="Courier New"/>
                <a:ea typeface="Courier New"/>
                <a:cs typeface="Courier New"/>
                <a:sym typeface="Courier New"/>
              </a:rPr>
              <a:t>px gray </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border-radius</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10</a:t>
            </a:r>
            <a:r>
              <a:rPr lang="en" sz="900">
                <a:solidFill>
                  <a:srgbClr val="A5C261"/>
                </a:solidFill>
                <a:highlight>
                  <a:srgbClr val="2B2B2B"/>
                </a:highlight>
                <a:latin typeface="Courier New"/>
                <a:ea typeface="Courier New"/>
                <a:cs typeface="Courier New"/>
                <a:sym typeface="Courier New"/>
              </a:rPr>
              <a:t>px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808080"/>
                </a:solidFill>
                <a:highlight>
                  <a:srgbClr val="2B2B2B"/>
                </a:highlight>
                <a:latin typeface="Courier New"/>
                <a:ea typeface="Courier New"/>
                <a:cs typeface="Courier New"/>
                <a:sym typeface="Courier New"/>
              </a:rPr>
              <a:t>/* Update .card style */</a:t>
            </a:r>
            <a:endParaRPr sz="9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r>
              <a:rPr lang="en" sz="900">
                <a:solidFill>
                  <a:srgbClr val="E8BF6A"/>
                </a:solidFill>
                <a:highlight>
                  <a:srgbClr val="2B2B2B"/>
                </a:highlight>
                <a:latin typeface="Courier New"/>
                <a:ea typeface="Courier New"/>
                <a:cs typeface="Courier New"/>
                <a:sym typeface="Courier New"/>
              </a:rPr>
              <a:t>card </a:t>
            </a: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width</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150</a:t>
            </a:r>
            <a:r>
              <a:rPr lang="en" sz="900">
                <a:solidFill>
                  <a:srgbClr val="A5C261"/>
                </a:solidFill>
                <a:highlight>
                  <a:srgbClr val="2B2B2B"/>
                </a:highlight>
                <a:latin typeface="Courier New"/>
                <a:ea typeface="Courier New"/>
                <a:cs typeface="Courier New"/>
                <a:sym typeface="Courier New"/>
              </a:rPr>
              <a:t>px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height</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250</a:t>
            </a:r>
            <a:r>
              <a:rPr lang="en" sz="900">
                <a:solidFill>
                  <a:srgbClr val="A5C261"/>
                </a:solidFill>
                <a:highlight>
                  <a:srgbClr val="2B2B2B"/>
                </a:highlight>
                <a:latin typeface="Courier New"/>
                <a:ea typeface="Courier New"/>
                <a:cs typeface="Courier New"/>
                <a:sym typeface="Courier New"/>
              </a:rPr>
              <a:t>px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margin</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5</a:t>
            </a:r>
            <a:r>
              <a:rPr lang="en" sz="900">
                <a:solidFill>
                  <a:srgbClr val="A5C261"/>
                </a:solidFill>
                <a:highlight>
                  <a:srgbClr val="2B2B2B"/>
                </a:highlight>
                <a:latin typeface="Courier New"/>
                <a:ea typeface="Courier New"/>
                <a:cs typeface="Courier New"/>
                <a:sym typeface="Courier New"/>
              </a:rPr>
              <a:t>px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E8BF6A"/>
                </a:solidFill>
                <a:highlight>
                  <a:srgbClr val="2B2B2B"/>
                </a:highlight>
                <a:latin typeface="Courier New"/>
                <a:ea typeface="Courier New"/>
                <a:cs typeface="Courier New"/>
                <a:sym typeface="Courier New"/>
              </a:rPr>
              <a:t>#primary_card </a:t>
            </a: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background-color</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#0d0d5c</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endParaRPr sz="1100">
              <a:solidFill>
                <a:srgbClr val="E8BF6A"/>
              </a:solidFill>
              <a:highlight>
                <a:srgbClr val="2B2B2B"/>
              </a:highlight>
              <a:latin typeface="Courier New"/>
              <a:ea typeface="Courier New"/>
              <a:cs typeface="Courier New"/>
              <a:sym typeface="Courier New"/>
            </a:endParaRPr>
          </a:p>
        </p:txBody>
      </p:sp>
      <p:grpSp>
        <p:nvGrpSpPr>
          <p:cNvPr id="255" name="Google Shape;255;p32"/>
          <p:cNvGrpSpPr/>
          <p:nvPr/>
        </p:nvGrpSpPr>
        <p:grpSpPr>
          <a:xfrm>
            <a:off x="3364402" y="1954750"/>
            <a:ext cx="5199991" cy="3093900"/>
            <a:chOff x="3364250" y="1954750"/>
            <a:chExt cx="4783800" cy="3093900"/>
          </a:xfrm>
        </p:grpSpPr>
        <p:sp>
          <p:nvSpPr>
            <p:cNvPr id="256" name="Google Shape;256;p32"/>
            <p:cNvSpPr txBox="1"/>
            <p:nvPr/>
          </p:nvSpPr>
          <p:spPr>
            <a:xfrm>
              <a:off x="3364250" y="1954750"/>
              <a:ext cx="4783800" cy="30939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&lt;head&gt;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   &lt;link </a:t>
              </a:r>
              <a:r>
                <a:rPr lang="en" sz="1000">
                  <a:solidFill>
                    <a:srgbClr val="BABABA"/>
                  </a:solidFill>
                  <a:highlight>
                    <a:srgbClr val="2B2B2B"/>
                  </a:highlight>
                  <a:latin typeface="Courier New"/>
                  <a:ea typeface="Courier New"/>
                  <a:cs typeface="Courier New"/>
                  <a:sym typeface="Courier New"/>
                </a:rPr>
                <a:t>rel</a:t>
              </a:r>
              <a:r>
                <a:rPr lang="en" sz="1000">
                  <a:solidFill>
                    <a:srgbClr val="A5C261"/>
                  </a:solidFill>
                  <a:highlight>
                    <a:srgbClr val="2B2B2B"/>
                  </a:highlight>
                  <a:latin typeface="Courier New"/>
                  <a:ea typeface="Courier New"/>
                  <a:cs typeface="Courier New"/>
                  <a:sym typeface="Courier New"/>
                </a:rPr>
                <a:t>="stylesheet" </a:t>
              </a:r>
              <a:r>
                <a:rPr lang="en" sz="1000">
                  <a:solidFill>
                    <a:srgbClr val="BABABA"/>
                  </a:solidFill>
                  <a:highlight>
                    <a:srgbClr val="2B2B2B"/>
                  </a:highlight>
                  <a:latin typeface="Courier New"/>
                  <a:ea typeface="Courier New"/>
                  <a:cs typeface="Courier New"/>
                  <a:sym typeface="Courier New"/>
                </a:rPr>
                <a:t>href</a:t>
              </a:r>
              <a:r>
                <a:rPr lang="en" sz="1000">
                  <a:solidFill>
                    <a:srgbClr val="A5C261"/>
                  </a:solidFill>
                  <a:highlight>
                    <a:srgbClr val="2B2B2B"/>
                  </a:highlight>
                  <a:latin typeface="Courier New"/>
                  <a:ea typeface="Courier New"/>
                  <a:cs typeface="Courier New"/>
                  <a:sym typeface="Courier New"/>
                </a:rPr>
                <a:t>="cards.css"</a:t>
              </a:r>
              <a:r>
                <a:rPr lang="en"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   &lt;style&gt;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      </a:t>
              </a:r>
              <a:r>
                <a:rPr lang="en" sz="1000">
                  <a:solidFill>
                    <a:srgbClr val="A9B7C6"/>
                  </a:solidFill>
                  <a:highlight>
                    <a:srgbClr val="2B2B2B"/>
                  </a:highlight>
                  <a:latin typeface="Courier New"/>
                  <a:ea typeface="Courier New"/>
                  <a:cs typeface="Courier New"/>
                  <a:sym typeface="Courier New"/>
                </a:rPr>
                <a:t>.</a:t>
              </a:r>
              <a:r>
                <a:rPr lang="en" sz="1000">
                  <a:solidFill>
                    <a:srgbClr val="E8BF6A"/>
                  </a:solidFill>
                  <a:highlight>
                    <a:srgbClr val="2B2B2B"/>
                  </a:highlight>
                  <a:latin typeface="Courier New"/>
                  <a:ea typeface="Courier New"/>
                  <a:cs typeface="Courier New"/>
                  <a:sym typeface="Courier New"/>
                </a:rPr>
                <a:t>card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text-align</a:t>
              </a:r>
              <a:r>
                <a:rPr lang="en" sz="1000">
                  <a:solidFill>
                    <a:srgbClr val="A9B7C6"/>
                  </a:solidFill>
                  <a:highlight>
                    <a:srgbClr val="2B2B2B"/>
                  </a:highlight>
                  <a:latin typeface="Courier New"/>
                  <a:ea typeface="Courier New"/>
                  <a:cs typeface="Courier New"/>
                  <a:sym typeface="Courier New"/>
                </a:rPr>
                <a:t>: </a:t>
              </a:r>
              <a:r>
                <a:rPr lang="en" sz="1000">
                  <a:solidFill>
                    <a:srgbClr val="A5C261"/>
                  </a:solidFill>
                  <a:highlight>
                    <a:srgbClr val="2B2B2B"/>
                  </a:highlight>
                  <a:latin typeface="Courier New"/>
                  <a:ea typeface="Courier New"/>
                  <a:cs typeface="Courier New"/>
                  <a:sym typeface="Courier New"/>
                </a:rPr>
                <a:t>center</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padding</a:t>
              </a:r>
              <a:r>
                <a:rPr lang="en" sz="1000">
                  <a:solidFill>
                    <a:srgbClr val="A9B7C6"/>
                  </a:solidFill>
                  <a:highlight>
                    <a:srgbClr val="2B2B2B"/>
                  </a:highlight>
                  <a:latin typeface="Courier New"/>
                  <a:ea typeface="Courier New"/>
                  <a:cs typeface="Courier New"/>
                  <a:sym typeface="Courier New"/>
                </a:rPr>
                <a:t>: </a:t>
              </a:r>
              <a:r>
                <a:rPr lang="en" sz="1000">
                  <a:solidFill>
                    <a:srgbClr val="6897BB"/>
                  </a:solidFill>
                  <a:highlight>
                    <a:srgbClr val="2B2B2B"/>
                  </a:highlight>
                  <a:latin typeface="Courier New"/>
                  <a:ea typeface="Courier New"/>
                  <a:cs typeface="Courier New"/>
                  <a:sym typeface="Courier New"/>
                </a:rPr>
                <a:t>10</a:t>
              </a:r>
              <a:r>
                <a:rPr lang="en" sz="1000">
                  <a:solidFill>
                    <a:srgbClr val="A5C261"/>
                  </a:solidFill>
                  <a:highlight>
                    <a:srgbClr val="2B2B2B"/>
                  </a:highlight>
                  <a:latin typeface="Courier New"/>
                  <a:ea typeface="Courier New"/>
                  <a:cs typeface="Courier New"/>
                  <a:sym typeface="Courier New"/>
                </a:rPr>
                <a:t>px</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E8BF6A"/>
                  </a:solidFill>
                  <a:highlight>
                    <a:srgbClr val="2B2B2B"/>
                  </a:highlight>
                  <a:latin typeface="Courier New"/>
                  <a:ea typeface="Courier New"/>
                  <a:cs typeface="Courier New"/>
                  <a:sym typeface="Courier New"/>
                </a:rPr>
                <a:t>#primary_card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color</a:t>
              </a:r>
              <a:r>
                <a:rPr lang="en" sz="1000">
                  <a:solidFill>
                    <a:srgbClr val="A9B7C6"/>
                  </a:solidFill>
                  <a:highlight>
                    <a:srgbClr val="2B2B2B"/>
                  </a:highlight>
                  <a:latin typeface="Courier New"/>
                  <a:ea typeface="Courier New"/>
                  <a:cs typeface="Courier New"/>
                  <a:sym typeface="Courier New"/>
                </a:rPr>
                <a:t>: </a:t>
              </a:r>
              <a:r>
                <a:rPr lang="en" sz="1000">
                  <a:solidFill>
                    <a:srgbClr val="A5C261"/>
                  </a:solidFill>
                  <a:highlight>
                    <a:srgbClr val="2B2B2B"/>
                  </a:highlight>
                  <a:latin typeface="Courier New"/>
                  <a:ea typeface="Courier New"/>
                  <a:cs typeface="Courier New"/>
                  <a:sym typeface="Courier New"/>
                </a:rPr>
                <a:t>white</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E8BF6A"/>
                  </a:solidFill>
                  <a:highlight>
                    <a:srgbClr val="2B2B2B"/>
                  </a:highlight>
                  <a:latin typeface="Courier New"/>
                  <a:ea typeface="Courier New"/>
                  <a:cs typeface="Courier New"/>
                  <a:sym typeface="Courier New"/>
                </a:rPr>
                <a:t>p</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opacity</a:t>
              </a:r>
              <a:r>
                <a:rPr lang="en" sz="1000">
                  <a:solidFill>
                    <a:srgbClr val="A9B7C6"/>
                  </a:solidFill>
                  <a:highlight>
                    <a:srgbClr val="2B2B2B"/>
                  </a:highlight>
                  <a:latin typeface="Courier New"/>
                  <a:ea typeface="Courier New"/>
                  <a:cs typeface="Courier New"/>
                  <a:sym typeface="Courier New"/>
                </a:rPr>
                <a:t>: </a:t>
              </a:r>
              <a:r>
                <a:rPr lang="en" sz="1000">
                  <a:solidFill>
                    <a:srgbClr val="6897BB"/>
                  </a:solidFill>
                  <a:highlight>
                    <a:srgbClr val="2B2B2B"/>
                  </a:highlight>
                  <a:latin typeface="Courier New"/>
                  <a:ea typeface="Courier New"/>
                  <a:cs typeface="Courier New"/>
                  <a:sym typeface="Courier New"/>
                </a:rPr>
                <a:t>0.8</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font-size</a:t>
              </a:r>
              <a:r>
                <a:rPr lang="en" sz="1000">
                  <a:solidFill>
                    <a:srgbClr val="A9B7C6"/>
                  </a:solidFill>
                  <a:highlight>
                    <a:srgbClr val="2B2B2B"/>
                  </a:highlight>
                  <a:latin typeface="Courier New"/>
                  <a:ea typeface="Courier New"/>
                  <a:cs typeface="Courier New"/>
                  <a:sym typeface="Courier New"/>
                </a:rPr>
                <a:t>: </a:t>
              </a:r>
              <a:r>
                <a:rPr lang="en" sz="1000">
                  <a:solidFill>
                    <a:srgbClr val="6897BB"/>
                  </a:solidFill>
                  <a:highlight>
                    <a:srgbClr val="2B2B2B"/>
                  </a:highlight>
                  <a:latin typeface="Courier New"/>
                  <a:ea typeface="Courier New"/>
                  <a:cs typeface="Courier New"/>
                  <a:sym typeface="Courier New"/>
                </a:rPr>
                <a:t>12</a:t>
              </a:r>
              <a:r>
                <a:rPr lang="en" sz="1000">
                  <a:solidFill>
                    <a:srgbClr val="A5C261"/>
                  </a:solidFill>
                  <a:highlight>
                    <a:srgbClr val="2B2B2B"/>
                  </a:highlight>
                  <a:latin typeface="Courier New"/>
                  <a:ea typeface="Courier New"/>
                  <a:cs typeface="Courier New"/>
                  <a:sym typeface="Courier New"/>
                </a:rPr>
                <a:t>px</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E8BF6A"/>
                  </a:solidFill>
                  <a:highlight>
                    <a:srgbClr val="2B2B2B"/>
                  </a:highlight>
                  <a:latin typeface="Courier New"/>
                  <a:ea typeface="Courier New"/>
                  <a:cs typeface="Courier New"/>
                  <a:sym typeface="Courier New"/>
                </a:rPr>
                <a:t>&lt;/style&gt;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&lt;/head&gt;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&lt;body </a:t>
              </a:r>
              <a:r>
                <a:rPr lang="en" sz="1000">
                  <a:solidFill>
                    <a:srgbClr val="BABABA"/>
                  </a:solidFill>
                  <a:highlight>
                    <a:srgbClr val="2B2B2B"/>
                  </a:highlight>
                  <a:latin typeface="Courier New"/>
                  <a:ea typeface="Courier New"/>
                  <a:cs typeface="Courier New"/>
                  <a:sym typeface="Courier New"/>
                </a:rPr>
                <a:t>style</a:t>
              </a:r>
              <a:r>
                <a:rPr lang="en" sz="1000">
                  <a:solidFill>
                    <a:srgbClr val="A5C261"/>
                  </a:solidFill>
                  <a:highlight>
                    <a:srgbClr val="2B2B2B"/>
                  </a:highlight>
                  <a:latin typeface="Courier New"/>
                  <a:ea typeface="Courier New"/>
                  <a:cs typeface="Courier New"/>
                  <a:sym typeface="Courier New"/>
                </a:rPr>
                <a:t>="</a:t>
              </a:r>
              <a:r>
                <a:rPr lang="en" sz="1000">
                  <a:solidFill>
                    <a:srgbClr val="BABABA"/>
                  </a:solidFill>
                  <a:highlight>
                    <a:srgbClr val="2B2B2B"/>
                  </a:highlight>
                  <a:latin typeface="Courier New"/>
                  <a:ea typeface="Courier New"/>
                  <a:cs typeface="Courier New"/>
                  <a:sym typeface="Courier New"/>
                </a:rPr>
                <a:t>background-color</a:t>
              </a:r>
              <a:r>
                <a:rPr lang="en" sz="1000">
                  <a:solidFill>
                    <a:srgbClr val="A9B7C6"/>
                  </a:solidFill>
                  <a:highlight>
                    <a:srgbClr val="2B2B2B"/>
                  </a:highlight>
                  <a:latin typeface="Courier New"/>
                  <a:ea typeface="Courier New"/>
                  <a:cs typeface="Courier New"/>
                  <a:sym typeface="Courier New"/>
                </a:rPr>
                <a:t>: </a:t>
              </a:r>
              <a:r>
                <a:rPr lang="en" sz="1000">
                  <a:solidFill>
                    <a:srgbClr val="E8BF6A"/>
                  </a:solidFill>
                  <a:highlight>
                    <a:srgbClr val="2B2B2B"/>
                  </a:highlight>
                  <a:latin typeface="Courier New"/>
                  <a:ea typeface="Courier New"/>
                  <a:cs typeface="Courier New"/>
                  <a:sym typeface="Courier New"/>
                </a:rPr>
                <a:t>rgba</a:t>
              </a:r>
              <a:r>
                <a:rPr lang="en" sz="1000">
                  <a:solidFill>
                    <a:srgbClr val="A9B7C6"/>
                  </a:solidFill>
                  <a:highlight>
                    <a:srgbClr val="2B2B2B"/>
                  </a:highlight>
                  <a:latin typeface="Courier New"/>
                  <a:ea typeface="Courier New"/>
                  <a:cs typeface="Courier New"/>
                  <a:sym typeface="Courier New"/>
                </a:rPr>
                <a:t>(</a:t>
              </a:r>
              <a:r>
                <a:rPr lang="en" sz="1000">
                  <a:solidFill>
                    <a:srgbClr val="6897BB"/>
                  </a:solidFill>
                  <a:highlight>
                    <a:srgbClr val="2B2B2B"/>
                  </a:highlight>
                  <a:latin typeface="Courier New"/>
                  <a:ea typeface="Courier New"/>
                  <a:cs typeface="Courier New"/>
                  <a:sym typeface="Courier New"/>
                </a:rPr>
                <a:t>64</a:t>
              </a:r>
              <a:r>
                <a:rPr lang="en" sz="1000">
                  <a:solidFill>
                    <a:srgbClr val="CC7832"/>
                  </a:solidFill>
                  <a:highlight>
                    <a:srgbClr val="2B2B2B"/>
                  </a:highlight>
                  <a:latin typeface="Courier New"/>
                  <a:ea typeface="Courier New"/>
                  <a:cs typeface="Courier New"/>
                  <a:sym typeface="Courier New"/>
                </a:rPr>
                <a:t>,</a:t>
              </a:r>
              <a:r>
                <a:rPr lang="en" sz="1000">
                  <a:solidFill>
                    <a:srgbClr val="6897BB"/>
                  </a:solidFill>
                  <a:highlight>
                    <a:srgbClr val="2B2B2B"/>
                  </a:highlight>
                  <a:latin typeface="Courier New"/>
                  <a:ea typeface="Courier New"/>
                  <a:cs typeface="Courier New"/>
                  <a:sym typeface="Courier New"/>
                </a:rPr>
                <a:t>86</a:t>
              </a:r>
              <a:r>
                <a:rPr lang="en" sz="1000">
                  <a:solidFill>
                    <a:srgbClr val="CC7832"/>
                  </a:solidFill>
                  <a:highlight>
                    <a:srgbClr val="2B2B2B"/>
                  </a:highlight>
                  <a:latin typeface="Courier New"/>
                  <a:ea typeface="Courier New"/>
                  <a:cs typeface="Courier New"/>
                  <a:sym typeface="Courier New"/>
                </a:rPr>
                <a:t>,</a:t>
              </a:r>
              <a:r>
                <a:rPr lang="en" sz="1000">
                  <a:solidFill>
                    <a:srgbClr val="6897BB"/>
                  </a:solidFill>
                  <a:highlight>
                    <a:srgbClr val="2B2B2B"/>
                  </a:highlight>
                  <a:latin typeface="Courier New"/>
                  <a:ea typeface="Courier New"/>
                  <a:cs typeface="Courier New"/>
                  <a:sym typeface="Courier New"/>
                </a:rPr>
                <a:t>141</a:t>
              </a:r>
              <a:r>
                <a:rPr lang="en" sz="1000">
                  <a:solidFill>
                    <a:srgbClr val="CC7832"/>
                  </a:solidFill>
                  <a:highlight>
                    <a:srgbClr val="2B2B2B"/>
                  </a:highlight>
                  <a:latin typeface="Courier New"/>
                  <a:ea typeface="Courier New"/>
                  <a:cs typeface="Courier New"/>
                  <a:sym typeface="Courier New"/>
                </a:rPr>
                <a:t>,</a:t>
              </a:r>
              <a:r>
                <a:rPr lang="en" sz="1000">
                  <a:solidFill>
                    <a:srgbClr val="6897BB"/>
                  </a:solidFill>
                  <a:highlight>
                    <a:srgbClr val="2B2B2B"/>
                  </a:highlight>
                  <a:latin typeface="Courier New"/>
                  <a:ea typeface="Courier New"/>
                  <a:cs typeface="Courier New"/>
                  <a:sym typeface="Courier New"/>
                </a:rPr>
                <a:t>0.57</a:t>
              </a:r>
              <a:r>
                <a:rPr lang="en" sz="1000">
                  <a:solidFill>
                    <a:srgbClr val="A9B7C6"/>
                  </a:solidFill>
                  <a:highlight>
                    <a:srgbClr val="2B2B2B"/>
                  </a:highlight>
                  <a:latin typeface="Courier New"/>
                  <a:ea typeface="Courier New"/>
                  <a:cs typeface="Courier New"/>
                  <a:sym typeface="Courier New"/>
                </a:rPr>
                <a:t>)</a:t>
              </a:r>
              <a:r>
                <a:rPr lang="en" sz="1000">
                  <a:solidFill>
                    <a:srgbClr val="A5C261"/>
                  </a:solidFill>
                  <a:highlight>
                    <a:srgbClr val="2B2B2B"/>
                  </a:highlight>
                  <a:latin typeface="Courier New"/>
                  <a:ea typeface="Courier New"/>
                  <a:cs typeface="Courier New"/>
                  <a:sym typeface="Courier New"/>
                </a:rPr>
                <a:t>"</a:t>
              </a:r>
              <a:r>
                <a:rPr lang="en"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p:txBody>
        </p:sp>
        <p:sp>
          <p:nvSpPr>
            <p:cNvPr id="257" name="Google Shape;257;p32"/>
            <p:cNvSpPr/>
            <p:nvPr/>
          </p:nvSpPr>
          <p:spPr>
            <a:xfrm>
              <a:off x="7539700" y="2030000"/>
              <a:ext cx="377100" cy="393600"/>
            </a:xfrm>
            <a:prstGeom prst="ellipse">
              <a:avLst/>
            </a:prstGeom>
            <a:solidFill>
              <a:srgbClr val="BABA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a:t>
              </a:r>
              <a:endParaRPr sz="1100"/>
            </a:p>
          </p:txBody>
        </p:sp>
        <p:sp>
          <p:nvSpPr>
            <p:cNvPr id="258" name="Google Shape;258;p32"/>
            <p:cNvSpPr/>
            <p:nvPr/>
          </p:nvSpPr>
          <p:spPr>
            <a:xfrm>
              <a:off x="7539700" y="2487200"/>
              <a:ext cx="377100" cy="393600"/>
            </a:xfrm>
            <a:prstGeom prst="ellipse">
              <a:avLst/>
            </a:prstGeom>
            <a:solidFill>
              <a:srgbClr val="BABA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2</a:t>
              </a:r>
              <a:endParaRPr sz="1100"/>
            </a:p>
          </p:txBody>
        </p:sp>
        <p:sp>
          <p:nvSpPr>
            <p:cNvPr id="259" name="Google Shape;259;p32"/>
            <p:cNvSpPr/>
            <p:nvPr/>
          </p:nvSpPr>
          <p:spPr>
            <a:xfrm>
              <a:off x="7615900" y="4620800"/>
              <a:ext cx="377100" cy="393600"/>
            </a:xfrm>
            <a:prstGeom prst="ellipse">
              <a:avLst/>
            </a:prstGeom>
            <a:solidFill>
              <a:srgbClr val="BABA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3</a:t>
              </a:r>
              <a:endParaRPr sz="11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155850" y="1949400"/>
            <a:ext cx="8832300" cy="12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800"/>
              <a:t>Introduction</a:t>
            </a:r>
            <a:endParaRPr sz="4800"/>
          </a:p>
        </p:txBody>
      </p:sp>
      <p:sp>
        <p:nvSpPr>
          <p:cNvPr id="88" name="Google Shape;8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5"/>
          <p:cNvPicPr preferRelativeResize="0"/>
          <p:nvPr/>
        </p:nvPicPr>
        <p:blipFill rotWithShape="1">
          <a:blip r:embed="rId3">
            <a:alphaModFix/>
          </a:blip>
          <a:srcRect b="0" l="0" r="0" t="16902"/>
          <a:stretch/>
        </p:blipFill>
        <p:spPr>
          <a:xfrm>
            <a:off x="7080675" y="631513"/>
            <a:ext cx="3332226" cy="38804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Cascading?</a:t>
            </a:r>
            <a:endParaRPr/>
          </a:p>
        </p:txBody>
      </p:sp>
      <p:sp>
        <p:nvSpPr>
          <p:cNvPr id="265" name="Google Shape;26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3"/>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How to</a:t>
            </a:r>
            <a:endParaRPr sz="1600">
              <a:latin typeface="Raleway"/>
              <a:ea typeface="Raleway"/>
              <a:cs typeface="Raleway"/>
              <a:sym typeface="Raleway"/>
            </a:endParaRPr>
          </a:p>
        </p:txBody>
      </p:sp>
      <p:sp>
        <p:nvSpPr>
          <p:cNvPr id="267" name="Google Shape;267;p33"/>
          <p:cNvSpPr txBox="1"/>
          <p:nvPr/>
        </p:nvSpPr>
        <p:spPr>
          <a:xfrm>
            <a:off x="313250" y="1306750"/>
            <a:ext cx="85206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lang="en">
                <a:solidFill>
                  <a:srgbClr val="202122"/>
                </a:solidFill>
                <a:highlight>
                  <a:srgbClr val="FFFFFF"/>
                </a:highlight>
              </a:rPr>
              <a:t>The name </a:t>
            </a:r>
            <a:r>
              <a:rPr b="1" i="1" lang="en">
                <a:solidFill>
                  <a:srgbClr val="202122"/>
                </a:solidFill>
                <a:highlight>
                  <a:srgbClr val="FFFFFF"/>
                </a:highlight>
              </a:rPr>
              <a:t>cascading</a:t>
            </a:r>
            <a:r>
              <a:rPr lang="en">
                <a:solidFill>
                  <a:srgbClr val="202122"/>
                </a:solidFill>
                <a:highlight>
                  <a:srgbClr val="FFFFFF"/>
                </a:highlight>
              </a:rPr>
              <a:t> comes from the specified priority scheme to determine which style rule applies if more than one rule matches a particular element. This cascading priority scheme is predictable.</a:t>
            </a:r>
            <a:endParaRPr>
              <a:highlight>
                <a:srgbClr val="FFFFFF"/>
              </a:highlight>
              <a:latin typeface="Verdana"/>
              <a:ea typeface="Verdana"/>
              <a:cs typeface="Verdana"/>
              <a:sym typeface="Verdana"/>
            </a:endParaRPr>
          </a:p>
        </p:txBody>
      </p:sp>
      <p:sp>
        <p:nvSpPr>
          <p:cNvPr id="268" name="Google Shape;268;p33"/>
          <p:cNvSpPr txBox="1"/>
          <p:nvPr/>
        </p:nvSpPr>
        <p:spPr>
          <a:xfrm>
            <a:off x="375350" y="1954750"/>
            <a:ext cx="2922600" cy="30939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808080"/>
                </a:solidFill>
                <a:highlight>
                  <a:srgbClr val="2B2B2B"/>
                </a:highlight>
                <a:latin typeface="Courier New"/>
                <a:ea typeface="Courier New"/>
                <a:cs typeface="Courier New"/>
                <a:sym typeface="Courier New"/>
              </a:rPr>
              <a:t>/* cards.css */</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r>
              <a:rPr lang="en" sz="900">
                <a:solidFill>
                  <a:srgbClr val="E8BF6A"/>
                </a:solidFill>
                <a:highlight>
                  <a:srgbClr val="2B2B2B"/>
                </a:highlight>
                <a:latin typeface="Courier New"/>
                <a:ea typeface="Courier New"/>
                <a:cs typeface="Courier New"/>
                <a:sym typeface="Courier New"/>
              </a:rPr>
              <a:t>card-container </a:t>
            </a: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display</a:t>
            </a:r>
            <a:r>
              <a:rPr lang="en" sz="900">
                <a:solidFill>
                  <a:srgbClr val="A9B7C6"/>
                </a:solidFill>
                <a:highlight>
                  <a:srgbClr val="2B2B2B"/>
                </a:highlight>
                <a:latin typeface="Courier New"/>
                <a:ea typeface="Courier New"/>
                <a:cs typeface="Courier New"/>
                <a:sym typeface="Courier New"/>
              </a:rPr>
              <a:t>: </a:t>
            </a:r>
            <a:r>
              <a:rPr lang="en" sz="900">
                <a:solidFill>
                  <a:srgbClr val="A5C261"/>
                </a:solidFill>
                <a:highlight>
                  <a:srgbClr val="2B2B2B"/>
                </a:highlight>
                <a:latin typeface="Courier New"/>
                <a:ea typeface="Courier New"/>
                <a:cs typeface="Courier New"/>
                <a:sym typeface="Courier New"/>
              </a:rPr>
              <a:t>flex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flex-direction</a:t>
            </a:r>
            <a:r>
              <a:rPr lang="en" sz="900">
                <a:solidFill>
                  <a:srgbClr val="A9B7C6"/>
                </a:solidFill>
                <a:highlight>
                  <a:srgbClr val="2B2B2B"/>
                </a:highlight>
                <a:latin typeface="Courier New"/>
                <a:ea typeface="Courier New"/>
                <a:cs typeface="Courier New"/>
                <a:sym typeface="Courier New"/>
              </a:rPr>
              <a:t>: </a:t>
            </a:r>
            <a:r>
              <a:rPr lang="en" sz="900">
                <a:solidFill>
                  <a:srgbClr val="A5C261"/>
                </a:solidFill>
                <a:highlight>
                  <a:srgbClr val="2B2B2B"/>
                </a:highlight>
                <a:latin typeface="Courier New"/>
                <a:ea typeface="Courier New"/>
                <a:cs typeface="Courier New"/>
                <a:sym typeface="Courier New"/>
              </a:rPr>
              <a:t>row</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r>
              <a:rPr lang="en" sz="900">
                <a:solidFill>
                  <a:srgbClr val="E8BF6A"/>
                </a:solidFill>
                <a:highlight>
                  <a:srgbClr val="2B2B2B"/>
                </a:highlight>
                <a:latin typeface="Courier New"/>
                <a:ea typeface="Courier New"/>
                <a:cs typeface="Courier New"/>
                <a:sym typeface="Courier New"/>
              </a:rPr>
              <a:t>card </a:t>
            </a: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background-color</a:t>
            </a:r>
            <a:r>
              <a:rPr lang="en" sz="900">
                <a:solidFill>
                  <a:srgbClr val="A9B7C6"/>
                </a:solidFill>
                <a:highlight>
                  <a:srgbClr val="2B2B2B"/>
                </a:highlight>
                <a:latin typeface="Courier New"/>
                <a:ea typeface="Courier New"/>
                <a:cs typeface="Courier New"/>
                <a:sym typeface="Courier New"/>
              </a:rPr>
              <a:t>: </a:t>
            </a:r>
            <a:r>
              <a:rPr lang="en" sz="900">
                <a:solidFill>
                  <a:srgbClr val="A5C261"/>
                </a:solidFill>
                <a:highlight>
                  <a:srgbClr val="2B2B2B"/>
                </a:highlight>
                <a:latin typeface="Courier New"/>
                <a:ea typeface="Courier New"/>
                <a:cs typeface="Courier New"/>
                <a:sym typeface="Courier New"/>
              </a:rPr>
              <a:t>white</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box-shadow</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0 3</a:t>
            </a:r>
            <a:r>
              <a:rPr lang="en" sz="900">
                <a:solidFill>
                  <a:srgbClr val="A5C261"/>
                </a:solidFill>
                <a:highlight>
                  <a:srgbClr val="2B2B2B"/>
                </a:highlight>
                <a:latin typeface="Courier New"/>
                <a:ea typeface="Courier New"/>
                <a:cs typeface="Courier New"/>
                <a:sym typeface="Courier New"/>
              </a:rPr>
              <a:t>px </a:t>
            </a:r>
            <a:r>
              <a:rPr lang="en" sz="900">
                <a:solidFill>
                  <a:srgbClr val="6897BB"/>
                </a:solidFill>
                <a:highlight>
                  <a:srgbClr val="2B2B2B"/>
                </a:highlight>
                <a:latin typeface="Courier New"/>
                <a:ea typeface="Courier New"/>
                <a:cs typeface="Courier New"/>
                <a:sym typeface="Courier New"/>
              </a:rPr>
              <a:t>5</a:t>
            </a:r>
            <a:r>
              <a:rPr lang="en" sz="900">
                <a:solidFill>
                  <a:srgbClr val="A5C261"/>
                </a:solidFill>
                <a:highlight>
                  <a:srgbClr val="2B2B2B"/>
                </a:highlight>
                <a:latin typeface="Courier New"/>
                <a:ea typeface="Courier New"/>
                <a:cs typeface="Courier New"/>
                <a:sym typeface="Courier New"/>
              </a:rPr>
              <a:t>px </a:t>
            </a:r>
            <a:r>
              <a:rPr lang="en" sz="900">
                <a:solidFill>
                  <a:srgbClr val="6897BB"/>
                </a:solidFill>
                <a:highlight>
                  <a:srgbClr val="2B2B2B"/>
                </a:highlight>
                <a:latin typeface="Courier New"/>
                <a:ea typeface="Courier New"/>
                <a:cs typeface="Courier New"/>
                <a:sym typeface="Courier New"/>
              </a:rPr>
              <a:t>2</a:t>
            </a:r>
            <a:r>
              <a:rPr lang="en" sz="900">
                <a:solidFill>
                  <a:srgbClr val="A5C261"/>
                </a:solidFill>
                <a:highlight>
                  <a:srgbClr val="2B2B2B"/>
                </a:highlight>
                <a:latin typeface="Courier New"/>
                <a:ea typeface="Courier New"/>
                <a:cs typeface="Courier New"/>
                <a:sym typeface="Courier New"/>
              </a:rPr>
              <a:t>px gray </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border-radius</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10</a:t>
            </a:r>
            <a:r>
              <a:rPr lang="en" sz="900">
                <a:solidFill>
                  <a:srgbClr val="A5C261"/>
                </a:solidFill>
                <a:highlight>
                  <a:srgbClr val="2B2B2B"/>
                </a:highlight>
                <a:latin typeface="Courier New"/>
                <a:ea typeface="Courier New"/>
                <a:cs typeface="Courier New"/>
                <a:sym typeface="Courier New"/>
              </a:rPr>
              <a:t>px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808080"/>
                </a:solidFill>
                <a:highlight>
                  <a:srgbClr val="2B2B2B"/>
                </a:highlight>
                <a:latin typeface="Courier New"/>
                <a:ea typeface="Courier New"/>
                <a:cs typeface="Courier New"/>
                <a:sym typeface="Courier New"/>
              </a:rPr>
              <a:t>/* Update .card style */</a:t>
            </a:r>
            <a:endParaRPr sz="9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r>
              <a:rPr lang="en" sz="900">
                <a:solidFill>
                  <a:srgbClr val="E8BF6A"/>
                </a:solidFill>
                <a:highlight>
                  <a:srgbClr val="2B2B2B"/>
                </a:highlight>
                <a:latin typeface="Courier New"/>
                <a:ea typeface="Courier New"/>
                <a:cs typeface="Courier New"/>
                <a:sym typeface="Courier New"/>
              </a:rPr>
              <a:t>card </a:t>
            </a: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width</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150</a:t>
            </a:r>
            <a:r>
              <a:rPr lang="en" sz="900">
                <a:solidFill>
                  <a:srgbClr val="A5C261"/>
                </a:solidFill>
                <a:highlight>
                  <a:srgbClr val="2B2B2B"/>
                </a:highlight>
                <a:latin typeface="Courier New"/>
                <a:ea typeface="Courier New"/>
                <a:cs typeface="Courier New"/>
                <a:sym typeface="Courier New"/>
              </a:rPr>
              <a:t>px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height</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250</a:t>
            </a:r>
            <a:r>
              <a:rPr lang="en" sz="900">
                <a:solidFill>
                  <a:srgbClr val="A5C261"/>
                </a:solidFill>
                <a:highlight>
                  <a:srgbClr val="2B2B2B"/>
                </a:highlight>
                <a:latin typeface="Courier New"/>
                <a:ea typeface="Courier New"/>
                <a:cs typeface="Courier New"/>
                <a:sym typeface="Courier New"/>
              </a:rPr>
              <a:t>px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CC7832"/>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margin</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5</a:t>
            </a:r>
            <a:r>
              <a:rPr lang="en" sz="900">
                <a:solidFill>
                  <a:srgbClr val="A5C261"/>
                </a:solidFill>
                <a:highlight>
                  <a:srgbClr val="2B2B2B"/>
                </a:highlight>
                <a:latin typeface="Courier New"/>
                <a:ea typeface="Courier New"/>
                <a:cs typeface="Courier New"/>
                <a:sym typeface="Courier New"/>
              </a:rPr>
              <a:t>px</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E8BF6A"/>
                </a:solidFill>
                <a:highlight>
                  <a:srgbClr val="2B2B2B"/>
                </a:highlight>
                <a:latin typeface="Courier New"/>
                <a:ea typeface="Courier New"/>
                <a:cs typeface="Courier New"/>
                <a:sym typeface="Courier New"/>
              </a:rPr>
              <a:t>#primary_card </a:t>
            </a:r>
            <a:r>
              <a:rPr lang="en" sz="900">
                <a:solidFill>
                  <a:srgbClr val="A9B7C6"/>
                </a:solidFill>
                <a:highlight>
                  <a:srgbClr val="2B2B2B"/>
                </a:highlight>
                <a:latin typeface="Courier New"/>
                <a:ea typeface="Courier New"/>
                <a:cs typeface="Courier New"/>
                <a:sym typeface="Courier New"/>
              </a:rPr>
              <a:t>{</a:t>
            </a:r>
            <a:endParaRPr sz="9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   </a:t>
            </a:r>
            <a:r>
              <a:rPr lang="en" sz="900">
                <a:solidFill>
                  <a:srgbClr val="BABABA"/>
                </a:solidFill>
                <a:highlight>
                  <a:srgbClr val="2B2B2B"/>
                </a:highlight>
                <a:latin typeface="Courier New"/>
                <a:ea typeface="Courier New"/>
                <a:cs typeface="Courier New"/>
                <a:sym typeface="Courier New"/>
              </a:rPr>
              <a:t>background-color</a:t>
            </a:r>
            <a:r>
              <a:rPr lang="en" sz="900">
                <a:solidFill>
                  <a:srgbClr val="A9B7C6"/>
                </a:solidFill>
                <a:highlight>
                  <a:srgbClr val="2B2B2B"/>
                </a:highlight>
                <a:latin typeface="Courier New"/>
                <a:ea typeface="Courier New"/>
                <a:cs typeface="Courier New"/>
                <a:sym typeface="Courier New"/>
              </a:rPr>
              <a:t>: </a:t>
            </a:r>
            <a:r>
              <a:rPr lang="en" sz="900">
                <a:solidFill>
                  <a:srgbClr val="6897BB"/>
                </a:solidFill>
                <a:highlight>
                  <a:srgbClr val="2B2B2B"/>
                </a:highlight>
                <a:latin typeface="Courier New"/>
                <a:ea typeface="Courier New"/>
                <a:cs typeface="Courier New"/>
                <a:sym typeface="Courier New"/>
              </a:rPr>
              <a:t>#0d0d5c</a:t>
            </a:r>
            <a:r>
              <a:rPr lang="en" sz="900">
                <a:solidFill>
                  <a:srgbClr val="CC7832"/>
                </a:solidFill>
                <a:highlight>
                  <a:srgbClr val="2B2B2B"/>
                </a:highlight>
                <a:latin typeface="Courier New"/>
                <a:ea typeface="Courier New"/>
                <a:cs typeface="Courier New"/>
                <a:sym typeface="Courier New"/>
              </a:rPr>
              <a:t>;</a:t>
            </a:r>
            <a:endParaRPr sz="9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A9B7C6"/>
                </a:solidFill>
                <a:highlight>
                  <a:srgbClr val="2B2B2B"/>
                </a:highlight>
                <a:latin typeface="Courier New"/>
                <a:ea typeface="Courier New"/>
                <a:cs typeface="Courier New"/>
                <a:sym typeface="Courier New"/>
              </a:rPr>
              <a:t>}</a:t>
            </a:r>
            <a:endParaRPr sz="1100">
              <a:solidFill>
                <a:srgbClr val="E8BF6A"/>
              </a:solidFill>
              <a:highlight>
                <a:srgbClr val="2B2B2B"/>
              </a:highlight>
              <a:latin typeface="Courier New"/>
              <a:ea typeface="Courier New"/>
              <a:cs typeface="Courier New"/>
              <a:sym typeface="Courier New"/>
            </a:endParaRPr>
          </a:p>
        </p:txBody>
      </p:sp>
      <p:grpSp>
        <p:nvGrpSpPr>
          <p:cNvPr id="269" name="Google Shape;269;p33"/>
          <p:cNvGrpSpPr/>
          <p:nvPr/>
        </p:nvGrpSpPr>
        <p:grpSpPr>
          <a:xfrm>
            <a:off x="3364402" y="1954750"/>
            <a:ext cx="5199991" cy="3093900"/>
            <a:chOff x="3364250" y="1954750"/>
            <a:chExt cx="4783800" cy="3093900"/>
          </a:xfrm>
        </p:grpSpPr>
        <p:sp>
          <p:nvSpPr>
            <p:cNvPr id="270" name="Google Shape;270;p33"/>
            <p:cNvSpPr txBox="1"/>
            <p:nvPr/>
          </p:nvSpPr>
          <p:spPr>
            <a:xfrm>
              <a:off x="3364250" y="1954750"/>
              <a:ext cx="4783800" cy="30939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&lt;head&gt;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   &lt;link </a:t>
              </a:r>
              <a:r>
                <a:rPr lang="en" sz="1000">
                  <a:solidFill>
                    <a:srgbClr val="BABABA"/>
                  </a:solidFill>
                  <a:highlight>
                    <a:srgbClr val="2B2B2B"/>
                  </a:highlight>
                  <a:latin typeface="Courier New"/>
                  <a:ea typeface="Courier New"/>
                  <a:cs typeface="Courier New"/>
                  <a:sym typeface="Courier New"/>
                </a:rPr>
                <a:t>rel</a:t>
              </a:r>
              <a:r>
                <a:rPr lang="en" sz="1000">
                  <a:solidFill>
                    <a:srgbClr val="A5C261"/>
                  </a:solidFill>
                  <a:highlight>
                    <a:srgbClr val="2B2B2B"/>
                  </a:highlight>
                  <a:latin typeface="Courier New"/>
                  <a:ea typeface="Courier New"/>
                  <a:cs typeface="Courier New"/>
                  <a:sym typeface="Courier New"/>
                </a:rPr>
                <a:t>="stylesheet" </a:t>
              </a:r>
              <a:r>
                <a:rPr lang="en" sz="1000">
                  <a:solidFill>
                    <a:srgbClr val="BABABA"/>
                  </a:solidFill>
                  <a:highlight>
                    <a:srgbClr val="2B2B2B"/>
                  </a:highlight>
                  <a:latin typeface="Courier New"/>
                  <a:ea typeface="Courier New"/>
                  <a:cs typeface="Courier New"/>
                  <a:sym typeface="Courier New"/>
                </a:rPr>
                <a:t>href</a:t>
              </a:r>
              <a:r>
                <a:rPr lang="en" sz="1000">
                  <a:solidFill>
                    <a:srgbClr val="A5C261"/>
                  </a:solidFill>
                  <a:highlight>
                    <a:srgbClr val="2B2B2B"/>
                  </a:highlight>
                  <a:latin typeface="Courier New"/>
                  <a:ea typeface="Courier New"/>
                  <a:cs typeface="Courier New"/>
                  <a:sym typeface="Courier New"/>
                </a:rPr>
                <a:t>="cards.css"</a:t>
              </a:r>
              <a:r>
                <a:rPr lang="en"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   &lt;style&gt;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      </a:t>
              </a:r>
              <a:r>
                <a:rPr lang="en" sz="1000">
                  <a:solidFill>
                    <a:srgbClr val="A9B7C6"/>
                  </a:solidFill>
                  <a:highlight>
                    <a:srgbClr val="2B2B2B"/>
                  </a:highlight>
                  <a:latin typeface="Courier New"/>
                  <a:ea typeface="Courier New"/>
                  <a:cs typeface="Courier New"/>
                  <a:sym typeface="Courier New"/>
                </a:rPr>
                <a:t>.</a:t>
              </a:r>
              <a:r>
                <a:rPr lang="en" sz="1000">
                  <a:solidFill>
                    <a:srgbClr val="E8BF6A"/>
                  </a:solidFill>
                  <a:highlight>
                    <a:srgbClr val="2B2B2B"/>
                  </a:highlight>
                  <a:latin typeface="Courier New"/>
                  <a:ea typeface="Courier New"/>
                  <a:cs typeface="Courier New"/>
                  <a:sym typeface="Courier New"/>
                </a:rPr>
                <a:t>card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text-align</a:t>
              </a:r>
              <a:r>
                <a:rPr lang="en" sz="1000">
                  <a:solidFill>
                    <a:srgbClr val="A9B7C6"/>
                  </a:solidFill>
                  <a:highlight>
                    <a:srgbClr val="2B2B2B"/>
                  </a:highlight>
                  <a:latin typeface="Courier New"/>
                  <a:ea typeface="Courier New"/>
                  <a:cs typeface="Courier New"/>
                  <a:sym typeface="Courier New"/>
                </a:rPr>
                <a:t>: </a:t>
              </a:r>
              <a:r>
                <a:rPr lang="en" sz="1000">
                  <a:solidFill>
                    <a:srgbClr val="A5C261"/>
                  </a:solidFill>
                  <a:highlight>
                    <a:srgbClr val="2B2B2B"/>
                  </a:highlight>
                  <a:latin typeface="Courier New"/>
                  <a:ea typeface="Courier New"/>
                  <a:cs typeface="Courier New"/>
                  <a:sym typeface="Courier New"/>
                </a:rPr>
                <a:t>center</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padding</a:t>
              </a:r>
              <a:r>
                <a:rPr lang="en" sz="1000">
                  <a:solidFill>
                    <a:srgbClr val="A9B7C6"/>
                  </a:solidFill>
                  <a:highlight>
                    <a:srgbClr val="2B2B2B"/>
                  </a:highlight>
                  <a:latin typeface="Courier New"/>
                  <a:ea typeface="Courier New"/>
                  <a:cs typeface="Courier New"/>
                  <a:sym typeface="Courier New"/>
                </a:rPr>
                <a:t>: </a:t>
              </a:r>
              <a:r>
                <a:rPr lang="en" sz="1000">
                  <a:solidFill>
                    <a:srgbClr val="6897BB"/>
                  </a:solidFill>
                  <a:highlight>
                    <a:srgbClr val="2B2B2B"/>
                  </a:highlight>
                  <a:latin typeface="Courier New"/>
                  <a:ea typeface="Courier New"/>
                  <a:cs typeface="Courier New"/>
                  <a:sym typeface="Courier New"/>
                </a:rPr>
                <a:t>10</a:t>
              </a:r>
              <a:r>
                <a:rPr lang="en" sz="1000">
                  <a:solidFill>
                    <a:srgbClr val="A5C261"/>
                  </a:solidFill>
                  <a:highlight>
                    <a:srgbClr val="2B2B2B"/>
                  </a:highlight>
                  <a:latin typeface="Courier New"/>
                  <a:ea typeface="Courier New"/>
                  <a:cs typeface="Courier New"/>
                  <a:sym typeface="Courier New"/>
                </a:rPr>
                <a:t>px</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E8BF6A"/>
                  </a:solidFill>
                  <a:highlight>
                    <a:srgbClr val="2B2B2B"/>
                  </a:highlight>
                  <a:latin typeface="Courier New"/>
                  <a:ea typeface="Courier New"/>
                  <a:cs typeface="Courier New"/>
                  <a:sym typeface="Courier New"/>
                </a:rPr>
                <a:t>#primary_card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color</a:t>
              </a:r>
              <a:r>
                <a:rPr lang="en" sz="1000">
                  <a:solidFill>
                    <a:srgbClr val="A9B7C6"/>
                  </a:solidFill>
                  <a:highlight>
                    <a:srgbClr val="2B2B2B"/>
                  </a:highlight>
                  <a:latin typeface="Courier New"/>
                  <a:ea typeface="Courier New"/>
                  <a:cs typeface="Courier New"/>
                  <a:sym typeface="Courier New"/>
                </a:rPr>
                <a:t>: </a:t>
              </a:r>
              <a:r>
                <a:rPr lang="en" sz="1000">
                  <a:solidFill>
                    <a:srgbClr val="A5C261"/>
                  </a:solidFill>
                  <a:highlight>
                    <a:srgbClr val="2B2B2B"/>
                  </a:highlight>
                  <a:latin typeface="Courier New"/>
                  <a:ea typeface="Courier New"/>
                  <a:cs typeface="Courier New"/>
                  <a:sym typeface="Courier New"/>
                </a:rPr>
                <a:t>white</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E8BF6A"/>
                  </a:solidFill>
                  <a:highlight>
                    <a:srgbClr val="2B2B2B"/>
                  </a:highlight>
                  <a:latin typeface="Courier New"/>
                  <a:ea typeface="Courier New"/>
                  <a:cs typeface="Courier New"/>
                  <a:sym typeface="Courier New"/>
                </a:rPr>
                <a:t>p</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opacity</a:t>
              </a:r>
              <a:r>
                <a:rPr lang="en" sz="1000">
                  <a:solidFill>
                    <a:srgbClr val="A9B7C6"/>
                  </a:solidFill>
                  <a:highlight>
                    <a:srgbClr val="2B2B2B"/>
                  </a:highlight>
                  <a:latin typeface="Courier New"/>
                  <a:ea typeface="Courier New"/>
                  <a:cs typeface="Courier New"/>
                  <a:sym typeface="Courier New"/>
                </a:rPr>
                <a:t>: </a:t>
              </a:r>
              <a:r>
                <a:rPr lang="en" sz="1000">
                  <a:solidFill>
                    <a:srgbClr val="6897BB"/>
                  </a:solidFill>
                  <a:highlight>
                    <a:srgbClr val="2B2B2B"/>
                  </a:highlight>
                  <a:latin typeface="Courier New"/>
                  <a:ea typeface="Courier New"/>
                  <a:cs typeface="Courier New"/>
                  <a:sym typeface="Courier New"/>
                </a:rPr>
                <a:t>0.8</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BABABA"/>
                  </a:solidFill>
                  <a:highlight>
                    <a:srgbClr val="2B2B2B"/>
                  </a:highlight>
                  <a:latin typeface="Courier New"/>
                  <a:ea typeface="Courier New"/>
                  <a:cs typeface="Courier New"/>
                  <a:sym typeface="Courier New"/>
                </a:rPr>
                <a:t>font-size</a:t>
              </a:r>
              <a:r>
                <a:rPr lang="en" sz="1000">
                  <a:solidFill>
                    <a:srgbClr val="A9B7C6"/>
                  </a:solidFill>
                  <a:highlight>
                    <a:srgbClr val="2B2B2B"/>
                  </a:highlight>
                  <a:latin typeface="Courier New"/>
                  <a:ea typeface="Courier New"/>
                  <a:cs typeface="Courier New"/>
                  <a:sym typeface="Courier New"/>
                </a:rPr>
                <a:t>: </a:t>
              </a:r>
              <a:r>
                <a:rPr lang="en" sz="1000">
                  <a:solidFill>
                    <a:srgbClr val="6897BB"/>
                  </a:solidFill>
                  <a:highlight>
                    <a:srgbClr val="2B2B2B"/>
                  </a:highlight>
                  <a:latin typeface="Courier New"/>
                  <a:ea typeface="Courier New"/>
                  <a:cs typeface="Courier New"/>
                  <a:sym typeface="Courier New"/>
                </a:rPr>
                <a:t>12</a:t>
              </a:r>
              <a:r>
                <a:rPr lang="en" sz="1000">
                  <a:solidFill>
                    <a:srgbClr val="A5C261"/>
                  </a:solidFill>
                  <a:highlight>
                    <a:srgbClr val="2B2B2B"/>
                  </a:highlight>
                  <a:latin typeface="Courier New"/>
                  <a:ea typeface="Courier New"/>
                  <a:cs typeface="Courier New"/>
                  <a:sym typeface="Courier New"/>
                </a:rPr>
                <a:t>px</a:t>
              </a:r>
              <a:r>
                <a:rPr lang="en"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CC7832"/>
                  </a:solidFill>
                  <a:highlight>
                    <a:srgbClr val="2B2B2B"/>
                  </a:highlight>
                  <a:latin typeface="Courier New"/>
                  <a:ea typeface="Courier New"/>
                  <a:cs typeface="Courier New"/>
                  <a:sym typeface="Courier New"/>
                </a:rPr>
                <a:t>      </a:t>
              </a:r>
              <a:r>
                <a:rPr lang="en"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A9B7C6"/>
                  </a:solidFill>
                  <a:highlight>
                    <a:srgbClr val="2B2B2B"/>
                  </a:highlight>
                  <a:latin typeface="Courier New"/>
                  <a:ea typeface="Courier New"/>
                  <a:cs typeface="Courier New"/>
                  <a:sym typeface="Courier New"/>
                </a:rPr>
                <a:t>   </a:t>
              </a:r>
              <a:r>
                <a:rPr lang="en" sz="1000">
                  <a:solidFill>
                    <a:srgbClr val="E8BF6A"/>
                  </a:solidFill>
                  <a:highlight>
                    <a:srgbClr val="2B2B2B"/>
                  </a:highlight>
                  <a:latin typeface="Courier New"/>
                  <a:ea typeface="Courier New"/>
                  <a:cs typeface="Courier New"/>
                  <a:sym typeface="Courier New"/>
                </a:rPr>
                <a:t>&lt;/style&gt;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&lt;/head&gt;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&lt;body </a:t>
              </a:r>
              <a:r>
                <a:rPr lang="en" sz="1000">
                  <a:solidFill>
                    <a:srgbClr val="BABABA"/>
                  </a:solidFill>
                  <a:highlight>
                    <a:srgbClr val="2B2B2B"/>
                  </a:highlight>
                  <a:latin typeface="Courier New"/>
                  <a:ea typeface="Courier New"/>
                  <a:cs typeface="Courier New"/>
                  <a:sym typeface="Courier New"/>
                </a:rPr>
                <a:t>style</a:t>
              </a:r>
              <a:r>
                <a:rPr lang="en" sz="1000">
                  <a:solidFill>
                    <a:srgbClr val="A5C261"/>
                  </a:solidFill>
                  <a:highlight>
                    <a:srgbClr val="2B2B2B"/>
                  </a:highlight>
                  <a:latin typeface="Courier New"/>
                  <a:ea typeface="Courier New"/>
                  <a:cs typeface="Courier New"/>
                  <a:sym typeface="Courier New"/>
                </a:rPr>
                <a:t>="</a:t>
              </a:r>
              <a:r>
                <a:rPr lang="en" sz="1000">
                  <a:solidFill>
                    <a:srgbClr val="BABABA"/>
                  </a:solidFill>
                  <a:highlight>
                    <a:srgbClr val="2B2B2B"/>
                  </a:highlight>
                  <a:latin typeface="Courier New"/>
                  <a:ea typeface="Courier New"/>
                  <a:cs typeface="Courier New"/>
                  <a:sym typeface="Courier New"/>
                </a:rPr>
                <a:t>background-color</a:t>
              </a:r>
              <a:r>
                <a:rPr lang="en" sz="1000">
                  <a:solidFill>
                    <a:srgbClr val="A9B7C6"/>
                  </a:solidFill>
                  <a:highlight>
                    <a:srgbClr val="2B2B2B"/>
                  </a:highlight>
                  <a:latin typeface="Courier New"/>
                  <a:ea typeface="Courier New"/>
                  <a:cs typeface="Courier New"/>
                  <a:sym typeface="Courier New"/>
                </a:rPr>
                <a:t>: </a:t>
              </a:r>
              <a:r>
                <a:rPr lang="en" sz="1000">
                  <a:solidFill>
                    <a:srgbClr val="E8BF6A"/>
                  </a:solidFill>
                  <a:highlight>
                    <a:srgbClr val="2B2B2B"/>
                  </a:highlight>
                  <a:latin typeface="Courier New"/>
                  <a:ea typeface="Courier New"/>
                  <a:cs typeface="Courier New"/>
                  <a:sym typeface="Courier New"/>
                </a:rPr>
                <a:t>rgba</a:t>
              </a:r>
              <a:r>
                <a:rPr lang="en" sz="1000">
                  <a:solidFill>
                    <a:srgbClr val="A9B7C6"/>
                  </a:solidFill>
                  <a:highlight>
                    <a:srgbClr val="2B2B2B"/>
                  </a:highlight>
                  <a:latin typeface="Courier New"/>
                  <a:ea typeface="Courier New"/>
                  <a:cs typeface="Courier New"/>
                  <a:sym typeface="Courier New"/>
                </a:rPr>
                <a:t>(</a:t>
              </a:r>
              <a:r>
                <a:rPr lang="en" sz="1000">
                  <a:solidFill>
                    <a:srgbClr val="6897BB"/>
                  </a:solidFill>
                  <a:highlight>
                    <a:srgbClr val="2B2B2B"/>
                  </a:highlight>
                  <a:latin typeface="Courier New"/>
                  <a:ea typeface="Courier New"/>
                  <a:cs typeface="Courier New"/>
                  <a:sym typeface="Courier New"/>
                </a:rPr>
                <a:t>64</a:t>
              </a:r>
              <a:r>
                <a:rPr lang="en" sz="1000">
                  <a:solidFill>
                    <a:srgbClr val="CC7832"/>
                  </a:solidFill>
                  <a:highlight>
                    <a:srgbClr val="2B2B2B"/>
                  </a:highlight>
                  <a:latin typeface="Courier New"/>
                  <a:ea typeface="Courier New"/>
                  <a:cs typeface="Courier New"/>
                  <a:sym typeface="Courier New"/>
                </a:rPr>
                <a:t>,</a:t>
              </a:r>
              <a:r>
                <a:rPr lang="en" sz="1000">
                  <a:solidFill>
                    <a:srgbClr val="6897BB"/>
                  </a:solidFill>
                  <a:highlight>
                    <a:srgbClr val="2B2B2B"/>
                  </a:highlight>
                  <a:latin typeface="Courier New"/>
                  <a:ea typeface="Courier New"/>
                  <a:cs typeface="Courier New"/>
                  <a:sym typeface="Courier New"/>
                </a:rPr>
                <a:t>86</a:t>
              </a:r>
              <a:r>
                <a:rPr lang="en" sz="1000">
                  <a:solidFill>
                    <a:srgbClr val="CC7832"/>
                  </a:solidFill>
                  <a:highlight>
                    <a:srgbClr val="2B2B2B"/>
                  </a:highlight>
                  <a:latin typeface="Courier New"/>
                  <a:ea typeface="Courier New"/>
                  <a:cs typeface="Courier New"/>
                  <a:sym typeface="Courier New"/>
                </a:rPr>
                <a:t>,</a:t>
              </a:r>
              <a:r>
                <a:rPr lang="en" sz="1000">
                  <a:solidFill>
                    <a:srgbClr val="6897BB"/>
                  </a:solidFill>
                  <a:highlight>
                    <a:srgbClr val="2B2B2B"/>
                  </a:highlight>
                  <a:latin typeface="Courier New"/>
                  <a:ea typeface="Courier New"/>
                  <a:cs typeface="Courier New"/>
                  <a:sym typeface="Courier New"/>
                </a:rPr>
                <a:t>141</a:t>
              </a:r>
              <a:r>
                <a:rPr lang="en" sz="1000">
                  <a:solidFill>
                    <a:srgbClr val="CC7832"/>
                  </a:solidFill>
                  <a:highlight>
                    <a:srgbClr val="2B2B2B"/>
                  </a:highlight>
                  <a:latin typeface="Courier New"/>
                  <a:ea typeface="Courier New"/>
                  <a:cs typeface="Courier New"/>
                  <a:sym typeface="Courier New"/>
                </a:rPr>
                <a:t>,</a:t>
              </a:r>
              <a:r>
                <a:rPr lang="en" sz="1000">
                  <a:solidFill>
                    <a:srgbClr val="6897BB"/>
                  </a:solidFill>
                  <a:highlight>
                    <a:srgbClr val="2B2B2B"/>
                  </a:highlight>
                  <a:latin typeface="Courier New"/>
                  <a:ea typeface="Courier New"/>
                  <a:cs typeface="Courier New"/>
                  <a:sym typeface="Courier New"/>
                </a:rPr>
                <a:t>0.57</a:t>
              </a:r>
              <a:r>
                <a:rPr lang="en" sz="1000">
                  <a:solidFill>
                    <a:srgbClr val="A9B7C6"/>
                  </a:solidFill>
                  <a:highlight>
                    <a:srgbClr val="2B2B2B"/>
                  </a:highlight>
                  <a:latin typeface="Courier New"/>
                  <a:ea typeface="Courier New"/>
                  <a:cs typeface="Courier New"/>
                  <a:sym typeface="Courier New"/>
                </a:rPr>
                <a:t>)</a:t>
              </a:r>
              <a:r>
                <a:rPr lang="en" sz="1000">
                  <a:solidFill>
                    <a:srgbClr val="A5C261"/>
                  </a:solidFill>
                  <a:highlight>
                    <a:srgbClr val="2B2B2B"/>
                  </a:highlight>
                  <a:latin typeface="Courier New"/>
                  <a:ea typeface="Courier New"/>
                  <a:cs typeface="Courier New"/>
                  <a:sym typeface="Courier New"/>
                </a:rPr>
                <a:t>"</a:t>
              </a:r>
              <a:r>
                <a:rPr lang="en" sz="1000">
                  <a:solidFill>
                    <a:srgbClr val="E8BF6A"/>
                  </a:solidFill>
                  <a:highlight>
                    <a:srgbClr val="2B2B2B"/>
                  </a:highlight>
                  <a:latin typeface="Courier New"/>
                  <a:ea typeface="Courier New"/>
                  <a:cs typeface="Courier New"/>
                  <a:sym typeface="Courier New"/>
                </a:rPr>
                <a:t>&gt;</a:t>
              </a:r>
              <a:endParaRPr sz="1000">
                <a:solidFill>
                  <a:srgbClr val="E8BF6A"/>
                </a:solidFill>
                <a:highlight>
                  <a:srgbClr val="2B2B2B"/>
                </a:highlight>
                <a:latin typeface="Courier New"/>
                <a:ea typeface="Courier New"/>
                <a:cs typeface="Courier New"/>
                <a:sym typeface="Courier New"/>
              </a:endParaRPr>
            </a:p>
          </p:txBody>
        </p:sp>
        <p:sp>
          <p:nvSpPr>
            <p:cNvPr id="271" name="Google Shape;271;p33"/>
            <p:cNvSpPr/>
            <p:nvPr/>
          </p:nvSpPr>
          <p:spPr>
            <a:xfrm>
              <a:off x="7539700" y="2030000"/>
              <a:ext cx="377100" cy="393600"/>
            </a:xfrm>
            <a:prstGeom prst="ellipse">
              <a:avLst/>
            </a:prstGeom>
            <a:solidFill>
              <a:srgbClr val="BABA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1</a:t>
              </a:r>
              <a:endParaRPr sz="1100"/>
            </a:p>
          </p:txBody>
        </p:sp>
        <p:sp>
          <p:nvSpPr>
            <p:cNvPr id="272" name="Google Shape;272;p33"/>
            <p:cNvSpPr/>
            <p:nvPr/>
          </p:nvSpPr>
          <p:spPr>
            <a:xfrm>
              <a:off x="7539700" y="2487200"/>
              <a:ext cx="377100" cy="393600"/>
            </a:xfrm>
            <a:prstGeom prst="ellipse">
              <a:avLst/>
            </a:prstGeom>
            <a:solidFill>
              <a:srgbClr val="BABA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2</a:t>
              </a:r>
              <a:endParaRPr sz="1100"/>
            </a:p>
          </p:txBody>
        </p:sp>
        <p:sp>
          <p:nvSpPr>
            <p:cNvPr id="273" name="Google Shape;273;p33"/>
            <p:cNvSpPr/>
            <p:nvPr/>
          </p:nvSpPr>
          <p:spPr>
            <a:xfrm>
              <a:off x="7615900" y="4620800"/>
              <a:ext cx="377100" cy="393600"/>
            </a:xfrm>
            <a:prstGeom prst="ellipse">
              <a:avLst/>
            </a:prstGeom>
            <a:solidFill>
              <a:srgbClr val="BABA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3</a:t>
              </a:r>
              <a:endParaRPr sz="1100"/>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Browser inspector</a:t>
            </a:r>
            <a:endParaRPr/>
          </a:p>
        </p:txBody>
      </p:sp>
      <p:sp>
        <p:nvSpPr>
          <p:cNvPr id="279" name="Google Shape;27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34"/>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How to</a:t>
            </a:r>
            <a:endParaRPr sz="1600">
              <a:latin typeface="Raleway"/>
              <a:ea typeface="Raleway"/>
              <a:cs typeface="Raleway"/>
              <a:sym typeface="Raleway"/>
            </a:endParaRPr>
          </a:p>
        </p:txBody>
      </p:sp>
      <p:sp>
        <p:nvSpPr>
          <p:cNvPr id="281" name="Google Shape;281;p34"/>
          <p:cNvSpPr txBox="1"/>
          <p:nvPr/>
        </p:nvSpPr>
        <p:spPr>
          <a:xfrm>
            <a:off x="313250" y="1306750"/>
            <a:ext cx="8520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lang="en">
                <a:solidFill>
                  <a:srgbClr val="202122"/>
                </a:solidFill>
                <a:highlight>
                  <a:srgbClr val="FFFFFF"/>
                </a:highlight>
              </a:rPr>
              <a:t>Every modern web browser includes a powerful suite of developer tools. These tools do a range of things, from inspecting currently-loaded HTML, CSS and JavaScript to showing which assets the page has requested and how long they took to load. This article explains how to use the basic functions of your browser's devtools.</a:t>
            </a:r>
            <a:endParaRPr>
              <a:solidFill>
                <a:srgbClr val="202122"/>
              </a:solidFill>
              <a:highlight>
                <a:srgbClr val="FFFFFF"/>
              </a:highlight>
            </a:endParaRPr>
          </a:p>
        </p:txBody>
      </p:sp>
      <p:pic>
        <p:nvPicPr>
          <p:cNvPr id="282" name="Google Shape;282;p34"/>
          <p:cNvPicPr preferRelativeResize="0"/>
          <p:nvPr/>
        </p:nvPicPr>
        <p:blipFill>
          <a:blip r:embed="rId3">
            <a:alphaModFix/>
          </a:blip>
          <a:stretch>
            <a:fillRect/>
          </a:stretch>
        </p:blipFill>
        <p:spPr>
          <a:xfrm>
            <a:off x="3328050" y="2225853"/>
            <a:ext cx="5693099" cy="2781246"/>
          </a:xfrm>
          <a:prstGeom prst="rect">
            <a:avLst/>
          </a:prstGeom>
          <a:noFill/>
          <a:ln>
            <a:noFill/>
          </a:ln>
        </p:spPr>
      </p:pic>
      <p:pic>
        <p:nvPicPr>
          <p:cNvPr id="283" name="Google Shape;283;p34"/>
          <p:cNvPicPr preferRelativeResize="0"/>
          <p:nvPr/>
        </p:nvPicPr>
        <p:blipFill rotWithShape="1">
          <a:blip r:embed="rId4">
            <a:alphaModFix/>
          </a:blip>
          <a:srcRect b="2499" l="51643" r="19029" t="46284"/>
          <a:stretch/>
        </p:blipFill>
        <p:spPr>
          <a:xfrm>
            <a:off x="433706" y="2450350"/>
            <a:ext cx="2603893" cy="2556751"/>
          </a:xfrm>
          <a:prstGeom prst="rect">
            <a:avLst/>
          </a:prstGeom>
          <a:noFill/>
          <a:ln>
            <a:noFill/>
          </a:ln>
        </p:spPr>
      </p:pic>
      <p:sp>
        <p:nvSpPr>
          <p:cNvPr id="284" name="Google Shape;284;p3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a:t>
            </a:r>
            <a:r>
              <a:rPr lang="en"/>
              <a:t>Registration</a:t>
            </a:r>
            <a:r>
              <a:rPr lang="en"/>
              <a:t> form</a:t>
            </a:r>
            <a:endParaRPr/>
          </a:p>
        </p:txBody>
      </p:sp>
      <p:sp>
        <p:nvSpPr>
          <p:cNvPr id="290" name="Google Shape;29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35"/>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How to</a:t>
            </a:r>
            <a:endParaRPr sz="1600">
              <a:latin typeface="Raleway"/>
              <a:ea typeface="Raleway"/>
              <a:cs typeface="Raleway"/>
              <a:sym typeface="Raleway"/>
            </a:endParaRPr>
          </a:p>
        </p:txBody>
      </p:sp>
      <p:sp>
        <p:nvSpPr>
          <p:cNvPr id="292" name="Google Shape;292;p3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293" name="Google Shape;293;p35"/>
          <p:cNvSpPr txBox="1"/>
          <p:nvPr/>
        </p:nvSpPr>
        <p:spPr>
          <a:xfrm>
            <a:off x="349225" y="1389575"/>
            <a:ext cx="3000000" cy="1240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600">
                <a:latin typeface="Lato"/>
                <a:ea typeface="Lato"/>
                <a:cs typeface="Lato"/>
                <a:sym typeface="Lato"/>
              </a:rPr>
              <a:t>Create a html page like the following sample : </a:t>
            </a:r>
            <a:endParaRPr sz="1600">
              <a:latin typeface="Lato"/>
              <a:ea typeface="Lato"/>
              <a:cs typeface="Lato"/>
              <a:sym typeface="Lato"/>
            </a:endParaRPr>
          </a:p>
          <a:p>
            <a:pPr indent="0" lvl="0" marL="0" rtl="0" algn="l">
              <a:lnSpc>
                <a:spcPct val="120000"/>
              </a:lnSpc>
              <a:spcBef>
                <a:spcPts val="0"/>
              </a:spcBef>
              <a:spcAft>
                <a:spcPts val="0"/>
              </a:spcAft>
              <a:buNone/>
            </a:pPr>
            <a:r>
              <a:rPr b="1" lang="en" sz="1600">
                <a:latin typeface="Lato"/>
                <a:ea typeface="Lato"/>
                <a:cs typeface="Lato"/>
                <a:sym typeface="Lato"/>
              </a:rPr>
              <a:t>Do it individually</a:t>
            </a:r>
            <a:endParaRPr b="1" sz="1600">
              <a:latin typeface="Lato"/>
              <a:ea typeface="Lato"/>
              <a:cs typeface="Lato"/>
              <a:sym typeface="Lato"/>
            </a:endParaRPr>
          </a:p>
          <a:p>
            <a:pPr indent="0" lvl="0" marL="0" rtl="0" algn="l">
              <a:lnSpc>
                <a:spcPct val="115000"/>
              </a:lnSpc>
              <a:spcBef>
                <a:spcPts val="0"/>
              </a:spcBef>
              <a:spcAft>
                <a:spcPts val="0"/>
              </a:spcAft>
              <a:buNone/>
            </a:pPr>
            <a:r>
              <a:t/>
            </a:r>
            <a:endParaRPr sz="1100"/>
          </a:p>
        </p:txBody>
      </p:sp>
      <p:pic>
        <p:nvPicPr>
          <p:cNvPr id="294" name="Google Shape;294;p35"/>
          <p:cNvPicPr preferRelativeResize="0"/>
          <p:nvPr/>
        </p:nvPicPr>
        <p:blipFill>
          <a:blip r:embed="rId3">
            <a:alphaModFix/>
          </a:blip>
          <a:stretch>
            <a:fillRect/>
          </a:stretch>
        </p:blipFill>
        <p:spPr>
          <a:xfrm>
            <a:off x="4572000" y="1389575"/>
            <a:ext cx="4071077" cy="371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155850" y="1949400"/>
            <a:ext cx="8832300" cy="12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800"/>
              <a:t>Example</a:t>
            </a:r>
            <a:endParaRPr sz="4800"/>
          </a:p>
        </p:txBody>
      </p:sp>
      <p:sp>
        <p:nvSpPr>
          <p:cNvPr id="300" name="Google Shape;30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36"/>
          <p:cNvPicPr preferRelativeResize="0"/>
          <p:nvPr/>
        </p:nvPicPr>
        <p:blipFill rotWithShape="1">
          <a:blip r:embed="rId3">
            <a:alphaModFix/>
          </a:blip>
          <a:srcRect b="0" l="0" r="0" t="16902"/>
          <a:stretch/>
        </p:blipFill>
        <p:spPr>
          <a:xfrm>
            <a:off x="7080675" y="631513"/>
            <a:ext cx="3332226" cy="3880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545525" y="1035000"/>
            <a:ext cx="6842700" cy="12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Pre-reading</a:t>
            </a:r>
            <a:endParaRPr sz="4800"/>
          </a:p>
        </p:txBody>
      </p:sp>
      <p:sp>
        <p:nvSpPr>
          <p:cNvPr id="307" name="Google Shape;30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308" name="Google Shape;308;p37"/>
          <p:cNvCxnSpPr/>
          <p:nvPr/>
        </p:nvCxnSpPr>
        <p:spPr>
          <a:xfrm>
            <a:off x="319925" y="1234325"/>
            <a:ext cx="0" cy="2391600"/>
          </a:xfrm>
          <a:prstGeom prst="straightConnector1">
            <a:avLst/>
          </a:prstGeom>
          <a:noFill/>
          <a:ln cap="flat" cmpd="sng" w="28575">
            <a:solidFill>
              <a:srgbClr val="FFFFFF"/>
            </a:solidFill>
            <a:prstDash val="solid"/>
            <a:round/>
            <a:headEnd len="med" w="med" type="none"/>
            <a:tailEnd len="med" w="med" type="none"/>
          </a:ln>
        </p:spPr>
      </p:cxnSp>
      <p:sp>
        <p:nvSpPr>
          <p:cNvPr id="309" name="Google Shape;309;p37"/>
          <p:cNvSpPr txBox="1"/>
          <p:nvPr/>
        </p:nvSpPr>
        <p:spPr>
          <a:xfrm>
            <a:off x="375300" y="2203500"/>
            <a:ext cx="53859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EFEFEF"/>
              </a:buClr>
              <a:buSzPts val="1500"/>
              <a:buFont typeface="Raleway"/>
              <a:buChar char="-"/>
            </a:pPr>
            <a:r>
              <a:rPr b="1" lang="en" sz="1500">
                <a:solidFill>
                  <a:srgbClr val="EFEFEF"/>
                </a:solidFill>
                <a:latin typeface="Raleway"/>
                <a:ea typeface="Raleway"/>
                <a:cs typeface="Raleway"/>
                <a:sym typeface="Raleway"/>
              </a:rPr>
              <a:t>Responsive web page</a:t>
            </a:r>
            <a:endParaRPr b="1" sz="1500">
              <a:solidFill>
                <a:srgbClr val="EFEFEF"/>
              </a:solidFill>
              <a:latin typeface="Raleway"/>
              <a:ea typeface="Raleway"/>
              <a:cs typeface="Raleway"/>
              <a:sym typeface="Raleway"/>
            </a:endParaRPr>
          </a:p>
          <a:p>
            <a:pPr indent="-323850" lvl="0" marL="457200" rtl="0" algn="l">
              <a:spcBef>
                <a:spcPts val="0"/>
              </a:spcBef>
              <a:spcAft>
                <a:spcPts val="0"/>
              </a:spcAft>
              <a:buClr>
                <a:srgbClr val="EFEFEF"/>
              </a:buClr>
              <a:buSzPts val="1500"/>
              <a:buFont typeface="Raleway"/>
              <a:buChar char="-"/>
            </a:pPr>
            <a:r>
              <a:rPr b="1" lang="en" sz="1500">
                <a:solidFill>
                  <a:srgbClr val="EFEFEF"/>
                </a:solidFill>
                <a:latin typeface="Raleway"/>
                <a:ea typeface="Raleway"/>
                <a:cs typeface="Raleway"/>
                <a:sym typeface="Raleway"/>
              </a:rPr>
              <a:t>Bootstrap</a:t>
            </a:r>
            <a:endParaRPr b="1" sz="1500">
              <a:solidFill>
                <a:srgbClr val="EFEFEF"/>
              </a:solidFill>
              <a:latin typeface="Raleway"/>
              <a:ea typeface="Raleway"/>
              <a:cs typeface="Raleway"/>
              <a:sym typeface="Raleway"/>
            </a:endParaRPr>
          </a:p>
          <a:p>
            <a:pPr indent="-323850" lvl="0" marL="457200" rtl="0" algn="l">
              <a:spcBef>
                <a:spcPts val="0"/>
              </a:spcBef>
              <a:spcAft>
                <a:spcPts val="0"/>
              </a:spcAft>
              <a:buClr>
                <a:srgbClr val="EFEFEF"/>
              </a:buClr>
              <a:buSzPts val="1500"/>
              <a:buFont typeface="Raleway"/>
              <a:buChar char="-"/>
            </a:pPr>
            <a:r>
              <a:rPr b="1" lang="en" sz="1500">
                <a:solidFill>
                  <a:srgbClr val="EFEFEF"/>
                </a:solidFill>
                <a:latin typeface="Raleway"/>
                <a:ea typeface="Raleway"/>
                <a:cs typeface="Raleway"/>
                <a:sym typeface="Raleway"/>
              </a:rPr>
              <a:t>CSS properties</a:t>
            </a:r>
            <a:endParaRPr b="1" sz="1500">
              <a:solidFill>
                <a:srgbClr val="EFEFEF"/>
              </a:solidFill>
              <a:latin typeface="Raleway"/>
              <a:ea typeface="Raleway"/>
              <a:cs typeface="Raleway"/>
              <a:sym typeface="Raleway"/>
            </a:endParaRPr>
          </a:p>
        </p:txBody>
      </p:sp>
      <p:pic>
        <p:nvPicPr>
          <p:cNvPr id="310" name="Google Shape;310;p37"/>
          <p:cNvPicPr preferRelativeResize="0"/>
          <p:nvPr/>
        </p:nvPicPr>
        <p:blipFill rotWithShape="1">
          <a:blip r:embed="rId3">
            <a:alphaModFix/>
          </a:blip>
          <a:srcRect b="0" l="0" r="0" t="16902"/>
          <a:stretch/>
        </p:blipFill>
        <p:spPr>
          <a:xfrm>
            <a:off x="7080675" y="631513"/>
            <a:ext cx="3332226" cy="3880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CSS?</a:t>
            </a:r>
            <a:endParaRPr/>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6"/>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Intro</a:t>
            </a:r>
            <a:endParaRPr sz="1600">
              <a:latin typeface="Raleway"/>
              <a:ea typeface="Raleway"/>
              <a:cs typeface="Raleway"/>
              <a:sym typeface="Raleway"/>
            </a:endParaRPr>
          </a:p>
        </p:txBody>
      </p:sp>
      <p:sp>
        <p:nvSpPr>
          <p:cNvPr id="97" name="Google Shape;97;p16"/>
          <p:cNvSpPr txBox="1"/>
          <p:nvPr/>
        </p:nvSpPr>
        <p:spPr>
          <a:xfrm>
            <a:off x="313250" y="1382950"/>
            <a:ext cx="4285500" cy="209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sz="1500">
                <a:highlight>
                  <a:srgbClr val="FFFFFF"/>
                </a:highlight>
                <a:latin typeface="Verdana"/>
                <a:ea typeface="Verdana"/>
                <a:cs typeface="Verdana"/>
                <a:sym typeface="Verdana"/>
              </a:rPr>
              <a:t>CSS is the language we use to style a Web page.</a:t>
            </a:r>
            <a:endParaRPr sz="1500">
              <a:highlight>
                <a:srgbClr val="FFFFFF"/>
              </a:highlight>
              <a:latin typeface="Verdana"/>
              <a:ea typeface="Verdana"/>
              <a:cs typeface="Verdana"/>
              <a:sym typeface="Verdana"/>
            </a:endParaRPr>
          </a:p>
          <a:p>
            <a:pPr indent="-320675" lvl="0" marL="457200" rtl="0" algn="l">
              <a:lnSpc>
                <a:spcPct val="115000"/>
              </a:lnSpc>
              <a:spcBef>
                <a:spcPts val="1100"/>
              </a:spcBef>
              <a:spcAft>
                <a:spcPts val="0"/>
              </a:spcAft>
              <a:buSzPts val="1450"/>
              <a:buFont typeface="Verdana"/>
              <a:buChar char="●"/>
            </a:pPr>
            <a:r>
              <a:rPr lang="en" sz="1450">
                <a:highlight>
                  <a:srgbClr val="FFFFFF"/>
                </a:highlight>
                <a:latin typeface="Verdana"/>
                <a:ea typeface="Verdana"/>
                <a:cs typeface="Verdana"/>
                <a:sym typeface="Verdana"/>
              </a:rPr>
              <a:t>CSS stands for Cascading Style Sheets</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 sz="1450">
                <a:highlight>
                  <a:srgbClr val="FFFFFF"/>
                </a:highlight>
                <a:latin typeface="Verdana"/>
                <a:ea typeface="Verdana"/>
                <a:cs typeface="Verdana"/>
                <a:sym typeface="Verdana"/>
              </a:rPr>
              <a:t>CSS describes how HTML elements are to be displayed on screen, paper, or in other media</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 sz="1450">
                <a:highlight>
                  <a:srgbClr val="FFFFFF"/>
                </a:highlight>
                <a:latin typeface="Verdana"/>
                <a:ea typeface="Verdana"/>
                <a:cs typeface="Verdana"/>
                <a:sym typeface="Verdana"/>
              </a:rPr>
              <a:t>CSS saves a lot of work. It can control the layout of multiple web pages all at once</a:t>
            </a:r>
            <a:endParaRPr sz="1450">
              <a:highlight>
                <a:srgbClr val="FFFFFF"/>
              </a:highlight>
              <a:latin typeface="Verdana"/>
              <a:ea typeface="Verdana"/>
              <a:cs typeface="Verdana"/>
              <a:sym typeface="Verdana"/>
            </a:endParaRPr>
          </a:p>
          <a:p>
            <a:pPr indent="-320675" lvl="0" marL="457200" rtl="0" algn="l">
              <a:lnSpc>
                <a:spcPct val="115000"/>
              </a:lnSpc>
              <a:spcBef>
                <a:spcPts val="0"/>
              </a:spcBef>
              <a:spcAft>
                <a:spcPts val="0"/>
              </a:spcAft>
              <a:buSzPts val="1450"/>
              <a:buFont typeface="Verdana"/>
              <a:buChar char="●"/>
            </a:pPr>
            <a:r>
              <a:rPr lang="en" sz="1450">
                <a:highlight>
                  <a:srgbClr val="FFFFFF"/>
                </a:highlight>
                <a:latin typeface="Verdana"/>
                <a:ea typeface="Verdana"/>
                <a:cs typeface="Verdana"/>
                <a:sym typeface="Verdana"/>
              </a:rPr>
              <a:t>External stylesheets are stored in CSS files</a:t>
            </a:r>
            <a:endParaRPr sz="1500">
              <a:highlight>
                <a:srgbClr val="FFFFFF"/>
              </a:highlight>
              <a:latin typeface="Verdana"/>
              <a:ea typeface="Verdana"/>
              <a:cs typeface="Verdana"/>
              <a:sym typeface="Verdana"/>
            </a:endParaRPr>
          </a:p>
        </p:txBody>
      </p:sp>
      <p:sp>
        <p:nvSpPr>
          <p:cNvPr id="98" name="Google Shape;98;p16"/>
          <p:cNvSpPr txBox="1"/>
          <p:nvPr/>
        </p:nvSpPr>
        <p:spPr>
          <a:xfrm>
            <a:off x="4691950" y="1425625"/>
            <a:ext cx="4285500" cy="35094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&lt;head&gt;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   &lt;meta </a:t>
            </a:r>
            <a:r>
              <a:rPr lang="en" sz="1200">
                <a:solidFill>
                  <a:srgbClr val="BABABA"/>
                </a:solidFill>
                <a:highlight>
                  <a:srgbClr val="2B2B2B"/>
                </a:highlight>
                <a:latin typeface="Courier New"/>
                <a:ea typeface="Courier New"/>
                <a:cs typeface="Courier New"/>
                <a:sym typeface="Courier New"/>
              </a:rPr>
              <a:t>charset</a:t>
            </a:r>
            <a:r>
              <a:rPr lang="en" sz="1200">
                <a:solidFill>
                  <a:srgbClr val="A5C261"/>
                </a:solidFill>
                <a:highlight>
                  <a:srgbClr val="2B2B2B"/>
                </a:highlight>
                <a:latin typeface="Courier New"/>
                <a:ea typeface="Courier New"/>
                <a:cs typeface="Courier New"/>
                <a:sym typeface="Courier New"/>
              </a:rPr>
              <a:t>="UTF-8"</a:t>
            </a:r>
            <a:r>
              <a:rPr lang="en" sz="1200">
                <a:solidFill>
                  <a:srgbClr val="E8BF6A"/>
                </a:solidFill>
                <a:highlight>
                  <a:srgbClr val="2B2B2B"/>
                </a:highlight>
                <a:latin typeface="Courier New"/>
                <a:ea typeface="Courier New"/>
                <a:cs typeface="Courier New"/>
                <a:sym typeface="Courier New"/>
              </a:rPr>
              <a:t>&gt;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   &lt;title&gt;</a:t>
            </a:r>
            <a:r>
              <a:rPr lang="en" sz="1200">
                <a:solidFill>
                  <a:srgbClr val="A9B7C6"/>
                </a:solidFill>
                <a:highlight>
                  <a:srgbClr val="2B2B2B"/>
                </a:highlight>
                <a:latin typeface="Courier New"/>
                <a:ea typeface="Courier New"/>
                <a:cs typeface="Courier New"/>
                <a:sym typeface="Courier New"/>
              </a:rPr>
              <a:t>Title</a:t>
            </a:r>
            <a:r>
              <a:rPr lang="en" sz="1200">
                <a:solidFill>
                  <a:srgbClr val="E8BF6A"/>
                </a:solidFill>
                <a:highlight>
                  <a:srgbClr val="2B2B2B"/>
                </a:highlight>
                <a:latin typeface="Courier New"/>
                <a:ea typeface="Courier New"/>
                <a:cs typeface="Courier New"/>
                <a:sym typeface="Courier New"/>
              </a:rPr>
              <a:t>&lt;/title&gt;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   </a:t>
            </a:r>
            <a:r>
              <a:rPr b="1" lang="en" sz="1200">
                <a:solidFill>
                  <a:srgbClr val="E8BF6A"/>
                </a:solidFill>
                <a:highlight>
                  <a:srgbClr val="2B2B2B"/>
                </a:highlight>
                <a:latin typeface="Courier New"/>
                <a:ea typeface="Courier New"/>
                <a:cs typeface="Courier New"/>
                <a:sym typeface="Courier New"/>
              </a:rPr>
              <a:t>&lt;style&gt;</a:t>
            </a:r>
            <a:endParaRPr b="1"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E8BF6A"/>
                </a:solidFill>
                <a:highlight>
                  <a:srgbClr val="2B2B2B"/>
                </a:highlight>
                <a:latin typeface="Courier New"/>
                <a:ea typeface="Courier New"/>
                <a:cs typeface="Courier New"/>
                <a:sym typeface="Courier New"/>
              </a:rPr>
              <a:t>     body </a:t>
            </a:r>
            <a:r>
              <a:rPr b="1" lang="en" sz="1200">
                <a:solidFill>
                  <a:srgbClr val="A9B7C6"/>
                </a:solidFill>
                <a:highlight>
                  <a:srgbClr val="2B2B2B"/>
                </a:highlight>
                <a:latin typeface="Courier New"/>
                <a:ea typeface="Courier New"/>
                <a:cs typeface="Courier New"/>
                <a:sym typeface="Courier New"/>
              </a:rPr>
              <a:t>{</a:t>
            </a:r>
            <a:endParaRPr b="1"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A9B7C6"/>
                </a:solidFill>
                <a:highlight>
                  <a:srgbClr val="2B2B2B"/>
                </a:highlight>
                <a:latin typeface="Courier New"/>
                <a:ea typeface="Courier New"/>
                <a:cs typeface="Courier New"/>
                <a:sym typeface="Courier New"/>
              </a:rPr>
              <a:t>       </a:t>
            </a:r>
            <a:r>
              <a:rPr b="1" lang="en" sz="1200">
                <a:solidFill>
                  <a:srgbClr val="BABABA"/>
                </a:solidFill>
                <a:highlight>
                  <a:srgbClr val="2B2B2B"/>
                </a:highlight>
                <a:latin typeface="Courier New"/>
                <a:ea typeface="Courier New"/>
                <a:cs typeface="Courier New"/>
                <a:sym typeface="Courier New"/>
              </a:rPr>
              <a:t>background-color</a:t>
            </a:r>
            <a:r>
              <a:rPr b="1" lang="en" sz="1200">
                <a:solidFill>
                  <a:srgbClr val="A9B7C6"/>
                </a:solidFill>
                <a:highlight>
                  <a:srgbClr val="2B2B2B"/>
                </a:highlight>
                <a:latin typeface="Courier New"/>
                <a:ea typeface="Courier New"/>
                <a:cs typeface="Courier New"/>
                <a:sym typeface="Courier New"/>
              </a:rPr>
              <a:t>: </a:t>
            </a:r>
            <a:r>
              <a:rPr b="1" lang="en" sz="1200">
                <a:solidFill>
                  <a:srgbClr val="E8BF6A"/>
                </a:solidFill>
                <a:highlight>
                  <a:srgbClr val="2B2B2B"/>
                </a:highlight>
                <a:latin typeface="Courier New"/>
                <a:ea typeface="Courier New"/>
                <a:cs typeface="Courier New"/>
                <a:sym typeface="Courier New"/>
              </a:rPr>
              <a:t>rgb</a:t>
            </a:r>
            <a:r>
              <a:rPr b="1" lang="en" sz="1200">
                <a:solidFill>
                  <a:srgbClr val="A9B7C6"/>
                </a:solidFill>
                <a:highlight>
                  <a:srgbClr val="2B2B2B"/>
                </a:highlight>
                <a:latin typeface="Courier New"/>
                <a:ea typeface="Courier New"/>
                <a:cs typeface="Courier New"/>
                <a:sym typeface="Courier New"/>
              </a:rPr>
              <a:t>(</a:t>
            </a:r>
            <a:r>
              <a:rPr b="1" lang="en" sz="1200">
                <a:solidFill>
                  <a:srgbClr val="6897BB"/>
                </a:solidFill>
                <a:highlight>
                  <a:srgbClr val="2B2B2B"/>
                </a:highlight>
                <a:latin typeface="Courier New"/>
                <a:ea typeface="Courier New"/>
                <a:cs typeface="Courier New"/>
                <a:sym typeface="Courier New"/>
              </a:rPr>
              <a:t>150</a:t>
            </a:r>
            <a:r>
              <a:rPr b="1" lang="en" sz="1200">
                <a:solidFill>
                  <a:srgbClr val="CC7832"/>
                </a:solidFill>
                <a:highlight>
                  <a:srgbClr val="2B2B2B"/>
                </a:highlight>
                <a:latin typeface="Courier New"/>
                <a:ea typeface="Courier New"/>
                <a:cs typeface="Courier New"/>
                <a:sym typeface="Courier New"/>
              </a:rPr>
              <a:t>,</a:t>
            </a:r>
            <a:r>
              <a:rPr b="1" lang="en" sz="1200">
                <a:solidFill>
                  <a:srgbClr val="6897BB"/>
                </a:solidFill>
                <a:highlight>
                  <a:srgbClr val="2B2B2B"/>
                </a:highlight>
                <a:latin typeface="Courier New"/>
                <a:ea typeface="Courier New"/>
                <a:cs typeface="Courier New"/>
                <a:sym typeface="Courier New"/>
              </a:rPr>
              <a:t>150</a:t>
            </a:r>
            <a:r>
              <a:rPr b="1" lang="en" sz="1200">
                <a:solidFill>
                  <a:srgbClr val="CC7832"/>
                </a:solidFill>
                <a:highlight>
                  <a:srgbClr val="2B2B2B"/>
                </a:highlight>
                <a:latin typeface="Courier New"/>
                <a:ea typeface="Courier New"/>
                <a:cs typeface="Courier New"/>
                <a:sym typeface="Courier New"/>
              </a:rPr>
              <a:t>,</a:t>
            </a:r>
            <a:r>
              <a:rPr b="1" lang="en" sz="1200">
                <a:solidFill>
                  <a:srgbClr val="6897BB"/>
                </a:solidFill>
                <a:highlight>
                  <a:srgbClr val="2B2B2B"/>
                </a:highlight>
                <a:latin typeface="Courier New"/>
                <a:ea typeface="Courier New"/>
                <a:cs typeface="Courier New"/>
                <a:sym typeface="Courier New"/>
              </a:rPr>
              <a:t>250</a:t>
            </a:r>
            <a:r>
              <a:rPr b="1" lang="en" sz="1200">
                <a:solidFill>
                  <a:srgbClr val="A9B7C6"/>
                </a:solidFill>
                <a:highlight>
                  <a:srgbClr val="2B2B2B"/>
                </a:highlight>
                <a:latin typeface="Courier New"/>
                <a:ea typeface="Courier New"/>
                <a:cs typeface="Courier New"/>
                <a:sym typeface="Courier New"/>
              </a:rPr>
              <a:t>)</a:t>
            </a:r>
            <a:r>
              <a:rPr b="1" lang="en" sz="1200">
                <a:solidFill>
                  <a:srgbClr val="CC7832"/>
                </a:solidFill>
                <a:highlight>
                  <a:srgbClr val="2B2B2B"/>
                </a:highlight>
                <a:latin typeface="Courier New"/>
                <a:ea typeface="Courier New"/>
                <a:cs typeface="Courier New"/>
                <a:sym typeface="Courier New"/>
              </a:rPr>
              <a:t>;</a:t>
            </a:r>
            <a:endParaRPr b="1"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CC7832"/>
                </a:solidFill>
                <a:highlight>
                  <a:srgbClr val="2B2B2B"/>
                </a:highlight>
                <a:latin typeface="Courier New"/>
                <a:ea typeface="Courier New"/>
                <a:cs typeface="Courier New"/>
                <a:sym typeface="Courier New"/>
              </a:rPr>
              <a:t>     </a:t>
            </a:r>
            <a:r>
              <a:rPr b="1" lang="en" sz="1200">
                <a:solidFill>
                  <a:srgbClr val="A9B7C6"/>
                </a:solidFill>
                <a:highlight>
                  <a:srgbClr val="2B2B2B"/>
                </a:highlight>
                <a:latin typeface="Courier New"/>
                <a:ea typeface="Courier New"/>
                <a:cs typeface="Courier New"/>
                <a:sym typeface="Courier New"/>
              </a:rPr>
              <a:t>}</a:t>
            </a:r>
            <a:endParaRPr b="1"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A9B7C6"/>
                </a:solidFill>
                <a:highlight>
                  <a:srgbClr val="2B2B2B"/>
                </a:highlight>
                <a:latin typeface="Courier New"/>
                <a:ea typeface="Courier New"/>
                <a:cs typeface="Courier New"/>
                <a:sym typeface="Courier New"/>
              </a:rPr>
              <a:t>     </a:t>
            </a:r>
            <a:r>
              <a:rPr b="1" lang="en" sz="1200">
                <a:solidFill>
                  <a:srgbClr val="E8BF6A"/>
                </a:solidFill>
                <a:highlight>
                  <a:srgbClr val="2B2B2B"/>
                </a:highlight>
                <a:latin typeface="Courier New"/>
                <a:ea typeface="Courier New"/>
                <a:cs typeface="Courier New"/>
                <a:sym typeface="Courier New"/>
              </a:rPr>
              <a:t>h1</a:t>
            </a:r>
            <a:r>
              <a:rPr b="1" lang="en" sz="1200">
                <a:solidFill>
                  <a:srgbClr val="A9B7C6"/>
                </a:solidFill>
                <a:highlight>
                  <a:srgbClr val="2B2B2B"/>
                </a:highlight>
                <a:latin typeface="Courier New"/>
                <a:ea typeface="Courier New"/>
                <a:cs typeface="Courier New"/>
                <a:sym typeface="Courier New"/>
              </a:rPr>
              <a:t>{</a:t>
            </a:r>
            <a:endParaRPr b="1"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A9B7C6"/>
                </a:solidFill>
                <a:highlight>
                  <a:srgbClr val="2B2B2B"/>
                </a:highlight>
                <a:latin typeface="Courier New"/>
                <a:ea typeface="Courier New"/>
                <a:cs typeface="Courier New"/>
                <a:sym typeface="Courier New"/>
              </a:rPr>
              <a:t>       </a:t>
            </a:r>
            <a:r>
              <a:rPr b="1" lang="en" sz="1200">
                <a:solidFill>
                  <a:srgbClr val="BABABA"/>
                </a:solidFill>
                <a:highlight>
                  <a:srgbClr val="2B2B2B"/>
                </a:highlight>
                <a:latin typeface="Courier New"/>
                <a:ea typeface="Courier New"/>
                <a:cs typeface="Courier New"/>
                <a:sym typeface="Courier New"/>
              </a:rPr>
              <a:t>color</a:t>
            </a:r>
            <a:r>
              <a:rPr b="1" lang="en" sz="1200">
                <a:solidFill>
                  <a:srgbClr val="A9B7C6"/>
                </a:solidFill>
                <a:highlight>
                  <a:srgbClr val="2B2B2B"/>
                </a:highlight>
                <a:latin typeface="Courier New"/>
                <a:ea typeface="Courier New"/>
                <a:cs typeface="Courier New"/>
                <a:sym typeface="Courier New"/>
              </a:rPr>
              <a:t>: </a:t>
            </a:r>
            <a:r>
              <a:rPr b="1" lang="en" sz="1200">
                <a:solidFill>
                  <a:srgbClr val="6897BB"/>
                </a:solidFill>
                <a:highlight>
                  <a:srgbClr val="2B2B2B"/>
                </a:highlight>
                <a:latin typeface="Courier New"/>
                <a:ea typeface="Courier New"/>
                <a:cs typeface="Courier New"/>
                <a:sym typeface="Courier New"/>
              </a:rPr>
              <a:t>#000086</a:t>
            </a:r>
            <a:r>
              <a:rPr b="1" lang="en" sz="1200">
                <a:solidFill>
                  <a:srgbClr val="CC7832"/>
                </a:solidFill>
                <a:highlight>
                  <a:srgbClr val="2B2B2B"/>
                </a:highlight>
                <a:latin typeface="Courier New"/>
                <a:ea typeface="Courier New"/>
                <a:cs typeface="Courier New"/>
                <a:sym typeface="Courier New"/>
              </a:rPr>
              <a:t>;</a:t>
            </a:r>
            <a:endParaRPr b="1"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CC7832"/>
                </a:solidFill>
                <a:highlight>
                  <a:srgbClr val="2B2B2B"/>
                </a:highlight>
                <a:latin typeface="Courier New"/>
                <a:ea typeface="Courier New"/>
                <a:cs typeface="Courier New"/>
                <a:sym typeface="Courier New"/>
              </a:rPr>
              <a:t>     </a:t>
            </a:r>
            <a:r>
              <a:rPr b="1" lang="en" sz="1200">
                <a:solidFill>
                  <a:srgbClr val="A9B7C6"/>
                </a:solidFill>
                <a:highlight>
                  <a:srgbClr val="2B2B2B"/>
                </a:highlight>
                <a:latin typeface="Courier New"/>
                <a:ea typeface="Courier New"/>
                <a:cs typeface="Courier New"/>
                <a:sym typeface="Courier New"/>
              </a:rPr>
              <a:t>}</a:t>
            </a:r>
            <a:endParaRPr b="1"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A9B7C6"/>
                </a:solidFill>
                <a:highlight>
                  <a:srgbClr val="2B2B2B"/>
                </a:highlight>
                <a:latin typeface="Courier New"/>
                <a:ea typeface="Courier New"/>
                <a:cs typeface="Courier New"/>
                <a:sym typeface="Courier New"/>
              </a:rPr>
              <a:t>     </a:t>
            </a:r>
            <a:r>
              <a:rPr b="1" lang="en" sz="1200">
                <a:solidFill>
                  <a:srgbClr val="E8BF6A"/>
                </a:solidFill>
                <a:highlight>
                  <a:srgbClr val="2B2B2B"/>
                </a:highlight>
                <a:latin typeface="Courier New"/>
                <a:ea typeface="Courier New"/>
                <a:cs typeface="Courier New"/>
                <a:sym typeface="Courier New"/>
              </a:rPr>
              <a:t>p </a:t>
            </a:r>
            <a:r>
              <a:rPr b="1" lang="en" sz="1200">
                <a:solidFill>
                  <a:srgbClr val="A9B7C6"/>
                </a:solidFill>
                <a:highlight>
                  <a:srgbClr val="2B2B2B"/>
                </a:highlight>
                <a:latin typeface="Courier New"/>
                <a:ea typeface="Courier New"/>
                <a:cs typeface="Courier New"/>
                <a:sym typeface="Courier New"/>
              </a:rPr>
              <a:t>{</a:t>
            </a:r>
            <a:endParaRPr b="1"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A9B7C6"/>
                </a:solidFill>
                <a:highlight>
                  <a:srgbClr val="2B2B2B"/>
                </a:highlight>
                <a:latin typeface="Courier New"/>
                <a:ea typeface="Courier New"/>
                <a:cs typeface="Courier New"/>
                <a:sym typeface="Courier New"/>
              </a:rPr>
              <a:t>       </a:t>
            </a:r>
            <a:r>
              <a:rPr b="1" lang="en" sz="1200">
                <a:solidFill>
                  <a:srgbClr val="BABABA"/>
                </a:solidFill>
                <a:highlight>
                  <a:srgbClr val="2B2B2B"/>
                </a:highlight>
                <a:latin typeface="Courier New"/>
                <a:ea typeface="Courier New"/>
                <a:cs typeface="Courier New"/>
                <a:sym typeface="Courier New"/>
              </a:rPr>
              <a:t>color</a:t>
            </a:r>
            <a:r>
              <a:rPr b="1" lang="en" sz="1200">
                <a:solidFill>
                  <a:srgbClr val="A9B7C6"/>
                </a:solidFill>
                <a:highlight>
                  <a:srgbClr val="2B2B2B"/>
                </a:highlight>
                <a:latin typeface="Courier New"/>
                <a:ea typeface="Courier New"/>
                <a:cs typeface="Courier New"/>
                <a:sym typeface="Courier New"/>
              </a:rPr>
              <a:t>: </a:t>
            </a:r>
            <a:r>
              <a:rPr b="1" lang="en" sz="1200">
                <a:solidFill>
                  <a:srgbClr val="A5C261"/>
                </a:solidFill>
                <a:highlight>
                  <a:srgbClr val="2B2B2B"/>
                </a:highlight>
                <a:latin typeface="Courier New"/>
                <a:ea typeface="Courier New"/>
                <a:cs typeface="Courier New"/>
                <a:sym typeface="Courier New"/>
              </a:rPr>
              <a:t>rebeccapurple</a:t>
            </a:r>
            <a:r>
              <a:rPr b="1" lang="en" sz="1200">
                <a:solidFill>
                  <a:srgbClr val="CC7832"/>
                </a:solidFill>
                <a:highlight>
                  <a:srgbClr val="2B2B2B"/>
                </a:highlight>
                <a:latin typeface="Courier New"/>
                <a:ea typeface="Courier New"/>
                <a:cs typeface="Courier New"/>
                <a:sym typeface="Courier New"/>
              </a:rPr>
              <a:t>;</a:t>
            </a:r>
            <a:endParaRPr b="1"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CC7832"/>
                </a:solidFill>
                <a:highlight>
                  <a:srgbClr val="2B2B2B"/>
                </a:highlight>
                <a:latin typeface="Courier New"/>
                <a:ea typeface="Courier New"/>
                <a:cs typeface="Courier New"/>
                <a:sym typeface="Courier New"/>
              </a:rPr>
              <a:t>     </a:t>
            </a:r>
            <a:r>
              <a:rPr b="1" lang="en" sz="1200">
                <a:solidFill>
                  <a:srgbClr val="A9B7C6"/>
                </a:solidFill>
                <a:highlight>
                  <a:srgbClr val="2B2B2B"/>
                </a:highlight>
                <a:latin typeface="Courier New"/>
                <a:ea typeface="Courier New"/>
                <a:cs typeface="Courier New"/>
                <a:sym typeface="Courier New"/>
              </a:rPr>
              <a:t>}</a:t>
            </a:r>
            <a:endParaRPr b="1"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A9B7C6"/>
                </a:solidFill>
                <a:highlight>
                  <a:srgbClr val="2B2B2B"/>
                </a:highlight>
                <a:latin typeface="Courier New"/>
                <a:ea typeface="Courier New"/>
                <a:cs typeface="Courier New"/>
                <a:sym typeface="Courier New"/>
              </a:rPr>
              <a:t>   </a:t>
            </a:r>
            <a:r>
              <a:rPr b="1" lang="en" sz="1200">
                <a:solidFill>
                  <a:srgbClr val="E8BF6A"/>
                </a:solidFill>
                <a:highlight>
                  <a:srgbClr val="2B2B2B"/>
                </a:highlight>
                <a:latin typeface="Courier New"/>
                <a:ea typeface="Courier New"/>
                <a:cs typeface="Courier New"/>
                <a:sym typeface="Courier New"/>
              </a:rPr>
              <a:t>&lt;/style&gt;</a:t>
            </a:r>
            <a:endParaRPr b="1"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&lt;/head&gt;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&lt;body&gt;</a:t>
            </a:r>
            <a:endParaRPr sz="1200">
              <a:solidFill>
                <a:srgbClr val="E8BF6A"/>
              </a:solidFill>
              <a:highlight>
                <a:srgbClr val="2B2B2B"/>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a:t>
            </a:r>
            <a:endParaRPr/>
          </a:p>
        </p:txBody>
      </p:sp>
      <p:sp>
        <p:nvSpPr>
          <p:cNvPr id="104" name="Google Shape;10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7"/>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Intro</a:t>
            </a:r>
            <a:endParaRPr sz="1600">
              <a:latin typeface="Raleway"/>
              <a:ea typeface="Raleway"/>
              <a:cs typeface="Raleway"/>
              <a:sym typeface="Raleway"/>
            </a:endParaRPr>
          </a:p>
        </p:txBody>
      </p:sp>
      <p:sp>
        <p:nvSpPr>
          <p:cNvPr id="106" name="Google Shape;106;p17"/>
          <p:cNvSpPr txBox="1"/>
          <p:nvPr/>
        </p:nvSpPr>
        <p:spPr>
          <a:xfrm>
            <a:off x="313250" y="1382950"/>
            <a:ext cx="8447400" cy="21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en">
                <a:highlight>
                  <a:srgbClr val="FFFFFF"/>
                </a:highlight>
                <a:latin typeface="Verdana"/>
                <a:ea typeface="Verdana"/>
                <a:cs typeface="Verdana"/>
                <a:sym typeface="Verdana"/>
              </a:rPr>
              <a:t>A CSS rule consists of a selector and a declaration block.</a:t>
            </a:r>
            <a:endParaRPr b="1">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a:highlight>
                  <a:srgbClr val="FFFFFF"/>
                </a:highlight>
                <a:latin typeface="Verdana"/>
                <a:ea typeface="Verdana"/>
                <a:cs typeface="Verdana"/>
                <a:sym typeface="Verdana"/>
              </a:rPr>
              <a:t>The </a:t>
            </a:r>
            <a:r>
              <a:rPr b="1" lang="en">
                <a:highlight>
                  <a:srgbClr val="FFFFFF"/>
                </a:highlight>
                <a:latin typeface="Verdana"/>
                <a:ea typeface="Verdana"/>
                <a:cs typeface="Verdana"/>
                <a:sym typeface="Verdana"/>
              </a:rPr>
              <a:t>selector</a:t>
            </a:r>
            <a:r>
              <a:rPr lang="en">
                <a:highlight>
                  <a:srgbClr val="FFFFFF"/>
                </a:highlight>
                <a:latin typeface="Verdana"/>
                <a:ea typeface="Verdana"/>
                <a:cs typeface="Verdana"/>
                <a:sym typeface="Verdana"/>
              </a:rPr>
              <a:t> points to the HTML element you want to style.</a:t>
            </a:r>
            <a:endParaRPr>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a:highlight>
                  <a:srgbClr val="FFFFFF"/>
                </a:highlight>
                <a:latin typeface="Verdana"/>
                <a:ea typeface="Verdana"/>
                <a:cs typeface="Verdana"/>
                <a:sym typeface="Verdana"/>
              </a:rPr>
              <a:t>The declaration block contains one or more declarations separated by semicolons.</a:t>
            </a:r>
            <a:endParaRPr>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a:highlight>
                  <a:srgbClr val="FFFFFF"/>
                </a:highlight>
                <a:latin typeface="Verdana"/>
                <a:ea typeface="Verdana"/>
                <a:cs typeface="Verdana"/>
                <a:sym typeface="Verdana"/>
              </a:rPr>
              <a:t>Each declaration includes a CSS property name and a value, separated by a colon.</a:t>
            </a:r>
            <a:endParaRPr>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a:highlight>
                  <a:srgbClr val="FFFFFF"/>
                </a:highlight>
                <a:latin typeface="Verdana"/>
                <a:ea typeface="Verdana"/>
                <a:cs typeface="Verdana"/>
                <a:sym typeface="Verdana"/>
              </a:rPr>
              <a:t>Multiple CSS declarations are separated with semicolons, and declaration blocks are surrounded by curly braces.</a:t>
            </a:r>
            <a:endParaRPr>
              <a:highlight>
                <a:srgbClr val="FFFFFF"/>
              </a:highlight>
              <a:latin typeface="Verdana"/>
              <a:ea typeface="Verdana"/>
              <a:cs typeface="Verdana"/>
              <a:sym typeface="Verdana"/>
            </a:endParaRPr>
          </a:p>
        </p:txBody>
      </p:sp>
      <p:pic>
        <p:nvPicPr>
          <p:cNvPr id="107" name="Google Shape;107;p17"/>
          <p:cNvPicPr preferRelativeResize="0"/>
          <p:nvPr/>
        </p:nvPicPr>
        <p:blipFill>
          <a:blip r:embed="rId3">
            <a:alphaModFix/>
          </a:blip>
          <a:stretch>
            <a:fillRect/>
          </a:stretch>
        </p:blipFill>
        <p:spPr>
          <a:xfrm>
            <a:off x="1862150" y="3738788"/>
            <a:ext cx="5419725" cy="113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13" name="Google Shape;11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8"/>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Intro</a:t>
            </a:r>
            <a:endParaRPr sz="1600">
              <a:latin typeface="Raleway"/>
              <a:ea typeface="Raleway"/>
              <a:cs typeface="Raleway"/>
              <a:sym typeface="Raleway"/>
            </a:endParaRPr>
          </a:p>
        </p:txBody>
      </p:sp>
      <p:sp>
        <p:nvSpPr>
          <p:cNvPr id="115" name="Google Shape;115;p18"/>
          <p:cNvSpPr txBox="1"/>
          <p:nvPr/>
        </p:nvSpPr>
        <p:spPr>
          <a:xfrm>
            <a:off x="311725" y="1529675"/>
            <a:ext cx="5016000" cy="31863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&lt;!DOCTYPE </a:t>
            </a:r>
            <a:r>
              <a:rPr lang="en" sz="1300">
                <a:solidFill>
                  <a:srgbClr val="BABABA"/>
                </a:solidFill>
                <a:highlight>
                  <a:srgbClr val="2B2B2B"/>
                </a:highlight>
                <a:latin typeface="Courier New"/>
                <a:ea typeface="Courier New"/>
                <a:cs typeface="Courier New"/>
                <a:sym typeface="Courier New"/>
              </a:rPr>
              <a:t>html</a:t>
            </a:r>
            <a:r>
              <a:rPr lang="en" sz="1300">
                <a:solidFill>
                  <a:srgbClr val="E8BF6A"/>
                </a:solidFill>
                <a:highlight>
                  <a:srgbClr val="2B2B2B"/>
                </a:highlight>
                <a:latin typeface="Courier New"/>
                <a:ea typeface="Courier New"/>
                <a:cs typeface="Courier New"/>
                <a:sym typeface="Courier New"/>
              </a:rPr>
              <a:t>&gt;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&lt;html </a:t>
            </a:r>
            <a:r>
              <a:rPr lang="en" sz="1300">
                <a:solidFill>
                  <a:srgbClr val="BABABA"/>
                </a:solidFill>
                <a:highlight>
                  <a:srgbClr val="2B2B2B"/>
                </a:highlight>
                <a:latin typeface="Courier New"/>
                <a:ea typeface="Courier New"/>
                <a:cs typeface="Courier New"/>
                <a:sym typeface="Courier New"/>
              </a:rPr>
              <a:t>lang</a:t>
            </a:r>
            <a:r>
              <a:rPr lang="en" sz="1300">
                <a:solidFill>
                  <a:srgbClr val="A5C261"/>
                </a:solidFill>
                <a:highlight>
                  <a:srgbClr val="2B2B2B"/>
                </a:highlight>
                <a:latin typeface="Courier New"/>
                <a:ea typeface="Courier New"/>
                <a:cs typeface="Courier New"/>
                <a:sym typeface="Courier New"/>
              </a:rPr>
              <a:t>="en"</a:t>
            </a:r>
            <a:r>
              <a:rPr lang="en" sz="1300">
                <a:solidFill>
                  <a:srgbClr val="E8BF6A"/>
                </a:solidFill>
                <a:highlight>
                  <a:srgbClr val="2B2B2B"/>
                </a:highlight>
                <a:latin typeface="Courier New"/>
                <a:ea typeface="Courier New"/>
                <a:cs typeface="Courier New"/>
                <a:sym typeface="Courier New"/>
              </a:rPr>
              <a:t>&gt;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&lt;head&gt;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   &lt;title&gt;</a:t>
            </a:r>
            <a:r>
              <a:rPr lang="en" sz="1300">
                <a:solidFill>
                  <a:srgbClr val="A9B7C6"/>
                </a:solidFill>
                <a:highlight>
                  <a:srgbClr val="2B2B2B"/>
                </a:highlight>
                <a:latin typeface="Courier New"/>
                <a:ea typeface="Courier New"/>
                <a:cs typeface="Courier New"/>
                <a:sym typeface="Courier New"/>
              </a:rPr>
              <a:t>HTML/CSS Test</a:t>
            </a:r>
            <a:r>
              <a:rPr lang="en" sz="1300">
                <a:solidFill>
                  <a:srgbClr val="E8BF6A"/>
                </a:solidFill>
                <a:highlight>
                  <a:srgbClr val="2B2B2B"/>
                </a:highlight>
                <a:latin typeface="Courier New"/>
                <a:ea typeface="Courier New"/>
                <a:cs typeface="Courier New"/>
                <a:sym typeface="Courier New"/>
              </a:rPr>
              <a:t>&lt;/title&gt;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   &lt;style&gt;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     body </a:t>
            </a:r>
            <a:r>
              <a:rPr lang="en" sz="1300">
                <a:solidFill>
                  <a:srgbClr val="A9B7C6"/>
                </a:solidFill>
                <a:highlight>
                  <a:srgbClr val="2B2B2B"/>
                </a:highlight>
                <a:latin typeface="Courier New"/>
                <a:ea typeface="Courier New"/>
                <a:cs typeface="Courier New"/>
                <a:sym typeface="Courier New"/>
              </a:rPr>
              <a:t>{</a:t>
            </a:r>
            <a:r>
              <a:rPr lang="en" sz="1300">
                <a:solidFill>
                  <a:srgbClr val="BABABA"/>
                </a:solidFill>
                <a:highlight>
                  <a:srgbClr val="2B2B2B"/>
                </a:highlight>
                <a:latin typeface="Courier New"/>
                <a:ea typeface="Courier New"/>
                <a:cs typeface="Courier New"/>
                <a:sym typeface="Courier New"/>
              </a:rPr>
              <a:t>background-color</a:t>
            </a:r>
            <a:r>
              <a:rPr lang="en" sz="1300">
                <a:solidFill>
                  <a:srgbClr val="A9B7C6"/>
                </a:solidFill>
                <a:highlight>
                  <a:srgbClr val="2B2B2B"/>
                </a:highlight>
                <a:latin typeface="Courier New"/>
                <a:ea typeface="Courier New"/>
                <a:cs typeface="Courier New"/>
                <a:sym typeface="Courier New"/>
              </a:rPr>
              <a:t>: </a:t>
            </a:r>
            <a:r>
              <a:rPr lang="en" sz="1300">
                <a:solidFill>
                  <a:srgbClr val="E8BF6A"/>
                </a:solidFill>
                <a:highlight>
                  <a:srgbClr val="2B2B2B"/>
                </a:highlight>
                <a:latin typeface="Courier New"/>
                <a:ea typeface="Courier New"/>
                <a:cs typeface="Courier New"/>
                <a:sym typeface="Courier New"/>
              </a:rPr>
              <a:t>rgb</a:t>
            </a:r>
            <a:r>
              <a:rPr lang="en" sz="1300">
                <a:solidFill>
                  <a:srgbClr val="A9B7C6"/>
                </a:solidFill>
                <a:highlight>
                  <a:srgbClr val="2B2B2B"/>
                </a:highlight>
                <a:latin typeface="Courier New"/>
                <a:ea typeface="Courier New"/>
                <a:cs typeface="Courier New"/>
                <a:sym typeface="Courier New"/>
              </a:rPr>
              <a:t>(</a:t>
            </a:r>
            <a:r>
              <a:rPr lang="en" sz="1300">
                <a:solidFill>
                  <a:srgbClr val="6897BB"/>
                </a:solidFill>
                <a:highlight>
                  <a:srgbClr val="2B2B2B"/>
                </a:highlight>
                <a:latin typeface="Courier New"/>
                <a:ea typeface="Courier New"/>
                <a:cs typeface="Courier New"/>
                <a:sym typeface="Courier New"/>
              </a:rPr>
              <a:t>150</a:t>
            </a:r>
            <a:r>
              <a:rPr lang="en" sz="1300">
                <a:solidFill>
                  <a:srgbClr val="CC7832"/>
                </a:solidFill>
                <a:highlight>
                  <a:srgbClr val="2B2B2B"/>
                </a:highlight>
                <a:latin typeface="Courier New"/>
                <a:ea typeface="Courier New"/>
                <a:cs typeface="Courier New"/>
                <a:sym typeface="Courier New"/>
              </a:rPr>
              <a:t>,</a:t>
            </a:r>
            <a:r>
              <a:rPr lang="en" sz="1300">
                <a:solidFill>
                  <a:srgbClr val="6897BB"/>
                </a:solidFill>
                <a:highlight>
                  <a:srgbClr val="2B2B2B"/>
                </a:highlight>
                <a:latin typeface="Courier New"/>
                <a:ea typeface="Courier New"/>
                <a:cs typeface="Courier New"/>
                <a:sym typeface="Courier New"/>
              </a:rPr>
              <a:t>150</a:t>
            </a:r>
            <a:r>
              <a:rPr lang="en" sz="1300">
                <a:solidFill>
                  <a:srgbClr val="CC7832"/>
                </a:solidFill>
                <a:highlight>
                  <a:srgbClr val="2B2B2B"/>
                </a:highlight>
                <a:latin typeface="Courier New"/>
                <a:ea typeface="Courier New"/>
                <a:cs typeface="Courier New"/>
                <a:sym typeface="Courier New"/>
              </a:rPr>
              <a:t>,</a:t>
            </a:r>
            <a:r>
              <a:rPr lang="en" sz="1300">
                <a:solidFill>
                  <a:srgbClr val="6897BB"/>
                </a:solidFill>
                <a:highlight>
                  <a:srgbClr val="2B2B2B"/>
                </a:highlight>
                <a:latin typeface="Courier New"/>
                <a:ea typeface="Courier New"/>
                <a:cs typeface="Courier New"/>
                <a:sym typeface="Courier New"/>
              </a:rPr>
              <a:t>250</a:t>
            </a:r>
            <a:r>
              <a:rPr lang="en" sz="1300">
                <a:solidFill>
                  <a:srgbClr val="A9B7C6"/>
                </a:solidFill>
                <a:highlight>
                  <a:srgbClr val="2B2B2B"/>
                </a:highlight>
                <a:latin typeface="Courier New"/>
                <a:ea typeface="Courier New"/>
                <a:cs typeface="Courier New"/>
                <a:sym typeface="Courier New"/>
              </a:rPr>
              <a:t>)</a:t>
            </a:r>
            <a:r>
              <a:rPr lang="en" sz="1300">
                <a:solidFill>
                  <a:srgbClr val="CC7832"/>
                </a:solidFill>
                <a:highlight>
                  <a:srgbClr val="2B2B2B"/>
                </a:highlight>
                <a:latin typeface="Courier New"/>
                <a:ea typeface="Courier New"/>
                <a:cs typeface="Courier New"/>
                <a:sym typeface="Courier New"/>
              </a:rPr>
              <a:t>;</a:t>
            </a:r>
            <a:r>
              <a:rPr lang="en"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A9B7C6"/>
                </a:solidFill>
                <a:highlight>
                  <a:srgbClr val="2B2B2B"/>
                </a:highlight>
                <a:latin typeface="Courier New"/>
                <a:ea typeface="Courier New"/>
                <a:cs typeface="Courier New"/>
                <a:sym typeface="Courier New"/>
              </a:rPr>
              <a:t>     </a:t>
            </a:r>
            <a:r>
              <a:rPr lang="en" sz="1300">
                <a:solidFill>
                  <a:srgbClr val="E8BF6A"/>
                </a:solidFill>
                <a:highlight>
                  <a:srgbClr val="2B2B2B"/>
                </a:highlight>
                <a:latin typeface="Courier New"/>
                <a:ea typeface="Courier New"/>
                <a:cs typeface="Courier New"/>
                <a:sym typeface="Courier New"/>
              </a:rPr>
              <a:t>h1 </a:t>
            </a:r>
            <a:r>
              <a:rPr lang="en" sz="1300">
                <a:solidFill>
                  <a:srgbClr val="A9B7C6"/>
                </a:solidFill>
                <a:highlight>
                  <a:srgbClr val="2B2B2B"/>
                </a:highlight>
                <a:latin typeface="Courier New"/>
                <a:ea typeface="Courier New"/>
                <a:cs typeface="Courier New"/>
                <a:sym typeface="Courier New"/>
              </a:rPr>
              <a:t>{</a:t>
            </a:r>
            <a:r>
              <a:rPr lang="en" sz="1300">
                <a:solidFill>
                  <a:srgbClr val="BABABA"/>
                </a:solidFill>
                <a:highlight>
                  <a:srgbClr val="2B2B2B"/>
                </a:highlight>
                <a:latin typeface="Courier New"/>
                <a:ea typeface="Courier New"/>
                <a:cs typeface="Courier New"/>
                <a:sym typeface="Courier New"/>
              </a:rPr>
              <a:t>color</a:t>
            </a:r>
            <a:r>
              <a:rPr lang="en" sz="1300">
                <a:solidFill>
                  <a:srgbClr val="A9B7C6"/>
                </a:solidFill>
                <a:highlight>
                  <a:srgbClr val="2B2B2B"/>
                </a:highlight>
                <a:latin typeface="Courier New"/>
                <a:ea typeface="Courier New"/>
                <a:cs typeface="Courier New"/>
                <a:sym typeface="Courier New"/>
              </a:rPr>
              <a:t>: </a:t>
            </a:r>
            <a:r>
              <a:rPr lang="en" sz="1300">
                <a:solidFill>
                  <a:srgbClr val="6897BB"/>
                </a:solidFill>
                <a:highlight>
                  <a:srgbClr val="2B2B2B"/>
                </a:highlight>
                <a:latin typeface="Courier New"/>
                <a:ea typeface="Courier New"/>
                <a:cs typeface="Courier New"/>
                <a:sym typeface="Courier New"/>
              </a:rPr>
              <a:t>#000086</a:t>
            </a:r>
            <a:r>
              <a:rPr lang="en" sz="1300">
                <a:solidFill>
                  <a:srgbClr val="CC7832"/>
                </a:solidFill>
                <a:highlight>
                  <a:srgbClr val="2B2B2B"/>
                </a:highlight>
                <a:latin typeface="Courier New"/>
                <a:ea typeface="Courier New"/>
                <a:cs typeface="Courier New"/>
                <a:sym typeface="Courier New"/>
              </a:rPr>
              <a:t>;</a:t>
            </a:r>
            <a:r>
              <a:rPr lang="en"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A9B7C6"/>
                </a:solidFill>
                <a:highlight>
                  <a:srgbClr val="2B2B2B"/>
                </a:highlight>
                <a:latin typeface="Courier New"/>
                <a:ea typeface="Courier New"/>
                <a:cs typeface="Courier New"/>
                <a:sym typeface="Courier New"/>
              </a:rPr>
              <a:t>     </a:t>
            </a:r>
            <a:r>
              <a:rPr lang="en" sz="1300">
                <a:solidFill>
                  <a:srgbClr val="E8BF6A"/>
                </a:solidFill>
                <a:highlight>
                  <a:srgbClr val="2B2B2B"/>
                </a:highlight>
                <a:latin typeface="Courier New"/>
                <a:ea typeface="Courier New"/>
                <a:cs typeface="Courier New"/>
                <a:sym typeface="Courier New"/>
              </a:rPr>
              <a:t>p </a:t>
            </a:r>
            <a:r>
              <a:rPr lang="en" sz="1300">
                <a:solidFill>
                  <a:srgbClr val="A9B7C6"/>
                </a:solidFill>
                <a:highlight>
                  <a:srgbClr val="2B2B2B"/>
                </a:highlight>
                <a:latin typeface="Courier New"/>
                <a:ea typeface="Courier New"/>
                <a:cs typeface="Courier New"/>
                <a:sym typeface="Courier New"/>
              </a:rPr>
              <a:t>{</a:t>
            </a:r>
            <a:r>
              <a:rPr lang="en" sz="1300">
                <a:solidFill>
                  <a:srgbClr val="BABABA"/>
                </a:solidFill>
                <a:highlight>
                  <a:srgbClr val="2B2B2B"/>
                </a:highlight>
                <a:latin typeface="Courier New"/>
                <a:ea typeface="Courier New"/>
                <a:cs typeface="Courier New"/>
                <a:sym typeface="Courier New"/>
              </a:rPr>
              <a:t>color</a:t>
            </a:r>
            <a:r>
              <a:rPr lang="en" sz="1300">
                <a:solidFill>
                  <a:srgbClr val="A9B7C6"/>
                </a:solidFill>
                <a:highlight>
                  <a:srgbClr val="2B2B2B"/>
                </a:highlight>
                <a:latin typeface="Courier New"/>
                <a:ea typeface="Courier New"/>
                <a:cs typeface="Courier New"/>
                <a:sym typeface="Courier New"/>
              </a:rPr>
              <a:t>: </a:t>
            </a:r>
            <a:r>
              <a:rPr lang="en" sz="1300">
                <a:solidFill>
                  <a:srgbClr val="A5C261"/>
                </a:solidFill>
                <a:highlight>
                  <a:srgbClr val="2B2B2B"/>
                </a:highlight>
                <a:latin typeface="Courier New"/>
                <a:ea typeface="Courier New"/>
                <a:cs typeface="Courier New"/>
                <a:sym typeface="Courier New"/>
              </a:rPr>
              <a:t>rebeccapurple</a:t>
            </a:r>
            <a:r>
              <a:rPr lang="en" sz="1300">
                <a:solidFill>
                  <a:srgbClr val="CC7832"/>
                </a:solidFill>
                <a:highlight>
                  <a:srgbClr val="2B2B2B"/>
                </a:highlight>
                <a:latin typeface="Courier New"/>
                <a:ea typeface="Courier New"/>
                <a:cs typeface="Courier New"/>
                <a:sym typeface="Courier New"/>
              </a:rPr>
              <a:t>;</a:t>
            </a:r>
            <a:r>
              <a:rPr lang="en" sz="1300">
                <a:solidFill>
                  <a:srgbClr val="A9B7C6"/>
                </a:solidFill>
                <a:highlight>
                  <a:srgbClr val="2B2B2B"/>
                </a:highlight>
                <a:latin typeface="Courier New"/>
                <a:ea typeface="Courier New"/>
                <a:cs typeface="Courier New"/>
                <a:sym typeface="Courier New"/>
              </a:rPr>
              <a:t>}</a:t>
            </a:r>
            <a:endParaRPr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A9B7C6"/>
                </a:solidFill>
                <a:highlight>
                  <a:srgbClr val="2B2B2B"/>
                </a:highlight>
                <a:latin typeface="Courier New"/>
                <a:ea typeface="Courier New"/>
                <a:cs typeface="Courier New"/>
                <a:sym typeface="Courier New"/>
              </a:rPr>
              <a:t>   </a:t>
            </a:r>
            <a:r>
              <a:rPr lang="en" sz="1300">
                <a:solidFill>
                  <a:srgbClr val="E8BF6A"/>
                </a:solidFill>
                <a:highlight>
                  <a:srgbClr val="2B2B2B"/>
                </a:highlight>
                <a:latin typeface="Courier New"/>
                <a:ea typeface="Courier New"/>
                <a:cs typeface="Courier New"/>
                <a:sym typeface="Courier New"/>
              </a:rPr>
              <a:t>&lt;/style&gt;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&lt;/head&gt;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&lt;body&gt;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&lt;h1&gt;</a:t>
            </a:r>
            <a:r>
              <a:rPr lang="en" sz="1300">
                <a:solidFill>
                  <a:srgbClr val="A9B7C6"/>
                </a:solidFill>
                <a:highlight>
                  <a:srgbClr val="2B2B2B"/>
                </a:highlight>
                <a:latin typeface="Courier New"/>
                <a:ea typeface="Courier New"/>
                <a:cs typeface="Courier New"/>
                <a:sym typeface="Courier New"/>
              </a:rPr>
              <a:t>Hello world</a:t>
            </a:r>
            <a:r>
              <a:rPr lang="en" sz="1300">
                <a:solidFill>
                  <a:srgbClr val="E8BF6A"/>
                </a:solidFill>
                <a:highlight>
                  <a:srgbClr val="2B2B2B"/>
                </a:highlight>
                <a:latin typeface="Courier New"/>
                <a:ea typeface="Courier New"/>
                <a:cs typeface="Courier New"/>
                <a:sym typeface="Courier New"/>
              </a:rPr>
              <a:t>&lt;/h1&gt;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&lt;p&gt;</a:t>
            </a:r>
            <a:r>
              <a:rPr lang="en" sz="1300">
                <a:solidFill>
                  <a:srgbClr val="A9B7C6"/>
                </a:solidFill>
                <a:highlight>
                  <a:srgbClr val="2B2B2B"/>
                </a:highlight>
                <a:latin typeface="Courier New"/>
                <a:ea typeface="Courier New"/>
                <a:cs typeface="Courier New"/>
                <a:sym typeface="Courier New"/>
              </a:rPr>
              <a:t>It's a test html page...</a:t>
            </a:r>
            <a:r>
              <a:rPr lang="en" sz="1300">
                <a:solidFill>
                  <a:srgbClr val="E8BF6A"/>
                </a:solidFill>
                <a:highlight>
                  <a:srgbClr val="2B2B2B"/>
                </a:highlight>
                <a:latin typeface="Courier New"/>
                <a:ea typeface="Courier New"/>
                <a:cs typeface="Courier New"/>
                <a:sym typeface="Courier New"/>
              </a:rPr>
              <a:t>&lt;/p&gt;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&lt;/body&gt;</a:t>
            </a:r>
            <a:endParaRPr sz="13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E8BF6A"/>
                </a:solidFill>
                <a:highlight>
                  <a:srgbClr val="2B2B2B"/>
                </a:highlight>
                <a:latin typeface="Courier New"/>
                <a:ea typeface="Courier New"/>
                <a:cs typeface="Courier New"/>
                <a:sym typeface="Courier New"/>
              </a:rPr>
              <a:t>&lt;/html&gt;</a:t>
            </a:r>
            <a:endParaRPr sz="1300">
              <a:solidFill>
                <a:srgbClr val="E8BF6A"/>
              </a:solidFill>
              <a:highlight>
                <a:srgbClr val="2B2B2B"/>
              </a:highlight>
              <a:latin typeface="Courier New"/>
              <a:ea typeface="Courier New"/>
              <a:cs typeface="Courier New"/>
              <a:sym typeface="Courier New"/>
            </a:endParaRPr>
          </a:p>
        </p:txBody>
      </p:sp>
      <p:pic>
        <p:nvPicPr>
          <p:cNvPr id="116" name="Google Shape;116;p18"/>
          <p:cNvPicPr preferRelativeResize="0"/>
          <p:nvPr/>
        </p:nvPicPr>
        <p:blipFill>
          <a:blip r:embed="rId3">
            <a:alphaModFix/>
          </a:blip>
          <a:stretch>
            <a:fillRect/>
          </a:stretch>
        </p:blipFill>
        <p:spPr>
          <a:xfrm>
            <a:off x="5509675" y="1529663"/>
            <a:ext cx="3511475" cy="19197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155850" y="1949400"/>
            <a:ext cx="8832300" cy="12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800"/>
              <a:t>Selectors</a:t>
            </a:r>
            <a:endParaRPr sz="4800"/>
          </a:p>
        </p:txBody>
      </p:sp>
      <p:sp>
        <p:nvSpPr>
          <p:cNvPr id="122" name="Google Shape;12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19"/>
          <p:cNvPicPr preferRelativeResize="0"/>
          <p:nvPr/>
        </p:nvPicPr>
        <p:blipFill rotWithShape="1">
          <a:blip r:embed="rId3">
            <a:alphaModFix/>
          </a:blip>
          <a:srcRect b="0" l="0" r="0" t="16902"/>
          <a:stretch/>
        </p:blipFill>
        <p:spPr>
          <a:xfrm>
            <a:off x="7080675" y="631513"/>
            <a:ext cx="3332226" cy="3880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a:t>
            </a:r>
            <a:endParaRPr/>
          </a:p>
        </p:txBody>
      </p:sp>
      <p:sp>
        <p:nvSpPr>
          <p:cNvPr id="129" name="Google Shape;12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0"/>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Selectors</a:t>
            </a:r>
            <a:endParaRPr sz="1600">
              <a:latin typeface="Raleway"/>
              <a:ea typeface="Raleway"/>
              <a:cs typeface="Raleway"/>
              <a:sym typeface="Raleway"/>
            </a:endParaRPr>
          </a:p>
        </p:txBody>
      </p:sp>
      <p:sp>
        <p:nvSpPr>
          <p:cNvPr id="131" name="Google Shape;131;p20"/>
          <p:cNvSpPr txBox="1"/>
          <p:nvPr/>
        </p:nvSpPr>
        <p:spPr>
          <a:xfrm>
            <a:off x="313250" y="1382950"/>
            <a:ext cx="8520600" cy="26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rPr lang="en" sz="2400">
                <a:highlight>
                  <a:srgbClr val="FFFFFF"/>
                </a:highlight>
              </a:rPr>
              <a:t>CSS Selectors</a:t>
            </a:r>
            <a:endParaRPr sz="2400">
              <a:highlight>
                <a:srgbClr val="FFFFFF"/>
              </a:highlight>
            </a:endParaRPr>
          </a:p>
          <a:p>
            <a:pPr indent="0" lvl="0" marL="0" rtl="0" algn="l">
              <a:lnSpc>
                <a:spcPct val="115000"/>
              </a:lnSpc>
              <a:spcBef>
                <a:spcPts val="1400"/>
              </a:spcBef>
              <a:spcAft>
                <a:spcPts val="0"/>
              </a:spcAft>
              <a:buNone/>
            </a:pPr>
            <a:r>
              <a:rPr lang="en" sz="1150">
                <a:highlight>
                  <a:srgbClr val="FFFFFF"/>
                </a:highlight>
                <a:latin typeface="Verdana"/>
                <a:ea typeface="Verdana"/>
                <a:cs typeface="Verdana"/>
                <a:sym typeface="Verdana"/>
              </a:rPr>
              <a:t>CSS selectors are used to "find" (or select) the HTML elements you want to style.</a:t>
            </a:r>
            <a:endParaRPr sz="1150">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highlight>
                  <a:srgbClr val="FFFFFF"/>
                </a:highlight>
                <a:latin typeface="Verdana"/>
                <a:ea typeface="Verdana"/>
                <a:cs typeface="Verdana"/>
                <a:sym typeface="Verdana"/>
              </a:rPr>
              <a:t>We can divide CSS selectors into five categories:</a:t>
            </a:r>
            <a:endParaRPr sz="1150">
              <a:highlight>
                <a:srgbClr val="FFFFFF"/>
              </a:highlight>
              <a:latin typeface="Verdana"/>
              <a:ea typeface="Verdana"/>
              <a:cs typeface="Verdana"/>
              <a:sym typeface="Verdana"/>
            </a:endParaRPr>
          </a:p>
          <a:p>
            <a:pPr indent="-327025" lvl="0" marL="457200" rtl="0" algn="l">
              <a:lnSpc>
                <a:spcPct val="115000"/>
              </a:lnSpc>
              <a:spcBef>
                <a:spcPts val="1400"/>
              </a:spcBef>
              <a:spcAft>
                <a:spcPts val="0"/>
              </a:spcAft>
              <a:buSzPts val="1550"/>
              <a:buFont typeface="Verdana"/>
              <a:buChar char="●"/>
            </a:pPr>
            <a:r>
              <a:rPr b="1" lang="en" sz="1550">
                <a:highlight>
                  <a:srgbClr val="FFFFFF"/>
                </a:highlight>
                <a:latin typeface="Verdana"/>
                <a:ea typeface="Verdana"/>
                <a:cs typeface="Verdana"/>
                <a:sym typeface="Verdana"/>
              </a:rPr>
              <a:t>Simple selectors (select elements based on name, id, class)</a:t>
            </a:r>
            <a:endParaRPr b="1" sz="15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 sz="1150" u="sng">
                <a:solidFill>
                  <a:schemeClr val="hlink"/>
                </a:solidFill>
                <a:highlight>
                  <a:srgbClr val="FFFFFF"/>
                </a:highlight>
                <a:latin typeface="Verdana"/>
                <a:ea typeface="Verdana"/>
                <a:cs typeface="Verdana"/>
                <a:sym typeface="Verdana"/>
                <a:hlinkClick r:id="rId3"/>
              </a:rPr>
              <a:t>Combinator selectors</a:t>
            </a:r>
            <a:r>
              <a:rPr lang="en" sz="1150">
                <a:highlight>
                  <a:srgbClr val="FFFFFF"/>
                </a:highlight>
                <a:latin typeface="Verdana"/>
                <a:ea typeface="Verdana"/>
                <a:cs typeface="Verdana"/>
                <a:sym typeface="Verdana"/>
              </a:rPr>
              <a:t> (select elements based on a specific relationship between them)</a:t>
            </a:r>
            <a:endParaRPr sz="11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 sz="1150" u="sng">
                <a:solidFill>
                  <a:schemeClr val="hlink"/>
                </a:solidFill>
                <a:highlight>
                  <a:srgbClr val="FFFFFF"/>
                </a:highlight>
                <a:latin typeface="Verdana"/>
                <a:ea typeface="Verdana"/>
                <a:cs typeface="Verdana"/>
                <a:sym typeface="Verdana"/>
                <a:hlinkClick r:id="rId4"/>
              </a:rPr>
              <a:t>Pseudo-class selectors</a:t>
            </a:r>
            <a:r>
              <a:rPr lang="en" sz="1150">
                <a:highlight>
                  <a:srgbClr val="FFFFFF"/>
                </a:highlight>
                <a:latin typeface="Verdana"/>
                <a:ea typeface="Verdana"/>
                <a:cs typeface="Verdana"/>
                <a:sym typeface="Verdana"/>
              </a:rPr>
              <a:t> (select elements based on a certain state)</a:t>
            </a:r>
            <a:endParaRPr sz="11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 sz="1150" u="sng">
                <a:solidFill>
                  <a:schemeClr val="hlink"/>
                </a:solidFill>
                <a:highlight>
                  <a:srgbClr val="FFFFFF"/>
                </a:highlight>
                <a:latin typeface="Verdana"/>
                <a:ea typeface="Verdana"/>
                <a:cs typeface="Verdana"/>
                <a:sym typeface="Verdana"/>
                <a:hlinkClick r:id="rId5"/>
              </a:rPr>
              <a:t>Pseudo-elements selectors</a:t>
            </a:r>
            <a:r>
              <a:rPr lang="en" sz="1150">
                <a:highlight>
                  <a:srgbClr val="FFFFFF"/>
                </a:highlight>
                <a:latin typeface="Verdana"/>
                <a:ea typeface="Verdana"/>
                <a:cs typeface="Verdana"/>
                <a:sym typeface="Verdana"/>
              </a:rPr>
              <a:t> (select and style a part of an element)</a:t>
            </a:r>
            <a:endParaRPr sz="11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lang="en" sz="1150" u="sng">
                <a:solidFill>
                  <a:schemeClr val="hlink"/>
                </a:solidFill>
                <a:highlight>
                  <a:srgbClr val="FFFFFF"/>
                </a:highlight>
                <a:latin typeface="Verdana"/>
                <a:ea typeface="Verdana"/>
                <a:cs typeface="Verdana"/>
                <a:sym typeface="Verdana"/>
                <a:hlinkClick r:id="rId6"/>
              </a:rPr>
              <a:t>Attribute selectors</a:t>
            </a:r>
            <a:r>
              <a:rPr lang="en" sz="1150">
                <a:highlight>
                  <a:srgbClr val="FFFFFF"/>
                </a:highlight>
                <a:latin typeface="Verdana"/>
                <a:ea typeface="Verdana"/>
                <a:cs typeface="Verdana"/>
                <a:sym typeface="Verdana"/>
              </a:rPr>
              <a:t> (select elements based on an attribute or attribute value)</a:t>
            </a:r>
            <a:endParaRPr sz="1500">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Element Selector</a:t>
            </a:r>
            <a:endParaRPr/>
          </a:p>
        </p:txBody>
      </p:sp>
      <p:sp>
        <p:nvSpPr>
          <p:cNvPr id="137" name="Google Shape;13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1"/>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Selectors</a:t>
            </a:r>
            <a:endParaRPr sz="1600">
              <a:latin typeface="Raleway"/>
              <a:ea typeface="Raleway"/>
              <a:cs typeface="Raleway"/>
              <a:sym typeface="Raleway"/>
            </a:endParaRPr>
          </a:p>
        </p:txBody>
      </p:sp>
      <p:sp>
        <p:nvSpPr>
          <p:cNvPr id="139" name="Google Shape;139;p21"/>
          <p:cNvSpPr txBox="1"/>
          <p:nvPr/>
        </p:nvSpPr>
        <p:spPr>
          <a:xfrm>
            <a:off x="313250" y="1382950"/>
            <a:ext cx="8520600" cy="8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a:highlight>
                  <a:srgbClr val="FFFFFF"/>
                </a:highlight>
                <a:latin typeface="Verdana"/>
                <a:ea typeface="Verdana"/>
                <a:cs typeface="Verdana"/>
                <a:sym typeface="Verdana"/>
              </a:rPr>
              <a:t>The element selector selects HTML elements based on the element name.</a:t>
            </a:r>
            <a:endParaRPr sz="120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b="1" lang="en" sz="1700">
                <a:solidFill>
                  <a:srgbClr val="CC0000"/>
                </a:solidFill>
                <a:highlight>
                  <a:srgbClr val="FFFFFF"/>
                </a:highlight>
                <a:latin typeface="Verdana"/>
                <a:ea typeface="Verdana"/>
                <a:cs typeface="Verdana"/>
                <a:sym typeface="Verdana"/>
              </a:rPr>
              <a:t>tag_name</a:t>
            </a:r>
            <a:r>
              <a:rPr lang="en" sz="1700">
                <a:solidFill>
                  <a:srgbClr val="CC0000"/>
                </a:solidFill>
                <a:highlight>
                  <a:srgbClr val="FFFFFF"/>
                </a:highlight>
                <a:latin typeface="Verdana"/>
                <a:ea typeface="Verdana"/>
                <a:cs typeface="Verdana"/>
                <a:sym typeface="Verdana"/>
              </a:rPr>
              <a:t> </a:t>
            </a:r>
            <a:r>
              <a:rPr lang="en" sz="1700">
                <a:solidFill>
                  <a:schemeClr val="dk1"/>
                </a:solidFill>
                <a:highlight>
                  <a:srgbClr val="FFFFFF"/>
                </a:highlight>
                <a:latin typeface="Verdana"/>
                <a:ea typeface="Verdana"/>
                <a:cs typeface="Verdana"/>
                <a:sym typeface="Verdana"/>
              </a:rPr>
              <a:t>{ declaration }</a:t>
            </a:r>
            <a:endParaRPr sz="1700">
              <a:solidFill>
                <a:schemeClr val="dk1"/>
              </a:solidFill>
              <a:highlight>
                <a:srgbClr val="FFFFFF"/>
              </a:highlight>
              <a:latin typeface="Verdana"/>
              <a:ea typeface="Verdana"/>
              <a:cs typeface="Verdana"/>
              <a:sym typeface="Verdana"/>
            </a:endParaRPr>
          </a:p>
        </p:txBody>
      </p:sp>
      <p:sp>
        <p:nvSpPr>
          <p:cNvPr id="140" name="Google Shape;140;p21"/>
          <p:cNvSpPr txBox="1"/>
          <p:nvPr/>
        </p:nvSpPr>
        <p:spPr>
          <a:xfrm>
            <a:off x="389450" y="2348550"/>
            <a:ext cx="4448100" cy="18471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p </a:t>
            </a:r>
            <a:r>
              <a:rPr lang="en"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font-size</a:t>
            </a:r>
            <a:r>
              <a:rPr lang="en" sz="1200">
                <a:solidFill>
                  <a:srgbClr val="A9B7C6"/>
                </a:solidFill>
                <a:highlight>
                  <a:srgbClr val="2B2B2B"/>
                </a:highlight>
                <a:latin typeface="Courier New"/>
                <a:ea typeface="Courier New"/>
                <a:cs typeface="Courier New"/>
                <a:sym typeface="Courier New"/>
              </a:rPr>
              <a:t>: </a:t>
            </a:r>
            <a:r>
              <a:rPr lang="en" sz="1200">
                <a:solidFill>
                  <a:srgbClr val="6897BB"/>
                </a:solidFill>
                <a:highlight>
                  <a:srgbClr val="2B2B2B"/>
                </a:highlight>
                <a:latin typeface="Courier New"/>
                <a:ea typeface="Courier New"/>
                <a:cs typeface="Courier New"/>
                <a:sym typeface="Courier New"/>
              </a:rPr>
              <a:t>40</a:t>
            </a:r>
            <a:r>
              <a:rPr lang="en" sz="1200">
                <a:solidFill>
                  <a:srgbClr val="A5C261"/>
                </a:solidFill>
                <a:highlight>
                  <a:srgbClr val="2B2B2B"/>
                </a:highlight>
                <a:latin typeface="Courier New"/>
                <a:ea typeface="Courier New"/>
                <a:cs typeface="Courier New"/>
                <a:sym typeface="Courier New"/>
              </a:rPr>
              <a:t>px</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CC7832"/>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color</a:t>
            </a:r>
            <a:r>
              <a:rPr lang="en" sz="1200">
                <a:solidFill>
                  <a:srgbClr val="A9B7C6"/>
                </a:solidFill>
                <a:highlight>
                  <a:srgbClr val="2B2B2B"/>
                </a:highlight>
                <a:latin typeface="Courier New"/>
                <a:ea typeface="Courier New"/>
                <a:cs typeface="Courier New"/>
                <a:sym typeface="Courier New"/>
              </a:rPr>
              <a:t>: </a:t>
            </a:r>
            <a:r>
              <a:rPr lang="en" sz="1200">
                <a:solidFill>
                  <a:srgbClr val="A5C261"/>
                </a:solidFill>
                <a:highlight>
                  <a:srgbClr val="2B2B2B"/>
                </a:highlight>
                <a:latin typeface="Courier New"/>
                <a:ea typeface="Courier New"/>
                <a:cs typeface="Courier New"/>
                <a:sym typeface="Courier New"/>
              </a:rPr>
              <a:t>darkgreen</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E8BF6A"/>
                </a:solidFill>
                <a:highlight>
                  <a:srgbClr val="2B2B2B"/>
                </a:highlight>
                <a:latin typeface="Courier New"/>
                <a:ea typeface="Courier New"/>
                <a:cs typeface="Courier New"/>
                <a:sym typeface="Courier New"/>
              </a:rPr>
              <a:t>img </a:t>
            </a:r>
            <a:r>
              <a:rPr lang="en"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width</a:t>
            </a:r>
            <a:r>
              <a:rPr lang="en" sz="1200">
                <a:solidFill>
                  <a:srgbClr val="A9B7C6"/>
                </a:solidFill>
                <a:highlight>
                  <a:srgbClr val="2B2B2B"/>
                </a:highlight>
                <a:latin typeface="Courier New"/>
                <a:ea typeface="Courier New"/>
                <a:cs typeface="Courier New"/>
                <a:sym typeface="Courier New"/>
              </a:rPr>
              <a:t>: </a:t>
            </a:r>
            <a:r>
              <a:rPr lang="en" sz="1200">
                <a:solidFill>
                  <a:srgbClr val="6897BB"/>
                </a:solidFill>
                <a:highlight>
                  <a:srgbClr val="2B2B2B"/>
                </a:highlight>
                <a:latin typeface="Courier New"/>
                <a:ea typeface="Courier New"/>
                <a:cs typeface="Courier New"/>
                <a:sym typeface="Courier New"/>
              </a:rPr>
              <a:t>100</a:t>
            </a:r>
            <a:r>
              <a:rPr lang="en" sz="1200">
                <a:solidFill>
                  <a:srgbClr val="A5C261"/>
                </a:solidFill>
                <a:highlight>
                  <a:srgbClr val="2B2B2B"/>
                </a:highlight>
                <a:latin typeface="Courier New"/>
                <a:ea typeface="Courier New"/>
                <a:cs typeface="Courier New"/>
                <a:sym typeface="Courier New"/>
              </a:rPr>
              <a:t>px</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CC7832"/>
                </a:solidFill>
                <a:highlight>
                  <a:srgbClr val="2B2B2B"/>
                </a:highlight>
                <a:latin typeface="Courier New"/>
                <a:ea typeface="Courier New"/>
                <a:cs typeface="Courier New"/>
                <a:sym typeface="Courier New"/>
              </a:rPr>
              <a:t> </a:t>
            </a:r>
            <a:r>
              <a:rPr lang="en" sz="1200">
                <a:solidFill>
                  <a:srgbClr val="BABABA"/>
                </a:solidFill>
                <a:highlight>
                  <a:srgbClr val="2B2B2B"/>
                </a:highlight>
                <a:latin typeface="Courier New"/>
                <a:ea typeface="Courier New"/>
                <a:cs typeface="Courier New"/>
                <a:sym typeface="Courier New"/>
              </a:rPr>
              <a:t>height</a:t>
            </a:r>
            <a:r>
              <a:rPr lang="en" sz="1200">
                <a:solidFill>
                  <a:srgbClr val="A9B7C6"/>
                </a:solidFill>
                <a:highlight>
                  <a:srgbClr val="2B2B2B"/>
                </a:highlight>
                <a:latin typeface="Courier New"/>
                <a:ea typeface="Courier New"/>
                <a:cs typeface="Courier New"/>
                <a:sym typeface="Courier New"/>
              </a:rPr>
              <a:t>: </a:t>
            </a:r>
            <a:r>
              <a:rPr lang="en" sz="1200">
                <a:solidFill>
                  <a:srgbClr val="6897BB"/>
                </a:solidFill>
                <a:highlight>
                  <a:srgbClr val="2B2B2B"/>
                </a:highlight>
                <a:latin typeface="Courier New"/>
                <a:ea typeface="Courier New"/>
                <a:cs typeface="Courier New"/>
                <a:sym typeface="Courier New"/>
              </a:rPr>
              <a:t>150</a:t>
            </a:r>
            <a:r>
              <a:rPr lang="en" sz="1200">
                <a:solidFill>
                  <a:srgbClr val="A5C261"/>
                </a:solidFill>
                <a:highlight>
                  <a:srgbClr val="2B2B2B"/>
                </a:highlight>
                <a:latin typeface="Courier New"/>
                <a:ea typeface="Courier New"/>
                <a:cs typeface="Courier New"/>
                <a:sym typeface="Courier New"/>
              </a:rPr>
              <a:t>px</a:t>
            </a:r>
            <a:r>
              <a:rPr lang="en"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A9B7C6"/>
                </a:solidFill>
                <a:highlight>
                  <a:srgbClr val="2B2B2B"/>
                </a:highlight>
                <a:latin typeface="Courier New"/>
                <a:ea typeface="Courier New"/>
                <a:cs typeface="Courier New"/>
                <a:sym typeface="Courier New"/>
              </a:rPr>
              <a:t>}</a:t>
            </a:r>
            <a:endParaRPr sz="1200">
              <a:solidFill>
                <a:srgbClr val="E8BF6A"/>
              </a:solidFill>
              <a:highlight>
                <a:srgbClr val="2B2B2B"/>
              </a:highlight>
              <a:latin typeface="Courier New"/>
              <a:ea typeface="Courier New"/>
              <a:cs typeface="Courier New"/>
              <a:sym typeface="Courier New"/>
            </a:endParaRPr>
          </a:p>
        </p:txBody>
      </p:sp>
      <p:sp>
        <p:nvSpPr>
          <p:cNvPr id="141" name="Google Shape;141;p21"/>
          <p:cNvSpPr txBox="1"/>
          <p:nvPr/>
        </p:nvSpPr>
        <p:spPr>
          <a:xfrm>
            <a:off x="389450" y="4280075"/>
            <a:ext cx="4448100" cy="6927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E8BF6A"/>
                </a:solidFill>
                <a:highlight>
                  <a:srgbClr val="2B2B2B"/>
                </a:highlight>
                <a:latin typeface="Courier New"/>
                <a:ea typeface="Courier New"/>
                <a:cs typeface="Courier New"/>
                <a:sym typeface="Courier New"/>
              </a:rPr>
              <a:t>&lt;p&gt;</a:t>
            </a:r>
            <a:r>
              <a:rPr lang="en" sz="1100">
                <a:solidFill>
                  <a:srgbClr val="A9B7C6"/>
                </a:solidFill>
                <a:highlight>
                  <a:srgbClr val="2B2B2B"/>
                </a:highlight>
                <a:latin typeface="Courier New"/>
                <a:ea typeface="Courier New"/>
                <a:cs typeface="Courier New"/>
                <a:sym typeface="Courier New"/>
              </a:rPr>
              <a:t>It's a test html page...</a:t>
            </a:r>
            <a:r>
              <a:rPr lang="en" sz="1100">
                <a:solidFill>
                  <a:srgbClr val="E8BF6A"/>
                </a:solidFill>
                <a:highlight>
                  <a:srgbClr val="2B2B2B"/>
                </a:highlight>
                <a:latin typeface="Courier New"/>
                <a:ea typeface="Courier New"/>
                <a:cs typeface="Courier New"/>
                <a:sym typeface="Courier New"/>
              </a:rPr>
              <a:t>&lt;/p&gt;</a:t>
            </a:r>
            <a:endParaRPr sz="11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E8BF6A"/>
                </a:solidFill>
                <a:highlight>
                  <a:srgbClr val="2B2B2B"/>
                </a:highlight>
                <a:latin typeface="Courier New"/>
                <a:ea typeface="Courier New"/>
                <a:cs typeface="Courier New"/>
                <a:sym typeface="Courier New"/>
              </a:rPr>
              <a:t>&lt;p&gt;</a:t>
            </a:r>
            <a:r>
              <a:rPr lang="en" sz="1100">
                <a:solidFill>
                  <a:srgbClr val="A9B7C6"/>
                </a:solidFill>
                <a:highlight>
                  <a:srgbClr val="2B2B2B"/>
                </a:highlight>
                <a:latin typeface="Courier New"/>
                <a:ea typeface="Courier New"/>
                <a:cs typeface="Courier New"/>
                <a:sym typeface="Courier New"/>
              </a:rPr>
              <a:t>another paragraph</a:t>
            </a:r>
            <a:r>
              <a:rPr lang="en" sz="1100">
                <a:solidFill>
                  <a:srgbClr val="E8BF6A"/>
                </a:solidFill>
                <a:highlight>
                  <a:srgbClr val="2B2B2B"/>
                </a:highlight>
                <a:latin typeface="Courier New"/>
                <a:ea typeface="Courier New"/>
                <a:cs typeface="Courier New"/>
                <a:sym typeface="Courier New"/>
              </a:rPr>
              <a:t>&lt;/p&gt;</a:t>
            </a:r>
            <a:endParaRPr sz="11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E8BF6A"/>
                </a:solidFill>
                <a:highlight>
                  <a:srgbClr val="2B2B2B"/>
                </a:highlight>
                <a:latin typeface="Courier New"/>
                <a:ea typeface="Courier New"/>
                <a:cs typeface="Courier New"/>
                <a:sym typeface="Courier New"/>
              </a:rPr>
              <a:t>&lt;img </a:t>
            </a:r>
            <a:r>
              <a:rPr lang="en" sz="1100">
                <a:solidFill>
                  <a:srgbClr val="BABABA"/>
                </a:solidFill>
                <a:highlight>
                  <a:srgbClr val="2B2B2B"/>
                </a:highlight>
                <a:latin typeface="Courier New"/>
                <a:ea typeface="Courier New"/>
                <a:cs typeface="Courier New"/>
                <a:sym typeface="Courier New"/>
              </a:rPr>
              <a:t>src</a:t>
            </a:r>
            <a:r>
              <a:rPr lang="en" sz="1100">
                <a:solidFill>
                  <a:srgbClr val="A5C261"/>
                </a:solidFill>
                <a:highlight>
                  <a:srgbClr val="2B2B2B"/>
                </a:highlight>
                <a:latin typeface="Courier New"/>
                <a:ea typeface="Courier New"/>
                <a:cs typeface="Courier New"/>
                <a:sym typeface="Courier New"/>
              </a:rPr>
              <a:t>="/akbar.jpg"</a:t>
            </a:r>
            <a:r>
              <a:rPr lang="en" sz="1100">
                <a:solidFill>
                  <a:srgbClr val="E8BF6A"/>
                </a:solidFill>
                <a:highlight>
                  <a:srgbClr val="2B2B2B"/>
                </a:highlight>
                <a:latin typeface="Courier New"/>
                <a:ea typeface="Courier New"/>
                <a:cs typeface="Courier New"/>
                <a:sym typeface="Courier New"/>
              </a:rPr>
              <a:t>&gt;</a:t>
            </a:r>
            <a:endParaRPr sz="1100">
              <a:solidFill>
                <a:srgbClr val="E8BF6A"/>
              </a:solidFill>
              <a:highlight>
                <a:srgbClr val="2B2B2B"/>
              </a:highlight>
              <a:latin typeface="Courier New"/>
              <a:ea typeface="Courier New"/>
              <a:cs typeface="Courier New"/>
              <a:sym typeface="Courier New"/>
            </a:endParaRPr>
          </a:p>
        </p:txBody>
      </p:sp>
      <p:pic>
        <p:nvPicPr>
          <p:cNvPr id="142" name="Google Shape;142;p21"/>
          <p:cNvPicPr preferRelativeResize="0"/>
          <p:nvPr/>
        </p:nvPicPr>
        <p:blipFill>
          <a:blip r:embed="rId3">
            <a:alphaModFix/>
          </a:blip>
          <a:stretch>
            <a:fillRect/>
          </a:stretch>
        </p:blipFill>
        <p:spPr>
          <a:xfrm>
            <a:off x="5138501" y="2162023"/>
            <a:ext cx="3410150" cy="31348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2"/>
          <p:cNvPicPr preferRelativeResize="0"/>
          <p:nvPr/>
        </p:nvPicPr>
        <p:blipFill>
          <a:blip r:embed="rId3">
            <a:alphaModFix/>
          </a:blip>
          <a:stretch>
            <a:fillRect/>
          </a:stretch>
        </p:blipFill>
        <p:spPr>
          <a:xfrm>
            <a:off x="4800225" y="2801800"/>
            <a:ext cx="4431100" cy="2145719"/>
          </a:xfrm>
          <a:prstGeom prst="rect">
            <a:avLst/>
          </a:prstGeom>
          <a:noFill/>
          <a:ln>
            <a:noFill/>
          </a:ln>
        </p:spPr>
      </p:pic>
      <p:sp>
        <p:nvSpPr>
          <p:cNvPr id="148" name="Google Shape;14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a:t>
            </a:r>
            <a:r>
              <a:rPr lang="en"/>
              <a:t> Selector</a:t>
            </a:r>
            <a:endParaRPr/>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2"/>
          <p:cNvSpPr txBox="1"/>
          <p:nvPr>
            <p:ph type="title"/>
          </p:nvPr>
        </p:nvSpPr>
        <p:spPr>
          <a:xfrm>
            <a:off x="311725" y="198100"/>
            <a:ext cx="2922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600">
                <a:latin typeface="Raleway"/>
                <a:ea typeface="Raleway"/>
                <a:cs typeface="Raleway"/>
                <a:sym typeface="Raleway"/>
              </a:rPr>
              <a:t>Selectors</a:t>
            </a:r>
            <a:endParaRPr sz="1600">
              <a:latin typeface="Raleway"/>
              <a:ea typeface="Raleway"/>
              <a:cs typeface="Raleway"/>
              <a:sym typeface="Raleway"/>
            </a:endParaRPr>
          </a:p>
        </p:txBody>
      </p:sp>
      <p:sp>
        <p:nvSpPr>
          <p:cNvPr id="151" name="Google Shape;151;p22"/>
          <p:cNvSpPr txBox="1"/>
          <p:nvPr/>
        </p:nvSpPr>
        <p:spPr>
          <a:xfrm>
            <a:off x="313250" y="1382950"/>
            <a:ext cx="8520600" cy="1144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rPr lang="en" sz="1300">
                <a:highlight>
                  <a:srgbClr val="FFFFFF"/>
                </a:highlight>
                <a:latin typeface="Lato"/>
                <a:ea typeface="Lato"/>
                <a:cs typeface="Lato"/>
                <a:sym typeface="Lato"/>
              </a:rPr>
              <a:t>The id selector uses the id attribute of an HTML element to select a specific element.</a:t>
            </a:r>
            <a:endParaRPr sz="1300">
              <a:highlight>
                <a:srgbClr val="FFFFFF"/>
              </a:highlight>
              <a:latin typeface="Lato"/>
              <a:ea typeface="Lato"/>
              <a:cs typeface="Lato"/>
              <a:sym typeface="Lato"/>
            </a:endParaRPr>
          </a:p>
          <a:p>
            <a:pPr indent="0" lvl="0" marL="0" rtl="0" algn="l">
              <a:lnSpc>
                <a:spcPct val="100000"/>
              </a:lnSpc>
              <a:spcBef>
                <a:spcPts val="1400"/>
              </a:spcBef>
              <a:spcAft>
                <a:spcPts val="0"/>
              </a:spcAft>
              <a:buNone/>
            </a:pPr>
            <a:r>
              <a:rPr lang="en" sz="1300">
                <a:highlight>
                  <a:srgbClr val="FFFFFF"/>
                </a:highlight>
                <a:latin typeface="Lato"/>
                <a:ea typeface="Lato"/>
                <a:cs typeface="Lato"/>
                <a:sym typeface="Lato"/>
              </a:rPr>
              <a:t>The id of an element is unique wit</a:t>
            </a:r>
            <a:r>
              <a:rPr lang="en" sz="1300">
                <a:highlight>
                  <a:srgbClr val="FFFFFF"/>
                </a:highlight>
                <a:latin typeface="Lato"/>
                <a:ea typeface="Lato"/>
                <a:cs typeface="Lato"/>
                <a:sym typeface="Lato"/>
              </a:rPr>
              <a:t>h</a:t>
            </a:r>
            <a:r>
              <a:rPr lang="en" sz="1300">
                <a:highlight>
                  <a:srgbClr val="FFFFFF"/>
                </a:highlight>
                <a:latin typeface="Lato"/>
                <a:ea typeface="Lato"/>
                <a:cs typeface="Lato"/>
                <a:sym typeface="Lato"/>
              </a:rPr>
              <a:t>in a page, so the id selector is used to select one unique element!</a:t>
            </a:r>
            <a:endParaRPr sz="1300">
              <a:highlight>
                <a:srgbClr val="FFFFFF"/>
              </a:highlight>
              <a:latin typeface="Lato"/>
              <a:ea typeface="Lato"/>
              <a:cs typeface="Lato"/>
              <a:sym typeface="Lato"/>
            </a:endParaRPr>
          </a:p>
          <a:p>
            <a:pPr indent="0" lvl="0" marL="0" rtl="0" algn="l">
              <a:lnSpc>
                <a:spcPct val="100000"/>
              </a:lnSpc>
              <a:spcBef>
                <a:spcPts val="1400"/>
              </a:spcBef>
              <a:spcAft>
                <a:spcPts val="1400"/>
              </a:spcAft>
              <a:buNone/>
            </a:pPr>
            <a:r>
              <a:rPr lang="en" sz="1300">
                <a:highlight>
                  <a:srgbClr val="FFFFFF"/>
                </a:highlight>
                <a:latin typeface="Lato"/>
                <a:ea typeface="Lato"/>
                <a:cs typeface="Lato"/>
                <a:sym typeface="Lato"/>
              </a:rPr>
              <a:t>To select an element with a specific id, write a hash (#) character, followed by the id of the element.</a:t>
            </a:r>
            <a:endParaRPr sz="1300">
              <a:highlight>
                <a:srgbClr val="FFFFFF"/>
              </a:highlight>
              <a:latin typeface="Lato"/>
              <a:ea typeface="Lato"/>
              <a:cs typeface="Lato"/>
              <a:sym typeface="Lato"/>
            </a:endParaRPr>
          </a:p>
        </p:txBody>
      </p:sp>
      <p:sp>
        <p:nvSpPr>
          <p:cNvPr id="152" name="Google Shape;152;p22"/>
          <p:cNvSpPr txBox="1"/>
          <p:nvPr/>
        </p:nvSpPr>
        <p:spPr>
          <a:xfrm>
            <a:off x="465650" y="2881950"/>
            <a:ext cx="4124400" cy="1539300"/>
          </a:xfrm>
          <a:prstGeom prst="rect">
            <a:avLst/>
          </a:prstGeom>
          <a:solidFill>
            <a:srgbClr val="2B2B2B"/>
          </a:solidFill>
          <a:ln cap="flat" cmpd="sng" w="38100">
            <a:solidFill>
              <a:srgbClr val="0096D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E8BF6A"/>
                </a:solidFill>
                <a:highlight>
                  <a:srgbClr val="2B2B2B"/>
                </a:highlight>
                <a:latin typeface="Courier New"/>
                <a:ea typeface="Courier New"/>
                <a:cs typeface="Courier New"/>
                <a:sym typeface="Courier New"/>
              </a:rPr>
              <a:t>#p1 </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 </a:t>
            </a:r>
            <a:r>
              <a:rPr lang="en" sz="1100">
                <a:solidFill>
                  <a:srgbClr val="BABABA"/>
                </a:solidFill>
                <a:highlight>
                  <a:srgbClr val="2B2B2B"/>
                </a:highlight>
                <a:latin typeface="Courier New"/>
                <a:ea typeface="Courier New"/>
                <a:cs typeface="Courier New"/>
                <a:sym typeface="Courier New"/>
              </a:rPr>
              <a:t>font-size</a:t>
            </a:r>
            <a:r>
              <a:rPr lang="en" sz="1100">
                <a:solidFill>
                  <a:srgbClr val="A9B7C6"/>
                </a:solidFill>
                <a:highlight>
                  <a:srgbClr val="2B2B2B"/>
                </a:highlight>
                <a:latin typeface="Courier New"/>
                <a:ea typeface="Courier New"/>
                <a:cs typeface="Courier New"/>
                <a:sym typeface="Courier New"/>
              </a:rPr>
              <a:t>: </a:t>
            </a:r>
            <a:r>
              <a:rPr lang="en" sz="1100">
                <a:solidFill>
                  <a:srgbClr val="6897BB"/>
                </a:solidFill>
                <a:highlight>
                  <a:srgbClr val="2B2B2B"/>
                </a:highlight>
                <a:latin typeface="Courier New"/>
                <a:ea typeface="Courier New"/>
                <a:cs typeface="Courier New"/>
                <a:sym typeface="Courier New"/>
              </a:rPr>
              <a:t>30</a:t>
            </a:r>
            <a:r>
              <a:rPr lang="en" sz="1100">
                <a:solidFill>
                  <a:srgbClr val="A5C261"/>
                </a:solidFill>
                <a:highlight>
                  <a:srgbClr val="2B2B2B"/>
                </a:highlight>
                <a:latin typeface="Courier New"/>
                <a:ea typeface="Courier New"/>
                <a:cs typeface="Courier New"/>
                <a:sym typeface="Courier New"/>
              </a:rPr>
              <a:t>px</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CC7832"/>
                </a:solidFill>
                <a:highlight>
                  <a:srgbClr val="2B2B2B"/>
                </a:highlight>
                <a:latin typeface="Courier New"/>
                <a:ea typeface="Courier New"/>
                <a:cs typeface="Courier New"/>
                <a:sym typeface="Courier New"/>
              </a:rPr>
              <a:t> </a:t>
            </a:r>
            <a:r>
              <a:rPr lang="en" sz="1100">
                <a:solidFill>
                  <a:srgbClr val="BABABA"/>
                </a:solidFill>
                <a:highlight>
                  <a:srgbClr val="2B2B2B"/>
                </a:highlight>
                <a:latin typeface="Courier New"/>
                <a:ea typeface="Courier New"/>
                <a:cs typeface="Courier New"/>
                <a:sym typeface="Courier New"/>
              </a:rPr>
              <a:t>color</a:t>
            </a:r>
            <a:r>
              <a:rPr lang="en" sz="1100">
                <a:solidFill>
                  <a:srgbClr val="A9B7C6"/>
                </a:solidFill>
                <a:highlight>
                  <a:srgbClr val="2B2B2B"/>
                </a:highlight>
                <a:latin typeface="Courier New"/>
                <a:ea typeface="Courier New"/>
                <a:cs typeface="Courier New"/>
                <a:sym typeface="Courier New"/>
              </a:rPr>
              <a:t>: </a:t>
            </a:r>
            <a:r>
              <a:rPr lang="en" sz="1100">
                <a:solidFill>
                  <a:srgbClr val="A5C261"/>
                </a:solidFill>
                <a:highlight>
                  <a:srgbClr val="2B2B2B"/>
                </a:highlight>
                <a:latin typeface="Courier New"/>
                <a:ea typeface="Courier New"/>
                <a:cs typeface="Courier New"/>
                <a:sym typeface="Courier New"/>
              </a:rPr>
              <a:t>darkgreen</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E8BF6A"/>
                </a:solidFill>
                <a:highlight>
                  <a:srgbClr val="2B2B2B"/>
                </a:highlight>
                <a:latin typeface="Courier New"/>
                <a:ea typeface="Courier New"/>
                <a:cs typeface="Courier New"/>
                <a:sym typeface="Courier New"/>
              </a:rPr>
              <a:t>#p3 </a:t>
            </a:r>
            <a:r>
              <a:rPr lang="en"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   </a:t>
            </a:r>
            <a:r>
              <a:rPr lang="en" sz="1100">
                <a:solidFill>
                  <a:srgbClr val="BABABA"/>
                </a:solidFill>
                <a:highlight>
                  <a:srgbClr val="2B2B2B"/>
                </a:highlight>
                <a:latin typeface="Courier New"/>
                <a:ea typeface="Courier New"/>
                <a:cs typeface="Courier New"/>
                <a:sym typeface="Courier New"/>
              </a:rPr>
              <a:t>font-size</a:t>
            </a:r>
            <a:r>
              <a:rPr lang="en" sz="1100">
                <a:solidFill>
                  <a:srgbClr val="A9B7C6"/>
                </a:solidFill>
                <a:highlight>
                  <a:srgbClr val="2B2B2B"/>
                </a:highlight>
                <a:latin typeface="Courier New"/>
                <a:ea typeface="Courier New"/>
                <a:cs typeface="Courier New"/>
                <a:sym typeface="Courier New"/>
              </a:rPr>
              <a:t>: </a:t>
            </a:r>
            <a:r>
              <a:rPr lang="en" sz="1100">
                <a:solidFill>
                  <a:srgbClr val="6897BB"/>
                </a:solidFill>
                <a:highlight>
                  <a:srgbClr val="2B2B2B"/>
                </a:highlight>
                <a:latin typeface="Courier New"/>
                <a:ea typeface="Courier New"/>
                <a:cs typeface="Courier New"/>
                <a:sym typeface="Courier New"/>
              </a:rPr>
              <a:t>10</a:t>
            </a:r>
            <a:r>
              <a:rPr lang="en" sz="1100">
                <a:solidFill>
                  <a:srgbClr val="A5C261"/>
                </a:solidFill>
                <a:highlight>
                  <a:srgbClr val="2B2B2B"/>
                </a:highlight>
                <a:latin typeface="Courier New"/>
                <a:ea typeface="Courier New"/>
                <a:cs typeface="Courier New"/>
                <a:sym typeface="Courier New"/>
              </a:rPr>
              <a:t>px</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CC7832"/>
                </a:solidFill>
                <a:highlight>
                  <a:srgbClr val="2B2B2B"/>
                </a:highlight>
                <a:latin typeface="Courier New"/>
                <a:ea typeface="Courier New"/>
                <a:cs typeface="Courier New"/>
                <a:sym typeface="Courier New"/>
              </a:rPr>
              <a:t>   </a:t>
            </a:r>
            <a:r>
              <a:rPr lang="en" sz="1100">
                <a:solidFill>
                  <a:srgbClr val="BABABA"/>
                </a:solidFill>
                <a:highlight>
                  <a:srgbClr val="2B2B2B"/>
                </a:highlight>
                <a:latin typeface="Courier New"/>
                <a:ea typeface="Courier New"/>
                <a:cs typeface="Courier New"/>
                <a:sym typeface="Courier New"/>
              </a:rPr>
              <a:t>color</a:t>
            </a:r>
            <a:r>
              <a:rPr lang="en" sz="1100">
                <a:solidFill>
                  <a:srgbClr val="A9B7C6"/>
                </a:solidFill>
                <a:highlight>
                  <a:srgbClr val="2B2B2B"/>
                </a:highlight>
                <a:latin typeface="Courier New"/>
                <a:ea typeface="Courier New"/>
                <a:cs typeface="Courier New"/>
                <a:sym typeface="Courier New"/>
              </a:rPr>
              <a:t>: </a:t>
            </a:r>
            <a:r>
              <a:rPr lang="en" sz="1100">
                <a:solidFill>
                  <a:srgbClr val="A5C261"/>
                </a:solidFill>
                <a:highlight>
                  <a:srgbClr val="2B2B2B"/>
                </a:highlight>
                <a:latin typeface="Courier New"/>
                <a:ea typeface="Courier New"/>
                <a:cs typeface="Courier New"/>
                <a:sym typeface="Courier New"/>
              </a:rPr>
              <a:t>red</a:t>
            </a:r>
            <a:r>
              <a:rPr lang="en"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A9B7C6"/>
                </a:solidFill>
                <a:highlight>
                  <a:srgbClr val="2B2B2B"/>
                </a:highlight>
                <a:latin typeface="Courier New"/>
                <a:ea typeface="Courier New"/>
                <a:cs typeface="Courier New"/>
                <a:sym typeface="Courier New"/>
              </a:rPr>
              <a:t>}</a:t>
            </a:r>
            <a:endParaRPr sz="1100">
              <a:solidFill>
                <a:srgbClr val="E8BF6A"/>
              </a:solidFill>
              <a:highlight>
                <a:srgbClr val="2B2B2B"/>
              </a:highlight>
              <a:latin typeface="Courier New"/>
              <a:ea typeface="Courier New"/>
              <a:cs typeface="Courier New"/>
              <a:sym typeface="Courier New"/>
            </a:endParaRPr>
          </a:p>
        </p:txBody>
      </p:sp>
      <p:sp>
        <p:nvSpPr>
          <p:cNvPr id="153" name="Google Shape;153;p22"/>
          <p:cNvSpPr txBox="1"/>
          <p:nvPr/>
        </p:nvSpPr>
        <p:spPr>
          <a:xfrm>
            <a:off x="465650" y="4432475"/>
            <a:ext cx="4124400" cy="646500"/>
          </a:xfrm>
          <a:prstGeom prst="rect">
            <a:avLst/>
          </a:prstGeom>
          <a:solidFill>
            <a:srgbClr val="2B2B2B"/>
          </a:solidFill>
          <a:ln cap="flat" cmpd="sng" w="38100">
            <a:solidFill>
              <a:srgbClr val="D857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&lt;p </a:t>
            </a:r>
            <a:r>
              <a:rPr lang="en" sz="1000">
                <a:solidFill>
                  <a:srgbClr val="BABABA"/>
                </a:solidFill>
                <a:highlight>
                  <a:srgbClr val="2B2B2B"/>
                </a:highlight>
                <a:latin typeface="Courier New"/>
                <a:ea typeface="Courier New"/>
                <a:cs typeface="Courier New"/>
                <a:sym typeface="Courier New"/>
              </a:rPr>
              <a:t>id</a:t>
            </a:r>
            <a:r>
              <a:rPr lang="en" sz="1000">
                <a:solidFill>
                  <a:srgbClr val="A5C261"/>
                </a:solidFill>
                <a:highlight>
                  <a:srgbClr val="2B2B2B"/>
                </a:highlight>
                <a:latin typeface="Courier New"/>
                <a:ea typeface="Courier New"/>
                <a:cs typeface="Courier New"/>
                <a:sym typeface="Courier New"/>
              </a:rPr>
              <a:t>="p1"</a:t>
            </a:r>
            <a:r>
              <a:rPr lang="en" sz="1000">
                <a:solidFill>
                  <a:srgbClr val="E8BF6A"/>
                </a:solidFill>
                <a:highlight>
                  <a:srgbClr val="2B2B2B"/>
                </a:highlight>
                <a:latin typeface="Courier New"/>
                <a:ea typeface="Courier New"/>
                <a:cs typeface="Courier New"/>
                <a:sym typeface="Courier New"/>
              </a:rPr>
              <a:t>&gt;</a:t>
            </a:r>
            <a:r>
              <a:rPr lang="en" sz="1000">
                <a:solidFill>
                  <a:srgbClr val="A9B7C6"/>
                </a:solidFill>
                <a:highlight>
                  <a:srgbClr val="2B2B2B"/>
                </a:highlight>
                <a:latin typeface="Courier New"/>
                <a:ea typeface="Courier New"/>
                <a:cs typeface="Courier New"/>
                <a:sym typeface="Courier New"/>
              </a:rPr>
              <a:t>1st paragraph</a:t>
            </a:r>
            <a:r>
              <a:rPr lang="en" sz="1000">
                <a:solidFill>
                  <a:srgbClr val="E8BF6A"/>
                </a:solidFill>
                <a:highlight>
                  <a:srgbClr val="2B2B2B"/>
                </a:highlight>
                <a:latin typeface="Courier New"/>
                <a:ea typeface="Courier New"/>
                <a:cs typeface="Courier New"/>
                <a:sym typeface="Courier New"/>
              </a:rPr>
              <a:t>&lt;/p&gt;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&lt;p&gt;</a:t>
            </a:r>
            <a:r>
              <a:rPr lang="en" sz="1000">
                <a:solidFill>
                  <a:srgbClr val="A9B7C6"/>
                </a:solidFill>
                <a:highlight>
                  <a:srgbClr val="2B2B2B"/>
                </a:highlight>
                <a:latin typeface="Courier New"/>
                <a:ea typeface="Courier New"/>
                <a:cs typeface="Courier New"/>
                <a:sym typeface="Courier New"/>
              </a:rPr>
              <a:t>2nd paragraph</a:t>
            </a:r>
            <a:r>
              <a:rPr lang="en" sz="1000">
                <a:solidFill>
                  <a:srgbClr val="E8BF6A"/>
                </a:solidFill>
                <a:highlight>
                  <a:srgbClr val="2B2B2B"/>
                </a:highlight>
                <a:latin typeface="Courier New"/>
                <a:ea typeface="Courier New"/>
                <a:cs typeface="Courier New"/>
                <a:sym typeface="Courier New"/>
              </a:rPr>
              <a:t>&lt;/p&gt;</a:t>
            </a:r>
            <a:endParaRPr sz="10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E8BF6A"/>
                </a:solidFill>
                <a:highlight>
                  <a:srgbClr val="2B2B2B"/>
                </a:highlight>
                <a:latin typeface="Courier New"/>
                <a:ea typeface="Courier New"/>
                <a:cs typeface="Courier New"/>
                <a:sym typeface="Courier New"/>
              </a:rPr>
              <a:t>&lt;p </a:t>
            </a:r>
            <a:r>
              <a:rPr lang="en" sz="1000">
                <a:solidFill>
                  <a:srgbClr val="BABABA"/>
                </a:solidFill>
                <a:highlight>
                  <a:srgbClr val="2B2B2B"/>
                </a:highlight>
                <a:latin typeface="Courier New"/>
                <a:ea typeface="Courier New"/>
                <a:cs typeface="Courier New"/>
                <a:sym typeface="Courier New"/>
              </a:rPr>
              <a:t>id</a:t>
            </a:r>
            <a:r>
              <a:rPr lang="en" sz="1000">
                <a:solidFill>
                  <a:srgbClr val="A5C261"/>
                </a:solidFill>
                <a:highlight>
                  <a:srgbClr val="2B2B2B"/>
                </a:highlight>
                <a:latin typeface="Courier New"/>
                <a:ea typeface="Courier New"/>
                <a:cs typeface="Courier New"/>
                <a:sym typeface="Courier New"/>
              </a:rPr>
              <a:t>="p3"</a:t>
            </a:r>
            <a:r>
              <a:rPr lang="en" sz="1000">
                <a:solidFill>
                  <a:srgbClr val="E8BF6A"/>
                </a:solidFill>
                <a:highlight>
                  <a:srgbClr val="2B2B2B"/>
                </a:highlight>
                <a:latin typeface="Courier New"/>
                <a:ea typeface="Courier New"/>
                <a:cs typeface="Courier New"/>
                <a:sym typeface="Courier New"/>
              </a:rPr>
              <a:t>&gt;</a:t>
            </a:r>
            <a:r>
              <a:rPr lang="en" sz="1000">
                <a:solidFill>
                  <a:srgbClr val="A9B7C6"/>
                </a:solidFill>
                <a:highlight>
                  <a:srgbClr val="2B2B2B"/>
                </a:highlight>
                <a:latin typeface="Courier New"/>
                <a:ea typeface="Courier New"/>
                <a:cs typeface="Courier New"/>
                <a:sym typeface="Courier New"/>
              </a:rPr>
              <a:t>3rd paragraph</a:t>
            </a:r>
            <a:r>
              <a:rPr lang="en" sz="1000">
                <a:solidFill>
                  <a:srgbClr val="E8BF6A"/>
                </a:solidFill>
                <a:highlight>
                  <a:srgbClr val="2B2B2B"/>
                </a:highlight>
                <a:latin typeface="Courier New"/>
                <a:ea typeface="Courier New"/>
                <a:cs typeface="Courier New"/>
                <a:sym typeface="Courier New"/>
              </a:rPr>
              <a:t>&lt;/p&gt;</a:t>
            </a:r>
            <a:endParaRPr sz="1000">
              <a:solidFill>
                <a:srgbClr val="E8BF6A"/>
              </a:solidFill>
              <a:highlight>
                <a:srgbClr val="2B2B2B"/>
              </a:highlight>
              <a:latin typeface="Courier New"/>
              <a:ea typeface="Courier New"/>
              <a:cs typeface="Courier New"/>
              <a:sym typeface="Courier New"/>
            </a:endParaRPr>
          </a:p>
        </p:txBody>
      </p:sp>
      <p:sp>
        <p:nvSpPr>
          <p:cNvPr id="154" name="Google Shape;154;p22"/>
          <p:cNvSpPr txBox="1"/>
          <p:nvPr/>
        </p:nvSpPr>
        <p:spPr>
          <a:xfrm>
            <a:off x="389450" y="2487313"/>
            <a:ext cx="360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8761D"/>
                </a:solidFill>
                <a:latin typeface="Roboto"/>
                <a:ea typeface="Roboto"/>
                <a:cs typeface="Roboto"/>
                <a:sym typeface="Roboto"/>
              </a:rPr>
              <a:t>#id</a:t>
            </a:r>
            <a:r>
              <a:rPr lang="en">
                <a:latin typeface="Roboto"/>
                <a:ea typeface="Roboto"/>
                <a:cs typeface="Roboto"/>
                <a:sym typeface="Roboto"/>
              </a:rPr>
              <a:t> { declarations;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