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8" r:id="rId7"/>
    <p:sldId id="272" r:id="rId8"/>
    <p:sldId id="273" r:id="rId9"/>
    <p:sldId id="276" r:id="rId10"/>
    <p:sldId id="275" r:id="rId11"/>
    <p:sldId id="260" r:id="rId12"/>
    <p:sldId id="270" r:id="rId13"/>
    <p:sldId id="271" r:id="rId14"/>
    <p:sldId id="261" r:id="rId15"/>
    <p:sldId id="269" r:id="rId16"/>
    <p:sldId id="266" r:id="rId17"/>
    <p:sldId id="262" r:id="rId18"/>
    <p:sldId id="263" r:id="rId19"/>
    <p:sldId id="277" r:id="rId20"/>
    <p:sldId id="26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3A"/>
    <a:srgbClr val="E4B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8"/>
    <p:restoredTop sz="80872"/>
  </p:normalViewPr>
  <p:slideViewPr>
    <p:cSldViewPr snapToGrid="0" snapToObjects="1">
      <p:cViewPr varScale="1">
        <p:scale>
          <a:sx n="94" d="100"/>
          <a:sy n="94" d="100"/>
        </p:scale>
        <p:origin x="808" y="20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A16C-160A-B547-A1B9-CA77E35F1E4B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B8F1013-C8F0-C149-B7BC-C8FD251EF62C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Clair et direct</a:t>
          </a:r>
        </a:p>
      </dgm:t>
    </dgm:pt>
    <dgm:pt modelId="{1B1D44AF-BBEA-8F4D-85A5-25A04AD4E3DC}" type="parTrans" cxnId="{F95D5C48-71E8-D749-A6E2-9DE250286FA1}">
      <dgm:prSet/>
      <dgm:spPr/>
      <dgm:t>
        <a:bodyPr/>
        <a:lstStyle/>
        <a:p>
          <a:endParaRPr lang="fr-FR"/>
        </a:p>
      </dgm:t>
    </dgm:pt>
    <dgm:pt modelId="{F03A4BDD-A657-0942-A6D7-8782CB978283}" type="sibTrans" cxnId="{F95D5C48-71E8-D749-A6E2-9DE250286FA1}">
      <dgm:prSet/>
      <dgm:spPr/>
      <dgm:t>
        <a:bodyPr/>
        <a:lstStyle/>
        <a:p>
          <a:endParaRPr lang="fr-FR"/>
        </a:p>
      </dgm:t>
    </dgm:pt>
    <dgm:pt modelId="{CC51565B-B281-6948-93A3-532953F7B1AF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Epuré</a:t>
          </a:r>
        </a:p>
      </dgm:t>
    </dgm:pt>
    <dgm:pt modelId="{8755825F-1DB3-7A4A-9722-8B3965B55964}" type="parTrans" cxnId="{CB1F6B04-53B0-EE4F-958C-B320DA2B7D6E}">
      <dgm:prSet/>
      <dgm:spPr>
        <a:ln>
          <a:solidFill>
            <a:srgbClr val="E4BC2D"/>
          </a:solidFill>
        </a:ln>
      </dgm:spPr>
      <dgm:t>
        <a:bodyPr/>
        <a:lstStyle/>
        <a:p>
          <a:endParaRPr lang="fr-FR"/>
        </a:p>
      </dgm:t>
    </dgm:pt>
    <dgm:pt modelId="{D318C1E2-D902-9348-915D-C51E7A493FD6}" type="sibTrans" cxnId="{CB1F6B04-53B0-EE4F-958C-B320DA2B7D6E}">
      <dgm:prSet/>
      <dgm:spPr/>
      <dgm:t>
        <a:bodyPr/>
        <a:lstStyle/>
        <a:p>
          <a:endParaRPr lang="fr-FR"/>
        </a:p>
      </dgm:t>
    </dgm:pt>
    <dgm:pt modelId="{CAD45FB8-F5B9-764F-B725-3257CB8C94DC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Design</a:t>
          </a:r>
        </a:p>
      </dgm:t>
    </dgm:pt>
    <dgm:pt modelId="{12D8F947-4BAE-6943-B08B-0C90CA499616}" type="parTrans" cxnId="{B0EF165F-ACEB-0E46-B7A9-AFE2EA0A70D0}">
      <dgm:prSet/>
      <dgm:spPr>
        <a:ln>
          <a:solidFill>
            <a:srgbClr val="E4BC2D"/>
          </a:solidFill>
        </a:ln>
      </dgm:spPr>
      <dgm:t>
        <a:bodyPr/>
        <a:lstStyle/>
        <a:p>
          <a:endParaRPr lang="fr-FR"/>
        </a:p>
      </dgm:t>
    </dgm:pt>
    <dgm:pt modelId="{492A37C7-FD11-754D-A982-18505DB4EFD8}" type="sibTrans" cxnId="{B0EF165F-ACEB-0E46-B7A9-AFE2EA0A70D0}">
      <dgm:prSet/>
      <dgm:spPr/>
      <dgm:t>
        <a:bodyPr/>
        <a:lstStyle/>
        <a:p>
          <a:endParaRPr lang="fr-FR"/>
        </a:p>
      </dgm:t>
    </dgm:pt>
    <dgm:pt modelId="{7738E62E-7FE8-324A-9247-7D50B2C41A16}" type="pres">
      <dgm:prSet presAssocID="{DFE5A16C-160A-B547-A1B9-CA77E35F1E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F20F78-4D8E-5944-BC9E-C7F0D7D679B7}" type="pres">
      <dgm:prSet presAssocID="{2B8F1013-C8F0-C149-B7BC-C8FD251EF62C}" presName="hierRoot1" presStyleCnt="0">
        <dgm:presLayoutVars>
          <dgm:hierBranch val="init"/>
        </dgm:presLayoutVars>
      </dgm:prSet>
      <dgm:spPr/>
    </dgm:pt>
    <dgm:pt modelId="{4CDD69C8-0DBC-E042-B38A-3CBD24C6BF77}" type="pres">
      <dgm:prSet presAssocID="{2B8F1013-C8F0-C149-B7BC-C8FD251EF62C}" presName="rootComposite1" presStyleCnt="0"/>
      <dgm:spPr/>
    </dgm:pt>
    <dgm:pt modelId="{A410242D-658E-FF45-B61F-4FB84EE6959D}" type="pres">
      <dgm:prSet presAssocID="{2B8F1013-C8F0-C149-B7BC-C8FD251EF62C}" presName="rootText1" presStyleLbl="alignAcc1" presStyleIdx="0" presStyleCnt="0">
        <dgm:presLayoutVars>
          <dgm:chPref val="3"/>
        </dgm:presLayoutVars>
      </dgm:prSet>
      <dgm:spPr/>
    </dgm:pt>
    <dgm:pt modelId="{BF8384FC-5EB6-DE47-B0D1-F0078AF43668}" type="pres">
      <dgm:prSet presAssocID="{2B8F1013-C8F0-C149-B7BC-C8FD251EF62C}" presName="topArc1" presStyleLbl="parChTrans1D1" presStyleIdx="0" presStyleCnt="6"/>
      <dgm:spPr>
        <a:ln>
          <a:solidFill>
            <a:srgbClr val="E4BC2D"/>
          </a:solidFill>
        </a:ln>
      </dgm:spPr>
    </dgm:pt>
    <dgm:pt modelId="{D6B60A4E-21C7-D84E-8E27-72EFC5F7432D}" type="pres">
      <dgm:prSet presAssocID="{2B8F1013-C8F0-C149-B7BC-C8FD251EF62C}" presName="bottomArc1" presStyleLbl="parChTrans1D1" presStyleIdx="1" presStyleCnt="6"/>
      <dgm:spPr>
        <a:ln>
          <a:solidFill>
            <a:srgbClr val="E4BC2D"/>
          </a:solidFill>
        </a:ln>
      </dgm:spPr>
    </dgm:pt>
    <dgm:pt modelId="{B2D49486-411F-3B42-AF07-E6EEC6C8C77B}" type="pres">
      <dgm:prSet presAssocID="{2B8F1013-C8F0-C149-B7BC-C8FD251EF62C}" presName="topConnNode1" presStyleLbl="node1" presStyleIdx="0" presStyleCnt="0"/>
      <dgm:spPr/>
    </dgm:pt>
    <dgm:pt modelId="{232DAEA9-1B80-D240-831D-F6B4AF2DD85B}" type="pres">
      <dgm:prSet presAssocID="{2B8F1013-C8F0-C149-B7BC-C8FD251EF62C}" presName="hierChild2" presStyleCnt="0"/>
      <dgm:spPr/>
    </dgm:pt>
    <dgm:pt modelId="{0358CFEF-95AD-2A4F-A5F2-799D2BE559FB}" type="pres">
      <dgm:prSet presAssocID="{8755825F-1DB3-7A4A-9722-8B3965B55964}" presName="Name28" presStyleLbl="parChTrans1D2" presStyleIdx="0" presStyleCnt="2"/>
      <dgm:spPr/>
    </dgm:pt>
    <dgm:pt modelId="{F7A17112-29BB-E54E-9AAF-BBDF478BD0C5}" type="pres">
      <dgm:prSet presAssocID="{CC51565B-B281-6948-93A3-532953F7B1AF}" presName="hierRoot2" presStyleCnt="0">
        <dgm:presLayoutVars>
          <dgm:hierBranch val="init"/>
        </dgm:presLayoutVars>
      </dgm:prSet>
      <dgm:spPr/>
    </dgm:pt>
    <dgm:pt modelId="{9B5449AE-07FD-2C43-B1CB-007AE00B28AC}" type="pres">
      <dgm:prSet presAssocID="{CC51565B-B281-6948-93A3-532953F7B1AF}" presName="rootComposite2" presStyleCnt="0"/>
      <dgm:spPr/>
    </dgm:pt>
    <dgm:pt modelId="{FFDC0630-749A-CB40-B3AF-D139019EBCB4}" type="pres">
      <dgm:prSet presAssocID="{CC51565B-B281-6948-93A3-532953F7B1AF}" presName="rootText2" presStyleLbl="alignAcc1" presStyleIdx="0" presStyleCnt="0">
        <dgm:presLayoutVars>
          <dgm:chPref val="3"/>
        </dgm:presLayoutVars>
      </dgm:prSet>
      <dgm:spPr/>
    </dgm:pt>
    <dgm:pt modelId="{46D28B88-31C4-004D-BF62-0CDE532644B2}" type="pres">
      <dgm:prSet presAssocID="{CC51565B-B281-6948-93A3-532953F7B1AF}" presName="topArc2" presStyleLbl="parChTrans1D1" presStyleIdx="2" presStyleCnt="6"/>
      <dgm:spPr>
        <a:ln>
          <a:solidFill>
            <a:srgbClr val="E4BC2D"/>
          </a:solidFill>
        </a:ln>
      </dgm:spPr>
    </dgm:pt>
    <dgm:pt modelId="{11312639-E958-6543-949B-02F7D771A488}" type="pres">
      <dgm:prSet presAssocID="{CC51565B-B281-6948-93A3-532953F7B1AF}" presName="bottomArc2" presStyleLbl="parChTrans1D1" presStyleIdx="3" presStyleCnt="6"/>
      <dgm:spPr>
        <a:ln>
          <a:solidFill>
            <a:srgbClr val="E4BC2D"/>
          </a:solidFill>
        </a:ln>
      </dgm:spPr>
    </dgm:pt>
    <dgm:pt modelId="{7874E531-D762-8942-A11D-317A48080638}" type="pres">
      <dgm:prSet presAssocID="{CC51565B-B281-6948-93A3-532953F7B1AF}" presName="topConnNode2" presStyleLbl="node2" presStyleIdx="0" presStyleCnt="0"/>
      <dgm:spPr/>
    </dgm:pt>
    <dgm:pt modelId="{41812676-75FC-1244-8FCA-B8D870A93C60}" type="pres">
      <dgm:prSet presAssocID="{CC51565B-B281-6948-93A3-532953F7B1AF}" presName="hierChild4" presStyleCnt="0"/>
      <dgm:spPr/>
    </dgm:pt>
    <dgm:pt modelId="{AA528641-7A71-7C47-B5C4-2AD841629879}" type="pres">
      <dgm:prSet presAssocID="{CC51565B-B281-6948-93A3-532953F7B1AF}" presName="hierChild5" presStyleCnt="0"/>
      <dgm:spPr/>
    </dgm:pt>
    <dgm:pt modelId="{927D6640-ABB6-6C43-931D-EDDBE03DCF49}" type="pres">
      <dgm:prSet presAssocID="{12D8F947-4BAE-6943-B08B-0C90CA499616}" presName="Name28" presStyleLbl="parChTrans1D2" presStyleIdx="1" presStyleCnt="2"/>
      <dgm:spPr/>
    </dgm:pt>
    <dgm:pt modelId="{5D9E4FC1-A996-974B-8217-F0A1C3B24E5D}" type="pres">
      <dgm:prSet presAssocID="{CAD45FB8-F5B9-764F-B725-3257CB8C94DC}" presName="hierRoot2" presStyleCnt="0">
        <dgm:presLayoutVars>
          <dgm:hierBranch val="init"/>
        </dgm:presLayoutVars>
      </dgm:prSet>
      <dgm:spPr/>
    </dgm:pt>
    <dgm:pt modelId="{E7A6D348-CBB0-3445-9405-61AB9FCF10E2}" type="pres">
      <dgm:prSet presAssocID="{CAD45FB8-F5B9-764F-B725-3257CB8C94DC}" presName="rootComposite2" presStyleCnt="0"/>
      <dgm:spPr/>
    </dgm:pt>
    <dgm:pt modelId="{4EA924F2-741B-7C40-8EDA-F63E3BDA3444}" type="pres">
      <dgm:prSet presAssocID="{CAD45FB8-F5B9-764F-B725-3257CB8C94DC}" presName="rootText2" presStyleLbl="alignAcc1" presStyleIdx="0" presStyleCnt="0">
        <dgm:presLayoutVars>
          <dgm:chPref val="3"/>
        </dgm:presLayoutVars>
      </dgm:prSet>
      <dgm:spPr/>
    </dgm:pt>
    <dgm:pt modelId="{4A3FD163-70FB-DD4F-937A-E668BF4558F0}" type="pres">
      <dgm:prSet presAssocID="{CAD45FB8-F5B9-764F-B725-3257CB8C94DC}" presName="topArc2" presStyleLbl="parChTrans1D1" presStyleIdx="4" presStyleCnt="6"/>
      <dgm:spPr>
        <a:ln>
          <a:solidFill>
            <a:srgbClr val="E4BC2D"/>
          </a:solidFill>
        </a:ln>
      </dgm:spPr>
    </dgm:pt>
    <dgm:pt modelId="{3D206ABA-8907-A342-849D-3354FDD1094D}" type="pres">
      <dgm:prSet presAssocID="{CAD45FB8-F5B9-764F-B725-3257CB8C94DC}" presName="bottomArc2" presStyleLbl="parChTrans1D1" presStyleIdx="5" presStyleCnt="6"/>
      <dgm:spPr>
        <a:ln>
          <a:solidFill>
            <a:srgbClr val="E4BC2D"/>
          </a:solidFill>
        </a:ln>
      </dgm:spPr>
    </dgm:pt>
    <dgm:pt modelId="{0AA660A4-64E7-504B-BD84-59820D06A3A8}" type="pres">
      <dgm:prSet presAssocID="{CAD45FB8-F5B9-764F-B725-3257CB8C94DC}" presName="topConnNode2" presStyleLbl="node2" presStyleIdx="0" presStyleCnt="0"/>
      <dgm:spPr/>
    </dgm:pt>
    <dgm:pt modelId="{1EC4AC01-9F1C-8844-BCCD-AECDD94248D0}" type="pres">
      <dgm:prSet presAssocID="{CAD45FB8-F5B9-764F-B725-3257CB8C94DC}" presName="hierChild4" presStyleCnt="0"/>
      <dgm:spPr/>
    </dgm:pt>
    <dgm:pt modelId="{E4D0883D-E427-6D4C-890D-2CC4360CF3FA}" type="pres">
      <dgm:prSet presAssocID="{CAD45FB8-F5B9-764F-B725-3257CB8C94DC}" presName="hierChild5" presStyleCnt="0"/>
      <dgm:spPr/>
    </dgm:pt>
    <dgm:pt modelId="{79F14E6C-096A-3542-B7C2-504BB325DE7E}" type="pres">
      <dgm:prSet presAssocID="{2B8F1013-C8F0-C149-B7BC-C8FD251EF62C}" presName="hierChild3" presStyleCnt="0"/>
      <dgm:spPr/>
    </dgm:pt>
  </dgm:ptLst>
  <dgm:cxnLst>
    <dgm:cxn modelId="{CB1F6B04-53B0-EE4F-958C-B320DA2B7D6E}" srcId="{2B8F1013-C8F0-C149-B7BC-C8FD251EF62C}" destId="{CC51565B-B281-6948-93A3-532953F7B1AF}" srcOrd="0" destOrd="0" parTransId="{8755825F-1DB3-7A4A-9722-8B3965B55964}" sibTransId="{D318C1E2-D902-9348-915D-C51E7A493FD6}"/>
    <dgm:cxn modelId="{9CD6B311-F3D1-D44B-8BB5-1C39C448BF30}" type="presOf" srcId="{CC51565B-B281-6948-93A3-532953F7B1AF}" destId="{7874E531-D762-8942-A11D-317A48080638}" srcOrd="1" destOrd="0" presId="urn:microsoft.com/office/officeart/2008/layout/HalfCircleOrganizationChart"/>
    <dgm:cxn modelId="{C8091813-9308-B146-AD8E-ABD515FC62D3}" type="presOf" srcId="{DFE5A16C-160A-B547-A1B9-CA77E35F1E4B}" destId="{7738E62E-7FE8-324A-9247-7D50B2C41A16}" srcOrd="0" destOrd="0" presId="urn:microsoft.com/office/officeart/2008/layout/HalfCircleOrganizationChart"/>
    <dgm:cxn modelId="{B07A6814-605E-AE47-B9C4-6E6661B92F47}" type="presOf" srcId="{2B8F1013-C8F0-C149-B7BC-C8FD251EF62C}" destId="{B2D49486-411F-3B42-AF07-E6EEC6C8C77B}" srcOrd="1" destOrd="0" presId="urn:microsoft.com/office/officeart/2008/layout/HalfCircleOrganizationChart"/>
    <dgm:cxn modelId="{827C7A19-6F75-2447-BCD5-A81D91DE88B0}" type="presOf" srcId="{12D8F947-4BAE-6943-B08B-0C90CA499616}" destId="{927D6640-ABB6-6C43-931D-EDDBE03DCF49}" srcOrd="0" destOrd="0" presId="urn:microsoft.com/office/officeart/2008/layout/HalfCircleOrganizationChart"/>
    <dgm:cxn modelId="{F95D5C48-71E8-D749-A6E2-9DE250286FA1}" srcId="{DFE5A16C-160A-B547-A1B9-CA77E35F1E4B}" destId="{2B8F1013-C8F0-C149-B7BC-C8FD251EF62C}" srcOrd="0" destOrd="0" parTransId="{1B1D44AF-BBEA-8F4D-85A5-25A04AD4E3DC}" sibTransId="{F03A4BDD-A657-0942-A6D7-8782CB978283}"/>
    <dgm:cxn modelId="{B0EF165F-ACEB-0E46-B7A9-AFE2EA0A70D0}" srcId="{2B8F1013-C8F0-C149-B7BC-C8FD251EF62C}" destId="{CAD45FB8-F5B9-764F-B725-3257CB8C94DC}" srcOrd="1" destOrd="0" parTransId="{12D8F947-4BAE-6943-B08B-0C90CA499616}" sibTransId="{492A37C7-FD11-754D-A982-18505DB4EFD8}"/>
    <dgm:cxn modelId="{CACCAB95-DB2B-1441-967F-6A8AB4EA7529}" type="presOf" srcId="{2B8F1013-C8F0-C149-B7BC-C8FD251EF62C}" destId="{A410242D-658E-FF45-B61F-4FB84EE6959D}" srcOrd="0" destOrd="0" presId="urn:microsoft.com/office/officeart/2008/layout/HalfCircleOrganizationChart"/>
    <dgm:cxn modelId="{007EB8B1-FEFD-FB47-9A3F-FF2E223D952A}" type="presOf" srcId="{CC51565B-B281-6948-93A3-532953F7B1AF}" destId="{FFDC0630-749A-CB40-B3AF-D139019EBCB4}" srcOrd="0" destOrd="0" presId="urn:microsoft.com/office/officeart/2008/layout/HalfCircleOrganizationChart"/>
    <dgm:cxn modelId="{031F3CC2-F4DC-AD40-B36B-03E37F1DD84B}" type="presOf" srcId="{8755825F-1DB3-7A4A-9722-8B3965B55964}" destId="{0358CFEF-95AD-2A4F-A5F2-799D2BE559FB}" srcOrd="0" destOrd="0" presId="urn:microsoft.com/office/officeart/2008/layout/HalfCircleOrganizationChart"/>
    <dgm:cxn modelId="{8C7318D0-1EBC-5846-AAF4-5E51DC292116}" type="presOf" srcId="{CAD45FB8-F5B9-764F-B725-3257CB8C94DC}" destId="{0AA660A4-64E7-504B-BD84-59820D06A3A8}" srcOrd="1" destOrd="0" presId="urn:microsoft.com/office/officeart/2008/layout/HalfCircleOrganizationChart"/>
    <dgm:cxn modelId="{D4099EFE-6383-9F44-894E-A5083AFD5B8F}" type="presOf" srcId="{CAD45FB8-F5B9-764F-B725-3257CB8C94DC}" destId="{4EA924F2-741B-7C40-8EDA-F63E3BDA3444}" srcOrd="0" destOrd="0" presId="urn:microsoft.com/office/officeart/2008/layout/HalfCircleOrganizationChart"/>
    <dgm:cxn modelId="{2181CC4B-902C-6D44-980B-06197A959221}" type="presParOf" srcId="{7738E62E-7FE8-324A-9247-7D50B2C41A16}" destId="{07F20F78-4D8E-5944-BC9E-C7F0D7D679B7}" srcOrd="0" destOrd="0" presId="urn:microsoft.com/office/officeart/2008/layout/HalfCircleOrganizationChart"/>
    <dgm:cxn modelId="{EC81EEFE-4D8C-1E4A-904B-E19070FF87C4}" type="presParOf" srcId="{07F20F78-4D8E-5944-BC9E-C7F0D7D679B7}" destId="{4CDD69C8-0DBC-E042-B38A-3CBD24C6BF77}" srcOrd="0" destOrd="0" presId="urn:microsoft.com/office/officeart/2008/layout/HalfCircleOrganizationChart"/>
    <dgm:cxn modelId="{55410EB2-7A83-6645-A629-6EF8E81E8282}" type="presParOf" srcId="{4CDD69C8-0DBC-E042-B38A-3CBD24C6BF77}" destId="{A410242D-658E-FF45-B61F-4FB84EE6959D}" srcOrd="0" destOrd="0" presId="urn:microsoft.com/office/officeart/2008/layout/HalfCircleOrganizationChart"/>
    <dgm:cxn modelId="{53076494-9C5E-FE41-AD55-CF0F1B8EF49C}" type="presParOf" srcId="{4CDD69C8-0DBC-E042-B38A-3CBD24C6BF77}" destId="{BF8384FC-5EB6-DE47-B0D1-F0078AF43668}" srcOrd="1" destOrd="0" presId="urn:microsoft.com/office/officeart/2008/layout/HalfCircleOrganizationChart"/>
    <dgm:cxn modelId="{3EE51F16-1C9A-BC4D-BA97-A06009631ABA}" type="presParOf" srcId="{4CDD69C8-0DBC-E042-B38A-3CBD24C6BF77}" destId="{D6B60A4E-21C7-D84E-8E27-72EFC5F7432D}" srcOrd="2" destOrd="0" presId="urn:microsoft.com/office/officeart/2008/layout/HalfCircleOrganizationChart"/>
    <dgm:cxn modelId="{1BAC1582-EE45-6443-A634-8D6DFB561AA9}" type="presParOf" srcId="{4CDD69C8-0DBC-E042-B38A-3CBD24C6BF77}" destId="{B2D49486-411F-3B42-AF07-E6EEC6C8C77B}" srcOrd="3" destOrd="0" presId="urn:microsoft.com/office/officeart/2008/layout/HalfCircleOrganizationChart"/>
    <dgm:cxn modelId="{09A92673-6D2F-9448-894B-FF40BB5F4A5E}" type="presParOf" srcId="{07F20F78-4D8E-5944-BC9E-C7F0D7D679B7}" destId="{232DAEA9-1B80-D240-831D-F6B4AF2DD85B}" srcOrd="1" destOrd="0" presId="urn:microsoft.com/office/officeart/2008/layout/HalfCircleOrganizationChart"/>
    <dgm:cxn modelId="{6C69477D-3411-BC41-B43D-0113B3A04199}" type="presParOf" srcId="{232DAEA9-1B80-D240-831D-F6B4AF2DD85B}" destId="{0358CFEF-95AD-2A4F-A5F2-799D2BE559FB}" srcOrd="0" destOrd="0" presId="urn:microsoft.com/office/officeart/2008/layout/HalfCircleOrganizationChart"/>
    <dgm:cxn modelId="{285DFF86-1C6D-EA4D-BF9D-9A89E2881E88}" type="presParOf" srcId="{232DAEA9-1B80-D240-831D-F6B4AF2DD85B}" destId="{F7A17112-29BB-E54E-9AAF-BBDF478BD0C5}" srcOrd="1" destOrd="0" presId="urn:microsoft.com/office/officeart/2008/layout/HalfCircleOrganizationChart"/>
    <dgm:cxn modelId="{5996E04F-12C2-0448-BB57-32FB9883D9EB}" type="presParOf" srcId="{F7A17112-29BB-E54E-9AAF-BBDF478BD0C5}" destId="{9B5449AE-07FD-2C43-B1CB-007AE00B28AC}" srcOrd="0" destOrd="0" presId="urn:microsoft.com/office/officeart/2008/layout/HalfCircleOrganizationChart"/>
    <dgm:cxn modelId="{EB61AB7D-BFFF-C743-BCCF-31EA74C2D775}" type="presParOf" srcId="{9B5449AE-07FD-2C43-B1CB-007AE00B28AC}" destId="{FFDC0630-749A-CB40-B3AF-D139019EBCB4}" srcOrd="0" destOrd="0" presId="urn:microsoft.com/office/officeart/2008/layout/HalfCircleOrganizationChart"/>
    <dgm:cxn modelId="{EDB30AF0-44E2-7747-A43A-0D3B7BBCB098}" type="presParOf" srcId="{9B5449AE-07FD-2C43-B1CB-007AE00B28AC}" destId="{46D28B88-31C4-004D-BF62-0CDE532644B2}" srcOrd="1" destOrd="0" presId="urn:microsoft.com/office/officeart/2008/layout/HalfCircleOrganizationChart"/>
    <dgm:cxn modelId="{0AC72804-F96A-B442-85F2-38AD28767E0E}" type="presParOf" srcId="{9B5449AE-07FD-2C43-B1CB-007AE00B28AC}" destId="{11312639-E958-6543-949B-02F7D771A488}" srcOrd="2" destOrd="0" presId="urn:microsoft.com/office/officeart/2008/layout/HalfCircleOrganizationChart"/>
    <dgm:cxn modelId="{E46B52D4-FAC7-7F49-ACA2-358A3FDEA6C2}" type="presParOf" srcId="{9B5449AE-07FD-2C43-B1CB-007AE00B28AC}" destId="{7874E531-D762-8942-A11D-317A48080638}" srcOrd="3" destOrd="0" presId="urn:microsoft.com/office/officeart/2008/layout/HalfCircleOrganizationChart"/>
    <dgm:cxn modelId="{1C628877-69ED-C64F-BDCB-0EF096D49A0E}" type="presParOf" srcId="{F7A17112-29BB-E54E-9AAF-BBDF478BD0C5}" destId="{41812676-75FC-1244-8FCA-B8D870A93C60}" srcOrd="1" destOrd="0" presId="urn:microsoft.com/office/officeart/2008/layout/HalfCircleOrganizationChart"/>
    <dgm:cxn modelId="{66CB3086-24C7-164F-8C2B-3A26377B5356}" type="presParOf" srcId="{F7A17112-29BB-E54E-9AAF-BBDF478BD0C5}" destId="{AA528641-7A71-7C47-B5C4-2AD841629879}" srcOrd="2" destOrd="0" presId="urn:microsoft.com/office/officeart/2008/layout/HalfCircleOrganizationChart"/>
    <dgm:cxn modelId="{637D5113-740E-4A45-981C-80D697C1A449}" type="presParOf" srcId="{232DAEA9-1B80-D240-831D-F6B4AF2DD85B}" destId="{927D6640-ABB6-6C43-931D-EDDBE03DCF49}" srcOrd="2" destOrd="0" presId="urn:microsoft.com/office/officeart/2008/layout/HalfCircleOrganizationChart"/>
    <dgm:cxn modelId="{0380D8B1-E168-1C4F-ADCB-3874488DDD50}" type="presParOf" srcId="{232DAEA9-1B80-D240-831D-F6B4AF2DD85B}" destId="{5D9E4FC1-A996-974B-8217-F0A1C3B24E5D}" srcOrd="3" destOrd="0" presId="urn:microsoft.com/office/officeart/2008/layout/HalfCircleOrganizationChart"/>
    <dgm:cxn modelId="{8FA07FBD-3F0D-B944-852F-BF76D88317A9}" type="presParOf" srcId="{5D9E4FC1-A996-974B-8217-F0A1C3B24E5D}" destId="{E7A6D348-CBB0-3445-9405-61AB9FCF10E2}" srcOrd="0" destOrd="0" presId="urn:microsoft.com/office/officeart/2008/layout/HalfCircleOrganizationChart"/>
    <dgm:cxn modelId="{525234F7-1F2C-D746-9597-743BBF06FC5D}" type="presParOf" srcId="{E7A6D348-CBB0-3445-9405-61AB9FCF10E2}" destId="{4EA924F2-741B-7C40-8EDA-F63E3BDA3444}" srcOrd="0" destOrd="0" presId="urn:microsoft.com/office/officeart/2008/layout/HalfCircleOrganizationChart"/>
    <dgm:cxn modelId="{4E8A26E2-B037-2142-8D2E-D72E3B8DAF8B}" type="presParOf" srcId="{E7A6D348-CBB0-3445-9405-61AB9FCF10E2}" destId="{4A3FD163-70FB-DD4F-937A-E668BF4558F0}" srcOrd="1" destOrd="0" presId="urn:microsoft.com/office/officeart/2008/layout/HalfCircleOrganizationChart"/>
    <dgm:cxn modelId="{0C62C845-AB5E-6A41-964B-173855D0E02E}" type="presParOf" srcId="{E7A6D348-CBB0-3445-9405-61AB9FCF10E2}" destId="{3D206ABA-8907-A342-849D-3354FDD1094D}" srcOrd="2" destOrd="0" presId="urn:microsoft.com/office/officeart/2008/layout/HalfCircleOrganizationChart"/>
    <dgm:cxn modelId="{118158B5-6804-084E-A947-588661B5819B}" type="presParOf" srcId="{E7A6D348-CBB0-3445-9405-61AB9FCF10E2}" destId="{0AA660A4-64E7-504B-BD84-59820D06A3A8}" srcOrd="3" destOrd="0" presId="urn:microsoft.com/office/officeart/2008/layout/HalfCircleOrganizationChart"/>
    <dgm:cxn modelId="{E7259FA3-8FB1-0140-824C-30B30D7E0F3E}" type="presParOf" srcId="{5D9E4FC1-A996-974B-8217-F0A1C3B24E5D}" destId="{1EC4AC01-9F1C-8844-BCCD-AECDD94248D0}" srcOrd="1" destOrd="0" presId="urn:microsoft.com/office/officeart/2008/layout/HalfCircleOrganizationChart"/>
    <dgm:cxn modelId="{59BEFF21-58D4-4546-8DF5-22661491D0BA}" type="presParOf" srcId="{5D9E4FC1-A996-974B-8217-F0A1C3B24E5D}" destId="{E4D0883D-E427-6D4C-890D-2CC4360CF3FA}" srcOrd="2" destOrd="0" presId="urn:microsoft.com/office/officeart/2008/layout/HalfCircleOrganizationChart"/>
    <dgm:cxn modelId="{32F1B10A-1100-024D-9F44-4405C27AE852}" type="presParOf" srcId="{07F20F78-4D8E-5944-BC9E-C7F0D7D679B7}" destId="{79F14E6C-096A-3542-B7C2-504BB325DE7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D6640-ABB6-6C43-931D-EDDBE03DCF49}">
      <dsp:nvSpPr>
        <dsp:cNvPr id="0" name=""/>
        <dsp:cNvSpPr/>
      </dsp:nvSpPr>
      <dsp:spPr>
        <a:xfrm>
          <a:off x="4063999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8CFEF-95AD-2A4F-A5F2-799D2BE559FB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384FC-5EB6-DE47-B0D1-F0078AF43668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60A4E-21C7-D84E-8E27-72EFC5F7432D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0242D-658E-FF45-B61F-4FB84EE6959D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Clair et direct</a:t>
          </a:r>
        </a:p>
      </dsp:txBody>
      <dsp:txXfrm>
        <a:off x="2225972" y="816165"/>
        <a:ext cx="3676054" cy="1176337"/>
      </dsp:txXfrm>
    </dsp:sp>
    <dsp:sp modelId="{46D28B88-31C4-004D-BF62-0CDE532644B2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12639-E958-6543-949B-02F7D771A488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C0630-749A-CB40-B3AF-D139019EBCB4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Epuré</a:t>
          </a:r>
        </a:p>
      </dsp:txBody>
      <dsp:txXfrm>
        <a:off x="1959" y="3426164"/>
        <a:ext cx="3676054" cy="1176337"/>
      </dsp:txXfrm>
    </dsp:sp>
    <dsp:sp modelId="{4A3FD163-70FB-DD4F-937A-E668BF4558F0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06ABA-8907-A342-849D-3354FDD1094D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rgbClr val="E4BC2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924F2-741B-7C40-8EDA-F63E3BDA3444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rPr>
            <a:t>Design</a:t>
          </a:r>
        </a:p>
      </dsp:txBody>
      <dsp:txXfrm>
        <a:off x="4449985" y="3426164"/>
        <a:ext cx="3676054" cy="117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22E61-6F0B-9549-B6D2-983CD3B523C9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69B4A-3960-9C4B-B760-C1EDDEB2F0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61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2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</a:t>
            </a:r>
            <a:r>
              <a:rPr lang="fr-FR" baseline="0" dirty="0"/>
              <a:t> propre: pas </a:t>
            </a:r>
            <a:r>
              <a:rPr lang="fr-FR" baseline="0" dirty="0" err="1"/>
              <a:t>blacklisté</a:t>
            </a:r>
            <a:r>
              <a:rPr lang="fr-FR" baseline="0" dirty="0"/>
              <a:t> et trop jeune pour avoir une réputation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5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Wingdings" charset="2"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Objet = </a:t>
            </a:r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Preheader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0" indent="0" algn="l">
              <a:buFont typeface="Wingdings" charset="2"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Longueur du corps</a:t>
            </a:r>
          </a:p>
          <a:p>
            <a:pPr marL="0" indent="0" algn="l">
              <a:buFont typeface="Wingdings" charset="2"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Rapport texte/médias (30/70)</a:t>
            </a:r>
          </a:p>
          <a:p>
            <a:pPr marL="0" indent="0" algn="l">
              <a:buFont typeface="Wingdings" charset="2"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Très HTML:</a:t>
            </a:r>
            <a:r>
              <a:rPr lang="fr-FR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good pour clients (relance, infos, vœux</a:t>
            </a:r>
            <a:r>
              <a:rPr lang="mr-IN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…</a:t>
            </a:r>
            <a:r>
              <a:rPr lang="fr-FR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), moins bon pour prospect </a:t>
            </a:r>
            <a:r>
              <a:rPr lang="fr-FR" baseline="0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pcq</a:t>
            </a:r>
            <a:r>
              <a:rPr lang="fr-FR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impersonnel</a:t>
            </a:r>
          </a:p>
          <a:p>
            <a:pPr marL="0" indent="0" algn="l">
              <a:buFont typeface="Wingdings" charset="2"/>
              <a:buNone/>
            </a:pPr>
            <a:r>
              <a:rPr lang="fr-FR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Désabonnement (raison)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7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Doit tenir sur 1 écran</a:t>
            </a:r>
          </a:p>
          <a:p>
            <a:r>
              <a:rPr lang="fr-FR" dirty="0"/>
              <a:t>Facilement analysable et recevable</a:t>
            </a:r>
          </a:p>
          <a:p>
            <a:r>
              <a:rPr lang="fr-FR" dirty="0"/>
              <a:t>Retour : taux de cliques,</a:t>
            </a:r>
            <a:r>
              <a:rPr lang="fr-FR" baseline="0" dirty="0"/>
              <a:t> contact </a:t>
            </a:r>
            <a:r>
              <a:rPr lang="fr-FR" baseline="0" dirty="0" err="1"/>
              <a:t>propect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97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Retour: taux d’ouvertures</a:t>
            </a:r>
          </a:p>
          <a:p>
            <a:r>
              <a:rPr lang="fr-FR" dirty="0"/>
              <a:t>HTML parfois</a:t>
            </a:r>
            <a:r>
              <a:rPr lang="fr-FR" baseline="0" dirty="0"/>
              <a:t> irrecevable </a:t>
            </a:r>
          </a:p>
          <a:p>
            <a:r>
              <a:rPr lang="fr-FR" baseline="0" dirty="0"/>
              <a:t>Solution </a:t>
            </a:r>
            <a:r>
              <a:rPr lang="fr-FR" baseline="0" dirty="0" err="1"/>
              <a:t>mutipart</a:t>
            </a:r>
            <a:r>
              <a:rPr lang="fr-FR" baseline="0" dirty="0"/>
              <a:t> pour le B (comme ça dans tous les cas ils </a:t>
            </a:r>
            <a:r>
              <a:rPr lang="fr-FR" baseline="0" dirty="0" err="1"/>
              <a:t>recvoivent</a:t>
            </a:r>
            <a:r>
              <a:rPr lang="fr-FR" baseline="0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6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BDD: Acquisition, contraintes</a:t>
            </a:r>
            <a:r>
              <a:rPr lang="fr-FR" baseline="0" dirty="0"/>
              <a:t> légales, segmentation</a:t>
            </a:r>
          </a:p>
          <a:p>
            <a:r>
              <a:rPr lang="fr-FR" baseline="0" dirty="0"/>
              <a:t>Routeur: Réputation (+du routeur: fonctionnalités design, </a:t>
            </a:r>
            <a:r>
              <a:rPr lang="fr-FR" baseline="0" dirty="0" err="1"/>
              <a:t>metrics</a:t>
            </a:r>
            <a:r>
              <a:rPr lang="fr-FR" baseline="0" dirty="0"/>
              <a:t>)</a:t>
            </a:r>
          </a:p>
          <a:p>
            <a:r>
              <a:rPr lang="fr-FR" baseline="0" dirty="0"/>
              <a:t>Fond: </a:t>
            </a:r>
            <a:r>
              <a:rPr lang="fr-FR" baseline="0" dirty="0" err="1"/>
              <a:t>Merge</a:t>
            </a:r>
            <a:r>
              <a:rPr lang="fr-FR" baseline="0" dirty="0"/>
              <a:t> tag, pertinence (suivant segmentation), poids</a:t>
            </a:r>
          </a:p>
          <a:p>
            <a:r>
              <a:rPr lang="fr-FR" baseline="0" dirty="0"/>
              <a:t>Forme: Attractivité,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72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Acquisition: viabilité</a:t>
            </a:r>
            <a:r>
              <a:rPr lang="fr-FR" baseline="0" dirty="0"/>
              <a:t> des adresses </a:t>
            </a:r>
          </a:p>
          <a:p>
            <a:r>
              <a:rPr lang="fr-FR" baseline="0" dirty="0"/>
              <a:t>-techniques d’acquisition: formulaire (site), demande (directe/indirecte), récupération (RS), commande (tiers)</a:t>
            </a:r>
          </a:p>
          <a:p>
            <a:r>
              <a:rPr lang="fr-FR" baseline="0" dirty="0"/>
              <a:t>-risques</a:t>
            </a:r>
            <a:endParaRPr lang="fr-FR" dirty="0"/>
          </a:p>
          <a:p>
            <a:r>
              <a:rPr lang="fr-FR" dirty="0"/>
              <a:t>Consentement: imposer par CNIL</a:t>
            </a:r>
            <a:r>
              <a:rPr lang="fr-FR" baseline="0" dirty="0"/>
              <a:t> (tolérance en B2B pour le </a:t>
            </a:r>
            <a:r>
              <a:rPr lang="fr-FR" baseline="0" dirty="0" err="1"/>
              <a:t>opt</a:t>
            </a:r>
            <a:r>
              <a:rPr lang="fr-FR" baseline="0" dirty="0"/>
              <a:t>-out passif)</a:t>
            </a:r>
          </a:p>
          <a:p>
            <a:r>
              <a:rPr lang="fr-FR" baseline="0" dirty="0"/>
              <a:t>-risques amende (15k)</a:t>
            </a:r>
          </a:p>
          <a:p>
            <a:r>
              <a:rPr lang="fr-FR" baseline="0" dirty="0" err="1"/>
              <a:t>Blacklist</a:t>
            </a:r>
            <a:r>
              <a:rPr lang="fr-FR" baseline="0" dirty="0"/>
              <a:t>: (</a:t>
            </a:r>
            <a:r>
              <a:rPr lang="fr-FR" baseline="0" dirty="0" err="1"/>
              <a:t>Greylist</a:t>
            </a:r>
            <a:r>
              <a:rPr lang="fr-FR" baseline="0" dirty="0"/>
              <a:t> pour les non réponses en attente d’un 2eme essai)</a:t>
            </a:r>
          </a:p>
          <a:p>
            <a:r>
              <a:rPr lang="fr-FR" baseline="0" dirty="0" err="1"/>
              <a:t>Blacklist</a:t>
            </a:r>
            <a:r>
              <a:rPr lang="fr-FR" baseline="0" dirty="0"/>
              <a:t> pour les désinscrits ou les non-intéressés</a:t>
            </a:r>
          </a:p>
          <a:p>
            <a:r>
              <a:rPr lang="fr-FR" baseline="0" dirty="0"/>
              <a:t>Segmentation hyper importante car permet la personnalisation et l’envoi de mails pertinents (par postes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83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6203A"/>
                </a:solidFill>
              </a:rPr>
              <a:t>Fonctionnalités (design &amp; codage)</a:t>
            </a:r>
          </a:p>
          <a:p>
            <a:pPr algn="l"/>
            <a:r>
              <a:rPr lang="fr-FR" dirty="0" err="1">
                <a:solidFill>
                  <a:srgbClr val="06203A"/>
                </a:solidFill>
              </a:rPr>
              <a:t>Metrics</a:t>
            </a:r>
            <a:endParaRPr lang="fr-FR" dirty="0">
              <a:solidFill>
                <a:srgbClr val="06203A"/>
              </a:solidFill>
            </a:endParaRPr>
          </a:p>
          <a:p>
            <a:pPr algn="l"/>
            <a:r>
              <a:rPr lang="fr-FR" dirty="0">
                <a:solidFill>
                  <a:srgbClr val="06203A"/>
                </a:solidFill>
              </a:rPr>
              <a:t>	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Device</a:t>
            </a:r>
            <a:r>
              <a:rPr lang="fr-FR" dirty="0"/>
              <a:t>,</a:t>
            </a:r>
            <a:r>
              <a:rPr lang="fr-FR" baseline="0" dirty="0"/>
              <a:t> s’assurer de l’adaptabilité selon le </a:t>
            </a:r>
            <a:r>
              <a:rPr lang="fr-FR" baseline="0" dirty="0" err="1"/>
              <a:t>device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4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1 seul</a:t>
            </a:r>
            <a:r>
              <a:rPr lang="fr-FR" baseline="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message </a:t>
            </a: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à transmettre (2lignes pour comprendre)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1 idée = 1 paragraphe = 3 lignes max</a:t>
            </a:r>
          </a:p>
          <a:p>
            <a:pPr marL="0" indent="0" algn="l">
              <a:buFontTx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Etre concis (3sec pour catcher-15sec)</a:t>
            </a:r>
          </a:p>
          <a:p>
            <a:pPr marL="0" indent="0" algn="l">
              <a:buFontTx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Hiérarchie de l’information (+ important en 1)</a:t>
            </a:r>
          </a:p>
          <a:p>
            <a:pPr marL="0" indent="0" algn="l">
              <a:buFontTx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Logo on top</a:t>
            </a:r>
          </a:p>
          <a:p>
            <a:pPr marL="0" indent="0" algn="l">
              <a:buFontTx/>
              <a:buNone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Visuel aérien, structuré, géométrique</a:t>
            </a:r>
          </a:p>
          <a:p>
            <a:r>
              <a:rPr lang="fr-FR" dirty="0"/>
              <a:t>CTA: Le</a:t>
            </a:r>
            <a:r>
              <a:rPr lang="fr-FR" baseline="0" dirty="0"/>
              <a:t> mail pose des questions et le CTA apporte les réponses, le lecteur doit savoir où le CTA va l’emmener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BDD: Acquisition, contraintes</a:t>
            </a:r>
            <a:r>
              <a:rPr lang="fr-FR" baseline="0" dirty="0"/>
              <a:t> légales, segmentation</a:t>
            </a:r>
          </a:p>
          <a:p>
            <a:r>
              <a:rPr lang="fr-FR" baseline="0" dirty="0"/>
              <a:t>Routeur: Réputation (+du routeur: fonctionnalités design, </a:t>
            </a:r>
            <a:r>
              <a:rPr lang="fr-FR" baseline="0" dirty="0" err="1"/>
              <a:t>metrics</a:t>
            </a:r>
            <a:r>
              <a:rPr lang="fr-FR" baseline="0" dirty="0"/>
              <a:t>)</a:t>
            </a:r>
          </a:p>
          <a:p>
            <a:r>
              <a:rPr lang="fr-FR" baseline="0" dirty="0"/>
              <a:t>Fond: </a:t>
            </a:r>
            <a:r>
              <a:rPr lang="fr-FR" baseline="0" dirty="0" err="1"/>
              <a:t>Merge</a:t>
            </a:r>
            <a:r>
              <a:rPr lang="fr-FR" baseline="0" dirty="0"/>
              <a:t> tag, pertinence (suivant segmentation), poids</a:t>
            </a:r>
          </a:p>
          <a:p>
            <a:r>
              <a:rPr lang="fr-FR" baseline="0" dirty="0"/>
              <a:t>Forme: Attractivité,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5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3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6203A"/>
                </a:solidFill>
              </a:rPr>
              <a:t>Fonctionnalités (design &amp; codage)</a:t>
            </a:r>
          </a:p>
          <a:p>
            <a:pPr algn="l"/>
            <a:r>
              <a:rPr lang="fr-FR" dirty="0" err="1">
                <a:solidFill>
                  <a:srgbClr val="06203A"/>
                </a:solidFill>
              </a:rPr>
              <a:t>Metrics</a:t>
            </a:r>
            <a:endParaRPr lang="fr-FR" dirty="0">
              <a:solidFill>
                <a:srgbClr val="06203A"/>
              </a:solidFill>
            </a:endParaRPr>
          </a:p>
          <a:p>
            <a:pPr algn="l"/>
            <a:r>
              <a:rPr lang="fr-FR" dirty="0">
                <a:solidFill>
                  <a:srgbClr val="06203A"/>
                </a:solidFill>
              </a:rPr>
              <a:t>		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69B4A-3960-9C4B-B760-C1EDDEB2F0F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97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1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2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68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9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09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3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5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7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38EC-66A5-7444-8BBB-2B63345659CD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379C-FC44-3547-B148-20E104CFD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Stratégie </a:t>
            </a:r>
            <a:r>
              <a:rPr lang="fr-FR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emailling 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6203A"/>
                </a:solidFill>
              </a:rPr>
              <a:t>Leviers - Analyse - Propositions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7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2" y="-1435910"/>
            <a:ext cx="10075896" cy="10075896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50504"/>
            <a:ext cx="9144000" cy="3707296"/>
          </a:xfrm>
        </p:spPr>
        <p:txBody>
          <a:bodyPr>
            <a:normAutofit fontScale="92500" lnSpcReduction="10000"/>
          </a:bodyPr>
          <a:lstStyle/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Responsive OK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IP OK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Sécurités à faire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HTML 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Poids OK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Mots bannis OK</a:t>
            </a:r>
          </a:p>
          <a:p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Caractères spéciaux changement de caractéristiques police</a:t>
            </a:r>
          </a:p>
          <a:p>
            <a:endParaRPr lang="fr-FR" sz="2600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393283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Fond </a:t>
            </a:r>
            <a:r>
              <a:rPr lang="fr-FR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 Caractéristiques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4" y="2715091"/>
            <a:ext cx="8029822" cy="37428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H="1">
            <a:off x="1381328" y="4244850"/>
            <a:ext cx="389106" cy="337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623486" y="4229134"/>
            <a:ext cx="246603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Pas de </a:t>
            </a:r>
            <a:r>
              <a:rPr lang="fr-FR" dirty="0" err="1"/>
              <a:t>personalisation</a:t>
            </a:r>
            <a:endParaRPr lang="fr-FR" dirty="0"/>
          </a:p>
        </p:txBody>
      </p:sp>
      <p:cxnSp>
        <p:nvCxnSpPr>
          <p:cNvPr id="14" name="Connecteur droit 13"/>
          <p:cNvCxnSpPr>
            <a:stCxn id="12" idx="1"/>
            <a:endCxn id="13" idx="1"/>
          </p:cNvCxnSpPr>
          <p:nvPr/>
        </p:nvCxnSpPr>
        <p:spPr>
          <a:xfrm flipV="1">
            <a:off x="1770434" y="4413800"/>
            <a:ext cx="6853052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3935" y="3373040"/>
            <a:ext cx="4161373" cy="38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28579" y="2135543"/>
            <a:ext cx="19609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Objet = </a:t>
            </a:r>
            <a:r>
              <a:rPr lang="fr-FR" dirty="0" err="1"/>
              <a:t>Préheader</a:t>
            </a:r>
            <a:endParaRPr lang="fr-FR" dirty="0"/>
          </a:p>
        </p:txBody>
      </p:sp>
      <p:cxnSp>
        <p:nvCxnSpPr>
          <p:cNvPr id="20" name="Connecteur droit 19"/>
          <p:cNvCxnSpPr>
            <a:endCxn id="19" idx="1"/>
          </p:cNvCxnSpPr>
          <p:nvPr/>
        </p:nvCxnSpPr>
        <p:spPr>
          <a:xfrm flipV="1">
            <a:off x="6745308" y="2320209"/>
            <a:ext cx="2383271" cy="1243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81328" y="2068760"/>
            <a:ext cx="409311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Objet: Passer au mode agile avec humour</a:t>
            </a:r>
            <a:endParaRPr lang="fr-FR" dirty="0"/>
          </a:p>
        </p:txBody>
      </p:sp>
      <p:cxnSp>
        <p:nvCxnSpPr>
          <p:cNvPr id="25" name="Connecteur droit 24"/>
          <p:cNvCxnSpPr>
            <a:stCxn id="23" idx="3"/>
            <a:endCxn id="19" idx="1"/>
          </p:cNvCxnSpPr>
          <p:nvPr/>
        </p:nvCxnSpPr>
        <p:spPr>
          <a:xfrm>
            <a:off x="5474440" y="2253426"/>
            <a:ext cx="3654139" cy="66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1926077" y="4694589"/>
            <a:ext cx="657858" cy="286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9284310" y="5309704"/>
            <a:ext cx="137720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Mot connu?</a:t>
            </a:r>
            <a:endParaRPr lang="fr-FR" dirty="0"/>
          </a:p>
        </p:txBody>
      </p:sp>
      <p:cxnSp>
        <p:nvCxnSpPr>
          <p:cNvPr id="34" name="Connecteur droit 33"/>
          <p:cNvCxnSpPr>
            <a:endCxn id="33" idx="1"/>
          </p:cNvCxnSpPr>
          <p:nvPr/>
        </p:nvCxnSpPr>
        <p:spPr>
          <a:xfrm>
            <a:off x="2583935" y="4863539"/>
            <a:ext cx="6700375" cy="630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8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40717"/>
            <a:ext cx="5388035" cy="50891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17561" y="5232835"/>
            <a:ext cx="1603947" cy="55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923633" y="5009644"/>
            <a:ext cx="208363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Mieux en fin de mail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76835" y="4720778"/>
            <a:ext cx="4161373" cy="38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8254111" y="2770164"/>
            <a:ext cx="3541468" cy="2031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Eviter d’écrire en rouge</a:t>
            </a:r>
          </a:p>
          <a:p>
            <a:r>
              <a:rPr lang="fr-FR" dirty="0"/>
              <a:t>CTA non direct, trop d’étapes (le numéro peut figurer dans la bande contact mais inutile de dire d’appeler)</a:t>
            </a:r>
          </a:p>
          <a:p>
            <a:r>
              <a:rPr lang="fr-FR" dirty="0"/>
              <a:t>Mieux bouton site ou formulaire devis</a:t>
            </a:r>
            <a:r>
              <a:rPr lang="mr-IN" dirty="0"/>
              <a:t>…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2476835" y="4244849"/>
            <a:ext cx="4161373" cy="381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8254111" y="2133254"/>
            <a:ext cx="18642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Pas de plus-value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158584" y="832108"/>
            <a:ext cx="4781862" cy="2880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597829" y="1315241"/>
            <a:ext cx="186425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Trop grand</a:t>
            </a:r>
          </a:p>
        </p:txBody>
      </p:sp>
      <p:cxnSp>
        <p:nvCxnSpPr>
          <p:cNvPr id="32" name="Connecteur droit 31"/>
          <p:cNvCxnSpPr>
            <a:stCxn id="27" idx="3"/>
            <a:endCxn id="28" idx="1"/>
          </p:cNvCxnSpPr>
          <p:nvPr/>
        </p:nvCxnSpPr>
        <p:spPr>
          <a:xfrm flipV="1">
            <a:off x="6940446" y="1499907"/>
            <a:ext cx="1657383" cy="7724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1" idx="3"/>
            <a:endCxn id="22" idx="1"/>
          </p:cNvCxnSpPr>
          <p:nvPr/>
        </p:nvCxnSpPr>
        <p:spPr>
          <a:xfrm flipV="1">
            <a:off x="6638208" y="2317920"/>
            <a:ext cx="1615903" cy="2117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6" idx="3"/>
            <a:endCxn id="17" idx="1"/>
          </p:cNvCxnSpPr>
          <p:nvPr/>
        </p:nvCxnSpPr>
        <p:spPr>
          <a:xfrm flipV="1">
            <a:off x="6638208" y="3785827"/>
            <a:ext cx="1615903" cy="11255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3" idx="3"/>
            <a:endCxn id="7" idx="1"/>
          </p:cNvCxnSpPr>
          <p:nvPr/>
        </p:nvCxnSpPr>
        <p:spPr>
          <a:xfrm flipV="1">
            <a:off x="5321508" y="5194310"/>
            <a:ext cx="2602125" cy="3158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26645"/>
            <a:ext cx="7240555" cy="45090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884785" y="2463281"/>
            <a:ext cx="3321409" cy="597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7" idx="1"/>
            <a:endCxn id="13" idx="2"/>
          </p:cNvCxnSpPr>
          <p:nvPr/>
        </p:nvCxnSpPr>
        <p:spPr>
          <a:xfrm flipV="1">
            <a:off x="2371194" y="2168955"/>
            <a:ext cx="354363" cy="3817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54586" y="1799623"/>
            <a:ext cx="274194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2ème grosse information</a:t>
            </a:r>
          </a:p>
        </p:txBody>
      </p:sp>
      <p:sp>
        <p:nvSpPr>
          <p:cNvPr id="16" name="Forme libre 15"/>
          <p:cNvSpPr/>
          <p:nvPr/>
        </p:nvSpPr>
        <p:spPr>
          <a:xfrm>
            <a:off x="557349" y="3788229"/>
            <a:ext cx="5991497" cy="931817"/>
          </a:xfrm>
          <a:custGeom>
            <a:avLst/>
            <a:gdLst>
              <a:gd name="connsiteX0" fmla="*/ 5399314 w 5991497"/>
              <a:gd name="connsiteY0" fmla="*/ 226422 h 931817"/>
              <a:gd name="connsiteX1" fmla="*/ 5399314 w 5991497"/>
              <a:gd name="connsiteY1" fmla="*/ 0 h 931817"/>
              <a:gd name="connsiteX2" fmla="*/ 5982788 w 5991497"/>
              <a:gd name="connsiteY2" fmla="*/ 0 h 931817"/>
              <a:gd name="connsiteX3" fmla="*/ 5991497 w 5991497"/>
              <a:gd name="connsiteY3" fmla="*/ 931817 h 931817"/>
              <a:gd name="connsiteX4" fmla="*/ 8708 w 5991497"/>
              <a:gd name="connsiteY4" fmla="*/ 931817 h 931817"/>
              <a:gd name="connsiteX5" fmla="*/ 0 w 5991497"/>
              <a:gd name="connsiteY5" fmla="*/ 217714 h 931817"/>
              <a:gd name="connsiteX6" fmla="*/ 5399314 w 5991497"/>
              <a:gd name="connsiteY6" fmla="*/ 226422 h 93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1497" h="931817">
                <a:moveTo>
                  <a:pt x="5399314" y="226422"/>
                </a:moveTo>
                <a:lnTo>
                  <a:pt x="5399314" y="0"/>
                </a:lnTo>
                <a:lnTo>
                  <a:pt x="5982788" y="0"/>
                </a:lnTo>
                <a:lnTo>
                  <a:pt x="5991497" y="931817"/>
                </a:lnTo>
                <a:lnTo>
                  <a:pt x="8708" y="931817"/>
                </a:lnTo>
                <a:lnTo>
                  <a:pt x="0" y="217714"/>
                </a:lnTo>
                <a:lnTo>
                  <a:pt x="5399314" y="22642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871332" y="4834409"/>
            <a:ext cx="373828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Présentation (courte, expérience</a:t>
            </a:r>
            <a:r>
              <a:rPr lang="mr-IN" dirty="0"/>
              <a:t>…</a:t>
            </a:r>
            <a:r>
              <a:rPr lang="fr-FR" dirty="0"/>
              <a:t>) bonne pour </a:t>
            </a:r>
            <a:r>
              <a:rPr lang="fr-FR" dirty="0" err="1"/>
              <a:t>preheader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  <a:endCxn id="17" idx="1"/>
          </p:cNvCxnSpPr>
          <p:nvPr/>
        </p:nvCxnSpPr>
        <p:spPr>
          <a:xfrm>
            <a:off x="6548846" y="4720046"/>
            <a:ext cx="1322486" cy="437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539646" y="3072984"/>
            <a:ext cx="6145967" cy="914400"/>
          </a:xfrm>
          <a:custGeom>
            <a:avLst/>
            <a:gdLst>
              <a:gd name="connsiteX0" fmla="*/ 59961 w 6145967"/>
              <a:gd name="connsiteY0" fmla="*/ 0 h 914400"/>
              <a:gd name="connsiteX1" fmla="*/ 6145967 w 6145967"/>
              <a:gd name="connsiteY1" fmla="*/ 0 h 914400"/>
              <a:gd name="connsiteX2" fmla="*/ 6145967 w 6145967"/>
              <a:gd name="connsiteY2" fmla="*/ 689547 h 914400"/>
              <a:gd name="connsiteX3" fmla="*/ 5366479 w 6145967"/>
              <a:gd name="connsiteY3" fmla="*/ 689547 h 914400"/>
              <a:gd name="connsiteX4" fmla="*/ 5396459 w 6145967"/>
              <a:gd name="connsiteY4" fmla="*/ 914400 h 914400"/>
              <a:gd name="connsiteX5" fmla="*/ 0 w 6145967"/>
              <a:gd name="connsiteY5" fmla="*/ 899409 h 914400"/>
              <a:gd name="connsiteX6" fmla="*/ 59961 w 6145967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5967" h="914400">
                <a:moveTo>
                  <a:pt x="59961" y="0"/>
                </a:moveTo>
                <a:lnTo>
                  <a:pt x="6145967" y="0"/>
                </a:lnTo>
                <a:lnTo>
                  <a:pt x="6145967" y="689547"/>
                </a:lnTo>
                <a:lnTo>
                  <a:pt x="5366479" y="689547"/>
                </a:lnTo>
                <a:lnTo>
                  <a:pt x="5396459" y="914400"/>
                </a:lnTo>
                <a:lnTo>
                  <a:pt x="0" y="899409"/>
                </a:lnTo>
                <a:lnTo>
                  <a:pt x="5996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742608" y="2140115"/>
            <a:ext cx="3738282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Secondaire, meilleur après la seconde section pour informer plus précisément sur la nature de HCG</a:t>
            </a:r>
          </a:p>
        </p:txBody>
      </p:sp>
      <p:cxnSp>
        <p:nvCxnSpPr>
          <p:cNvPr id="27" name="Connecteur droit 26"/>
          <p:cNvCxnSpPr>
            <a:endCxn id="26" idx="1"/>
          </p:cNvCxnSpPr>
          <p:nvPr/>
        </p:nvCxnSpPr>
        <p:spPr>
          <a:xfrm flipV="1">
            <a:off x="6685613" y="2601780"/>
            <a:ext cx="1056995" cy="928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5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7" y="1878817"/>
            <a:ext cx="5318849" cy="497918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" name="Connecteur droit avec flèche 10"/>
          <p:cNvCxnSpPr>
            <a:stCxn id="12" idx="1"/>
          </p:cNvCxnSpPr>
          <p:nvPr/>
        </p:nvCxnSpPr>
        <p:spPr>
          <a:xfrm flipH="1">
            <a:off x="4796616" y="3995577"/>
            <a:ext cx="1402302" cy="8317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198918" y="3805571"/>
            <a:ext cx="985652" cy="380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7 vidéos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94426" y="5248894"/>
            <a:ext cx="85828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6 liens</a:t>
            </a:r>
          </a:p>
        </p:txBody>
      </p:sp>
      <p:cxnSp>
        <p:nvCxnSpPr>
          <p:cNvPr id="18" name="Connecteur droit avec flèche 17"/>
          <p:cNvCxnSpPr>
            <a:stCxn id="16" idx="1"/>
          </p:cNvCxnSpPr>
          <p:nvPr/>
        </p:nvCxnSpPr>
        <p:spPr>
          <a:xfrm flipH="1">
            <a:off x="4387040" y="5433560"/>
            <a:ext cx="2307386" cy="9972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847461"/>
            <a:ext cx="9144000" cy="4090305"/>
          </a:xfrm>
        </p:spPr>
        <p:txBody>
          <a:bodyPr/>
          <a:lstStyle/>
          <a:p>
            <a:pPr marL="342900" indent="-342900" algn="l">
              <a:buFont typeface="Wingdings" charset="2"/>
              <a:buChar char="Ø"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Longueur du corps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Rapport texte/médias (30/70)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Très HTML 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Trop de changement de taille/couleur de police</a:t>
            </a:r>
          </a:p>
          <a:p>
            <a:pPr marL="342900" indent="-342900" algn="l">
              <a:buFont typeface="Wingdings" charset="2"/>
              <a:buChar char="Ø"/>
            </a:pP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(Sous utilisation du désabonnement)</a:t>
            </a:r>
          </a:p>
          <a:p>
            <a:pPr marL="342900" indent="-342900" algn="l">
              <a:buFont typeface="Wingdings" charset="2"/>
              <a:buChar char="Ø"/>
            </a:pP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35553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Remarques générales</a:t>
            </a:r>
          </a:p>
        </p:txBody>
      </p:sp>
    </p:spTree>
    <p:extLst>
      <p:ext uri="{BB962C8B-B14F-4D97-AF65-F5344CB8AC3E}">
        <p14:creationId xmlns:p14="http://schemas.microsoft.com/office/powerpoint/2010/main" val="79971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151896" cy="6858001"/>
          </a:xfrm>
          <a:prstGeom prst="rect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64" y="5784208"/>
            <a:ext cx="3402531" cy="1040103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26078" y="441322"/>
            <a:ext cx="6688540" cy="73977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III. Propositions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078952367"/>
              </p:ext>
            </p:extLst>
          </p:nvPr>
        </p:nvGraphicFramePr>
        <p:xfrm>
          <a:off x="2011947" y="10684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685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618077"/>
            <a:ext cx="9144000" cy="4414165"/>
          </a:xfrm>
        </p:spPr>
        <p:txBody>
          <a:bodyPr>
            <a:normAutofit/>
          </a:bodyPr>
          <a:lstStyle/>
          <a:p>
            <a:pPr algn="l"/>
            <a:endParaRPr lang="fr-FR" i="1" dirty="0"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Objet:</a:t>
            </a:r>
          </a:p>
          <a:p>
            <a:pPr algn="l"/>
            <a:endParaRPr lang="fr-FR" i="1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//</a:t>
            </a:r>
            <a:r>
              <a:rPr lang="fr-FR" i="1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Préheader</a:t>
            </a:r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// Bonjour [Civilité] [Nom],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(Accroche, énonçant un potentiel problème chez le prospect (1))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Offre/solution (1)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Argumentaire (1-2)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CTA (lien site/coordonnées)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Signature SG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endParaRPr lang="fr-FR" dirty="0">
              <a:solidFill>
                <a:srgbClr val="06203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96365" y="-3018074"/>
            <a:ext cx="759927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00" dirty="0">
                <a:solidFill>
                  <a:schemeClr val="tx1">
                    <a:alpha val="1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A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35553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Simple et direct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51579" y="1342464"/>
            <a:ext cx="9144000" cy="3829239"/>
          </a:xfrm>
        </p:spPr>
        <p:txBody>
          <a:bodyPr>
            <a:normAutofit/>
          </a:bodyPr>
          <a:lstStyle/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Objet: </a:t>
            </a:r>
          </a:p>
          <a:p>
            <a:pPr algn="l"/>
            <a:endParaRPr lang="fr-FR" i="1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//</a:t>
            </a:r>
            <a:r>
              <a:rPr lang="fr-FR" i="1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Préheader</a:t>
            </a:r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// Bonjour [Civilité] [Nom],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(Accroche, énonçant un potentiel problème chez le prospect (1))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Offre/solution (1)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Argumentaire (1-2)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l"/>
            <a:r>
              <a:rPr lang="fr-FR" i="1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CTA (Vidéo)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862809" y="-2541220"/>
            <a:ext cx="759927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00" dirty="0">
                <a:solidFill>
                  <a:schemeClr val="tx1">
                    <a:alpha val="1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B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335553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Design et direct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" y="4613762"/>
            <a:ext cx="7225238" cy="20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9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206230"/>
            <a:ext cx="9144000" cy="4051570"/>
          </a:xfrm>
        </p:spPr>
        <p:txBody>
          <a:bodyPr/>
          <a:lstStyle/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Cibles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Objet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Texte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Adresses test FAI</a:t>
            </a: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0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151896" cy="6858001"/>
          </a:xfrm>
          <a:prstGeom prst="rect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64" y="5784208"/>
            <a:ext cx="3402531" cy="1040103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5830" y="3752980"/>
            <a:ext cx="10389326" cy="60125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  BDD			   Routeur		        Fond		         Forme</a:t>
            </a:r>
          </a:p>
        </p:txBody>
      </p:sp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6616" y="441323"/>
            <a:ext cx="6688540" cy="73977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I. Les leviers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1" y="2620741"/>
            <a:ext cx="11035925" cy="9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7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151896" cy="6858001"/>
          </a:xfrm>
          <a:prstGeom prst="rect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64" y="5784208"/>
            <a:ext cx="3402531" cy="1040103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5830" y="2067340"/>
            <a:ext cx="10389326" cy="3716868"/>
          </a:xfrm>
        </p:spPr>
        <p:txBody>
          <a:bodyPr>
            <a:normAutofit/>
          </a:bodyPr>
          <a:lstStyle/>
          <a:p>
            <a:pPr algn="l"/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6616" y="441323"/>
            <a:ext cx="6688540" cy="739778"/>
          </a:xfrm>
        </p:spPr>
        <p:txBody>
          <a:bodyPr>
            <a:normAutofit fontScale="90000"/>
          </a:bodyPr>
          <a:lstStyle/>
          <a:p>
            <a:endParaRPr lang="fr-FR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-212951"/>
            <a:ext cx="7445828" cy="744582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3189" y="291563"/>
            <a:ext cx="9144000" cy="1023678"/>
          </a:xfrm>
        </p:spPr>
        <p:txBody>
          <a:bodyPr/>
          <a:lstStyle/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Base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1" y="1819754"/>
            <a:ext cx="9144000" cy="4509891"/>
          </a:xfrm>
        </p:spPr>
        <p:txBody>
          <a:bodyPr/>
          <a:lstStyle/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Acquisition fiable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Consentement (</a:t>
            </a:r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opt</a:t>
            </a: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-in)</a:t>
            </a:r>
          </a:p>
          <a:p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Blacklist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Segmentation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1318079" y="2128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06203A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6996" y="5598367"/>
            <a:ext cx="5673012" cy="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98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39" y="-1229988"/>
            <a:ext cx="8723540" cy="87235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06318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Routeur emailing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88" y="4121739"/>
            <a:ext cx="734424" cy="73442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88" y="2015987"/>
            <a:ext cx="734424" cy="73442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11" y="4096605"/>
            <a:ext cx="734424" cy="734424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781300" y="2756303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Réputation vis-à-vis des clients de messagerie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499761" y="4850944"/>
            <a:ext cx="126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venir Next" charset="0"/>
                <a:ea typeface="Avenir Next" charset="0"/>
                <a:cs typeface="Avenir Next" charset="0"/>
              </a:rPr>
              <a:t>Metrics</a:t>
            </a:r>
            <a:endParaRPr lang="fr-FR" sz="2400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502288" y="4897110"/>
            <a:ext cx="286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Fonctionnalités (design &amp; codage)</a:t>
            </a:r>
          </a:p>
        </p:txBody>
      </p:sp>
    </p:spTree>
    <p:extLst>
      <p:ext uri="{BB962C8B-B14F-4D97-AF65-F5344CB8AC3E}">
        <p14:creationId xmlns:p14="http://schemas.microsoft.com/office/powerpoint/2010/main" val="8820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2" y="-1435910"/>
            <a:ext cx="10075896" cy="10075896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50504"/>
            <a:ext cx="9144000" cy="3707296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Device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Adresse envoyeur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Authentification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HTML / Plain </a:t>
            </a:r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Text</a:t>
            </a: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/ </a:t>
            </a:r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Multipart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Poids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Mots bannis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Caractères spéciaux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Balises ALT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Flash/CSS éviter</a:t>
            </a:r>
          </a:p>
          <a:p>
            <a:endParaRPr lang="fr-FR" dirty="0">
              <a:solidFill>
                <a:srgbClr val="06203A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393283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Fond </a:t>
            </a:r>
            <a:r>
              <a:rPr lang="fr-FR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/ Caractéristiques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2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40" y="-1452497"/>
            <a:ext cx="9924920" cy="992492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Pré-ouverture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Objet</a:t>
            </a:r>
          </a:p>
          <a:p>
            <a:pPr marL="0" indent="0" algn="ctr">
              <a:buNone/>
            </a:pPr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Pré-header</a:t>
            </a: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>
                <a:latin typeface="Avenir Next" charset="0"/>
                <a:ea typeface="Avenir Next" charset="0"/>
                <a:cs typeface="Avenir Next" charset="0"/>
              </a:rPr>
              <a:t>Post-ouverture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Visuel aérien, épuré, structuré, géométrique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1 message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Logo on top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Concision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Hiérarchie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1 idée = 1 paragraphe = 3 lignes max</a:t>
            </a:r>
          </a:p>
          <a:p>
            <a:pPr marL="0" indent="0" algn="ctr">
              <a:buNone/>
            </a:pPr>
            <a:r>
              <a:rPr lang="fr-FR" sz="26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CTA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06318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Forme / Design</a:t>
            </a:r>
          </a:p>
        </p:txBody>
      </p:sp>
    </p:spTree>
    <p:extLst>
      <p:ext uri="{BB962C8B-B14F-4D97-AF65-F5344CB8AC3E}">
        <p14:creationId xmlns:p14="http://schemas.microsoft.com/office/powerpoint/2010/main" val="190323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2151896" cy="6858001"/>
          </a:xfrm>
          <a:prstGeom prst="rect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64" y="5784208"/>
            <a:ext cx="3402531" cy="1040103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5830" y="3752980"/>
            <a:ext cx="10389326" cy="60125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28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   BDD			   Routeur		        Fond		         Forme</a:t>
            </a:r>
          </a:p>
        </p:txBody>
      </p:sp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6616" y="441323"/>
            <a:ext cx="6688540" cy="73977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II. Analyse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1" y="2620741"/>
            <a:ext cx="11035925" cy="9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6" y="-212951"/>
            <a:ext cx="7445828" cy="7445828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3189" y="291563"/>
            <a:ext cx="9144000" cy="1023678"/>
          </a:xfrm>
        </p:spPr>
        <p:txBody>
          <a:bodyPr/>
          <a:lstStyle/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Base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1" y="1819754"/>
            <a:ext cx="9144000" cy="4509891"/>
          </a:xfrm>
        </p:spPr>
        <p:txBody>
          <a:bodyPr/>
          <a:lstStyle/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Bypass</a:t>
            </a:r>
          </a:p>
          <a:p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opt</a:t>
            </a:r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-out passif</a:t>
            </a:r>
          </a:p>
          <a:p>
            <a:r>
              <a:rPr lang="fr-FR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Blacklist</a:t>
            </a:r>
            <a:endParaRPr lang="fr-FR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Segmentation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Actualisation géré par Sarbacane</a:t>
            </a:r>
          </a:p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Alimentation par Nominations?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1318079" y="2128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rgbClr val="06203A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6996" y="5598367"/>
            <a:ext cx="5673012" cy="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21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50" y="1943509"/>
            <a:ext cx="2731768" cy="273176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39" y="-1229988"/>
            <a:ext cx="8723540" cy="87235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79" y="5937766"/>
            <a:ext cx="2667000" cy="666750"/>
          </a:xfrm>
          <a:prstGeom prst="rect">
            <a:avLst/>
          </a:prstGeom>
        </p:spPr>
      </p:pic>
      <p:sp>
        <p:nvSpPr>
          <p:cNvPr id="6" name="Triangle rectangle 5"/>
          <p:cNvSpPr/>
          <p:nvPr/>
        </p:nvSpPr>
        <p:spPr>
          <a:xfrm rot="4554333">
            <a:off x="-1171574" y="-1382148"/>
            <a:ext cx="5391150" cy="5394779"/>
          </a:xfrm>
          <a:prstGeom prst="rtTriangle">
            <a:avLst/>
          </a:prstGeom>
          <a:solidFill>
            <a:srgbClr val="06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 rot="4554333">
            <a:off x="-1581151" y="-1783106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/>
        </p:nvSpPr>
        <p:spPr>
          <a:xfrm rot="4554333">
            <a:off x="-1990727" y="-2184065"/>
            <a:ext cx="5391150" cy="5394779"/>
          </a:xfrm>
          <a:prstGeom prst="rtTriangle">
            <a:avLst/>
          </a:prstGeom>
          <a:solidFill>
            <a:srgbClr val="E4B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 rot="4554333">
            <a:off x="-2076452" y="-2256067"/>
            <a:ext cx="5391150" cy="539477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063189" y="291563"/>
            <a:ext cx="9144000" cy="10236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Routeur emailing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85609" y="1802649"/>
            <a:ext cx="662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Bonne réputation</a:t>
            </a:r>
          </a:p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Reconnu CNIL et SNCD</a:t>
            </a:r>
          </a:p>
          <a:p>
            <a:pPr algn="ctr"/>
            <a:endParaRPr lang="fr-FR" sz="2400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sz="2400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Metrics</a:t>
            </a:r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disponibles:</a:t>
            </a:r>
          </a:p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Ouvertures</a:t>
            </a:r>
          </a:p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Clic</a:t>
            </a:r>
          </a:p>
          <a:p>
            <a:pPr algn="ctr"/>
            <a:r>
              <a:rPr lang="mr-IN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…</a:t>
            </a:r>
            <a:endParaRPr lang="fr-FR" sz="2400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endParaRPr lang="fr-FR" sz="2400" dirty="0">
              <a:solidFill>
                <a:srgbClr val="06203A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fr-FR" sz="2400" dirty="0" err="1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Metrics</a:t>
            </a:r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 manquants:</a:t>
            </a:r>
          </a:p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Recevabilité par FAI</a:t>
            </a:r>
          </a:p>
          <a:p>
            <a:pPr algn="ctr"/>
            <a:r>
              <a:rPr lang="fr-FR" sz="2400" dirty="0">
                <a:solidFill>
                  <a:srgbClr val="06203A"/>
                </a:solidFill>
                <a:latin typeface="Avenir Next" charset="0"/>
                <a:ea typeface="Avenir Next" charset="0"/>
                <a:cs typeface="Avenir Next" charset="0"/>
              </a:rPr>
              <a:t>Temps de lecture</a:t>
            </a:r>
          </a:p>
        </p:txBody>
      </p:sp>
    </p:spTree>
    <p:extLst>
      <p:ext uri="{BB962C8B-B14F-4D97-AF65-F5344CB8AC3E}">
        <p14:creationId xmlns:p14="http://schemas.microsoft.com/office/powerpoint/2010/main" val="784363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8834</TotalTime>
  <Words>731</Words>
  <Application>Microsoft Macintosh PowerPoint</Application>
  <PresentationFormat>Grand écran</PresentationFormat>
  <Paragraphs>179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Avenir Next</vt:lpstr>
      <vt:lpstr>Calibri</vt:lpstr>
      <vt:lpstr>Calibri Light</vt:lpstr>
      <vt:lpstr>Wingdings</vt:lpstr>
      <vt:lpstr>Thème Office</vt:lpstr>
      <vt:lpstr>Stratégie emailling </vt:lpstr>
      <vt:lpstr>I. Les leviers</vt:lpstr>
      <vt:lpstr>Base de données</vt:lpstr>
      <vt:lpstr>Présentation PowerPoint</vt:lpstr>
      <vt:lpstr>Présentation PowerPoint</vt:lpstr>
      <vt:lpstr>Présentation PowerPoint</vt:lpstr>
      <vt:lpstr>II. Analyse</vt:lpstr>
      <vt:lpstr>Base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Propositions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Martin</dc:creator>
  <cp:lastModifiedBy>Lucas Martin</cp:lastModifiedBy>
  <cp:revision>35</cp:revision>
  <dcterms:created xsi:type="dcterms:W3CDTF">2018-05-25T09:53:09Z</dcterms:created>
  <dcterms:modified xsi:type="dcterms:W3CDTF">2019-02-23T15:25:33Z</dcterms:modified>
</cp:coreProperties>
</file>