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FBF26-83E3-40C8-9A22-D0AD14EA3A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2822-5EF7-4D05-A029-E45D7044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FE20-8E57-4B26-9F1A-3C1B1CF05E3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85C-BF49-4B1E-9E2C-381CC6F8A74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8C7F-8E48-45B7-AD1B-9FA80918C15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002F-48BC-46CA-A52C-76E4B1EF64A5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733-5894-4B54-BFB1-D2DB0AD4DAC4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E7F9-07C6-4ADA-9D85-BE086D854631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8925-464C-43A8-85C2-43F19C7BD22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D5AD-8738-4B7B-A6E8-6269101AECB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78EF-BDF2-4938-9D82-F746CA5A51E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E7F9-90BB-455F-B3FC-F4BBACBCD52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C962-FCE8-42DD-9A0A-2D2ED216D95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95AE-07EE-4D3F-99AA-D0EF6F34A70C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3A0-4E82-4265-94EE-2F9BE4B8665B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9ABA-4660-4265-9FC9-4BD1D8514190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91DE-5040-4A80-9319-008D670E3E12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934-E655-4080-93A6-CDA10636A26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A89-9DCE-4324-B9E3-33A93CC28373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3FB3AF-16FB-4561-9BEC-0C1DD5FBBDF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0AFD47-9C12-48F6-BBF2-192AD42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AD0-7CF9-D9C1-146A-6E0D7721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25" y="607710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 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Statistical Project</a:t>
            </a:r>
            <a:br>
              <a:rPr lang="en-US" sz="4000" dirty="0"/>
            </a:br>
            <a:r>
              <a:rPr lang="en-US" sz="4000" dirty="0"/>
              <a:t>House Pricing Predictions</a:t>
            </a:r>
            <a:br>
              <a:rPr lang="en-US" sz="4000" dirty="0"/>
            </a:br>
            <a:r>
              <a:rPr lang="en-US" sz="4000" dirty="0"/>
              <a:t>Pouya Gohari</a:t>
            </a:r>
            <a:br>
              <a:rPr lang="en-US" sz="4000" dirty="0"/>
            </a:br>
            <a:r>
              <a:rPr lang="en-US" sz="4000" dirty="0"/>
              <a:t>SID: 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810102113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FCA6-1E28-374E-F04C-8F0A18A3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66BC-880C-5CB9-C771-ECA25E1A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Heatmap &amp; Mosaic Plots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4B069D-48CE-C9EE-1219-5A6190C0EA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59603" y="1989138"/>
            <a:ext cx="4213432" cy="380206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102B93-7578-BF69-BF31-4A07B5C4F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5877" y="2167731"/>
            <a:ext cx="5011562" cy="34448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F8D6F-739C-C090-CAA3-8B8017B1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0E2-9A43-7EED-8FE4-66B290EB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Inferences &amp; Estimations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76F5-900C-645C-27E2-EC1EEF7C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Shapiro test for normality</a:t>
            </a:r>
          </a:p>
          <a:p>
            <a:r>
              <a:rPr lang="en-US" dirty="0"/>
              <a:t>Shapiro test on Transformed Data</a:t>
            </a:r>
          </a:p>
          <a:p>
            <a:r>
              <a:rPr lang="en-US" dirty="0"/>
              <a:t>T-test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Conduct Percentile Interval for CI</a:t>
            </a:r>
          </a:p>
          <a:p>
            <a:r>
              <a:rPr lang="en-US" dirty="0"/>
              <a:t>Fit MLE params to Normal &amp; Gamma Distributions</a:t>
            </a:r>
          </a:p>
          <a:p>
            <a:r>
              <a:rPr lang="en-US" dirty="0"/>
              <a:t>Conduct CI(Exact Method &amp; Fisher information)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A9D-5E0E-FC7E-38CE-9B65704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F42-3846-BC68-366F-80C8D405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C792-DC73-490B-F55E-03C3B140E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non-parametric Test                       </a:t>
            </a:r>
          </a:p>
          <a:p>
            <a:r>
              <a:rPr lang="en-US" dirty="0"/>
              <a:t>Null hypothesis is </a:t>
            </a:r>
            <a:br>
              <a:rPr lang="en-US" dirty="0"/>
            </a:br>
            <a:r>
              <a:rPr lang="en-US" dirty="0"/>
              <a:t>price &amp; area are normal</a:t>
            </a:r>
          </a:p>
          <a:p>
            <a:r>
              <a:rPr lang="en-US" dirty="0"/>
              <a:t>Alternative hypothesis</a:t>
            </a:r>
            <a:br>
              <a:rPr lang="en-US" dirty="0"/>
            </a:br>
            <a:r>
              <a:rPr lang="en-US" dirty="0"/>
              <a:t>Data will not follow Normal Distribution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E98CE9-3E19-4BB6-7B06-1DA3FF949B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2106136"/>
              </p:ext>
            </p:extLst>
          </p:nvPr>
        </p:nvGraphicFramePr>
        <p:xfrm>
          <a:off x="6493667" y="3487419"/>
          <a:ext cx="4895850" cy="101092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46850015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1972996455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36038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Shapiro test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8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3.15e-16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2.5e-17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02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7D3B3-FB50-1477-B893-54D97C16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E786-71C8-0A23-90CB-5EDD773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 data with Box Cox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B663-8622-BCD0-992B-2F8E33388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Transform data with Box Cox function</a:t>
            </a:r>
          </a:p>
          <a:p>
            <a:r>
              <a:rPr lang="en-US" dirty="0"/>
              <a:t>Repeat Shapiro test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270B81-9D18-ED85-B2DB-D289C2FCC1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4908288"/>
              </p:ext>
            </p:extLst>
          </p:nvPr>
        </p:nvGraphicFramePr>
        <p:xfrm>
          <a:off x="6493667" y="3668396"/>
          <a:ext cx="4895850" cy="74168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863333493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400598029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3108959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Shapiro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7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0.50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0.02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621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7EB00-DFCF-B675-52D6-D6D152BF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7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86AC-D437-D8AC-30AF-5B429060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550A-6154-4530-C17D-517C6426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581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parametric test </a:t>
            </a:r>
          </a:p>
          <a:p>
            <a:r>
              <a:rPr lang="en-US" dirty="0"/>
              <a:t>Null hypothesis is the mean of both sample are equal.</a:t>
            </a:r>
          </a:p>
          <a:p>
            <a:r>
              <a:rPr lang="en-US" dirty="0"/>
              <a:t>An naïve idea is getting two samples from </a:t>
            </a:r>
            <a:br>
              <a:rPr lang="en-US" dirty="0"/>
            </a:br>
            <a:r>
              <a:rPr lang="en-US" dirty="0"/>
              <a:t>same population but from CLT we know they are equal to each other.</a:t>
            </a:r>
          </a:p>
          <a:p>
            <a:r>
              <a:rPr lang="en-US" dirty="0"/>
              <a:t>A brilliant idea is to see if the mean of price for houses based on a categorical feature are equal or not!</a:t>
            </a:r>
          </a:p>
          <a:p>
            <a:r>
              <a:rPr lang="en-US" dirty="0"/>
              <a:t>Mean of prices’ of houses with basement are equal to mean of houses without basement?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71276-E7B6-3476-D842-C1BCD39E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713A264-F49E-5428-2351-E360D13484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0324011"/>
              </p:ext>
            </p:extLst>
          </p:nvPr>
        </p:nvGraphicFramePr>
        <p:xfrm>
          <a:off x="6493667" y="3809046"/>
          <a:ext cx="4895850" cy="741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155416107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523851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9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43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9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11e-6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7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4DD3-8509-A35F-8E60-3BC5C27A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Normal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AC0D6-0737-A351-E433-02A0FD63E8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00945" y="2438399"/>
                <a:ext cx="4895055" cy="28765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mean: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 std</a:t>
                </a:r>
                <a:r>
                  <a:rPr lang="fa-IR" dirty="0"/>
                  <a:t>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Fitted Normal with MLE for price</a:t>
                </a:r>
              </a:p>
              <a:p>
                <a:r>
                  <a:rPr lang="en-US" dirty="0"/>
                  <a:t>Conducted CI for mean: </a:t>
                </a:r>
                <a:r>
                  <a:rPr lang="en-US" sz="1800" b="0" i="0" u="none" strike="noStrike" baseline="0" dirty="0">
                    <a:latin typeface="CMR12"/>
                  </a:rPr>
                  <a:t>(4609839</a:t>
                </a:r>
                <a:r>
                  <a:rPr lang="en-US" sz="1800" b="0" i="1" u="none" strike="noStrike" baseline="0" dirty="0">
                    <a:latin typeface="CMMI12"/>
                  </a:rPr>
                  <a:t>.</a:t>
                </a:r>
                <a:r>
                  <a:rPr lang="en-US" sz="1800" b="0" i="0" u="none" strike="noStrike" baseline="0" dirty="0">
                    <a:latin typeface="CMR12"/>
                  </a:rPr>
                  <a:t>44</a:t>
                </a:r>
                <a:r>
                  <a:rPr lang="en-US" sz="1800" b="0" i="1" u="none" strike="noStrike" baseline="0" dirty="0">
                    <a:latin typeface="CMMI12"/>
                  </a:rPr>
                  <a:t>,</a:t>
                </a:r>
                <a:r>
                  <a:rPr lang="en-US" sz="1800" b="0" i="0" u="none" strike="noStrike" baseline="0" dirty="0">
                    <a:latin typeface="CMR12"/>
                  </a:rPr>
                  <a:t>4923619</a:t>
                </a:r>
                <a:r>
                  <a:rPr lang="en-US" sz="1800" b="0" i="1" u="none" strike="noStrike" baseline="0" dirty="0">
                    <a:latin typeface="CMMI12"/>
                  </a:rPr>
                  <a:t>.</a:t>
                </a:r>
                <a:r>
                  <a:rPr lang="en-US" sz="1800" b="0" i="0" u="none" strike="noStrike" baseline="0" dirty="0">
                    <a:latin typeface="CMR12"/>
                  </a:rPr>
                  <a:t>056)</a:t>
                </a:r>
              </a:p>
              <a:p>
                <a:r>
                  <a:rPr lang="en-US" dirty="0"/>
                  <a:t>CI for std:</a:t>
                </a:r>
                <a:r>
                  <a:rPr lang="en-US" sz="1800" b="0" i="0" u="none" strike="noStrike" baseline="0" dirty="0">
                    <a:latin typeface="CMR12"/>
                  </a:rPr>
                  <a:t> (1763980</a:t>
                </a:r>
                <a:r>
                  <a:rPr lang="en-US" sz="1800" b="0" i="1" u="none" strike="noStrike" baseline="0" dirty="0">
                    <a:latin typeface="CMMI12"/>
                  </a:rPr>
                  <a:t>, </a:t>
                </a:r>
                <a:r>
                  <a:rPr lang="en-US" sz="1800" b="0" i="0" u="none" strike="noStrike" baseline="0" dirty="0">
                    <a:latin typeface="CMR12"/>
                  </a:rPr>
                  <a:t>1986789</a:t>
                </a:r>
                <a:r>
                  <a:rPr lang="en-US" sz="1800" b="0" i="1" u="none" strike="noStrike" baseline="0" dirty="0">
                    <a:latin typeface="CMMI12"/>
                  </a:rPr>
                  <a:t>.</a:t>
                </a:r>
                <a:r>
                  <a:rPr lang="en-US" sz="1800" b="0" i="0" u="none" strike="noStrike" baseline="0" dirty="0">
                    <a:latin typeface="CMR12"/>
                  </a:rPr>
                  <a:t>98)</a:t>
                </a:r>
              </a:p>
              <a:p>
                <a:r>
                  <a:rPr lang="en-US" dirty="0">
                    <a:latin typeface="CMR12"/>
                  </a:rPr>
                  <a:t>Attention we Conduct CI with Exact Method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AC0D6-0737-A351-E433-02A0FD63E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00945" y="2438399"/>
                <a:ext cx="4895055" cy="2876551"/>
              </a:xfrm>
              <a:blipFill>
                <a:blip r:embed="rId3"/>
                <a:stretch>
                  <a:fillRect l="-1868" t="-4025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E8E675-CE70-23FC-B5EA-7C6B2A2DA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2438399"/>
            <a:ext cx="4572490" cy="332786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9E352-132B-8299-BE36-ECE9164C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520-C1ED-D775-CC14-16065E02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Gamma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8A886-1C04-6B5F-271F-6B60198FCF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no straight formula in order to fit Gamma distribution, Therefore we need to initially guess the params values and minimize the log likelihood.</a:t>
                </a:r>
              </a:p>
              <a:p>
                <a:r>
                  <a:rPr lang="en-US" dirty="0"/>
                  <a:t>Conduct CI with Fisher-Information for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7.2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110138.204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511750.859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621881.860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Fitted MLE with following params: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9.1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8,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511752.83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8A886-1C04-6B5F-271F-6B60198F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68" t="-1365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77E931-03E4-C24E-03BE-FB11080CC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15100" y="2754502"/>
            <a:ext cx="4357527" cy="294919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FF87-BB38-2304-46A2-9CC4C4BC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477A-6F11-50B1-7FDD-94617583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alongside CI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D9F6B-D5AF-1F5B-2FC2-0FA0101627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Bootstrap is a very good technique in order to see the distribution of any particular parameters</a:t>
                </a:r>
              </a:p>
              <a:p>
                <a:r>
                  <a:rPr lang="en-US" dirty="0"/>
                  <a:t>CI alongside Distribution of the mean of </a:t>
                </a:r>
                <a:br>
                  <a:rPr lang="en-US" dirty="0"/>
                </a:br>
                <a:r>
                  <a:rPr lang="en-US" dirty="0"/>
                  <a:t>area for houses is in following figure</a:t>
                </a:r>
              </a:p>
              <a:p>
                <a:r>
                  <a:rPr lang="en-US" dirty="0"/>
                  <a:t>CI for 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4273.09375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6168.8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use percentile interval for CI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D9F6B-D5AF-1F5B-2FC2-0FA010162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719121-D9DC-2609-8C43-678195F9E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81775" y="2678295"/>
            <a:ext cx="4619625" cy="310160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0868D-6684-E8F0-350A-DD60868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1848-A58C-C6E4-AC7F-B84E2DFB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7BA2-3DE8-A68E-DCD8-3053F910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Spearman &amp; Pearson Correlation Tests</a:t>
            </a:r>
          </a:p>
          <a:p>
            <a:r>
              <a:rPr lang="en-US" dirty="0"/>
              <a:t>One-Way ANOVA &amp; Kruskal-Wallis Tests</a:t>
            </a:r>
          </a:p>
          <a:p>
            <a:r>
              <a:rPr lang="en-US" dirty="0"/>
              <a:t>Tukey’s &amp; Dunn’s Method</a:t>
            </a:r>
          </a:p>
          <a:p>
            <a:r>
              <a:rPr lang="en-US" dirty="0"/>
              <a:t>Sign &amp; Wilcoxon Test</a:t>
            </a:r>
          </a:p>
          <a:p>
            <a:r>
              <a:rPr lang="en-US" dirty="0"/>
              <a:t>Contingency Table for Independency Test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6410-A798-B967-AA5F-A030EB1E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64AE-23D1-4854-F424-3A020083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90501"/>
            <a:ext cx="10018713" cy="1752599"/>
          </a:xfrm>
        </p:spPr>
        <p:txBody>
          <a:bodyPr/>
          <a:lstStyle/>
          <a:p>
            <a:r>
              <a:rPr lang="en-US" dirty="0"/>
              <a:t>Spearman &amp; Pearson </a:t>
            </a:r>
            <a:br>
              <a:rPr lang="en-US" dirty="0"/>
            </a:br>
            <a:r>
              <a:rPr lang="en-US" dirty="0"/>
              <a:t>Tests between “price”&amp; “area”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0732A-5269-CA75-BD82-3DC45CC2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8610" y="1943100"/>
            <a:ext cx="4607188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Pearson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4C3E8-429A-CD0C-A3DB-E1F4C9398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4676" y="2685256"/>
            <a:ext cx="4895056" cy="2455862"/>
          </a:xfrm>
        </p:spPr>
        <p:txBody>
          <a:bodyPr/>
          <a:lstStyle/>
          <a:p>
            <a:r>
              <a:rPr lang="en-US" dirty="0"/>
              <a:t>Parametric Test(Normality Assumptions)</a:t>
            </a:r>
          </a:p>
          <a:p>
            <a:r>
              <a:rPr lang="en-US" dirty="0"/>
              <a:t>R-statistic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14.8, p-value is 7.32e-42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They are correlated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But price and area are not normal can we really trust this test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1A0A6-6C14-9807-43A3-88D64E28C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6" y="1943100"/>
            <a:ext cx="4622537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Spearman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7DAB-8568-965F-EAC3-4E6585D2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6" y="2685256"/>
            <a:ext cx="4895056" cy="2455862"/>
          </a:xfrm>
        </p:spPr>
        <p:txBody>
          <a:bodyPr/>
          <a:lstStyle/>
          <a:p>
            <a:r>
              <a:rPr lang="en-US" dirty="0"/>
              <a:t>Non-parametric Test(No Assumptions)</a:t>
            </a:r>
          </a:p>
          <a:p>
            <a:r>
              <a:rPr lang="en-US" dirty="0"/>
              <a:t>Correlation Coefficients 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0.6</a:t>
            </a:r>
          </a:p>
          <a:p>
            <a:r>
              <a:rPr lang="en-US" dirty="0"/>
              <a:t>P-value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3.12e-55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1267-B774-31F1-538B-C5ABA3DB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778D-0581-EA7E-FACA-0F9F726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8C9745-DEEA-B837-A585-80BBA2D13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708" y="2811529"/>
            <a:ext cx="8923793" cy="13412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0645-D4A8-0BB6-596B-4B1F4E9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1DE-F95C-A0D9-595A-128FCC53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1752599"/>
          </a:xfrm>
        </p:spPr>
        <p:txBody>
          <a:bodyPr/>
          <a:lstStyle/>
          <a:p>
            <a:r>
              <a:rPr lang="en-US" dirty="0"/>
              <a:t>One-Way ANOVA &amp; Kruskal-Wallis</a:t>
            </a:r>
            <a:br>
              <a:rPr lang="en-US" dirty="0"/>
            </a:br>
            <a:r>
              <a:rPr lang="en-US" dirty="0"/>
              <a:t>Between “price” &amp; “</a:t>
            </a:r>
            <a:r>
              <a:rPr lang="en-US" dirty="0" err="1"/>
              <a:t>furnishingstatus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C51D6-EF9A-FD0C-7393-D21093CD6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One-Way ANOVA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0DC71-0E78-FC05-EF7B-DE8631FEC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there any difference between the mean of prices where they are furnished, un-furnished and semi-furnished?</a:t>
            </a:r>
          </a:p>
          <a:p>
            <a:r>
              <a:rPr lang="en-US" dirty="0"/>
              <a:t>The F-statistic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545625.13</a:t>
            </a:r>
            <a:endParaRPr lang="fa-I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p-value is zero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have examined ANOVA for transformed data but not the real price data!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B3557-5905-F1E0-F705-C06A61ED1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Kruskal-Wallis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499D7-92BD-2254-2BBC-69837D0B58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 alternative non-parametric test for One-Way ANOVA.</a:t>
            </a:r>
          </a:p>
          <a:p>
            <a:r>
              <a:rPr lang="en-US" dirty="0"/>
              <a:t>Are the means of real prices data based on furnishing status equal to one another?</a:t>
            </a:r>
          </a:p>
          <a:p>
            <a:r>
              <a:rPr lang="en-US" dirty="0"/>
              <a:t>The Statistic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69.58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p-value is 7.76e-16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76B2F-246B-AE0D-987F-8B7BF4F9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FECE-E7B7-91E0-A3D5-9D06EC0D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Tukey’s &amp; Dunn’s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9866-C88C-C214-0F95-BBBEB1F6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Tukey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5DD8C9-2567-4D57-55D7-2B9CDE104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3463" y="3234796"/>
            <a:ext cx="4622537" cy="264848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86AAD-E860-6365-B05A-7B840CDBD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Dunn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A26138-994D-E067-4498-DCFA573615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93666" y="3243262"/>
            <a:ext cx="5009357" cy="264001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36D7-0242-80A6-8FB4-66B15C4B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BF5E-DB3A-C455-2334-9EAC313C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ANOVA between transformed “price”,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ariconditioning</a:t>
            </a:r>
            <a:r>
              <a:rPr lang="en-US" dirty="0"/>
              <a:t>” and “</a:t>
            </a:r>
            <a:r>
              <a:rPr lang="en-US" dirty="0" err="1"/>
              <a:t>mainroad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EE3D-4831-C5A6-DC03-E860C0387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A two-way ANOVA is typically used when we want to understand if there is an interaction effect between the two categorical variables on the dependent variable.</a:t>
            </a:r>
          </a:p>
          <a:p>
            <a:pPr algn="l"/>
            <a:endParaRPr lang="en-US" sz="1800" b="0" i="0" u="none" strike="noStrike" baseline="0" dirty="0">
              <a:latin typeface="TimesNewRomanPSM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6D62FB-608C-00FD-847F-8C7D1B4416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9367" y="3429000"/>
            <a:ext cx="4618759" cy="14097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B4F15-4CAC-6302-14CA-F7FB283E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4E24-160C-585A-EDC9-A37D0FB5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no interaction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F6625C-6CE6-F9D8-7CBD-C39208B9A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3276" y="2438399"/>
            <a:ext cx="5857874" cy="3101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8B24-E82D-FA15-2D6E-160C6426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0B4F-F1DF-C6B8-7454-1BE79376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between</a:t>
            </a:r>
            <a:br>
              <a:rPr lang="en-US" dirty="0"/>
            </a:br>
            <a:r>
              <a:rPr lang="en-US" dirty="0"/>
              <a:t>“bedrooms” &amp; “price”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60AD9-F1F7-2208-14B6-BA73E1014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 three label to price</a:t>
            </a:r>
          </a:p>
          <a:p>
            <a:r>
              <a:rPr lang="en-US" dirty="0"/>
              <a:t>Create contingency table</a:t>
            </a:r>
          </a:p>
          <a:p>
            <a:r>
              <a:rPr lang="en-US" dirty="0"/>
              <a:t>Degree of freedom of table is 10</a:t>
            </a:r>
          </a:p>
          <a:p>
            <a:r>
              <a:rPr lang="en-US" dirty="0"/>
              <a:t>Chi-Square statistic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54.06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P-value is 7.16e-10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B60DB3-A8AE-F830-7D07-5824A53333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6025" y="3615675"/>
            <a:ext cx="3671643" cy="12268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D535-06DC-3AF4-E0C0-FADA07E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4A3-EFB6-A83F-B42F-CA846BE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&amp; Wilcoxon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4FDA-1E31-DAF1-B633-9AF4C8E74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for median of price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92C8CA-788E-DE6F-CB25-3C08B7B868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An brilliant idea is set null hypothesis to the mean</a:t>
                </a:r>
              </a:p>
              <a:p>
                <a:r>
                  <a:rPr lang="en-US" dirty="0"/>
                  <a:t>P-value is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1.7e-5</a:t>
                </a:r>
                <a:r>
                  <a:rPr lang="en-US" dirty="0"/>
                  <a:t> 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95% CI for median: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248,296</m:t>
                        </m:r>
                      </m:e>
                    </m:d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92C8CA-788E-DE6F-CB25-3C08B7B86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68" t="-5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6B092-BE7F-F25E-FEE3-74B1BFE25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Wilcoxon for area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48FBA-64A4-EDFB-E19E-6681C07F4F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Set null hypothesis to the real median</a:t>
            </a:r>
          </a:p>
          <a:p>
            <a:r>
              <a:rPr lang="en-US" dirty="0"/>
              <a:t>P-value is approximately zero</a:t>
            </a:r>
          </a:p>
          <a:p>
            <a:r>
              <a:rPr lang="en-US" dirty="0"/>
              <a:t>Why Wilcoxon test reject the real median 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2483-F907-E551-06E2-6806B2A9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F6ED-A500-87F2-A664-EEC75127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78F9-1397-89A6-AA4B-39CB696B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Regression line between “price” and “area”</a:t>
            </a:r>
          </a:p>
          <a:p>
            <a:r>
              <a:rPr lang="en-US" dirty="0"/>
              <a:t>Plot the residual</a:t>
            </a:r>
          </a:p>
          <a:p>
            <a:r>
              <a:rPr lang="en-US" dirty="0"/>
              <a:t>Perform KS test for residuals</a:t>
            </a:r>
          </a:p>
          <a:p>
            <a:r>
              <a:rPr lang="en-US" dirty="0"/>
              <a:t>Bootstrap to obtain distribution of slope</a:t>
            </a:r>
          </a:p>
          <a:p>
            <a:r>
              <a:rPr lang="en-US" dirty="0"/>
              <a:t>Fit regression line between all data for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F3632-5DF5-AFDD-DCF9-E0AF4775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2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D773-4194-896C-679C-8800FF9B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between “price” &amp; “area”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1ED759-019D-CBF7-4D5A-9863AE162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0" y="2667000"/>
            <a:ext cx="4605083" cy="32162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B1900-517C-5EFC-DBE4-90BD64F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C7E9ED-D588-DD2B-E3F7-BF2B588A96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07173" y="2639260"/>
            <a:ext cx="4895850" cy="32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4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A0D2-FE48-89AE-2021-E1091494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residuals comes from normal?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AC50A-9677-2ED3-DF14-585A20164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can perform KS test to answer the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2EA75-4B6B-E799-4D6E-15D838ABA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is, the samples comes from P distribution.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7388-ECDF-2075-58F0-6303F807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B4AB34-4A41-9E1D-B497-5FFDC96D6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96198"/>
              </p:ext>
            </p:extLst>
          </p:nvPr>
        </p:nvGraphicFramePr>
        <p:xfrm>
          <a:off x="2982912" y="4724718"/>
          <a:ext cx="6226176" cy="741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113088">
                  <a:extLst>
                    <a:ext uri="{9D8B030D-6E8A-4147-A177-3AD203B41FA5}">
                      <a16:colId xmlns:a16="http://schemas.microsoft.com/office/drawing/2014/main" val="3663026622"/>
                    </a:ext>
                  </a:extLst>
                </a:gridCol>
                <a:gridCol w="3113088">
                  <a:extLst>
                    <a:ext uri="{9D8B030D-6E8A-4147-A177-3AD203B41FA5}">
                      <a16:colId xmlns:a16="http://schemas.microsoft.com/office/drawing/2014/main" val="2657438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9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0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9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2E6-0124-A7F1-417A-D89222FE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data and recheck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72AFFC-F396-240A-A133-150EE261B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1" y="2438399"/>
            <a:ext cx="4611689" cy="284797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51C375-B38F-7AF6-FDBF-2A26F7716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93666" y="2438398"/>
            <a:ext cx="5376027" cy="30003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B397D-5B29-D329-FC43-E53005E7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20E1-E7BE-D770-DC02-2CEB7D7B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to be discussed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37B-0822-CA5A-608D-70B526E5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r>
              <a:rPr lang="en-US" dirty="0"/>
              <a:t>Parametric Inference and Estimation</a:t>
            </a:r>
          </a:p>
          <a:p>
            <a:r>
              <a:rPr lang="en-US" dirty="0"/>
              <a:t>Hypothesis Inferences</a:t>
            </a:r>
          </a:p>
          <a:p>
            <a:r>
              <a:rPr lang="en-US" dirty="0"/>
              <a:t>Regression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6CC5-B539-F485-7B4D-C1FA5D76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1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5496-4F66-669C-C7F8-AF0ACAE6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Slope with Bootstrap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928B0-19BB-2BA0-49D7-A9FB6C2E1C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empirical std : </a:t>
                </a:r>
                <a:r>
                  <a:rPr lang="en-US" b="0" i="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0.054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theoretical std: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+mj-lt"/>
                            <a:ea typeface="Cambria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+mj-lt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+mj-lt"/>
                                <a:ea typeface="Cambria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+mj-lt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+mj-lt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  <a:ea typeface="Cambria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  <a:ea typeface="Cambria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+mj-lt"/>
                        <a:ea typeface="Cambria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0.0266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95% CI(Percentile Interval):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0.09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0.31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928B0-19BB-2BA0-49D7-A9FB6C2E1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E6E6EA-EE6A-D465-2636-D3B42CA5B8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44013" y="2666999"/>
            <a:ext cx="4082396" cy="31242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8097-41B4-A6AB-2F04-E4A8583D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7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6FA4-A5CE-365A-C1F1-5FA1A5B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The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32D6-4BFC-321A-3AC0-83A4F69E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“furnishing status” with mapping </a:t>
            </a:r>
          </a:p>
          <a:p>
            <a:pPr marL="0" indent="0">
              <a:buNone/>
            </a:pPr>
            <a:r>
              <a:rPr lang="en-US" dirty="0"/>
              <a:t>           1. “furnished” : 2</a:t>
            </a:r>
          </a:p>
          <a:p>
            <a:pPr marL="0" indent="0">
              <a:buNone/>
            </a:pPr>
            <a:r>
              <a:rPr lang="en-US" dirty="0"/>
              <a:t>	   2. “semi-furnished” : 1</a:t>
            </a:r>
          </a:p>
          <a:p>
            <a:pPr marL="0" indent="0">
              <a:buNone/>
            </a:pPr>
            <a:r>
              <a:rPr lang="en-US" dirty="0"/>
              <a:t>	   3. “unfurnished” : 0</a:t>
            </a:r>
          </a:p>
          <a:p>
            <a:r>
              <a:rPr lang="en-US" dirty="0"/>
              <a:t>Assign “yes” to 1 and “no” to 0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1689E-727B-DF67-69A6-BFD71211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83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B220-8ED2-351B-95B8-C2C4A115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Regression line with all numbers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3AC09-AB6A-503E-995F-2AC1233D1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701" y="2667000"/>
            <a:ext cx="7705724" cy="31242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E993-2828-A8F5-BDE7-62A82397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A56B-35E7-2C87-90D6-F63BD0F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F427-91EC-B547-EDC8-F99AD9D5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  <a:p>
            <a:r>
              <a:rPr lang="en-US" dirty="0"/>
              <a:t>Box Plots</a:t>
            </a:r>
          </a:p>
          <a:p>
            <a:r>
              <a:rPr lang="en-US" dirty="0"/>
              <a:t>Pair plots and correlation matrix</a:t>
            </a:r>
          </a:p>
          <a:p>
            <a:r>
              <a:rPr lang="en-US" dirty="0"/>
              <a:t>Q-Q plots</a:t>
            </a:r>
          </a:p>
          <a:p>
            <a:r>
              <a:rPr lang="en-US" dirty="0"/>
              <a:t>Heatmap plot &amp; Mosaic plots</a:t>
            </a:r>
          </a:p>
          <a:p>
            <a:r>
              <a:rPr lang="en-US" dirty="0"/>
              <a:t>Bar plots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BBFF-E362-B89D-930C-2970E786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27A1-5A1D-C3AF-5007-04A962F3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67308B-1DCB-7816-8F94-34C07451AE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22251" y="1974021"/>
            <a:ext cx="7938116" cy="43736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B3470-BAC2-84D9-C416-911FFD1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9DD-83A3-EBF4-C2B6-75C8E595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5BA654-36A1-B307-0148-7932CE698A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21162" y="1778729"/>
            <a:ext cx="8345009" cy="46143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39E2-898F-A3A8-8BCF-0AE8FF10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DF02-BDB4-A2D9-BBC2-3538A6F2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72" y="685800"/>
            <a:ext cx="5528352" cy="1649027"/>
          </a:xfrm>
        </p:spPr>
        <p:txBody>
          <a:bodyPr>
            <a:normAutofit fontScale="90000"/>
          </a:bodyPr>
          <a:lstStyle/>
          <a:p>
            <a:r>
              <a:rPr lang="en-US" dirty="0"/>
              <a:t>Pair Plot and Correlation Matrix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D1F256-8B34-5DEC-7044-7C8E8E3EEB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6379" y="257452"/>
            <a:ext cx="5313144" cy="601208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1C142A-5ADC-27FC-43E3-B62EFC7BA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948566"/>
            <a:ext cx="4824597" cy="432097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F0BA-C835-814F-DF17-2AD42C53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C67F-4749-B2A5-2B63-978FD956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669" y="2702509"/>
            <a:ext cx="5426158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Q-Q plots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3C1A-D7A4-01C8-2F56-ABC8B451E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6798" y="3319138"/>
            <a:ext cx="4999265" cy="1828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None of the are Normal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They are not following t-distribution either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70F0C-B10A-5EBD-C4A6-58B81CC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C56A6-1A45-9370-E252-3FF5586E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89" y="1304647"/>
            <a:ext cx="6428863" cy="44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3327-0B2E-7FB9-472B-2AA0DFC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23AE4A-EA79-49DC-690E-6CD0CBEEA8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24898" y="1992075"/>
            <a:ext cx="7337538" cy="40737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61302-C42F-1C97-5304-8F2CCC29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FD47-9C12-48F6-BBF2-192AD42D61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307</TotalTime>
  <Words>910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</vt:lpstr>
      <vt:lpstr>Cambria Math</vt:lpstr>
      <vt:lpstr>CMMI12</vt:lpstr>
      <vt:lpstr>CMR12</vt:lpstr>
      <vt:lpstr>Corbel</vt:lpstr>
      <vt:lpstr>TimesNewRomanPSMT</vt:lpstr>
      <vt:lpstr>Parallax</vt:lpstr>
      <vt:lpstr>     Statistical Project House Pricing Predictions Pouya Gohari SID:  810102113</vt:lpstr>
      <vt:lpstr>Describe Dataset</vt:lpstr>
      <vt:lpstr>Contents to be discussed </vt:lpstr>
      <vt:lpstr>Visualization</vt:lpstr>
      <vt:lpstr>Histograms </vt:lpstr>
      <vt:lpstr>Box Plots </vt:lpstr>
      <vt:lpstr>Pair Plot and Correlation Matrix </vt:lpstr>
      <vt:lpstr>Q-Q plots   </vt:lpstr>
      <vt:lpstr>Bar Plots</vt:lpstr>
      <vt:lpstr>Heatmap &amp; Mosaic Plots  </vt:lpstr>
      <vt:lpstr>Parametric Inferences &amp; Estimations</vt:lpstr>
      <vt:lpstr>Shapiro Test</vt:lpstr>
      <vt:lpstr>Transform data with Box Cox   </vt:lpstr>
      <vt:lpstr>T-test</vt:lpstr>
      <vt:lpstr>MLE for Normal </vt:lpstr>
      <vt:lpstr>MLE for Gamma Distribution</vt:lpstr>
      <vt:lpstr>Bootstrap alongside CI</vt:lpstr>
      <vt:lpstr>Hypothesis Testing</vt:lpstr>
      <vt:lpstr>Spearman &amp; Pearson  Tests between “price”&amp; “area”</vt:lpstr>
      <vt:lpstr>One-Way ANOVA &amp; Kruskal-Wallis Between “price” &amp; “furnishingstatus”</vt:lpstr>
      <vt:lpstr>Tukey’s &amp; Dunn’s Methods</vt:lpstr>
      <vt:lpstr>Two-Way ANOVA between transformed “price”, “ariconditioning” and “mainroad”</vt:lpstr>
      <vt:lpstr>Illustration of no interaction </vt:lpstr>
      <vt:lpstr>Contingency Table between “bedrooms” &amp; “price”</vt:lpstr>
      <vt:lpstr>Sign &amp; Wilcoxon Tests</vt:lpstr>
      <vt:lpstr>Regression Analysis</vt:lpstr>
      <vt:lpstr>Regression Line between “price” &amp; “area”</vt:lpstr>
      <vt:lpstr>Is residuals comes from normal?</vt:lpstr>
      <vt:lpstr>Transformed data and recheck</vt:lpstr>
      <vt:lpstr>Distribution of Slope with Bootstrap</vt:lpstr>
      <vt:lpstr>Encode The Categorical features</vt:lpstr>
      <vt:lpstr>Fit Regression line with all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Statistical Project House Pricing Predictions Pouya Gohari SID:  810102113</dc:title>
  <dc:creator>pouya gohari</dc:creator>
  <cp:lastModifiedBy>pouya gohari</cp:lastModifiedBy>
  <cp:revision>2</cp:revision>
  <dcterms:created xsi:type="dcterms:W3CDTF">2024-02-15T14:58:52Z</dcterms:created>
  <dcterms:modified xsi:type="dcterms:W3CDTF">2024-02-15T20:06:48Z</dcterms:modified>
</cp:coreProperties>
</file>