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ED03-B478-46E9-A359-90210CABA2E7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B252-0739-4B16-BEC2-0AA31EDF95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05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ED03-B478-46E9-A359-90210CABA2E7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B252-0739-4B16-BEC2-0AA31EDF9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9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ED03-B478-46E9-A359-90210CABA2E7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B252-0739-4B16-BEC2-0AA31EDF9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59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ED03-B478-46E9-A359-90210CABA2E7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B252-0739-4B16-BEC2-0AA31EDF9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76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ED03-B478-46E9-A359-90210CABA2E7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B252-0739-4B16-BEC2-0AA31EDF95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879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ED03-B478-46E9-A359-90210CABA2E7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B252-0739-4B16-BEC2-0AA31EDF9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87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ED03-B478-46E9-A359-90210CABA2E7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B252-0739-4B16-BEC2-0AA31EDF9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87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ED03-B478-46E9-A359-90210CABA2E7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B252-0739-4B16-BEC2-0AA31EDF9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65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ED03-B478-46E9-A359-90210CABA2E7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B252-0739-4B16-BEC2-0AA31EDF9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35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AEED03-B478-46E9-A359-90210CABA2E7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0EB252-0739-4B16-BEC2-0AA31EDF9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974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ED03-B478-46E9-A359-90210CABA2E7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B252-0739-4B16-BEC2-0AA31EDF9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60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AEED03-B478-46E9-A359-90210CABA2E7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0EB252-0739-4B16-BEC2-0AA31EDF95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72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2E16-EA91-43AD-BC2C-E62B13723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867746"/>
            <a:ext cx="10058400" cy="697397"/>
          </a:xfrm>
        </p:spPr>
        <p:txBody>
          <a:bodyPr>
            <a:normAutofit/>
          </a:bodyPr>
          <a:lstStyle/>
          <a:p>
            <a:pPr algn="ctr"/>
            <a:r>
              <a:rPr lang="fa-IR" sz="4000" dirty="0">
                <a:cs typeface="B Shiraz" panose="00000400000000000000" pitchFamily="2" charset="-78"/>
              </a:rPr>
              <a:t>بهینه سازی توپولوژی شبکه های عصبی با رویکرد نظریه بازی ها</a:t>
            </a:r>
            <a:endParaRPr lang="en-US" sz="4000" dirty="0">
              <a:cs typeface="B Shiraz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48BB2-29D7-4E3F-9997-41D4DA8AB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2393554"/>
            <a:ext cx="10058400" cy="1879865"/>
          </a:xfrm>
        </p:spPr>
        <p:txBody>
          <a:bodyPr>
            <a:normAutofit lnSpcReduction="10000"/>
          </a:bodyPr>
          <a:lstStyle/>
          <a:p>
            <a:pPr algn="ctr" rtl="1"/>
            <a:r>
              <a:rPr lang="fa-IR" sz="35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پویا خانی</a:t>
            </a:r>
            <a:endParaRPr lang="en-US" sz="35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  <a:p>
            <a:pPr algn="ctr" rtl="1"/>
            <a:endParaRPr lang="en-US" sz="35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  <a:p>
            <a:pPr algn="ctr" rtl="1"/>
            <a:r>
              <a:rPr lang="fa-IR" sz="35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زمستان 99</a:t>
            </a:r>
            <a:endParaRPr lang="en-US" sz="35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65670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5EDC-895E-4286-8F32-82F25CC7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500" b="1" dirty="0">
                <a:cs typeface="B Nazanin" panose="00000400000000000000" pitchFamily="2" charset="-78"/>
              </a:rPr>
              <a:t>مطالعات موردی روش اول</a:t>
            </a:r>
            <a:endParaRPr lang="en-US" sz="35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0B2AD-7782-4ED8-ACCA-7117F6341C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r" rtl="1"/>
                <a:r>
                  <a:rPr lang="fa-IR" sz="2500" b="1" dirty="0">
                    <a:cs typeface="B Nazanin" panose="00000400000000000000" pitchFamily="2" charset="-78"/>
                  </a:rPr>
                  <a:t>فرض ها: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fa-IR" dirty="0">
                    <a:cs typeface="B Nazanin" panose="00000400000000000000" pitchFamily="2" charset="-78"/>
                  </a:rPr>
                  <a:t>تعداد ائتلاف های نمونه برداری شده:</a:t>
                </a:r>
              </a:p>
              <a:p>
                <a:pPr marL="0" indent="0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𝐦𝐢𝐧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! ,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𝟐𝟓𝟎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a-IR" dirty="0">
                  <a:cs typeface="B Nazanin" panose="00000400000000000000" pitchFamily="2" charset="-78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fa-IR" dirty="0">
                    <a:cs typeface="B Nazanin" panose="00000400000000000000" pitchFamily="2" charset="-78"/>
                  </a:rPr>
                  <a:t>حداقل دقت مورد انتظار شبکه:</a:t>
                </a:r>
              </a:p>
              <a:p>
                <a:pPr marL="0" indent="0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fa-IR" b="1" dirty="0"/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B Nazanin" panose="00000400000000000000" pitchFamily="2" charset="-78"/>
                  </a:rPr>
                  <a:t>ماکسیمم حد آستانه مقدار شیپلی تقریب زده شده برا تصمیم گیری</a:t>
                </a:r>
                <a:r>
                  <a:rPr lang="fa-IR" dirty="0">
                    <a:latin typeface="Calibri" panose="020F0502020204030204" pitchFamily="34" charset="0"/>
                    <a:ea typeface="MS Mincho" panose="02020609040205080304" pitchFamily="49" charset="-128"/>
                    <a:cs typeface="B Nazanin" panose="00000400000000000000" pitchFamily="2" charset="-78"/>
                  </a:rPr>
                  <a:t>:</a:t>
                </a:r>
              </a:p>
              <a:p>
                <a:pPr marL="0" indent="0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SA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 ⋅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a-IR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dirty="0">
                    <a:cs typeface="B Nazanin" panose="00000400000000000000" pitchFamily="2" charset="-78"/>
                  </a:rPr>
                  <a:t> که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𝒔</m:t>
                        </m:r>
                      </m:sub>
                    </m:sSub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 ∈ 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 ,  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.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 , 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.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𝟐𝟓</m:t>
                        </m:r>
                      </m:e>
                    </m:d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 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 </a:t>
                </a:r>
                <a:r>
                  <a:rPr lang="ar-SA" dirty="0">
                    <a:cs typeface="B Nazanin" panose="00000400000000000000" pitchFamily="2" charset="-78"/>
                  </a:rPr>
                  <a:t>همان میانگین مقادیر شیپلی تمام مولفه های شبکه است</a:t>
                </a:r>
                <a:r>
                  <a:rPr lang="fa-IR" dirty="0">
                    <a:cs typeface="B Nazanin" panose="00000400000000000000" pitchFamily="2" charset="-78"/>
                  </a:rPr>
                  <a:t>.</a:t>
                </a:r>
                <a:endParaRPr lang="en-US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endParaRPr lang="fa-IR" dirty="0">
                  <a:cs typeface="B Nazanin" panose="00000400000000000000" pitchFamily="2" charset="-78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B Nazanin" panose="00000400000000000000" pitchFamily="2" charset="-78"/>
                  </a:rPr>
                  <a:t>برای فاز بهینه سازی، تعداد همسایه ها </a:t>
                </a:r>
                <a:r>
                  <a:rPr lang="en-US" i="1" dirty="0">
                    <a:effectLst/>
                    <a:latin typeface="Cambria Math" panose="02040503050406030204" pitchFamily="18" charset="0"/>
                    <a:ea typeface="MS Mincho" panose="02020609040205080304" pitchFamily="49" charset="-128"/>
                    <a:cs typeface="B Nazanin" panose="00000400000000000000" pitchFamily="2" charset="-78"/>
                  </a:rPr>
                  <a:t>b = 50</a:t>
                </a:r>
                <a:r>
                  <a:rPr lang="ar-SA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B Nazanin" panose="00000400000000000000" pitchFamily="2" charset="-78"/>
                  </a:rPr>
                  <a:t> و تعداد نسل ها </a:t>
                </a:r>
                <a:r>
                  <a:rPr lang="en-US" i="1" dirty="0">
                    <a:effectLst/>
                    <a:latin typeface="Cambria Math" panose="02040503050406030204" pitchFamily="18" charset="0"/>
                    <a:ea typeface="MS Mincho" panose="02020609040205080304" pitchFamily="49" charset="-128"/>
                    <a:cs typeface="B Nazanin" panose="00000400000000000000" pitchFamily="2" charset="-78"/>
                  </a:rPr>
                  <a:t>g = 250</a:t>
                </a:r>
                <a:r>
                  <a:rPr lang="en-US" i="1" dirty="0">
                    <a:effectLst/>
                    <a:latin typeface="Arial" panose="020B0604020202020204" pitchFamily="34" charset="0"/>
                    <a:ea typeface="MS Mincho" panose="02020609040205080304" pitchFamily="49" charset="-128"/>
                    <a:cs typeface="B Nazanin" panose="00000400000000000000" pitchFamily="2" charset="-78"/>
                  </a:rPr>
                  <a:t> </a:t>
                </a:r>
                <a:r>
                  <a:rPr lang="ar-SA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B Nazanin" panose="00000400000000000000" pitchFamily="2" charset="-78"/>
                  </a:rPr>
                  <a:t>است.</a:t>
                </a:r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0B2AD-7782-4ED8-ACCA-7117F6341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2727" r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2591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F539-B583-494A-92C0-AD5EC179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500" b="1" dirty="0">
                <a:cs typeface="B Nazanin" panose="00000400000000000000" pitchFamily="2" charset="-78"/>
              </a:rPr>
              <a:t>مطالعات موردی روش اول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B347-C1F5-42D8-B3F4-D3EECE696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مسئله کلاسیک </a:t>
            </a:r>
            <a:r>
              <a:rPr lang="en-US" b="1" dirty="0">
                <a:cs typeface="B Nazanin" panose="00000400000000000000" pitchFamily="2" charset="-78"/>
              </a:rPr>
              <a:t>XOR</a:t>
            </a:r>
            <a:r>
              <a:rPr lang="fa-IR" b="1" dirty="0">
                <a:cs typeface="B Nazanin" panose="00000400000000000000" pitchFamily="2" charset="-78"/>
              </a:rPr>
              <a:t> : </a:t>
            </a:r>
            <a:r>
              <a:rPr lang="fa-IR" dirty="0">
                <a:cs typeface="B Nazanin" panose="00000400000000000000" pitchFamily="2" charset="-78"/>
              </a:rPr>
              <a:t>شروع با 2 ورودی و 5 نورون در لایه مخفی و 1 خروجی</a:t>
            </a:r>
          </a:p>
          <a:p>
            <a:pPr algn="ctr" rtl="1"/>
            <a:endParaRPr lang="en-US" b="1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0F28F-65C6-4CAE-8920-2CAF364B1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72" y="286603"/>
            <a:ext cx="3985605" cy="601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116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82F5-CE06-4FFB-859F-A0CDEB15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500" b="1" dirty="0">
                <a:cs typeface="B Nazanin" panose="00000400000000000000" pitchFamily="2" charset="-78"/>
              </a:rPr>
              <a:t>مطالعات موردی روش اول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29E00-02EE-4419-BBE3-7F0B19D2B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مسئله </a:t>
            </a:r>
            <a:r>
              <a:rPr lang="en-US" b="1" dirty="0">
                <a:cs typeface="B Nazanin" panose="00000400000000000000" pitchFamily="2" charset="-78"/>
              </a:rPr>
              <a:t>Iris</a:t>
            </a:r>
            <a:r>
              <a:rPr lang="fa-IR" b="1" dirty="0">
                <a:cs typeface="B Nazanin" panose="00000400000000000000" pitchFamily="2" charset="-78"/>
              </a:rPr>
              <a:t> : </a:t>
            </a:r>
            <a:r>
              <a:rPr lang="fa-IR" dirty="0">
                <a:cs typeface="B Nazanin" panose="00000400000000000000" pitchFamily="2" charset="-78"/>
              </a:rPr>
              <a:t>شروع با 20 نورون در لایه مخفی</a:t>
            </a:r>
            <a:endParaRPr lang="en-US" b="1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81F66-5E46-4F53-ACA4-1050C6074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9" y="286603"/>
            <a:ext cx="4046571" cy="599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75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82F5-CE06-4FFB-859F-A0CDEB15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500" b="1" dirty="0">
                <a:cs typeface="B Nazanin" panose="00000400000000000000" pitchFamily="2" charset="-78"/>
              </a:rPr>
              <a:t>مطالعات موردی روش اول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29E00-02EE-4419-BBE3-7F0B19D2B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مسئله بهره وری انرژی : </a:t>
            </a:r>
            <a:r>
              <a:rPr lang="fa-IR" dirty="0">
                <a:cs typeface="B Nazanin" panose="00000400000000000000" pitchFamily="2" charset="-78"/>
              </a:rPr>
              <a:t>شروع با 20 نورون در لایه مخفی</a:t>
            </a:r>
            <a:endParaRPr lang="en-US" b="1" dirty="0"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B81F3-F26D-4BB0-BE76-644FE48E2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9" y="286603"/>
            <a:ext cx="3993226" cy="597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73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82F5-CE06-4FFB-859F-A0CDEB15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500" b="1" dirty="0">
                <a:cs typeface="B Nazanin" panose="00000400000000000000" pitchFamily="2" charset="-78"/>
              </a:rPr>
              <a:t>مطالعات موردی روش اول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29E00-02EE-4419-BBE3-7F0B19D2B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مسئله یون کره : </a:t>
            </a:r>
            <a:r>
              <a:rPr lang="fa-IR" dirty="0">
                <a:cs typeface="B Nazanin" panose="00000400000000000000" pitchFamily="2" charset="-78"/>
              </a:rPr>
              <a:t>شروع با 20 نورون در لایه مخفی</a:t>
            </a:r>
            <a:endParaRPr lang="en-US" b="1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3D9DA-E35C-45E7-A69E-0D6390D31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2" y="286603"/>
            <a:ext cx="3955123" cy="590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29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31CE-BC9C-4597-A5D5-3B738CF1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500" b="1" dirty="0">
                <a:cs typeface="B Nazanin" panose="00000400000000000000" pitchFamily="2" charset="-78"/>
              </a:rPr>
              <a:t>روش پیشنهادی دوم</a:t>
            </a:r>
            <a:endParaRPr lang="en-US" sz="35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6B784-6DD2-49DC-AB2C-A6C29AA1E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>
                  <a:lnSpc>
                    <a:spcPct val="200000"/>
                  </a:lnSpc>
                </a:pPr>
                <a:r>
                  <a:rPr lang="fa-IR" dirty="0">
                    <a:cs typeface="B Nazanin" panose="00000400000000000000" pitchFamily="2" charset="-78"/>
                  </a:rPr>
                  <a:t>در این روش، برای تقریب مقدار شیپلی مولفه های شبکه، به جای نمونه برداری ساده و انتخابی، از روش مونت کارلو استفاده میشود و زیر مجموعه ای تصادفی از مولفه ها انتخاب شده و جایگشت(ائتلاف) های ساخته شده توسط آن ها مورد بررسی قرار میگیرد:</a:t>
                </a:r>
              </a:p>
              <a:p>
                <a:pPr rtl="1">
                  <a:lnSpc>
                    <a:spcPct val="2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∈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sub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∪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nary>
                  </m:oMath>
                </a14:m>
                <a:endParaRPr lang="fa-IR" dirty="0">
                  <a:cs typeface="B Nazanin" panose="00000400000000000000" pitchFamily="2" charset="-78"/>
                </a:endParaRPr>
              </a:p>
              <a:p>
                <a:pPr algn="r" rtl="1">
                  <a:lnSpc>
                    <a:spcPct val="200000"/>
                  </a:lnSpc>
                </a:pPr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6B784-6DD2-49DC-AB2C-A6C29AA1E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8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452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0636-E99A-4C82-A569-A555D263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500" b="1" dirty="0">
                <a:cs typeface="B Nazanin" panose="00000400000000000000" pitchFamily="2" charset="-78"/>
              </a:rPr>
              <a:t>روش پیشنهادی دوم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85AF-1FEC-4D37-8D42-5590283E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922" y="1845734"/>
            <a:ext cx="4351757" cy="4023360"/>
          </a:xfrm>
        </p:spPr>
        <p:txBody>
          <a:bodyPr>
            <a:normAutofit fontScale="92500" lnSpcReduction="10000"/>
          </a:bodyPr>
          <a:lstStyle/>
          <a:p>
            <a:pPr algn="r" rtl="1">
              <a:lnSpc>
                <a:spcPct val="200000"/>
              </a:lnSpc>
            </a:pPr>
            <a:r>
              <a:rPr lang="fa-IR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B Nazanin" panose="00000400000000000000" pitchFamily="2" charset="-78"/>
              </a:rPr>
              <a:t>در این بخش ما 3 استراتژی مختلف را برای هرس کردن شبکه و بدست آوردن شبکه کوچک­تر(رویکرد بالا-پایین) بررسی میکنیم: تصادفی­محور، وزن­محور و مبتنی بر مقدار شیپلی. خلاصه ای از این 3 روش در جدول 6 نشان داده شده است.توجه شود استراتژی هرس کردنی که در روش پیشنهادی اول گفته شد، تغییر یافته ی روش </a:t>
            </a:r>
            <a:r>
              <a:rPr lang="en-US" i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B Nazanin" panose="00000400000000000000" pitchFamily="2" charset="-78"/>
              </a:rPr>
              <a:t>SVbottom</a:t>
            </a:r>
            <a:r>
              <a:rPr lang="en-US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B Nazanin" panose="00000400000000000000" pitchFamily="2" charset="-78"/>
              </a:rPr>
              <a:t>(p)</a:t>
            </a:r>
            <a:r>
              <a:rPr lang="fa-IR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B Nazanin" panose="00000400000000000000" pitchFamily="2" charset="-78"/>
              </a:rPr>
              <a:t> است.</a:t>
            </a:r>
            <a:endParaRPr lang="en-US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B Nazanin" panose="00000400000000000000" pitchFamily="2" charset="-78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C89ED-F5B1-46FB-BB4A-73836F2A5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86" y="286603"/>
            <a:ext cx="5652614" cy="591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155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F437-033E-440F-9C01-78F10344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500" b="1" dirty="0">
                <a:cs typeface="B Nazanin" panose="00000400000000000000" pitchFamily="2" charset="-78"/>
              </a:rPr>
              <a:t>مطالعات موردی روش دوم</a:t>
            </a:r>
            <a:endParaRPr lang="en-US" sz="35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90515-E270-498B-A431-A5CBEE5AC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5264" y="1835902"/>
            <a:ext cx="4475643" cy="4023360"/>
          </a:xfrm>
        </p:spPr>
        <p:txBody>
          <a:bodyPr>
            <a:normAutofit fontScale="85000" lnSpcReduction="10000"/>
          </a:bodyPr>
          <a:lstStyle/>
          <a:p>
            <a:pPr algn="r" rtl="1">
              <a:lnSpc>
                <a:spcPct val="200000"/>
              </a:lnSpc>
            </a:pPr>
            <a:r>
              <a:rPr lang="fa-IR" b="1" dirty="0">
                <a:cs typeface="B Nazanin" panose="00000400000000000000" pitchFamily="2" charset="-78"/>
              </a:rPr>
              <a:t>آزمایش بر روی شبکه آموزش دیده شده با تعداد 40 نورون(بازیگر) روی مجموعه داده </a:t>
            </a:r>
            <a:r>
              <a:rPr lang="en-US" b="1" dirty="0">
                <a:cs typeface="B Nazanin" panose="00000400000000000000" pitchFamily="2" charset="-78"/>
              </a:rPr>
              <a:t>MNIST</a:t>
            </a:r>
            <a:r>
              <a:rPr lang="fa-IR" b="1" dirty="0">
                <a:cs typeface="B Nazanin" panose="00000400000000000000" pitchFamily="2" charset="-78"/>
              </a:rPr>
              <a:t> با معیار ارزیابی از نوع خطای آنتروپی متقابل(دقت)</a:t>
            </a:r>
            <a:endParaRPr lang="en-US" b="1" dirty="0">
              <a:cs typeface="B Nazanin" panose="00000400000000000000" pitchFamily="2" charset="-78"/>
            </a:endParaRPr>
          </a:p>
          <a:p>
            <a:pPr algn="r" rtl="1">
              <a:lnSpc>
                <a:spcPct val="200000"/>
              </a:lnSpc>
            </a:pPr>
            <a:endParaRPr lang="en-US" b="1" dirty="0">
              <a:cs typeface="B Nazanin" panose="00000400000000000000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fa-IR" b="1" dirty="0">
                <a:cs typeface="B Nazanin" panose="00000400000000000000" pitchFamily="2" charset="-78"/>
              </a:rPr>
              <a:t>2 آزمایش دیگر بر روی جستجوی توری و شبکه آموزش دیده شده روی مجموعه داده </a:t>
            </a:r>
            <a:r>
              <a:rPr lang="en-US" b="1" dirty="0">
                <a:cs typeface="B Nazanin" panose="00000400000000000000" pitchFamily="2" charset="-78"/>
              </a:rPr>
              <a:t>20newsgropus</a:t>
            </a:r>
            <a:r>
              <a:rPr lang="fa-IR" b="1" dirty="0">
                <a:cs typeface="B Nazanin" panose="00000400000000000000" pitchFamily="2" charset="-78"/>
              </a:rPr>
              <a:t> نیز انجام شد.</a:t>
            </a:r>
            <a:endParaRPr lang="en-US" b="1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47EE1-171C-4A3D-A5E5-6C97D786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0" y="286603"/>
            <a:ext cx="5699191" cy="3142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BD863C-002E-41DA-B65A-03D16A6C4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9" y="3429000"/>
            <a:ext cx="5699191" cy="292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25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FF79-44C8-4E91-83A6-015398F9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500" b="1" dirty="0">
                <a:cs typeface="B Nazanin" panose="00000400000000000000" pitchFamily="2" charset="-78"/>
              </a:rPr>
              <a:t>نتایج نهایی مقایسه روش اول و روش دوم</a:t>
            </a:r>
            <a:endParaRPr lang="en-US" sz="3500" b="1" dirty="0">
              <a:cs typeface="B Nazanin" panose="00000400000000000000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153F93-7731-4E9F-946D-E224F25A9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7" y="1889470"/>
            <a:ext cx="11670890" cy="3931227"/>
          </a:xfrm>
        </p:spPr>
      </p:pic>
    </p:spTree>
    <p:extLst>
      <p:ext uri="{BB962C8B-B14F-4D97-AF65-F5344CB8AC3E}">
        <p14:creationId xmlns:p14="http://schemas.microsoft.com/office/powerpoint/2010/main" val="2460534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F87F-2B8B-440D-BF3A-4BF71366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1053"/>
            <a:ext cx="10058400" cy="673670"/>
          </a:xfrm>
        </p:spPr>
        <p:txBody>
          <a:bodyPr>
            <a:normAutofit/>
          </a:bodyPr>
          <a:lstStyle/>
          <a:p>
            <a:pPr algn="r" rtl="1"/>
            <a:r>
              <a:rPr lang="fa-IR" sz="3500" b="1" dirty="0">
                <a:cs typeface="B Nazanin" panose="00000400000000000000" pitchFamily="2" charset="-78"/>
              </a:rPr>
              <a:t>اهمیت معماری شبکه های عصبی عمیق:</a:t>
            </a:r>
            <a:r>
              <a:rPr lang="fa-IR" sz="2000" b="1" dirty="0">
                <a:cs typeface="B Nazanin" panose="00000400000000000000" pitchFamily="2" charset="-78"/>
              </a:rPr>
              <a:t> تاثیر مستقیم بر روی کارایی شبکه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6C9CD-2CCD-4AD6-A2F0-8895B7C5E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326" y="1798942"/>
            <a:ext cx="9958873" cy="402336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3000" b="1" dirty="0">
                <a:cs typeface="B Nazanin" panose="00000400000000000000" pitchFamily="2" charset="-78"/>
              </a:rPr>
              <a:t> </a:t>
            </a:r>
            <a:r>
              <a:rPr lang="fa-IR" sz="2500" b="1" dirty="0">
                <a:cs typeface="B Nazanin" panose="00000400000000000000" pitchFamily="2" charset="-78"/>
              </a:rPr>
              <a:t>استراتژی های ایستا در مواجهه با معماری شبکه های عصبی عمیق: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500" dirty="0">
                <a:cs typeface="B Nazanin" panose="00000400000000000000" pitchFamily="2" charset="-78"/>
              </a:rPr>
              <a:t> </a:t>
            </a:r>
            <a:r>
              <a:rPr lang="fa-IR" sz="2200" dirty="0">
                <a:cs typeface="B Nazanin" panose="00000400000000000000" pitchFamily="2" charset="-78"/>
              </a:rPr>
              <a:t>به صورت دستی معماری مناسبی انتخاب میشود(مسئله ای از نوع ان پی کامل)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fa-IR" sz="2200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200" dirty="0">
                <a:cs typeface="B Nazanin" panose="00000400000000000000" pitchFamily="2" charset="-78"/>
              </a:rPr>
              <a:t>آزمون و خطا معماری های مختلف و محاسبه خطای آموزش و آزمون(پیچیدگی زمانی بالا)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fa-IR" sz="2200" dirty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cs typeface="B Nazanin" panose="00000400000000000000" pitchFamily="2" charset="-78"/>
              </a:rPr>
              <a:t>اغلب به عنوان راه ساده، معماری کاملا متصل استفاده میشود(قسمت های اضافی شبکه – غیر بهینه بخاطر پارامتر زیاد – نفوذپذیر به داده های خصمانه – ریسک بالای بیش برازش)</a:t>
            </a:r>
          </a:p>
        </p:txBody>
      </p:sp>
    </p:spTree>
    <p:extLst>
      <p:ext uri="{BB962C8B-B14F-4D97-AF65-F5344CB8AC3E}">
        <p14:creationId xmlns:p14="http://schemas.microsoft.com/office/powerpoint/2010/main" val="687157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928D4-9EAA-4FF8-890E-856D633A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500" b="1" dirty="0">
                <a:cs typeface="B Nazanin" panose="00000400000000000000" pitchFamily="2" charset="-78"/>
              </a:rPr>
              <a:t> استراتژی های پویا در مواجهه با معماری شبکه های عصبی عمیق:</a:t>
            </a:r>
          </a:p>
          <a:p>
            <a:pPr algn="r" rtl="1"/>
            <a:endParaRPr lang="en-US" sz="2500" b="1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>
                <a:cs typeface="B Nazanin" panose="00000400000000000000" pitchFamily="2" charset="-78"/>
              </a:rPr>
              <a:t>رویکرد پایین به بالا : </a:t>
            </a:r>
            <a:r>
              <a:rPr lang="fa-IR" dirty="0">
                <a:cs typeface="B Nazanin" panose="00000400000000000000" pitchFamily="2" charset="-78"/>
              </a:rPr>
              <a:t>شروع با شبکه کمینه و افزایش تدریجی مولفه ها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fa-IR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>
                <a:cs typeface="B Nazanin" panose="00000400000000000000" pitchFamily="2" charset="-78"/>
              </a:rPr>
              <a:t>رویکرد بالا به پایین: </a:t>
            </a:r>
            <a:r>
              <a:rPr lang="fa-IR" dirty="0">
                <a:cs typeface="B Nazanin" panose="00000400000000000000" pitchFamily="2" charset="-78"/>
              </a:rPr>
              <a:t>شروع با یک شبکه بزرگ و حذف تدریجی مولفه های کم اثر</a:t>
            </a:r>
            <a:endParaRPr lang="en-US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fa-IR" sz="2000" b="1" dirty="0">
              <a:cs typeface="B Nazanin" panose="00000400000000000000" pitchFamily="2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C02E36-6362-436B-89CE-C6DEEF048832}"/>
              </a:ext>
            </a:extLst>
          </p:cNvPr>
          <p:cNvSpPr txBox="1">
            <a:spLocks/>
          </p:cNvSpPr>
          <p:nvPr/>
        </p:nvSpPr>
        <p:spPr>
          <a:xfrm>
            <a:off x="1066800" y="961053"/>
            <a:ext cx="10058400" cy="673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500" b="1" dirty="0">
                <a:cs typeface="B Nazanin" panose="00000400000000000000" pitchFamily="2" charset="-78"/>
              </a:rPr>
              <a:t>اهمیت معماری شبکه های عصبی عمیق:</a:t>
            </a:r>
            <a:r>
              <a:rPr lang="fa-IR" sz="2000" b="1" dirty="0">
                <a:cs typeface="B Nazanin" panose="00000400000000000000" pitchFamily="2" charset="-78"/>
              </a:rPr>
              <a:t> تاثیر مستقیم بر روی کارایی شبکه</a:t>
            </a:r>
            <a:endParaRPr lang="en-US" sz="2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79002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6D45-57B4-46A2-8F8A-2EE0B3AE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500" b="1" dirty="0">
                <a:cs typeface="B Nazanin" panose="00000400000000000000" pitchFamily="2" charset="-78"/>
              </a:rPr>
              <a:t>تعریف</a:t>
            </a:r>
            <a:endParaRPr lang="en-US" sz="35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86EE-5B47-4F8F-8B51-D015140DD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endParaRPr lang="fa-IR" b="1" dirty="0">
              <a:cs typeface="B Nazanin" panose="00000400000000000000" pitchFamily="2" charset="-78"/>
            </a:endParaRPr>
          </a:p>
          <a:p>
            <a:pPr marL="0" indent="0" algn="r" rtl="1">
              <a:lnSpc>
                <a:spcPct val="250000"/>
              </a:lnSpc>
              <a:buNone/>
            </a:pPr>
            <a:r>
              <a:rPr lang="fa-IR" b="1" dirty="0">
                <a:cs typeface="B Nazanin" panose="00000400000000000000" pitchFamily="2" charset="-78"/>
              </a:rPr>
              <a:t>بازی معادل با یک شبکه عصبی مصنوعی:</a:t>
            </a:r>
            <a:r>
              <a:rPr lang="fa-IR" dirty="0">
                <a:cs typeface="B Nazanin" panose="00000400000000000000" pitchFamily="2" charset="-78"/>
              </a:rPr>
              <a:t> نورون ها را به عنوان بازیگر و ارتباط آن ها با یکدیگر را به عنوان رقابت و همکاری بین بازیگر ها در نظر میگیریم.</a:t>
            </a:r>
          </a:p>
          <a:p>
            <a:pPr marL="0" indent="0" algn="r" rtl="1">
              <a:buNone/>
            </a:pPr>
            <a:endParaRPr lang="fa-IR" sz="2500" b="1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b="1" dirty="0">
                <a:cs typeface="B Nazanin" panose="00000400000000000000" pitchFamily="2" charset="-78"/>
              </a:rPr>
              <a:t>بازی ائتلافی(مشارکتی) : </a:t>
            </a:r>
            <a:r>
              <a:rPr lang="fa-IR" dirty="0">
                <a:cs typeface="B Nazanin" panose="00000400000000000000" pitchFamily="2" charset="-78"/>
              </a:rPr>
              <a:t>گروهی از نورون ها عضو ائتلافی شده و با گروه دیگری از نورون ها به عنوان ائتلافی دیگر، به رقابت میپردازند.</a:t>
            </a:r>
            <a:endParaRPr lang="fa-IR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597804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0107-D5EA-4CAF-828F-0A50A728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500" b="1" dirty="0">
                <a:cs typeface="B Nazanin" panose="00000400000000000000" pitchFamily="2" charset="-78"/>
              </a:rPr>
              <a:t>مقایسه روش های پیشین و روش پیشنهادی، در انتخاب معماری مناسب برای شبکه عصبی</a:t>
            </a:r>
            <a:endParaRPr lang="en-US" sz="25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CE33-D6CE-4CF3-8905-984CED160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endParaRPr lang="fa-IR" sz="2500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500" dirty="0">
                <a:cs typeface="B Nazanin" panose="00000400000000000000" pitchFamily="2" charset="-78"/>
              </a:rPr>
              <a:t>روش های پیشین، مبتنی بر نرخ خطا و وزن بین نورون ها است.(بهینگی و کارایی کم)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fa-IR" sz="2500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fa-IR" sz="2500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500" dirty="0">
                <a:cs typeface="B Nazanin" panose="00000400000000000000" pitchFamily="2" charset="-78"/>
              </a:rPr>
              <a:t>روش جدید، مبتنی بر نظریه بازی ها و مقداری به نام مقدار شیپلی است.(بهینگی و کارایی زیاد)</a:t>
            </a:r>
            <a:endParaRPr lang="en-US" sz="25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55271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035F-59C6-4BE7-A2A0-5CA0C747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500" b="1" dirty="0">
                <a:cs typeface="B Nazanin" panose="00000400000000000000" pitchFamily="2" charset="-78"/>
              </a:rPr>
              <a:t>تعریف مقدار شیپلی و نکته ای راجع به آن</a:t>
            </a:r>
            <a:endParaRPr lang="en-US" sz="35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584A-CFC2-4DDA-A5DA-8B164E35C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 </a:t>
            </a:r>
          </a:p>
          <a:p>
            <a:pPr marL="0" indent="0" algn="r" rtl="1">
              <a:buNone/>
            </a:pPr>
            <a:r>
              <a:rPr lang="fa-IR" sz="2500" b="1" dirty="0">
                <a:cs typeface="B Nazanin" panose="00000400000000000000" pitchFamily="2" charset="-78"/>
              </a:rPr>
              <a:t>مقدار شیپلی: </a:t>
            </a:r>
            <a:r>
              <a:rPr lang="fa-IR" dirty="0">
                <a:cs typeface="B Nazanin" panose="00000400000000000000" pitchFamily="2" charset="-78"/>
              </a:rPr>
              <a:t>مقداری که اثرگذاری هر مولفه در کارایی کل شبکه را نشان میدهد.</a:t>
            </a:r>
          </a:p>
          <a:p>
            <a:pPr marL="0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marL="461963" indent="-90488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محاسبه مقدار شیپلی، نیازمند تشکیل تمام ائتلاف های ممکن است. این باعث میشود تعیین مقدار دقیق مقدار شیپلی، یک مسئله ان پی کامل شود.</a:t>
            </a:r>
          </a:p>
          <a:p>
            <a:pPr marL="371475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u="sng" dirty="0">
                <a:cs typeface="B Nazanin" panose="00000400000000000000" pitchFamily="2" charset="-78"/>
              </a:rPr>
              <a:t>راه حل</a:t>
            </a:r>
            <a:r>
              <a:rPr lang="fa-IR" dirty="0">
                <a:cs typeface="B Nazanin" panose="00000400000000000000" pitchFamily="2" charset="-78"/>
              </a:rPr>
              <a:t>: پروسه نمونه برداری و تقریب مقدار شیپلی</a:t>
            </a:r>
          </a:p>
          <a:p>
            <a:pPr marL="371475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marL="714375" indent="-34290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مقدار شیپلی، یکتا است و همیشه وجود دارد.</a:t>
            </a:r>
          </a:p>
          <a:p>
            <a:pPr marL="461963" indent="-90488" algn="r" rtl="1">
              <a:buFont typeface="Arial" panose="020B0604020202020204" pitchFamily="34" charset="0"/>
              <a:buChar char="•"/>
            </a:pP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97173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1F35-5FA6-4E0C-80C0-11A91059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3500" b="1" dirty="0">
                <a:cs typeface="B Nazanin" panose="00000400000000000000" pitchFamily="2" charset="-78"/>
              </a:rPr>
              <a:t>روش پیشنهادی اول</a:t>
            </a:r>
            <a:endParaRPr lang="en-US" sz="35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E3B482-57A1-4546-8893-C367A7970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27247"/>
              </a:xfrm>
            </p:spPr>
            <p:txBody>
              <a:bodyPr>
                <a:noAutofit/>
              </a:bodyPr>
              <a:lstStyle/>
              <a:p>
                <a:pPr algn="r" rtl="1">
                  <a:lnSpc>
                    <a:spcPct val="150000"/>
                  </a:lnSpc>
                </a:pPr>
                <a:r>
                  <a:rPr lang="fa-IR" b="0" i="0" dirty="0">
                    <a:solidFill>
                      <a:srgbClr val="000000"/>
                    </a:solidFill>
                    <a:effectLst/>
                    <a:latin typeface="BNazanin"/>
                    <a:cs typeface="B Nazanin" panose="00000400000000000000" pitchFamily="2" charset="-78"/>
                  </a:rPr>
                  <a:t>برای یک ائتلاف 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Calibri-Italic"/>
                    <a:cs typeface="B Nazanin" panose="00000400000000000000" pitchFamily="2" charset="-78"/>
                  </a:rPr>
                  <a:t>S</a:t>
                </a:r>
                <a:r>
                  <a:rPr lang="fa-IR" b="0" i="1" dirty="0">
                    <a:solidFill>
                      <a:srgbClr val="000000"/>
                    </a:solidFill>
                    <a:effectLst/>
                    <a:latin typeface="Calibri-Italic"/>
                    <a:cs typeface="B Nazanin" panose="00000400000000000000" pitchFamily="2" charset="-78"/>
                  </a:rPr>
                  <a:t> ، 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BNazanin"/>
                    <a:cs typeface="B Nazanin" panose="00000400000000000000" pitchFamily="2" charset="-78"/>
                  </a:rPr>
                  <a:t>مقدار کل سودی که میتواند بین اعضای آن ائتلاف تقسیم شود را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b="0" i="0" dirty="0">
                    <a:solidFill>
                      <a:srgbClr val="000000"/>
                    </a:solidFill>
                    <a:effectLst/>
                    <a:latin typeface="BNazanin"/>
                    <a:cs typeface="B Nazanin" panose="00000400000000000000" pitchFamily="2" charset="-78"/>
                  </a:rPr>
                  <a:t> مینامیم.در این حالت مقدار شیپلی برای یک عضو، در اصل میانگین پیشرفت بخاطر حضور او در ائتلافی است که آن عضو در آن حضور دار</a:t>
                </a:r>
                <a:r>
                  <a:rPr lang="fa-IR" dirty="0">
                    <a:solidFill>
                      <a:srgbClr val="000000"/>
                    </a:solidFill>
                    <a:latin typeface="BNazanin"/>
                    <a:cs typeface="B Nazanin" panose="00000400000000000000" pitchFamily="2" charset="-78"/>
                  </a:rPr>
                  <a:t>د.( در نهایت عضو یا عضو هایی که مقدار شیپلی آن ها از یه حد آستانه ای کمتر باشه، حذف میشه).</a:t>
                </a:r>
                <a:endParaRPr lang="en-US" dirty="0">
                  <a:solidFill>
                    <a:srgbClr val="000000"/>
                  </a:solidFill>
                  <a:latin typeface="BNazanin"/>
                  <a:cs typeface="B Nazanin" panose="00000400000000000000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b="0" i="0" dirty="0">
                    <a:solidFill>
                      <a:srgbClr val="000000"/>
                    </a:solidFill>
                    <a:effectLst/>
                    <a:latin typeface="BNazanin"/>
                    <a:cs typeface="B Nazanin" panose="00000400000000000000" pitchFamily="2" charset="-78"/>
                  </a:rPr>
                  <a:t>فرض میکنیم 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Calibri-Italic"/>
                    <a:cs typeface="B Nazanin" panose="00000400000000000000" pitchFamily="2" charset="-78"/>
                  </a:rPr>
                  <a:t>A</a:t>
                </a:r>
                <a:r>
                  <a:rPr lang="fa-IR" b="0" i="1" dirty="0">
                    <a:solidFill>
                      <a:srgbClr val="000000"/>
                    </a:solidFill>
                    <a:effectLst/>
                    <a:latin typeface="Calibri-Italic"/>
                    <a:cs typeface="B Nazanin" panose="00000400000000000000" pitchFamily="2" charset="-78"/>
                  </a:rPr>
                  <a:t> 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BNazanin"/>
                    <a:cs typeface="B Nazanin" panose="00000400000000000000" pitchFamily="2" charset="-78"/>
                  </a:rPr>
                  <a:t>مجموعه ای از بازیگر ها باشد و مرتب شده اعضای 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CambriaMath"/>
                    <a:cs typeface="B Nazanin" panose="00000400000000000000" pitchFamily="2" charset="-78"/>
                  </a:rPr>
                  <a:t>A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CambriaMath"/>
                    <a:cs typeface="B Nazanin" panose="00000400000000000000" pitchFamily="2" charset="-78"/>
                  </a:rPr>
                  <a:t> 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BNazanin"/>
                    <a:cs typeface="B Nazanin" panose="00000400000000000000" pitchFamily="2" charset="-78"/>
                  </a:rPr>
                  <a:t>بر اساس حروف الفبا را</a:t>
                </a:r>
                <a14:m>
                  <m:oMath xmlns:m="http://schemas.openxmlformats.org/officeDocument/2006/math">
                    <m:r>
                      <a:rPr lang="ar-SA" i="1">
                        <a:latin typeface="Cambria Math" panose="02040503050406030204" pitchFamily="18" charset="0"/>
                      </a:rPr>
                      <m:t>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fa-IR" b="0" i="0" dirty="0">
                    <a:solidFill>
                      <a:srgbClr val="000000"/>
                    </a:solidFill>
                    <a:effectLst/>
                    <a:latin typeface="BNazanin"/>
                    <a:cs typeface="B Nazanin" panose="00000400000000000000" pitchFamily="2" charset="-78"/>
                  </a:rPr>
                  <a:t> مینامیم. برای یک بازیگر به نام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CambriaMath"/>
                    <a:cs typeface="B Nazanin" panose="00000400000000000000" pitchFamily="2" charset="-78"/>
                  </a:rPr>
                  <a:t>a</a:t>
                </a:r>
                <a:r>
                  <a:rPr lang="fa-IR" b="0" i="1" dirty="0">
                    <a:solidFill>
                      <a:srgbClr val="000000"/>
                    </a:solidFill>
                    <a:effectLst/>
                    <a:latin typeface="CambriaMath"/>
                    <a:cs typeface="B Nazanin" panose="00000400000000000000" pitchFamily="2" charset="-78"/>
                  </a:rPr>
                  <a:t> ،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fa-IR" b="0" i="0" dirty="0">
                    <a:solidFill>
                      <a:srgbClr val="000000"/>
                    </a:solidFill>
                    <a:effectLst/>
                    <a:latin typeface="CambriaMath"/>
                    <a:cs typeface="B Nazanin" panose="00000400000000000000" pitchFamily="2" charset="-78"/>
                  </a:rPr>
                  <a:t> 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BNazanin"/>
                    <a:cs typeface="B Nazanin" panose="00000400000000000000" pitchFamily="2" charset="-78"/>
                  </a:rPr>
                  <a:t>مجموعه ای از بازیگر های درون 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Calibri-Italic"/>
                    <a:cs typeface="B Nazanin" panose="00000400000000000000" pitchFamily="2" charset="-78"/>
                  </a:rPr>
                  <a:t>A</a:t>
                </a:r>
                <a:r>
                  <a:rPr lang="fa-IR" b="0" i="1" dirty="0">
                    <a:solidFill>
                      <a:srgbClr val="000000"/>
                    </a:solidFill>
                    <a:effectLst/>
                    <a:latin typeface="Calibri-Italic"/>
                    <a:cs typeface="B Nazanin" panose="00000400000000000000" pitchFamily="2" charset="-78"/>
                  </a:rPr>
                  <a:t> 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BNazanin"/>
                    <a:cs typeface="B Nazanin" panose="00000400000000000000" pitchFamily="2" charset="-78"/>
                  </a:rPr>
                  <a:t>هستند که در ترتیب 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CambriaMath"/>
                    <a:cs typeface="B Nazanin" panose="00000400000000000000" pitchFamily="2" charset="-78"/>
                  </a:rPr>
                  <a:t>𝝅 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BNazanin"/>
                    <a:cs typeface="B Nazanin" panose="00000400000000000000" pitchFamily="2" charset="-78"/>
                  </a:rPr>
                  <a:t>قبل از 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CambriaMath"/>
                    <a:cs typeface="B Nazanin" panose="00000400000000000000" pitchFamily="2" charset="-78"/>
                  </a:rPr>
                  <a:t>a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CambriaMath"/>
                    <a:cs typeface="B Nazanin" panose="00000400000000000000" pitchFamily="2" charset="-78"/>
                  </a:rPr>
                  <a:t> 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BNazanin"/>
                    <a:cs typeface="B Nazanin" panose="00000400000000000000" pitchFamily="2" charset="-78"/>
                  </a:rPr>
                  <a:t>ظاهر شده اند. در نتیجه مقدار شیپلی بازیگر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CambriaMath"/>
                    <a:cs typeface="B Nazanin" panose="00000400000000000000" pitchFamily="2" charset="-78"/>
                  </a:rPr>
                  <a:t>a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CambriaMath"/>
                    <a:cs typeface="B Nazanin" panose="00000400000000000000" pitchFamily="2" charset="-78"/>
                  </a:rPr>
                  <a:t> 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BNazanin"/>
                    <a:cs typeface="B Nazanin" panose="00000400000000000000" pitchFamily="2" charset="-78"/>
                  </a:rPr>
                  <a:t>میشود</a:t>
                </a:r>
                <a:r>
                  <a:rPr lang="fa-IR" dirty="0">
                    <a:cs typeface="B Nazanin" panose="00000400000000000000" pitchFamily="2" charset="-78"/>
                  </a:rPr>
                  <a:t> : ( در تقریب مقدار شیپلی به جای </a:t>
                </a:r>
                <a:r>
                  <a:rPr lang="en-US" dirty="0">
                    <a:cs typeface="B Nazanin" panose="00000400000000000000" pitchFamily="2" charset="-78"/>
                  </a:rPr>
                  <a:t>|A|!</a:t>
                </a:r>
                <a:r>
                  <a:rPr lang="fa-IR" dirty="0">
                    <a:cs typeface="B Nazanin" panose="00000400000000000000" pitchFamily="2" charset="-78"/>
                  </a:rPr>
                  <a:t> ما </a:t>
                </a:r>
                <a:r>
                  <a:rPr lang="en-US" dirty="0">
                    <a:cs typeface="B Nazanin" panose="00000400000000000000" pitchFamily="2" charset="-78"/>
                  </a:rPr>
                  <a:t>m</a:t>
                </a:r>
                <a:r>
                  <a:rPr lang="fa-IR" dirty="0">
                    <a:cs typeface="B Nazanin" panose="00000400000000000000" pitchFamily="2" charset="-78"/>
                  </a:rPr>
                  <a:t> داریم که تعداد نمونه های ائتلاف است. هرچه </a:t>
                </a:r>
                <a:r>
                  <a:rPr lang="en-US" dirty="0">
                    <a:cs typeface="B Nazanin" panose="00000400000000000000" pitchFamily="2" charset="-78"/>
                  </a:rPr>
                  <a:t>m</a:t>
                </a:r>
                <a:r>
                  <a:rPr lang="fa-IR" dirty="0">
                    <a:cs typeface="B Nazanin" panose="00000400000000000000" pitchFamily="2" charset="-78"/>
                  </a:rPr>
                  <a:t> بیشتر شود، به واقعیت نزدیک تر میشویم)</a:t>
                </a:r>
              </a:p>
              <a:p>
                <a:pPr rt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ar-SA" i="1"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⋃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nary>
                  </m:oMath>
                </a14:m>
                <a:br>
                  <a:rPr lang="fa-IR" dirty="0"/>
                </a:br>
                <a:br>
                  <a:rPr lang="fa-IR" dirty="0"/>
                </a:br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E3B482-57A1-4546-8893-C367A7970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27247"/>
              </a:xfrm>
              <a:blipFill>
                <a:blip r:embed="rId2"/>
                <a:stretch>
                  <a:fillRect l="-303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2945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2236-AC0B-4D4C-AA1D-64CCBD97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500" b="1" dirty="0">
                <a:cs typeface="B Nazanin" panose="00000400000000000000" pitchFamily="2" charset="-78"/>
              </a:rPr>
              <a:t>ارزیابی روش اول: </a:t>
            </a:r>
            <a:r>
              <a:rPr lang="fa-IR" sz="2500" dirty="0">
                <a:cs typeface="B Nazanin" panose="00000400000000000000" pitchFamily="2" charset="-78"/>
              </a:rPr>
              <a:t>محاسبه دقت در طبقه بندی و رگراسیون</a:t>
            </a:r>
            <a:endParaRPr lang="en-US" sz="25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34A15B-0618-44EC-A400-5D38D31693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96072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fa-IR" dirty="0">
                    <a:cs typeface="B Nazanin" panose="00000400000000000000" pitchFamily="2" charset="-78"/>
                  </a:rPr>
                  <a:t>در این روش، برای محاسبه دقت گفته شده، از معیار ترکیبی استفاده میکنیم:</a:t>
                </a:r>
              </a:p>
              <a:p>
                <a:pPr marL="0" indent="0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fa-IR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dirty="0">
                    <a:cs typeface="B Nazanin" panose="00000400000000000000" pitchFamily="2" charset="-78"/>
                  </a:rPr>
                  <a:t>که </a:t>
                </a:r>
                <a:r>
                  <a:rPr lang="en-US" i="1" dirty="0">
                    <a:cs typeface="B Nazanin" panose="00000400000000000000" pitchFamily="2" charset="-78"/>
                  </a:rPr>
                  <a:t>r</a:t>
                </a:r>
                <a:r>
                  <a:rPr lang="fa-IR" dirty="0">
                    <a:cs typeface="B Nazanin" panose="00000400000000000000" pitchFamily="2" charset="-78"/>
                  </a:rPr>
                  <a:t> متغیر همبستگی است و داریم:</a:t>
                </a:r>
              </a:p>
              <a:p>
                <a:pPr marL="0" indent="0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− 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</m:acc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∙ 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𝒀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 − 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𝒀</m:t>
                                          </m:r>
                                        </m:e>
                                      </m:acc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fa-IR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1800" b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در این رابطه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sz="1800" b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</a:t>
                </a:r>
                <a:r>
                  <a:rPr lang="fa-IR" sz="1800" b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و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𝒀</m:t>
                        </m:r>
                      </m:e>
                    </m:acc>
                  </m:oMath>
                </a14:m>
                <a:r>
                  <a:rPr lang="fa-IR" sz="1800" b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میانگین مقدار بردار های </a:t>
                </a:r>
                <a:r>
                  <a:rPr lang="en-US" sz="1800" b="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X</a:t>
                </a:r>
                <a:r>
                  <a:rPr lang="fa-IR" sz="1800" b="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و </a:t>
                </a:r>
                <a:r>
                  <a:rPr lang="en-US" sz="1800" b="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Y</a:t>
                </a:r>
                <a:r>
                  <a:rPr lang="fa-IR" sz="1800" b="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، و </a:t>
                </a:r>
                <a:r>
                  <a:rPr lang="en-US" sz="1800" b="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n</a:t>
                </a:r>
                <a:r>
                  <a:rPr lang="fa-IR" sz="1800" b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تعداد عنصر های درون بردار های </a:t>
                </a:r>
                <a:r>
                  <a:rPr lang="en-US" sz="1800" b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X</a:t>
                </a:r>
                <a:r>
                  <a:rPr lang="fa-IR" sz="1800" b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و </a:t>
                </a:r>
                <a:r>
                  <a:rPr lang="en-US" sz="1800" b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Y</a:t>
                </a:r>
                <a:r>
                  <a:rPr lang="fa-IR" sz="1800" b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است. بنابراین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𝒓</m:t>
                        </m:r>
                      </m:e>
                      <m: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fa-IR" sz="1800" b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ضریب تعیین است.</a:t>
                </a:r>
              </a:p>
              <a:p>
                <a:pPr marL="0" indent="0" algn="r" rtl="1">
                  <a:buNone/>
                </a:pPr>
                <a:r>
                  <a:rPr lang="en-US" sz="1800" i="1" dirty="0">
                    <a:latin typeface="Calibri" panose="020F0502020204030204" pitchFamily="34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e</a:t>
                </a:r>
                <a:r>
                  <a:rPr lang="fa-IR" sz="1800" i="1" dirty="0">
                    <a:latin typeface="Calibri" panose="020F0502020204030204" pitchFamily="34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</a:t>
                </a:r>
                <a:r>
                  <a:rPr lang="fa-IR" sz="1800" b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معیار اندازه گیری خطا است که در مسائل طبقه بندی، از درصد نمونه هایی که درست طبقه بندی شده اند و در مسائل رگراسیون، از خطای میانگین مربع نرمال شده</a:t>
                </a:r>
                <a:r>
                  <a:rPr lang="fa-IR" sz="1800" b="0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</a:t>
                </a:r>
                <a:r>
                  <a:rPr lang="fa-IR" sz="1800" b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استفاده میکند:</a:t>
                </a:r>
              </a:p>
              <a:p>
                <a:pPr marL="0" indent="0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𝑵𝑹𝑴𝑺𝑬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− 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𝑿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b="1" dirty="0">
                  <a:effectLst/>
                  <a:latin typeface="Times New Roman Bold" panose="02020803070505020304" pitchFamily="18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endParaRPr lang="en-US" sz="1800" b="1" dirty="0">
                  <a:effectLst/>
                  <a:latin typeface="Times New Roman Bold" panose="02020803070505020304" pitchFamily="18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34A15B-0618-44EC-A400-5D38D31693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96072"/>
              </a:xfrm>
              <a:blipFill>
                <a:blip r:embed="rId2"/>
                <a:stretch>
                  <a:fillRect t="-1357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780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EA0C-BC3F-4C7C-8EEA-B735117C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500" b="1" dirty="0">
                <a:cs typeface="B Nazanin" panose="00000400000000000000" pitchFamily="2" charset="-78"/>
              </a:rPr>
              <a:t>بهینه سازی شبکه پس از هر مرحله ساده سازی در روش اول</a:t>
            </a:r>
            <a:endParaRPr lang="en-US" sz="35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4F49C5-5DEA-4762-9BEA-343B36D2F2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358421"/>
              </a:xfrm>
            </p:spPr>
            <p:txBody>
              <a:bodyPr>
                <a:normAutofit fontScale="25000" lnSpcReduction="20000"/>
              </a:bodyPr>
              <a:lstStyle/>
              <a:p>
                <a:pPr marL="0" marR="0" indent="0" algn="r" rtl="1">
                  <a:lnSpc>
                    <a:spcPct val="22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fa-IR" sz="8000" b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از آنجایی که کارایی شبکه با هر حذف کمتر میشود، یک پروسه بهینه سازی از نوعِ تپه نوردی تکاملی بعد از هر مرحله ساده سازی، بر روی شبکه اعمال میشود</a:t>
                </a:r>
                <a:r>
                  <a:rPr lang="en-US" sz="8000" b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.</a:t>
                </a:r>
                <a:r>
                  <a:rPr lang="fa-IR" sz="8000" b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به این صورت که از حالت اولیه(یا حالت فعلی در مراحل بعد)، به تعداد </a:t>
                </a:r>
                <a:r>
                  <a:rPr lang="en-US" sz="8000" b="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b</a:t>
                </a:r>
                <a:r>
                  <a:rPr lang="fa-IR" sz="8000" b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همسایه از آن با عمل جهش تولید میشود. یک همسایه در اصل یک شبکه دیگر است که با تغییر دادن حداکثر </a:t>
                </a:r>
                <a14:m>
                  <m:oMath xmlns:m="http://schemas.openxmlformats.org/officeDocument/2006/math">
                    <m:r>
                      <a:rPr lang="fa-IR" sz="8000" b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∓</m:t>
                    </m:r>
                    <m:r>
                      <a:rPr lang="en-US" sz="8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𝟐𝟎</m:t>
                    </m:r>
                    <m:r>
                      <a:rPr lang="en-US" sz="8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8000" b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</a:t>
                </a:r>
                <a:r>
                  <a:rPr lang="fa-IR" sz="8000" b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به یکی از مقادیر وزن های اتصال یا مقادیر نورون، بدست می­آید. حال همسایه با بیشترین دقت به عنوان حالت فعلی بعدی انتخاب میشود و این روال به تعداد </a:t>
                </a:r>
                <a:r>
                  <a:rPr lang="en-US" sz="8000" b="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m</a:t>
                </a:r>
                <a:r>
                  <a:rPr lang="fa-IR" sz="8000" b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نسل تکرار میشود.</a:t>
                </a:r>
                <a:endParaRPr lang="en-US" sz="8000" b="1" dirty="0">
                  <a:effectLst/>
                  <a:latin typeface="Times New Roman Bold" panose="02020803070505020304" pitchFamily="18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marL="0" marR="0" indent="0" algn="r" rtl="1">
                  <a:lnSpc>
                    <a:spcPct val="2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a-IR" sz="8000" b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اگر بعد از بهینه سازی شبکه،  دقت شبکه از یک حد کمینه </a:t>
                </a:r>
                <a:r>
                  <a:rPr lang="en-US" sz="8000" b="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</a:t>
                </a:r>
                <a:r>
                  <a:rPr lang="fa-IR" sz="8000" b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کمتر شد، حالت فعلی قبلی بازگردانده میشود و فاز بهینه سازی خاتمه می­یابد.</a:t>
                </a:r>
                <a:endParaRPr lang="en-US" sz="8000" b="1" dirty="0">
                  <a:effectLst/>
                  <a:latin typeface="Times New Roman Bold" panose="02020803070505020304" pitchFamily="18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algn="r" rtl="1">
                  <a:lnSpc>
                    <a:spcPct val="22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4F49C5-5DEA-4762-9BEA-343B36D2F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358421"/>
              </a:xfrm>
              <a:blipFill>
                <a:blip r:embed="rId2"/>
                <a:stretch>
                  <a:fillRect l="-1152" r="-1515" b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110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385</TotalTime>
  <Words>1163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BNazanin</vt:lpstr>
      <vt:lpstr>Calibri</vt:lpstr>
      <vt:lpstr>Calibri Light</vt:lpstr>
      <vt:lpstr>Calibri-Italic</vt:lpstr>
      <vt:lpstr>Cambria</vt:lpstr>
      <vt:lpstr>Cambria Math</vt:lpstr>
      <vt:lpstr>CambriaMath</vt:lpstr>
      <vt:lpstr>Times New Roman Bold</vt:lpstr>
      <vt:lpstr>Retrospect</vt:lpstr>
      <vt:lpstr>بهینه سازی توپولوژی شبکه های عصبی با رویکرد نظریه بازی ها</vt:lpstr>
      <vt:lpstr>اهمیت معماری شبکه های عصبی عمیق: تاثیر مستقیم بر روی کارایی شبکه</vt:lpstr>
      <vt:lpstr>PowerPoint Presentation</vt:lpstr>
      <vt:lpstr>تعریف</vt:lpstr>
      <vt:lpstr>مقایسه روش های پیشین و روش پیشنهادی، در انتخاب معماری مناسب برای شبکه عصبی</vt:lpstr>
      <vt:lpstr>تعریف مقدار شیپلی و نکته ای راجع به آن</vt:lpstr>
      <vt:lpstr>روش پیشنهادی اول</vt:lpstr>
      <vt:lpstr>ارزیابی روش اول: محاسبه دقت در طبقه بندی و رگراسیون</vt:lpstr>
      <vt:lpstr>بهینه سازی شبکه پس از هر مرحله ساده سازی در روش اول</vt:lpstr>
      <vt:lpstr>مطالعات موردی روش اول</vt:lpstr>
      <vt:lpstr>مطالعات موردی روش اول</vt:lpstr>
      <vt:lpstr>مطالعات موردی روش اول</vt:lpstr>
      <vt:lpstr>مطالعات موردی روش اول</vt:lpstr>
      <vt:lpstr>مطالعات موردی روش اول</vt:lpstr>
      <vt:lpstr>روش پیشنهادی دوم</vt:lpstr>
      <vt:lpstr>روش پیشنهادی دوم</vt:lpstr>
      <vt:lpstr>مطالعات موردی روش دوم</vt:lpstr>
      <vt:lpstr>نتایج نهایی مقایسه روش اول و روش دوم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بهینه سازی توپولوژی شبکه های عصبی با رویکرد نظریه بازی ها</dc:title>
  <dc:creator>Pouya Khani</dc:creator>
  <cp:lastModifiedBy>Pouya Khani</cp:lastModifiedBy>
  <cp:revision>25</cp:revision>
  <dcterms:created xsi:type="dcterms:W3CDTF">2021-02-11T15:11:56Z</dcterms:created>
  <dcterms:modified xsi:type="dcterms:W3CDTF">2021-02-13T11:05:18Z</dcterms:modified>
</cp:coreProperties>
</file>