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2FB1D-49F5-4D27-A760-7FB74FA3958D}" type="datetimeFigureOut">
              <a:rPr lang="en-US" smtClean="0"/>
              <a:t>10-Feb-21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E2CCD-DF01-4383-9485-4F48215A3004}" type="slidenum">
              <a:rPr lang="en-US" smtClean="0"/>
              <a:t>‹#›</a:t>
            </a:fld>
            <a:endParaRPr lang="en-US"/>
          </a:p>
        </p:txBody>
      </p:sp>
    </p:spTree>
    <p:extLst>
      <p:ext uri="{BB962C8B-B14F-4D97-AF65-F5344CB8AC3E}">
        <p14:creationId xmlns:p14="http://schemas.microsoft.com/office/powerpoint/2010/main" val="163115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E2CCD-DF01-4383-9485-4F48215A3004}" type="slidenum">
              <a:rPr lang="en-US" smtClean="0"/>
              <a:t>3</a:t>
            </a:fld>
            <a:endParaRPr lang="en-US"/>
          </a:p>
        </p:txBody>
      </p:sp>
    </p:spTree>
    <p:extLst>
      <p:ext uri="{BB962C8B-B14F-4D97-AF65-F5344CB8AC3E}">
        <p14:creationId xmlns:p14="http://schemas.microsoft.com/office/powerpoint/2010/main" val="13739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937664457"/>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2700069334"/>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4702535"/>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2166454544"/>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524051"/>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429389485"/>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3235270880"/>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291212453"/>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3522063811"/>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09DD9-25F0-4965-A4B0-CD22D2CF9297}" type="datetimeFigureOut">
              <a:rPr lang="en-US" smtClean="0"/>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4038080431"/>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09DD9-25F0-4965-A4B0-CD22D2CF9297}" type="datetimeFigureOut">
              <a:rPr lang="en-US" smtClean="0"/>
              <a:t>10-Feb-21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2182847361"/>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09DD9-25F0-4965-A4B0-CD22D2CF9297}" type="datetimeFigureOut">
              <a:rPr lang="en-US" smtClean="0"/>
              <a:t>10-Feb-21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3518619967"/>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09DD9-25F0-4965-A4B0-CD22D2CF9297}" type="datetimeFigureOut">
              <a:rPr lang="en-US" smtClean="0"/>
              <a:t>10-Feb-21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513325948"/>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09DD9-25F0-4965-A4B0-CD22D2CF9297}" type="datetimeFigureOut">
              <a:rPr lang="en-US" smtClean="0"/>
              <a:t>10-Feb-21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3218445976"/>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09DD9-25F0-4965-A4B0-CD22D2CF9297}" type="datetimeFigureOut">
              <a:rPr lang="en-US" smtClean="0"/>
              <a:t>10-Feb-21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CC06E-40C3-4DF0-B1C1-3BFA820C54AC}" type="slidenum">
              <a:rPr lang="en-US" smtClean="0"/>
              <a:t>‹#›</a:t>
            </a:fld>
            <a:endParaRPr lang="en-US"/>
          </a:p>
        </p:txBody>
      </p:sp>
    </p:spTree>
    <p:extLst>
      <p:ext uri="{BB962C8B-B14F-4D97-AF65-F5344CB8AC3E}">
        <p14:creationId xmlns:p14="http://schemas.microsoft.com/office/powerpoint/2010/main" val="27411373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CC06E-40C3-4DF0-B1C1-3BFA820C54AC}" type="slidenum">
              <a:rPr lang="en-US" smtClean="0"/>
              <a:t>‹#›</a:t>
            </a:fld>
            <a:endParaRPr lang="en-US"/>
          </a:p>
        </p:txBody>
      </p:sp>
      <p:sp>
        <p:nvSpPr>
          <p:cNvPr id="5" name="Date Placeholder 4"/>
          <p:cNvSpPr>
            <a:spLocks noGrp="1"/>
          </p:cNvSpPr>
          <p:nvPr>
            <p:ph type="dt" sz="half" idx="10"/>
          </p:nvPr>
        </p:nvSpPr>
        <p:spPr/>
        <p:txBody>
          <a:bodyPr/>
          <a:lstStyle/>
          <a:p>
            <a:fld id="{52809DD9-25F0-4965-A4B0-CD22D2CF9297}" type="datetimeFigureOut">
              <a:rPr lang="en-US" smtClean="0"/>
              <a:t>10-Feb-21</a:t>
            </a:fld>
            <a:endParaRPr lang="en-US"/>
          </a:p>
        </p:txBody>
      </p:sp>
    </p:spTree>
    <p:extLst>
      <p:ext uri="{BB962C8B-B14F-4D97-AF65-F5344CB8AC3E}">
        <p14:creationId xmlns:p14="http://schemas.microsoft.com/office/powerpoint/2010/main" val="248224342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809DD9-25F0-4965-A4B0-CD22D2CF9297}" type="datetimeFigureOut">
              <a:rPr lang="en-US" smtClean="0"/>
              <a:t>10-Feb-21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CC06E-40C3-4DF0-B1C1-3BFA820C54AC}" type="slidenum">
              <a:rPr lang="en-US" smtClean="0"/>
              <a:t>‹#›</a:t>
            </a:fld>
            <a:endParaRPr lang="en-US"/>
          </a:p>
        </p:txBody>
      </p:sp>
    </p:spTree>
    <p:extLst>
      <p:ext uri="{BB962C8B-B14F-4D97-AF65-F5344CB8AC3E}">
        <p14:creationId xmlns:p14="http://schemas.microsoft.com/office/powerpoint/2010/main" val="147231532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ransition spd="slow">
    <p:pull/>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D58D-30DF-4B2A-BEF5-0DF7635D483D}"/>
              </a:ext>
            </a:extLst>
          </p:cNvPr>
          <p:cNvSpPr>
            <a:spLocks noGrp="1"/>
          </p:cNvSpPr>
          <p:nvPr>
            <p:ph type="ctrTitle"/>
          </p:nvPr>
        </p:nvSpPr>
        <p:spPr>
          <a:xfrm>
            <a:off x="1115181" y="370461"/>
            <a:ext cx="7766936" cy="1646302"/>
          </a:xfrm>
        </p:spPr>
        <p:txBody>
          <a:bodyPr/>
          <a:lstStyle/>
          <a:p>
            <a:pPr algn="ctr"/>
            <a:r>
              <a:rPr lang="en-US" sz="3000" dirty="0">
                <a:solidFill>
                  <a:schemeClr val="tx1"/>
                </a:solidFill>
              </a:rPr>
              <a:t>New algorithms for recovering highly corrupted images with impulse noise</a:t>
            </a:r>
          </a:p>
        </p:txBody>
      </p:sp>
      <p:sp>
        <p:nvSpPr>
          <p:cNvPr id="3" name="Subtitle 2">
            <a:extLst>
              <a:ext uri="{FF2B5EF4-FFF2-40B4-BE49-F238E27FC236}">
                <a16:creationId xmlns:a16="http://schemas.microsoft.com/office/drawing/2014/main" id="{C032920F-7E63-4B50-8AE9-89FC2B8CB666}"/>
              </a:ext>
            </a:extLst>
          </p:cNvPr>
          <p:cNvSpPr>
            <a:spLocks noGrp="1"/>
          </p:cNvSpPr>
          <p:nvPr>
            <p:ph type="subTitle" idx="1"/>
          </p:nvPr>
        </p:nvSpPr>
        <p:spPr>
          <a:xfrm>
            <a:off x="1814977" y="2018110"/>
            <a:ext cx="7766936" cy="1096899"/>
          </a:xfrm>
        </p:spPr>
        <p:txBody>
          <a:bodyPr/>
          <a:lstStyle/>
          <a:p>
            <a:pPr algn="l"/>
            <a:r>
              <a:rPr lang="en-US" dirty="0" err="1"/>
              <a:t>A.Jourabloo</a:t>
            </a:r>
            <a:r>
              <a:rPr lang="en-US" dirty="0"/>
              <a:t>, A.H. </a:t>
            </a:r>
            <a:r>
              <a:rPr lang="en-US" dirty="0" err="1"/>
              <a:t>Feghahati</a:t>
            </a:r>
            <a:r>
              <a:rPr lang="en-US" dirty="0"/>
              <a:t>, </a:t>
            </a:r>
            <a:r>
              <a:rPr lang="en-US" dirty="0" err="1"/>
              <a:t>M.Jamzad</a:t>
            </a:r>
            <a:endParaRPr lang="en-US" dirty="0"/>
          </a:p>
          <a:p>
            <a:pPr algn="l"/>
            <a:r>
              <a:rPr lang="en-US" sz="1200" dirty="0"/>
              <a:t>Department of Computer Engineering, Sharif University of Technology, Tehran, Iran</a:t>
            </a:r>
          </a:p>
        </p:txBody>
      </p:sp>
      <p:sp>
        <p:nvSpPr>
          <p:cNvPr id="4" name="TextBox 3">
            <a:extLst>
              <a:ext uri="{FF2B5EF4-FFF2-40B4-BE49-F238E27FC236}">
                <a16:creationId xmlns:a16="http://schemas.microsoft.com/office/drawing/2014/main" id="{C5E509A0-D0F2-4CBE-BC36-1D2A7C181562}"/>
              </a:ext>
            </a:extLst>
          </p:cNvPr>
          <p:cNvSpPr txBox="1"/>
          <p:nvPr/>
        </p:nvSpPr>
        <p:spPr>
          <a:xfrm>
            <a:off x="2743200" y="5303766"/>
            <a:ext cx="4264090" cy="1015663"/>
          </a:xfrm>
          <a:prstGeom prst="rect">
            <a:avLst/>
          </a:prstGeom>
          <a:noFill/>
        </p:spPr>
        <p:txBody>
          <a:bodyPr wrap="square" rtlCol="0">
            <a:spAutoFit/>
          </a:bodyPr>
          <a:lstStyle/>
          <a:p>
            <a:pPr algn="ctr"/>
            <a:r>
              <a:rPr lang="fa-IR" sz="2000" dirty="0">
                <a:cs typeface="B Nazanin" panose="00000400000000000000" pitchFamily="2" charset="-78"/>
              </a:rPr>
              <a:t>ارائه دهنده: پویا خانی</a:t>
            </a:r>
          </a:p>
          <a:p>
            <a:pPr algn="ctr"/>
            <a:r>
              <a:rPr lang="fa-IR" sz="2000" dirty="0">
                <a:cs typeface="B Nazanin" panose="00000400000000000000" pitchFamily="2" charset="-78"/>
              </a:rPr>
              <a:t>پروژه درس پردازش تصویر</a:t>
            </a:r>
          </a:p>
          <a:p>
            <a:pPr algn="ctr"/>
            <a:r>
              <a:rPr lang="fa-IR" sz="2000" dirty="0">
                <a:cs typeface="B Nazanin" panose="00000400000000000000" pitchFamily="2" charset="-78"/>
              </a:rPr>
              <a:t>زمستان 99</a:t>
            </a:r>
            <a:endParaRPr lang="en-US" sz="2000" dirty="0">
              <a:cs typeface="B Nazanin" panose="00000400000000000000" pitchFamily="2" charset="-78"/>
            </a:endParaRPr>
          </a:p>
        </p:txBody>
      </p:sp>
    </p:spTree>
    <p:extLst>
      <p:ext uri="{BB962C8B-B14F-4D97-AF65-F5344CB8AC3E}">
        <p14:creationId xmlns:p14="http://schemas.microsoft.com/office/powerpoint/2010/main" val="1696236458"/>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4FC9F4-EF43-4972-8974-64887CEDC87B}"/>
              </a:ext>
            </a:extLst>
          </p:cNvPr>
          <p:cNvSpPr txBox="1"/>
          <p:nvPr/>
        </p:nvSpPr>
        <p:spPr>
          <a:xfrm>
            <a:off x="0" y="251926"/>
            <a:ext cx="9470570" cy="553998"/>
          </a:xfrm>
          <a:prstGeom prst="rect">
            <a:avLst/>
          </a:prstGeom>
          <a:noFill/>
        </p:spPr>
        <p:txBody>
          <a:bodyPr wrap="square" rtlCol="0">
            <a:spAutoFit/>
          </a:bodyPr>
          <a:lstStyle/>
          <a:p>
            <a:pPr algn="r" rtl="1"/>
            <a:r>
              <a:rPr lang="fa-IR" sz="3000" dirty="0">
                <a:solidFill>
                  <a:srgbClr val="FF0000"/>
                </a:solidFill>
                <a:cs typeface="B Nazanin" panose="00000400000000000000" pitchFamily="2" charset="-78"/>
              </a:rPr>
              <a:t>مقایسه پیچیدگی های محاسباتی الگوریتم های این پژوهش و الگوریتم های قبلی</a:t>
            </a:r>
            <a:endParaRPr lang="en-US" sz="3000" dirty="0">
              <a:solidFill>
                <a:srgbClr val="FF0000"/>
              </a:solidFill>
              <a:cs typeface="B Nazanin" panose="00000400000000000000" pitchFamily="2" charset="-78"/>
            </a:endParaRPr>
          </a:p>
        </p:txBody>
      </p:sp>
      <p:pic>
        <p:nvPicPr>
          <p:cNvPr id="6" name="Picture 5">
            <a:extLst>
              <a:ext uri="{FF2B5EF4-FFF2-40B4-BE49-F238E27FC236}">
                <a16:creationId xmlns:a16="http://schemas.microsoft.com/office/drawing/2014/main" id="{320C83E1-276C-4F91-93EA-B7A883AFA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49" y="1079533"/>
            <a:ext cx="10707028" cy="4008467"/>
          </a:xfrm>
          <a:prstGeom prst="rect">
            <a:avLst/>
          </a:prstGeom>
        </p:spPr>
      </p:pic>
    </p:spTree>
    <p:extLst>
      <p:ext uri="{BB962C8B-B14F-4D97-AF65-F5344CB8AC3E}">
        <p14:creationId xmlns:p14="http://schemas.microsoft.com/office/powerpoint/2010/main" val="558006897"/>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9E28E9-A5C5-42C9-8010-08FFF59E3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2" y="677941"/>
            <a:ext cx="2648707" cy="5502117"/>
          </a:xfrm>
          <a:prstGeom prst="rect">
            <a:avLst/>
          </a:prstGeom>
        </p:spPr>
      </p:pic>
      <p:pic>
        <p:nvPicPr>
          <p:cNvPr id="7" name="Picture 6">
            <a:extLst>
              <a:ext uri="{FF2B5EF4-FFF2-40B4-BE49-F238E27FC236}">
                <a16:creationId xmlns:a16="http://schemas.microsoft.com/office/drawing/2014/main" id="{EAFFC0A8-91FF-422A-9027-3E064131E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264" y="677940"/>
            <a:ext cx="2648707" cy="5502117"/>
          </a:xfrm>
          <a:prstGeom prst="rect">
            <a:avLst/>
          </a:prstGeom>
        </p:spPr>
      </p:pic>
      <p:pic>
        <p:nvPicPr>
          <p:cNvPr id="9" name="Picture 8">
            <a:extLst>
              <a:ext uri="{FF2B5EF4-FFF2-40B4-BE49-F238E27FC236}">
                <a16:creationId xmlns:a16="http://schemas.microsoft.com/office/drawing/2014/main" id="{27FB64CB-0D64-43C0-AF21-EF3ED43AA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696" y="677941"/>
            <a:ext cx="2648707" cy="5502117"/>
          </a:xfrm>
          <a:prstGeom prst="rect">
            <a:avLst/>
          </a:prstGeom>
        </p:spPr>
      </p:pic>
      <p:pic>
        <p:nvPicPr>
          <p:cNvPr id="11" name="Picture 10">
            <a:extLst>
              <a:ext uri="{FF2B5EF4-FFF2-40B4-BE49-F238E27FC236}">
                <a16:creationId xmlns:a16="http://schemas.microsoft.com/office/drawing/2014/main" id="{DE422317-E96F-49FA-B9B5-D95E7CB8F0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9129" y="605397"/>
            <a:ext cx="2648708" cy="5502117"/>
          </a:xfrm>
          <a:prstGeom prst="rect">
            <a:avLst/>
          </a:prstGeom>
        </p:spPr>
      </p:pic>
    </p:spTree>
    <p:extLst>
      <p:ext uri="{BB962C8B-B14F-4D97-AF65-F5344CB8AC3E}">
        <p14:creationId xmlns:p14="http://schemas.microsoft.com/office/powerpoint/2010/main" val="1897788775"/>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7A2A-D329-41CB-AE89-7D3C62E15842}"/>
              </a:ext>
            </a:extLst>
          </p:cNvPr>
          <p:cNvSpPr>
            <a:spLocks noGrp="1"/>
          </p:cNvSpPr>
          <p:nvPr>
            <p:ph type="title"/>
          </p:nvPr>
        </p:nvSpPr>
        <p:spPr>
          <a:xfrm>
            <a:off x="5019869" y="329682"/>
            <a:ext cx="4254133" cy="668694"/>
          </a:xfrm>
        </p:spPr>
        <p:txBody>
          <a:bodyPr>
            <a:normAutofit fontScale="90000"/>
          </a:bodyPr>
          <a:lstStyle/>
          <a:p>
            <a:pPr algn="r"/>
            <a:r>
              <a:rPr lang="fa-IR" sz="3000" b="1" dirty="0">
                <a:solidFill>
                  <a:srgbClr val="FF0000"/>
                </a:solidFill>
                <a:cs typeface="B Nazanin" panose="00000400000000000000" pitchFamily="2" charset="-78"/>
              </a:rPr>
              <a:t>تعریف مسئله و راه حل پیشنهادی</a:t>
            </a:r>
            <a:endParaRPr lang="en-US" sz="3000" b="1" dirty="0">
              <a:solidFill>
                <a:srgbClr val="FF0000"/>
              </a:solidFill>
              <a:cs typeface="B Nazanin" panose="00000400000000000000" pitchFamily="2" charset="-78"/>
            </a:endParaRPr>
          </a:p>
        </p:txBody>
      </p:sp>
      <p:sp>
        <p:nvSpPr>
          <p:cNvPr id="3" name="Content Placeholder 2">
            <a:extLst>
              <a:ext uri="{FF2B5EF4-FFF2-40B4-BE49-F238E27FC236}">
                <a16:creationId xmlns:a16="http://schemas.microsoft.com/office/drawing/2014/main" id="{1592D7CA-47C8-43E7-AF11-E3DA3A44E30F}"/>
              </a:ext>
            </a:extLst>
          </p:cNvPr>
          <p:cNvSpPr>
            <a:spLocks noGrp="1"/>
          </p:cNvSpPr>
          <p:nvPr>
            <p:ph idx="1"/>
          </p:nvPr>
        </p:nvSpPr>
        <p:spPr>
          <a:xfrm>
            <a:off x="677334" y="1066298"/>
            <a:ext cx="8596668" cy="4725403"/>
          </a:xfrm>
        </p:spPr>
        <p:txBody>
          <a:bodyPr>
            <a:noAutofit/>
          </a:bodyPr>
          <a:lstStyle/>
          <a:p>
            <a:pPr marL="0" indent="0" algn="r" rtl="1">
              <a:lnSpc>
                <a:spcPct val="160000"/>
              </a:lnSpc>
              <a:buNone/>
            </a:pPr>
            <a:r>
              <a:rPr lang="fa-IR" sz="2300" dirty="0">
                <a:solidFill>
                  <a:srgbClr val="0070C0"/>
                </a:solidFill>
                <a:cs typeface="B Nazanin" panose="00000400000000000000" pitchFamily="2" charset="-78"/>
              </a:rPr>
              <a:t>در این مقاله دو روش جدید برای حذف نویز های </a:t>
            </a:r>
            <a:r>
              <a:rPr lang="en-US" sz="2300" dirty="0">
                <a:solidFill>
                  <a:srgbClr val="0070C0"/>
                </a:solidFill>
                <a:cs typeface="B Nazanin" panose="00000400000000000000" pitchFamily="2" charset="-78"/>
              </a:rPr>
              <a:t>impulse</a:t>
            </a:r>
            <a:r>
              <a:rPr lang="fa-IR" sz="2300" dirty="0">
                <a:solidFill>
                  <a:srgbClr val="0070C0"/>
                </a:solidFill>
                <a:cs typeface="B Nazanin" panose="00000400000000000000" pitchFamily="2" charset="-78"/>
              </a:rPr>
              <a:t> یا به عبارتی نویز های </a:t>
            </a:r>
            <a:r>
              <a:rPr lang="en-US" sz="2300" dirty="0">
                <a:solidFill>
                  <a:srgbClr val="0070C0"/>
                </a:solidFill>
                <a:cs typeface="B Nazanin" panose="00000400000000000000" pitchFamily="2" charset="-78"/>
              </a:rPr>
              <a:t>Salt &amp; Pepper</a:t>
            </a:r>
            <a:r>
              <a:rPr lang="fa-IR" sz="2300" dirty="0">
                <a:solidFill>
                  <a:srgbClr val="0070C0"/>
                </a:solidFill>
                <a:cs typeface="B Nazanin" panose="00000400000000000000" pitchFamily="2" charset="-78"/>
              </a:rPr>
              <a:t> ارائه میشود. ویژگی ممتاز روش اول که به آن برتری میدهد، عملکرد قوی تر در حذف نویز ها در تصاویر به شدت تخریب شده است به طوری که امتیاز خوبی در معیار های ارزیابی بدست می آورد اما مشکل این روش پیچیدگی محاسباتی بالای آن است. در عوض روش دوم گفته شده در این مقاله، یک مصالحه بین پیچیدگی محاسباتی پایین و دقت بالای حذف نویز برقرار میکند و در کل عملکرد بهتری نسبت به اغلب روش های پیشین خود از خود نشان میدهد به طوری که در معیار های </a:t>
            </a:r>
            <a:r>
              <a:rPr lang="en-US" sz="2300" dirty="0">
                <a:solidFill>
                  <a:srgbClr val="0070C0"/>
                </a:solidFill>
                <a:cs typeface="B Nazanin" panose="00000400000000000000" pitchFamily="2" charset="-78"/>
              </a:rPr>
              <a:t>PSNR</a:t>
            </a:r>
            <a:r>
              <a:rPr lang="fa-IR" sz="2300" dirty="0">
                <a:solidFill>
                  <a:srgbClr val="0070C0"/>
                </a:solidFill>
                <a:cs typeface="B Nazanin" panose="00000400000000000000" pitchFamily="2" charset="-78"/>
              </a:rPr>
              <a:t> و </a:t>
            </a:r>
            <a:r>
              <a:rPr lang="en-US" sz="2300" dirty="0">
                <a:solidFill>
                  <a:srgbClr val="0070C0"/>
                </a:solidFill>
                <a:cs typeface="B Nazanin" panose="00000400000000000000" pitchFamily="2" charset="-78"/>
              </a:rPr>
              <a:t>SSIM</a:t>
            </a:r>
            <a:r>
              <a:rPr lang="fa-IR" sz="2300" dirty="0">
                <a:solidFill>
                  <a:srgbClr val="0070C0"/>
                </a:solidFill>
                <a:cs typeface="B Nazanin" panose="00000400000000000000" pitchFamily="2" charset="-78"/>
              </a:rPr>
              <a:t> برتری خود را نسبت به رقیب های خود،به خصوص در تصاویر تخریب شده بالای 90 درصد توسط نویز </a:t>
            </a:r>
            <a:r>
              <a:rPr lang="en-US" sz="2300" dirty="0">
                <a:solidFill>
                  <a:srgbClr val="0070C0"/>
                </a:solidFill>
                <a:cs typeface="B Nazanin" panose="00000400000000000000" pitchFamily="2" charset="-78"/>
              </a:rPr>
              <a:t>impulse</a:t>
            </a:r>
            <a:r>
              <a:rPr lang="fa-IR" sz="2300" dirty="0">
                <a:solidFill>
                  <a:srgbClr val="0070C0"/>
                </a:solidFill>
                <a:cs typeface="B Nazanin" panose="00000400000000000000" pitchFamily="2" charset="-78"/>
              </a:rPr>
              <a:t> ، نشان میدهد.</a:t>
            </a:r>
            <a:endParaRPr lang="en-US" sz="2300" dirty="0">
              <a:solidFill>
                <a:srgbClr val="0070C0"/>
              </a:solidFill>
              <a:cs typeface="B Nazanin" panose="00000400000000000000" pitchFamily="2" charset="-78"/>
            </a:endParaRPr>
          </a:p>
        </p:txBody>
      </p:sp>
    </p:spTree>
    <p:extLst>
      <p:ext uri="{BB962C8B-B14F-4D97-AF65-F5344CB8AC3E}">
        <p14:creationId xmlns:p14="http://schemas.microsoft.com/office/powerpoint/2010/main" val="1310510335"/>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ED90-76AB-4D2C-AF34-8555495963FD}"/>
              </a:ext>
            </a:extLst>
          </p:cNvPr>
          <p:cNvSpPr>
            <a:spLocks noGrp="1"/>
          </p:cNvSpPr>
          <p:nvPr>
            <p:ph type="title"/>
          </p:nvPr>
        </p:nvSpPr>
        <p:spPr>
          <a:xfrm>
            <a:off x="1408923" y="466531"/>
            <a:ext cx="7239928" cy="612710"/>
          </a:xfrm>
        </p:spPr>
        <p:txBody>
          <a:bodyPr>
            <a:noAutofit/>
          </a:bodyPr>
          <a:lstStyle/>
          <a:p>
            <a:pPr algn="r" rtl="1"/>
            <a:r>
              <a:rPr lang="fa-IR" sz="3000" b="1" dirty="0">
                <a:solidFill>
                  <a:srgbClr val="FF0000"/>
                </a:solidFill>
                <a:cs typeface="B Nazanin" panose="00000400000000000000" pitchFamily="2" charset="-78"/>
              </a:rPr>
              <a:t>معرفی نویز </a:t>
            </a:r>
            <a:r>
              <a:rPr lang="en-US" sz="3000" b="1" dirty="0">
                <a:solidFill>
                  <a:srgbClr val="FF0000"/>
                </a:solidFill>
                <a:cs typeface="B Nazanin" panose="00000400000000000000" pitchFamily="2" charset="-78"/>
              </a:rPr>
              <a:t>Impulse</a:t>
            </a:r>
            <a:r>
              <a:rPr lang="fa-IR" sz="3000" b="1" dirty="0">
                <a:solidFill>
                  <a:srgbClr val="FF0000"/>
                </a:solidFill>
                <a:cs typeface="B Nazanin" panose="00000400000000000000" pitchFamily="2" charset="-78"/>
              </a:rPr>
              <a:t> و روش های استاندارد حذف آن</a:t>
            </a:r>
            <a:endParaRPr lang="en-US" sz="3000" b="1" dirty="0">
              <a:solidFill>
                <a:srgbClr val="FF0000"/>
              </a:solidFill>
              <a:cs typeface="B Nazanin" panose="00000400000000000000" pitchFamily="2" charset="-78"/>
            </a:endParaRPr>
          </a:p>
        </p:txBody>
      </p:sp>
      <p:sp>
        <p:nvSpPr>
          <p:cNvPr id="3" name="Content Placeholder 2">
            <a:extLst>
              <a:ext uri="{FF2B5EF4-FFF2-40B4-BE49-F238E27FC236}">
                <a16:creationId xmlns:a16="http://schemas.microsoft.com/office/drawing/2014/main" id="{326B2106-E6FD-42B1-B27F-21E6330AB6E1}"/>
              </a:ext>
            </a:extLst>
          </p:cNvPr>
          <p:cNvSpPr>
            <a:spLocks noGrp="1"/>
          </p:cNvSpPr>
          <p:nvPr>
            <p:ph idx="1"/>
          </p:nvPr>
        </p:nvSpPr>
        <p:spPr>
          <a:xfrm>
            <a:off x="52182" y="1218196"/>
            <a:ext cx="8596668" cy="5014652"/>
          </a:xfrm>
        </p:spPr>
        <p:txBody>
          <a:bodyPr>
            <a:normAutofit/>
          </a:bodyPr>
          <a:lstStyle/>
          <a:p>
            <a:pPr marL="0" indent="0" algn="r" rtl="1">
              <a:buNone/>
            </a:pPr>
            <a:r>
              <a:rPr lang="fa-IR" sz="2300" b="1" dirty="0">
                <a:solidFill>
                  <a:schemeClr val="tx1"/>
                </a:solidFill>
                <a:cs typeface="B Nazanin" panose="00000400000000000000" pitchFamily="2" charset="-78"/>
              </a:rPr>
              <a:t>نویز </a:t>
            </a:r>
            <a:r>
              <a:rPr lang="en-US" sz="2300" b="1" dirty="0">
                <a:solidFill>
                  <a:schemeClr val="tx1"/>
                </a:solidFill>
                <a:cs typeface="B Nazanin" panose="00000400000000000000" pitchFamily="2" charset="-78"/>
              </a:rPr>
              <a:t>Impulse</a:t>
            </a:r>
            <a:r>
              <a:rPr lang="fa-IR" sz="2300" b="1" dirty="0">
                <a:solidFill>
                  <a:schemeClr val="tx1"/>
                </a:solidFill>
                <a:cs typeface="B Nazanin" panose="00000400000000000000" pitchFamily="2" charset="-78"/>
              </a:rPr>
              <a:t> : </a:t>
            </a:r>
            <a:r>
              <a:rPr lang="fa-IR" sz="2300" dirty="0">
                <a:solidFill>
                  <a:srgbClr val="0070C0"/>
                </a:solidFill>
                <a:cs typeface="B Nazanin" panose="00000400000000000000" pitchFamily="2" charset="-78"/>
              </a:rPr>
              <a:t>یکی از معمول ترین نوع نویز که تصاویر را حین انتقال در کانال های مخابراتی تخریب میکند.</a:t>
            </a:r>
          </a:p>
          <a:p>
            <a:pPr marL="0" indent="0" algn="r" rtl="1">
              <a:buNone/>
            </a:pPr>
            <a:endParaRPr lang="fa-IR" sz="2300" dirty="0">
              <a:solidFill>
                <a:srgbClr val="0070C0"/>
              </a:solidFill>
              <a:cs typeface="B Nazanin" panose="00000400000000000000" pitchFamily="2" charset="-78"/>
            </a:endParaRPr>
          </a:p>
          <a:p>
            <a:pPr marL="0" indent="0" algn="r" rtl="1">
              <a:buNone/>
            </a:pPr>
            <a:r>
              <a:rPr lang="fa-IR" sz="2300" b="1" dirty="0">
                <a:solidFill>
                  <a:schemeClr val="tx1"/>
                </a:solidFill>
                <a:cs typeface="B Nazanin" panose="00000400000000000000" pitchFamily="2" charset="-78"/>
              </a:rPr>
              <a:t>روش های استاندارد حذف آن :</a:t>
            </a:r>
          </a:p>
          <a:p>
            <a:pPr algn="r" rtl="1"/>
            <a:r>
              <a:rPr lang="fa-IR" sz="2300" dirty="0">
                <a:solidFill>
                  <a:srgbClr val="0070C0"/>
                </a:solidFill>
                <a:cs typeface="B Nazanin" panose="00000400000000000000" pitchFamily="2" charset="-78"/>
              </a:rPr>
              <a:t>الگوریتم </a:t>
            </a:r>
            <a:r>
              <a:rPr lang="en-US" sz="2300" i="1" dirty="0">
                <a:solidFill>
                  <a:srgbClr val="0070C0"/>
                </a:solidFill>
                <a:cs typeface="B Nazanin" panose="00000400000000000000" pitchFamily="2" charset="-78"/>
              </a:rPr>
              <a:t>SMF: Standard Median Filtering</a:t>
            </a:r>
            <a:endParaRPr lang="fa-IR" sz="2300" i="1" dirty="0">
              <a:solidFill>
                <a:srgbClr val="0070C0"/>
              </a:solidFill>
              <a:cs typeface="B Nazanin" panose="00000400000000000000" pitchFamily="2" charset="-78"/>
            </a:endParaRPr>
          </a:p>
          <a:p>
            <a:pPr marL="0" indent="0" algn="r" rtl="1">
              <a:buNone/>
            </a:pPr>
            <a:r>
              <a:rPr lang="fa-IR" sz="2100" dirty="0">
                <a:solidFill>
                  <a:srgbClr val="0070C0"/>
                </a:solidFill>
                <a:cs typeface="B Nazanin" panose="00000400000000000000" pitchFamily="2" charset="-78"/>
              </a:rPr>
              <a:t>ضعف: وقتی که نسبت نویز بیشتر از 50 درصد باشد، عنصر میانه خود ممکن است نویز باشد.</a:t>
            </a:r>
          </a:p>
          <a:p>
            <a:pPr algn="r" rtl="1"/>
            <a:r>
              <a:rPr lang="fa-IR" sz="2300" dirty="0">
                <a:solidFill>
                  <a:srgbClr val="0070C0"/>
                </a:solidFill>
                <a:cs typeface="B Nazanin" panose="00000400000000000000" pitchFamily="2" charset="-78"/>
              </a:rPr>
              <a:t>الگوریتم </a:t>
            </a:r>
            <a:r>
              <a:rPr lang="en-US" sz="2300" i="1" dirty="0">
                <a:solidFill>
                  <a:srgbClr val="0070C0"/>
                </a:solidFill>
                <a:cs typeface="B Nazanin" panose="00000400000000000000" pitchFamily="2" charset="-78"/>
              </a:rPr>
              <a:t>AMF: Adaptive Median Filtering</a:t>
            </a:r>
          </a:p>
          <a:p>
            <a:pPr marL="0" indent="0" algn="r" rtl="1">
              <a:buNone/>
            </a:pPr>
            <a:r>
              <a:rPr lang="fa-IR" sz="2100" dirty="0">
                <a:solidFill>
                  <a:srgbClr val="0070C0"/>
                </a:solidFill>
                <a:cs typeface="B Nazanin" panose="00000400000000000000" pitchFamily="2" charset="-78"/>
              </a:rPr>
              <a:t>ضعف: پیچیدگی محاسباتی بالا</a:t>
            </a:r>
            <a:r>
              <a:rPr lang="en-US" sz="2100" dirty="0">
                <a:solidFill>
                  <a:srgbClr val="0070C0"/>
                </a:solidFill>
                <a:cs typeface="B Nazanin" panose="00000400000000000000" pitchFamily="2" charset="-78"/>
              </a:rPr>
              <a:t> </a:t>
            </a:r>
            <a:r>
              <a:rPr lang="fa-IR" sz="2100" dirty="0">
                <a:solidFill>
                  <a:srgbClr val="0070C0"/>
                </a:solidFill>
                <a:cs typeface="B Nazanin" panose="00000400000000000000" pitchFamily="2" charset="-78"/>
              </a:rPr>
              <a:t>و انتشار خطا در صورت درصد تخریب بالا و از دست دادن لبه ها</a:t>
            </a:r>
          </a:p>
          <a:p>
            <a:pPr algn="r" rtl="1"/>
            <a:r>
              <a:rPr lang="fa-IR" sz="2300" dirty="0">
                <a:solidFill>
                  <a:srgbClr val="0070C0"/>
                </a:solidFill>
                <a:cs typeface="B Nazanin" panose="00000400000000000000" pitchFamily="2" charset="-78"/>
              </a:rPr>
              <a:t>الگوریتم </a:t>
            </a:r>
            <a:r>
              <a:rPr lang="en-US" sz="2300" dirty="0">
                <a:solidFill>
                  <a:srgbClr val="0070C0"/>
                </a:solidFill>
                <a:cs typeface="B Nazanin" panose="00000400000000000000" pitchFamily="2" charset="-78"/>
              </a:rPr>
              <a:t>Symmetric &amp; Asymmetric Median Filtering</a:t>
            </a:r>
          </a:p>
          <a:p>
            <a:pPr marL="0" indent="0" algn="r" rtl="1">
              <a:buNone/>
            </a:pPr>
            <a:r>
              <a:rPr lang="fa-IR" sz="2100" dirty="0">
                <a:solidFill>
                  <a:srgbClr val="0070C0"/>
                </a:solidFill>
                <a:cs typeface="B Nazanin" panose="00000400000000000000" pitchFamily="2" charset="-78"/>
              </a:rPr>
              <a:t>قوت: مشکلات الگوریتم های قبلی را ندارد</a:t>
            </a:r>
          </a:p>
          <a:p>
            <a:pPr marL="0" indent="0" algn="r" rtl="1">
              <a:buNone/>
            </a:pPr>
            <a:r>
              <a:rPr lang="fa-IR" sz="2100" dirty="0">
                <a:solidFill>
                  <a:srgbClr val="0070C0"/>
                </a:solidFill>
                <a:cs typeface="B Nazanin" panose="00000400000000000000" pitchFamily="2" charset="-78"/>
              </a:rPr>
              <a:t>ضعف: در درصد تخریب بالای 90 درصد شکست میخورد.</a:t>
            </a:r>
            <a:endParaRPr lang="en-US" sz="2100" dirty="0">
              <a:solidFill>
                <a:srgbClr val="0070C0"/>
              </a:solidFill>
              <a:cs typeface="B Nazanin" panose="00000400000000000000" pitchFamily="2" charset="-78"/>
            </a:endParaRPr>
          </a:p>
        </p:txBody>
      </p:sp>
    </p:spTree>
    <p:extLst>
      <p:ext uri="{BB962C8B-B14F-4D97-AF65-F5344CB8AC3E}">
        <p14:creationId xmlns:p14="http://schemas.microsoft.com/office/powerpoint/2010/main" val="3882871817"/>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0CBA-89C1-44A6-A938-2EE2E1858227}"/>
              </a:ext>
            </a:extLst>
          </p:cNvPr>
          <p:cNvSpPr>
            <a:spLocks noGrp="1"/>
          </p:cNvSpPr>
          <p:nvPr>
            <p:ph type="title"/>
          </p:nvPr>
        </p:nvSpPr>
        <p:spPr>
          <a:xfrm>
            <a:off x="143760" y="609600"/>
            <a:ext cx="8596668" cy="687355"/>
          </a:xfrm>
        </p:spPr>
        <p:txBody>
          <a:bodyPr>
            <a:normAutofit/>
          </a:bodyPr>
          <a:lstStyle/>
          <a:p>
            <a:pPr algn="r" rtl="1"/>
            <a:r>
              <a:rPr lang="fa-IR" sz="3000" b="1" dirty="0">
                <a:solidFill>
                  <a:srgbClr val="FF0000"/>
                </a:solidFill>
                <a:cs typeface="B Nazanin" panose="00000400000000000000" pitchFamily="2" charset="-78"/>
              </a:rPr>
              <a:t>مشکلات و نقاط ضعف و قوت پژوهش های قبلی(به اختصار)</a:t>
            </a:r>
            <a:endParaRPr lang="en-US" sz="3000" b="1" dirty="0">
              <a:solidFill>
                <a:srgbClr val="FF0000"/>
              </a:solidFill>
              <a:cs typeface="B Nazanin" panose="00000400000000000000" pitchFamily="2" charset="-78"/>
            </a:endParaRPr>
          </a:p>
        </p:txBody>
      </p:sp>
      <p:sp>
        <p:nvSpPr>
          <p:cNvPr id="3" name="Content Placeholder 2">
            <a:extLst>
              <a:ext uri="{FF2B5EF4-FFF2-40B4-BE49-F238E27FC236}">
                <a16:creationId xmlns:a16="http://schemas.microsoft.com/office/drawing/2014/main" id="{BD96BA3B-9789-4D7F-82F2-80EC18B36577}"/>
              </a:ext>
            </a:extLst>
          </p:cNvPr>
          <p:cNvSpPr>
            <a:spLocks noGrp="1"/>
          </p:cNvSpPr>
          <p:nvPr>
            <p:ph idx="1"/>
          </p:nvPr>
        </p:nvSpPr>
        <p:spPr>
          <a:xfrm>
            <a:off x="-123027" y="1386148"/>
            <a:ext cx="8863455" cy="4862252"/>
          </a:xfrm>
        </p:spPr>
        <p:txBody>
          <a:bodyPr>
            <a:normAutofit/>
          </a:bodyPr>
          <a:lstStyle/>
          <a:p>
            <a:pPr marL="0" indent="0" algn="r" rtl="1">
              <a:buNone/>
            </a:pPr>
            <a:r>
              <a:rPr lang="fa-IR" sz="2300" b="1" dirty="0">
                <a:solidFill>
                  <a:schemeClr val="tx1"/>
                </a:solidFill>
                <a:cs typeface="B Nazanin" panose="00000400000000000000" pitchFamily="2" charset="-78"/>
              </a:rPr>
              <a:t>نقاط قوت:</a:t>
            </a:r>
          </a:p>
          <a:p>
            <a:pPr algn="r" rtl="1">
              <a:buFont typeface="Arial" panose="020B0604020202020204" pitchFamily="34" charset="0"/>
              <a:buChar char="•"/>
            </a:pPr>
            <a:r>
              <a:rPr lang="fa-IR" sz="2100" dirty="0">
                <a:solidFill>
                  <a:srgbClr val="0070C0"/>
                </a:solidFill>
                <a:cs typeface="B Nazanin" panose="00000400000000000000" pitchFamily="2" charset="-78"/>
              </a:rPr>
              <a:t>وقتی الگوریتم توانایی تشخیص داده نویزی از غیر نویزی را نداشت، از آخرین محاسبات قبلی استفاده شود.</a:t>
            </a:r>
          </a:p>
          <a:p>
            <a:pPr algn="r" rtl="1">
              <a:buFont typeface="Arial" panose="020B0604020202020204" pitchFamily="34" charset="0"/>
              <a:buChar char="•"/>
            </a:pPr>
            <a:r>
              <a:rPr lang="fa-IR" sz="2100" dirty="0">
                <a:solidFill>
                  <a:srgbClr val="0070C0"/>
                </a:solidFill>
                <a:cs typeface="B Nazanin" panose="00000400000000000000" pitchFamily="2" charset="-78"/>
              </a:rPr>
              <a:t>برخی از الگوریتم های موجود، پیچیدگی محاسباتی خوبی دارند.</a:t>
            </a:r>
          </a:p>
          <a:p>
            <a:pPr algn="r" rtl="1">
              <a:buFont typeface="Arial" panose="020B0604020202020204" pitchFamily="34" charset="0"/>
              <a:buChar char="•"/>
            </a:pPr>
            <a:r>
              <a:rPr lang="fa-IR" sz="2100" dirty="0">
                <a:solidFill>
                  <a:srgbClr val="0070C0"/>
                </a:solidFill>
                <a:cs typeface="B Nazanin" panose="00000400000000000000" pitchFamily="2" charset="-78"/>
              </a:rPr>
              <a:t>بررسی همسایگی نزدیک برخی الگوریتم ها برای جایگزینی داده نویزی و در نتیجه حفظ کیفیت لبه ها</a:t>
            </a:r>
          </a:p>
          <a:p>
            <a:pPr marL="0" indent="0" algn="r" rtl="1">
              <a:buNone/>
            </a:pPr>
            <a:r>
              <a:rPr lang="fa-IR" sz="2300" b="1" dirty="0">
                <a:solidFill>
                  <a:schemeClr val="tx1"/>
                </a:solidFill>
                <a:cs typeface="B Nazanin" panose="00000400000000000000" pitchFamily="2" charset="-78"/>
              </a:rPr>
              <a:t>نقاط ضعف:</a:t>
            </a:r>
          </a:p>
          <a:p>
            <a:pPr algn="r" rtl="1">
              <a:buFont typeface="Arial" panose="020B0604020202020204" pitchFamily="34" charset="0"/>
              <a:buChar char="•"/>
            </a:pPr>
            <a:r>
              <a:rPr lang="fa-IR" sz="2100" dirty="0">
                <a:solidFill>
                  <a:srgbClr val="0070C0"/>
                </a:solidFill>
                <a:cs typeface="B Nazanin" panose="00000400000000000000" pitchFamily="2" charset="-78"/>
              </a:rPr>
              <a:t>انتشار خطا با اجرا کردن الگوریتم</a:t>
            </a:r>
          </a:p>
          <a:p>
            <a:pPr algn="r" rtl="1">
              <a:buFont typeface="Arial" panose="020B0604020202020204" pitchFamily="34" charset="0"/>
              <a:buChar char="•"/>
            </a:pPr>
            <a:r>
              <a:rPr lang="fa-IR" sz="2100" dirty="0">
                <a:solidFill>
                  <a:srgbClr val="0070C0"/>
                </a:solidFill>
                <a:cs typeface="B Nazanin" panose="00000400000000000000" pitchFamily="2" charset="-78"/>
              </a:rPr>
              <a:t>از دست دادن </a:t>
            </a:r>
            <a:r>
              <a:rPr lang="en-US" sz="2100" dirty="0">
                <a:solidFill>
                  <a:srgbClr val="0070C0"/>
                </a:solidFill>
                <a:cs typeface="B Nazanin" panose="00000400000000000000" pitchFamily="2" charset="-78"/>
              </a:rPr>
              <a:t>smoothness</a:t>
            </a:r>
            <a:r>
              <a:rPr lang="fa-IR" sz="2100" dirty="0">
                <a:solidFill>
                  <a:srgbClr val="0070C0"/>
                </a:solidFill>
                <a:cs typeface="B Nazanin" panose="00000400000000000000" pitchFamily="2" charset="-78"/>
              </a:rPr>
              <a:t> و </a:t>
            </a:r>
            <a:r>
              <a:rPr lang="en-US" sz="2100" dirty="0">
                <a:solidFill>
                  <a:srgbClr val="0070C0"/>
                </a:solidFill>
                <a:cs typeface="B Nazanin" panose="00000400000000000000" pitchFamily="2" charset="-78"/>
              </a:rPr>
              <a:t>fine details</a:t>
            </a:r>
            <a:r>
              <a:rPr lang="fa-IR" sz="2100" dirty="0">
                <a:solidFill>
                  <a:srgbClr val="0070C0"/>
                </a:solidFill>
                <a:cs typeface="B Nazanin" panose="00000400000000000000" pitchFamily="2" charset="-78"/>
              </a:rPr>
              <a:t> در تصویر</a:t>
            </a:r>
          </a:p>
          <a:p>
            <a:pPr algn="r" rtl="1">
              <a:buFont typeface="Arial" panose="020B0604020202020204" pitchFamily="34" charset="0"/>
              <a:buChar char="•"/>
            </a:pPr>
            <a:r>
              <a:rPr lang="fa-IR" sz="2100" dirty="0">
                <a:solidFill>
                  <a:srgbClr val="0070C0"/>
                </a:solidFill>
                <a:cs typeface="B Nazanin" panose="00000400000000000000" pitchFamily="2" charset="-78"/>
              </a:rPr>
              <a:t>نیاز به تنظیم و بهینه سازی پارامتر های ورودی الگوریتم</a:t>
            </a:r>
          </a:p>
          <a:p>
            <a:pPr algn="r" rtl="1">
              <a:buFont typeface="Arial" panose="020B0604020202020204" pitchFamily="34" charset="0"/>
              <a:buChar char="•"/>
            </a:pPr>
            <a:r>
              <a:rPr lang="fa-IR" sz="2100" dirty="0">
                <a:solidFill>
                  <a:srgbClr val="0070C0"/>
                </a:solidFill>
                <a:cs typeface="B Nazanin" panose="00000400000000000000" pitchFamily="2" charset="-78"/>
              </a:rPr>
              <a:t>شکست در درصد بالای تخریب</a:t>
            </a:r>
          </a:p>
          <a:p>
            <a:pPr algn="r" rtl="1">
              <a:buFont typeface="Arial" panose="020B0604020202020204" pitchFamily="34" charset="0"/>
              <a:buChar char="•"/>
            </a:pPr>
            <a:r>
              <a:rPr lang="fa-IR" sz="2100" dirty="0">
                <a:solidFill>
                  <a:srgbClr val="0070C0"/>
                </a:solidFill>
                <a:cs typeface="B Nazanin" panose="00000400000000000000" pitchFamily="2" charset="-78"/>
              </a:rPr>
              <a:t>پیچیدگی زمانی بالا</a:t>
            </a:r>
          </a:p>
        </p:txBody>
      </p:sp>
    </p:spTree>
    <p:extLst>
      <p:ext uri="{BB962C8B-B14F-4D97-AF65-F5344CB8AC3E}">
        <p14:creationId xmlns:p14="http://schemas.microsoft.com/office/powerpoint/2010/main" val="955144475"/>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C71D-EF7D-43F5-A012-6393749A9F98}"/>
              </a:ext>
            </a:extLst>
          </p:cNvPr>
          <p:cNvSpPr>
            <a:spLocks noGrp="1"/>
          </p:cNvSpPr>
          <p:nvPr>
            <p:ph type="title"/>
          </p:nvPr>
        </p:nvSpPr>
        <p:spPr>
          <a:xfrm>
            <a:off x="6096000" y="609600"/>
            <a:ext cx="3178002" cy="622041"/>
          </a:xfrm>
        </p:spPr>
        <p:txBody>
          <a:bodyPr>
            <a:normAutofit/>
          </a:bodyPr>
          <a:lstStyle/>
          <a:p>
            <a:pPr algn="r" rtl="1"/>
            <a:r>
              <a:rPr lang="fa-IR" sz="3000" b="1" dirty="0">
                <a:solidFill>
                  <a:srgbClr val="FF0000"/>
                </a:solidFill>
                <a:cs typeface="B Nazanin" panose="00000400000000000000" pitchFamily="2" charset="-78"/>
              </a:rPr>
              <a:t>الگوریتم ارائه شده اول:</a:t>
            </a:r>
            <a:endParaRPr lang="en-US" sz="3000" b="1" dirty="0">
              <a:solidFill>
                <a:srgbClr val="FF0000"/>
              </a:solidFill>
              <a:cs typeface="B Nazanin" panose="00000400000000000000" pitchFamily="2" charset="-78"/>
            </a:endParaRPr>
          </a:p>
        </p:txBody>
      </p:sp>
      <p:sp>
        <p:nvSpPr>
          <p:cNvPr id="3" name="Content Placeholder 2">
            <a:extLst>
              <a:ext uri="{FF2B5EF4-FFF2-40B4-BE49-F238E27FC236}">
                <a16:creationId xmlns:a16="http://schemas.microsoft.com/office/drawing/2014/main" id="{10F95E34-014F-4D6C-8C5A-8552D392E314}"/>
              </a:ext>
            </a:extLst>
          </p:cNvPr>
          <p:cNvSpPr>
            <a:spLocks noGrp="1"/>
          </p:cNvSpPr>
          <p:nvPr>
            <p:ph idx="1"/>
          </p:nvPr>
        </p:nvSpPr>
        <p:spPr>
          <a:xfrm>
            <a:off x="677334" y="1231641"/>
            <a:ext cx="8596668" cy="5016759"/>
          </a:xfrm>
        </p:spPr>
        <p:txBody>
          <a:bodyPr>
            <a:normAutofit/>
          </a:bodyPr>
          <a:lstStyle/>
          <a:p>
            <a:pPr marL="0" indent="0" algn="r" rtl="1">
              <a:spcBef>
                <a:spcPts val="1800"/>
              </a:spcBef>
              <a:buNone/>
            </a:pPr>
            <a:r>
              <a:rPr lang="fa-IR" sz="2300" b="1" dirty="0">
                <a:solidFill>
                  <a:schemeClr val="tx1"/>
                </a:solidFill>
                <a:cs typeface="B Nazanin" panose="00000400000000000000" pitchFamily="2" charset="-78"/>
              </a:rPr>
              <a:t>الف) دو مرتبه مراحل 1 تا 4 را تکرار کن</a:t>
            </a:r>
          </a:p>
          <a:p>
            <a:pPr marL="457200" indent="-457200" algn="r" rtl="1">
              <a:spcBef>
                <a:spcPts val="1800"/>
              </a:spcBef>
              <a:buFont typeface="+mj-lt"/>
              <a:buAutoNum type="arabicParenR"/>
            </a:pPr>
            <a:r>
              <a:rPr lang="fa-IR" sz="2100" dirty="0">
                <a:solidFill>
                  <a:srgbClr val="0070C0"/>
                </a:solidFill>
                <a:cs typeface="B Nazanin" panose="00000400000000000000" pitchFamily="2" charset="-78"/>
              </a:rPr>
              <a:t>اندازه پنجره اولیه الگوریتم </a:t>
            </a:r>
            <a:r>
              <a:rPr lang="en-US" sz="2100" dirty="0">
                <a:solidFill>
                  <a:srgbClr val="0070C0"/>
                </a:solidFill>
                <a:cs typeface="B Nazanin" panose="00000400000000000000" pitchFamily="2" charset="-78"/>
              </a:rPr>
              <a:t>AMF</a:t>
            </a:r>
            <a:r>
              <a:rPr lang="fa-IR" sz="2100" dirty="0">
                <a:solidFill>
                  <a:srgbClr val="0070C0"/>
                </a:solidFill>
                <a:cs typeface="B Nazanin" panose="00000400000000000000" pitchFamily="2" charset="-78"/>
              </a:rPr>
              <a:t> را 3*3 در نظر بگیر.</a:t>
            </a:r>
          </a:p>
          <a:p>
            <a:pPr marL="457200" indent="-457200" algn="r" rtl="1">
              <a:spcBef>
                <a:spcPts val="1800"/>
              </a:spcBef>
              <a:buFont typeface="+mj-lt"/>
              <a:buAutoNum type="arabicParenR"/>
            </a:pPr>
            <a:r>
              <a:rPr lang="fa-IR" sz="2100" dirty="0">
                <a:solidFill>
                  <a:srgbClr val="0070C0"/>
                </a:solidFill>
                <a:cs typeface="B Nazanin" panose="00000400000000000000" pitchFamily="2" charset="-78"/>
              </a:rPr>
              <a:t>پیکسل به پیکسل مقدار سطح خاکستری را بررسی کن. اگر مقدار آن بین 1 تا 254 بود، یعنی داده غیر نویزی است، لذا تغییرش نده و برو پیکسل بعدی.</a:t>
            </a:r>
          </a:p>
          <a:p>
            <a:pPr marL="457200" indent="-457200" algn="r" rtl="1">
              <a:spcBef>
                <a:spcPts val="1800"/>
              </a:spcBef>
              <a:buFont typeface="+mj-lt"/>
              <a:buAutoNum type="arabicParenR"/>
            </a:pPr>
            <a:r>
              <a:rPr lang="fa-IR" sz="2100" dirty="0">
                <a:solidFill>
                  <a:srgbClr val="0070C0"/>
                </a:solidFill>
                <a:cs typeface="B Nazanin" panose="00000400000000000000" pitchFamily="2" charset="-78"/>
              </a:rPr>
              <a:t>اگر مقدار آن 0 یا 255 بود، یعنی داده مورد نظر نویز </a:t>
            </a:r>
            <a:r>
              <a:rPr lang="en-US" sz="2100" dirty="0">
                <a:solidFill>
                  <a:srgbClr val="0070C0"/>
                </a:solidFill>
                <a:cs typeface="B Nazanin" panose="00000400000000000000" pitchFamily="2" charset="-78"/>
              </a:rPr>
              <a:t>Impulse</a:t>
            </a:r>
            <a:r>
              <a:rPr lang="fa-IR" sz="2100" dirty="0">
                <a:solidFill>
                  <a:srgbClr val="0070C0"/>
                </a:solidFill>
                <a:cs typeface="B Nazanin" panose="00000400000000000000" pitchFamily="2" charset="-78"/>
              </a:rPr>
              <a:t> است، لذا الگوریتم </a:t>
            </a:r>
            <a:r>
              <a:rPr lang="en-US" sz="2100" dirty="0">
                <a:solidFill>
                  <a:srgbClr val="0070C0"/>
                </a:solidFill>
                <a:cs typeface="B Nazanin" panose="00000400000000000000" pitchFamily="2" charset="-78"/>
              </a:rPr>
              <a:t>AMF</a:t>
            </a:r>
            <a:r>
              <a:rPr lang="fa-IR" sz="2100" dirty="0">
                <a:solidFill>
                  <a:srgbClr val="0070C0"/>
                </a:solidFill>
                <a:cs typeface="B Nazanin" panose="00000400000000000000" pitchFamily="2" charset="-78"/>
              </a:rPr>
              <a:t> را روی آن اجرا کن. طبیعی است اگر میانه پیدا شده غیر نویز بود، جایگزین میشود و در غیر این صورت، اندازه پنجره افزایش پیدا میکند و دوباره </a:t>
            </a:r>
            <a:r>
              <a:rPr lang="en-US" sz="2100" dirty="0">
                <a:solidFill>
                  <a:srgbClr val="0070C0"/>
                </a:solidFill>
                <a:cs typeface="B Nazanin" panose="00000400000000000000" pitchFamily="2" charset="-78"/>
              </a:rPr>
              <a:t>AMF</a:t>
            </a:r>
            <a:r>
              <a:rPr lang="fa-IR" sz="2100" dirty="0">
                <a:solidFill>
                  <a:srgbClr val="0070C0"/>
                </a:solidFill>
                <a:cs typeface="B Nazanin" panose="00000400000000000000" pitchFamily="2" charset="-78"/>
              </a:rPr>
              <a:t> اجرا و بررسی میشود.</a:t>
            </a:r>
          </a:p>
          <a:p>
            <a:pPr marL="457200" indent="-457200" algn="r" rtl="1">
              <a:spcBef>
                <a:spcPts val="1800"/>
              </a:spcBef>
              <a:buFont typeface="+mj-lt"/>
              <a:buAutoNum type="arabicParenR"/>
            </a:pPr>
            <a:r>
              <a:rPr lang="fa-IR" sz="2100" dirty="0">
                <a:solidFill>
                  <a:srgbClr val="0070C0"/>
                </a:solidFill>
                <a:cs typeface="B Nazanin" panose="00000400000000000000" pitchFamily="2" charset="-78"/>
              </a:rPr>
              <a:t>توجه شود حداکثر تا اندازه پنجره 9*9 پیش روی میکنیم و اگر هنوز داده غیر نویزی جایگزین برایش پیدا نشد، از آن پیکسل عبور میکنیم.</a:t>
            </a:r>
          </a:p>
          <a:p>
            <a:pPr marL="0" indent="0" algn="r" rtl="1">
              <a:spcBef>
                <a:spcPts val="1800"/>
              </a:spcBef>
              <a:buNone/>
            </a:pPr>
            <a:r>
              <a:rPr lang="fa-IR" sz="2300" b="1" dirty="0">
                <a:solidFill>
                  <a:schemeClr val="tx1"/>
                </a:solidFill>
                <a:cs typeface="B Nazanin" panose="00000400000000000000" pitchFamily="2" charset="-78"/>
              </a:rPr>
              <a:t>ب) یک مرتبه مراحل 1 تا 3 بالا را اجرا میکنیم(یعنی الگوریتم </a:t>
            </a:r>
            <a:r>
              <a:rPr lang="en-US" sz="2300" b="1" dirty="0">
                <a:solidFill>
                  <a:schemeClr val="tx1"/>
                </a:solidFill>
                <a:cs typeface="B Nazanin" panose="00000400000000000000" pitchFamily="2" charset="-78"/>
              </a:rPr>
              <a:t>AMF</a:t>
            </a:r>
            <a:r>
              <a:rPr lang="fa-IR" sz="2300" b="1" dirty="0">
                <a:solidFill>
                  <a:schemeClr val="tx1"/>
                </a:solidFill>
                <a:cs typeface="B Nazanin" panose="00000400000000000000" pitchFamily="2" charset="-78"/>
              </a:rPr>
              <a:t> بدون محدودیت اندازه پنجره)</a:t>
            </a:r>
            <a:endParaRPr lang="en-US" sz="23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019618154"/>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9BC7-A7AA-486A-840C-3A67986BCCFA}"/>
              </a:ext>
            </a:extLst>
          </p:cNvPr>
          <p:cNvSpPr>
            <a:spLocks noGrp="1"/>
          </p:cNvSpPr>
          <p:nvPr>
            <p:ph type="title"/>
          </p:nvPr>
        </p:nvSpPr>
        <p:spPr>
          <a:xfrm>
            <a:off x="877078" y="609600"/>
            <a:ext cx="8396924" cy="631371"/>
          </a:xfrm>
        </p:spPr>
        <p:txBody>
          <a:bodyPr>
            <a:normAutofit/>
          </a:bodyPr>
          <a:lstStyle/>
          <a:p>
            <a:pPr algn="r" rtl="1"/>
            <a:r>
              <a:rPr lang="fa-IR" sz="3000" b="1" dirty="0">
                <a:solidFill>
                  <a:srgbClr val="FF0000"/>
                </a:solidFill>
                <a:cs typeface="B Nazanin" panose="00000400000000000000" pitchFamily="2" charset="-78"/>
              </a:rPr>
              <a:t>تحلیل کارایی و دقت الگوریتم اول و بهینه سازی آن</a:t>
            </a:r>
            <a:endParaRPr lang="en-US" sz="3000" b="1" dirty="0">
              <a:solidFill>
                <a:srgbClr val="FF0000"/>
              </a:solidFill>
              <a:cs typeface="B Nazanin" panose="00000400000000000000" pitchFamily="2" charset="-78"/>
            </a:endParaRPr>
          </a:p>
        </p:txBody>
      </p:sp>
      <p:sp>
        <p:nvSpPr>
          <p:cNvPr id="3" name="Content Placeholder 2">
            <a:extLst>
              <a:ext uri="{FF2B5EF4-FFF2-40B4-BE49-F238E27FC236}">
                <a16:creationId xmlns:a16="http://schemas.microsoft.com/office/drawing/2014/main" id="{96FD7E1D-C878-4979-B948-11648A53211B}"/>
              </a:ext>
            </a:extLst>
          </p:cNvPr>
          <p:cNvSpPr>
            <a:spLocks noGrp="1"/>
          </p:cNvSpPr>
          <p:nvPr>
            <p:ph idx="1"/>
          </p:nvPr>
        </p:nvSpPr>
        <p:spPr>
          <a:xfrm>
            <a:off x="677334" y="1414140"/>
            <a:ext cx="8596668" cy="3880773"/>
          </a:xfrm>
        </p:spPr>
        <p:txBody>
          <a:bodyPr>
            <a:normAutofit/>
          </a:bodyPr>
          <a:lstStyle/>
          <a:p>
            <a:pPr algn="r" rtl="1"/>
            <a:r>
              <a:rPr lang="fa-IR" sz="2300" b="1" dirty="0">
                <a:solidFill>
                  <a:srgbClr val="0070C0"/>
                </a:solidFill>
                <a:cs typeface="B Nazanin" panose="00000400000000000000" pitchFamily="2" charset="-78"/>
              </a:rPr>
              <a:t>نتایج با </a:t>
            </a:r>
            <a:r>
              <a:rPr lang="en-US" sz="2300" b="1" dirty="0">
                <a:solidFill>
                  <a:srgbClr val="0070C0"/>
                </a:solidFill>
                <a:cs typeface="B Nazanin" panose="00000400000000000000" pitchFamily="2" charset="-78"/>
              </a:rPr>
              <a:t>PSNR</a:t>
            </a:r>
            <a:r>
              <a:rPr lang="fa-IR" sz="2300" b="1" dirty="0">
                <a:solidFill>
                  <a:srgbClr val="0070C0"/>
                </a:solidFill>
                <a:cs typeface="B Nazanin" panose="00000400000000000000" pitchFamily="2" charset="-78"/>
              </a:rPr>
              <a:t> بالا</a:t>
            </a:r>
          </a:p>
          <a:p>
            <a:pPr algn="r" rtl="1"/>
            <a:r>
              <a:rPr lang="fa-IR" sz="2300" b="1" dirty="0">
                <a:solidFill>
                  <a:srgbClr val="0070C0"/>
                </a:solidFill>
                <a:cs typeface="B Nazanin" panose="00000400000000000000" pitchFamily="2" charset="-78"/>
              </a:rPr>
              <a:t>پیچیدگی زمانی بالا</a:t>
            </a:r>
          </a:p>
          <a:p>
            <a:pPr algn="r" rtl="1"/>
            <a:endParaRPr lang="fa-IR" sz="2300" b="1" dirty="0">
              <a:cs typeface="B Nazanin" panose="00000400000000000000" pitchFamily="2" charset="-78"/>
            </a:endParaRPr>
          </a:p>
          <a:p>
            <a:pPr marL="0" indent="0" algn="r" rtl="1">
              <a:buNone/>
            </a:pPr>
            <a:r>
              <a:rPr lang="fa-IR" sz="3000" b="1" dirty="0">
                <a:cs typeface="B Nazanin" panose="00000400000000000000" pitchFamily="2" charset="-78"/>
              </a:rPr>
              <a:t>راه حل:</a:t>
            </a:r>
          </a:p>
          <a:p>
            <a:pPr marL="0" indent="0" algn="r" rtl="1">
              <a:buNone/>
            </a:pPr>
            <a:r>
              <a:rPr lang="fa-IR" sz="2300" b="1" dirty="0">
                <a:solidFill>
                  <a:srgbClr val="0070C0"/>
                </a:solidFill>
                <a:cs typeface="B Nazanin" panose="00000400000000000000" pitchFamily="2" charset="-78"/>
              </a:rPr>
              <a:t>با از دست دادن مقداری اطلاعات تصویر پس از حذف نویز یعنی کم شدن دقت الگوریتم، پیچیدگی زمانی الگوریتم دوم را کاهش میدهیم. یعنی عملا مصالحه ای بین پیچیدگی زمانی و دقت و کارایی الگوریتم.</a:t>
            </a:r>
            <a:endParaRPr lang="en-US" sz="2300" b="1" dirty="0">
              <a:solidFill>
                <a:srgbClr val="0070C0"/>
              </a:solidFill>
              <a:cs typeface="B Nazanin" panose="00000400000000000000" pitchFamily="2" charset="-78"/>
            </a:endParaRPr>
          </a:p>
        </p:txBody>
      </p:sp>
    </p:spTree>
    <p:extLst>
      <p:ext uri="{BB962C8B-B14F-4D97-AF65-F5344CB8AC3E}">
        <p14:creationId xmlns:p14="http://schemas.microsoft.com/office/powerpoint/2010/main" val="1890269866"/>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C31A-4889-4106-9CD4-6ED670C29BC1}"/>
              </a:ext>
            </a:extLst>
          </p:cNvPr>
          <p:cNvSpPr>
            <a:spLocks noGrp="1"/>
          </p:cNvSpPr>
          <p:nvPr>
            <p:ph type="title"/>
          </p:nvPr>
        </p:nvSpPr>
        <p:spPr>
          <a:xfrm>
            <a:off x="5934268" y="609600"/>
            <a:ext cx="3339733" cy="612710"/>
          </a:xfrm>
        </p:spPr>
        <p:txBody>
          <a:bodyPr>
            <a:normAutofit/>
          </a:bodyPr>
          <a:lstStyle/>
          <a:p>
            <a:pPr algn="r" rtl="1"/>
            <a:r>
              <a:rPr lang="fa-IR" sz="3000" b="1" dirty="0">
                <a:solidFill>
                  <a:srgbClr val="FF0000"/>
                </a:solidFill>
                <a:cs typeface="B Nazanin" panose="00000400000000000000" pitchFamily="2" charset="-78"/>
              </a:rPr>
              <a:t>الگوریتم ارائه شده دوم:</a:t>
            </a:r>
            <a:endParaRPr lang="en-US" sz="3000" b="1" dirty="0">
              <a:solidFill>
                <a:srgbClr val="FF0000"/>
              </a:solidFill>
              <a:cs typeface="B Nazanin" panose="00000400000000000000" pitchFamily="2" charset="-78"/>
            </a:endParaRPr>
          </a:p>
        </p:txBody>
      </p:sp>
      <p:sp>
        <p:nvSpPr>
          <p:cNvPr id="3" name="Content Placeholder 2">
            <a:extLst>
              <a:ext uri="{FF2B5EF4-FFF2-40B4-BE49-F238E27FC236}">
                <a16:creationId xmlns:a16="http://schemas.microsoft.com/office/drawing/2014/main" id="{63E57C82-CB5C-4518-9DBB-1264E551FB5D}"/>
              </a:ext>
            </a:extLst>
          </p:cNvPr>
          <p:cNvSpPr>
            <a:spLocks noGrp="1"/>
          </p:cNvSpPr>
          <p:nvPr>
            <p:ph idx="1"/>
          </p:nvPr>
        </p:nvSpPr>
        <p:spPr>
          <a:xfrm>
            <a:off x="677333" y="1246189"/>
            <a:ext cx="8596668" cy="5182603"/>
          </a:xfrm>
        </p:spPr>
        <p:txBody>
          <a:bodyPr>
            <a:normAutofit fontScale="92500"/>
          </a:bodyPr>
          <a:lstStyle/>
          <a:p>
            <a:pPr marL="457200" indent="-457200" algn="r" rtl="1">
              <a:buFont typeface="+mj-lt"/>
              <a:buAutoNum type="arabicParenR"/>
            </a:pPr>
            <a:r>
              <a:rPr lang="fa-IR" sz="2100" dirty="0">
                <a:solidFill>
                  <a:srgbClr val="0070C0"/>
                </a:solidFill>
                <a:cs typeface="B Nazanin" panose="00000400000000000000" pitchFamily="2" charset="-78"/>
              </a:rPr>
              <a:t>اندازه اولیه پنجره را 3*3 در نظر بگیر.</a:t>
            </a:r>
          </a:p>
          <a:p>
            <a:pPr marL="457200" indent="-457200" algn="r" rtl="1">
              <a:buFont typeface="+mj-lt"/>
              <a:buAutoNum type="arabicParenR"/>
            </a:pPr>
            <a:r>
              <a:rPr lang="fa-IR" sz="2100" dirty="0">
                <a:solidFill>
                  <a:srgbClr val="0070C0"/>
                </a:solidFill>
                <a:cs typeface="B Nazanin" panose="00000400000000000000" pitchFamily="2" charset="-78"/>
              </a:rPr>
              <a:t>مقدار سطوح خاکستری پیکسل های داخل پنجره را تقسیم بر 4 کن(افزایش قدرت پیدا کردن داده های نویزی با این کار افزایش پیدا میکند)</a:t>
            </a:r>
          </a:p>
          <a:p>
            <a:pPr marL="457200" indent="-457200" algn="r" rtl="1">
              <a:buFont typeface="+mj-lt"/>
              <a:buAutoNum type="arabicParenR"/>
            </a:pPr>
            <a:r>
              <a:rPr lang="fa-IR" sz="2100" dirty="0">
                <a:solidFill>
                  <a:srgbClr val="0070C0"/>
                </a:solidFill>
                <a:cs typeface="B Nazanin" panose="00000400000000000000" pitchFamily="2" charset="-78"/>
              </a:rPr>
              <a:t>مقدار سطح خاکستری بیشینه و کمینه پیکسل های درون پنجره را استخراج کن و آن ها را </a:t>
            </a:r>
            <a:r>
              <a:rPr lang="en-US" sz="2100" dirty="0" err="1">
                <a:solidFill>
                  <a:srgbClr val="0070C0"/>
                </a:solidFill>
                <a:cs typeface="B Nazanin" panose="00000400000000000000" pitchFamily="2" charset="-78"/>
              </a:rPr>
              <a:t>Gmax</a:t>
            </a:r>
            <a:r>
              <a:rPr lang="fa-IR" sz="2100" dirty="0">
                <a:solidFill>
                  <a:srgbClr val="0070C0"/>
                </a:solidFill>
                <a:cs typeface="B Nazanin" panose="00000400000000000000" pitchFamily="2" charset="-78"/>
              </a:rPr>
              <a:t> و </a:t>
            </a:r>
            <a:r>
              <a:rPr lang="en-US" sz="2100" dirty="0" err="1">
                <a:solidFill>
                  <a:srgbClr val="0070C0"/>
                </a:solidFill>
                <a:cs typeface="B Nazanin" panose="00000400000000000000" pitchFamily="2" charset="-78"/>
              </a:rPr>
              <a:t>Gmin</a:t>
            </a:r>
            <a:r>
              <a:rPr lang="fa-IR" sz="2100" dirty="0">
                <a:solidFill>
                  <a:srgbClr val="0070C0"/>
                </a:solidFill>
                <a:cs typeface="B Nazanin" panose="00000400000000000000" pitchFamily="2" charset="-78"/>
              </a:rPr>
              <a:t> نامگذاری کن.</a:t>
            </a:r>
          </a:p>
          <a:p>
            <a:pPr marL="457200" indent="-457200" algn="r" rtl="1">
              <a:buFont typeface="+mj-lt"/>
              <a:buAutoNum type="arabicParenR"/>
            </a:pPr>
            <a:r>
              <a:rPr lang="fa-IR" sz="2100" dirty="0">
                <a:solidFill>
                  <a:srgbClr val="0070C0"/>
                </a:solidFill>
                <a:cs typeface="B Nazanin" panose="00000400000000000000" pitchFamily="2" charset="-78"/>
              </a:rPr>
              <a:t>اگر مقدار سطح خاکستری پیکسل مرکزی پنجره، بزرگ تر از </a:t>
            </a:r>
            <a:r>
              <a:rPr lang="en-US" sz="2100" dirty="0" err="1">
                <a:solidFill>
                  <a:srgbClr val="0070C0"/>
                </a:solidFill>
                <a:cs typeface="B Nazanin" panose="00000400000000000000" pitchFamily="2" charset="-78"/>
              </a:rPr>
              <a:t>Gmin</a:t>
            </a:r>
            <a:r>
              <a:rPr lang="fa-IR" sz="2100" dirty="0">
                <a:solidFill>
                  <a:srgbClr val="0070C0"/>
                </a:solidFill>
                <a:cs typeface="B Nazanin" panose="00000400000000000000" pitchFamily="2" charset="-78"/>
              </a:rPr>
              <a:t> و کوچک تر از </a:t>
            </a:r>
            <a:r>
              <a:rPr lang="en-US" sz="2100" dirty="0" err="1">
                <a:solidFill>
                  <a:srgbClr val="0070C0"/>
                </a:solidFill>
                <a:cs typeface="B Nazanin" panose="00000400000000000000" pitchFamily="2" charset="-78"/>
              </a:rPr>
              <a:t>Gmax</a:t>
            </a:r>
            <a:r>
              <a:rPr lang="fa-IR" sz="2100" dirty="0">
                <a:solidFill>
                  <a:srgbClr val="0070C0"/>
                </a:solidFill>
                <a:cs typeface="B Nazanin" panose="00000400000000000000" pitchFamily="2" charset="-78"/>
              </a:rPr>
              <a:t> بود، یعنی داده غیر نویزی است لذا تغییرش نده و برو پیکسل بعدی(برو مرحله 1) در غیر اینصورت برو مرحله 5</a:t>
            </a:r>
          </a:p>
          <a:p>
            <a:pPr marL="457200" indent="-457200" algn="r" rtl="1">
              <a:buFont typeface="+mj-lt"/>
              <a:buAutoNum type="arabicParenR"/>
            </a:pPr>
            <a:r>
              <a:rPr lang="fa-IR" sz="2100" dirty="0">
                <a:solidFill>
                  <a:srgbClr val="0070C0"/>
                </a:solidFill>
                <a:cs typeface="B Nazanin" panose="00000400000000000000" pitchFamily="2" charset="-78"/>
              </a:rPr>
              <a:t>مابقی پیکسل های درون پنجره را یکی یکی بررسی کن. اگر به یک پیکسل غیر نویزی(طبق مرحله 3) رسیدی آنرا با پیکسل نویزی مرکز جایگزین کن. اگر کل پیکسل های پنجره نویزی بود، اندازه پنجره را 5*5 کن و برو مرحله 2.</a:t>
            </a:r>
          </a:p>
          <a:p>
            <a:pPr marL="457200" indent="-457200" algn="r" rtl="1">
              <a:buFont typeface="+mj-lt"/>
              <a:buAutoNum type="arabicParenR"/>
            </a:pPr>
            <a:r>
              <a:rPr lang="fa-IR" sz="2100" dirty="0">
                <a:solidFill>
                  <a:srgbClr val="0070C0"/>
                </a:solidFill>
                <a:cs typeface="B Nazanin" panose="00000400000000000000" pitchFamily="2" charset="-78"/>
              </a:rPr>
              <a:t>اگر اندازه پنجره 5*5 بود و به مرحله 5 رسیدیم و همه پیکسل های پنجره نویزی بود، از میانگین سه پیکسل غیر نویزی بدست آمده برای جایگزینی با پیکسل نویزی در مراحل قبل استفاده کن و آن را جایگزین پیکسل مورد نظر فعلی کن.</a:t>
            </a:r>
          </a:p>
          <a:p>
            <a:pPr marL="457200" indent="-457200" algn="r" rtl="1">
              <a:buFont typeface="+mj-lt"/>
              <a:buAutoNum type="arabicParenR"/>
            </a:pPr>
            <a:r>
              <a:rPr lang="fa-IR" sz="2100" dirty="0">
                <a:solidFill>
                  <a:srgbClr val="0070C0"/>
                </a:solidFill>
                <a:cs typeface="B Nazanin" panose="00000400000000000000" pitchFamily="2" charset="-78"/>
              </a:rPr>
              <a:t>اگر اندازه پنجره 5*5 بود و به مرحله 5 رسیدیم و همه پیسکل های پنجره نویزی نبود، به مرحله 8 برو.</a:t>
            </a:r>
            <a:endParaRPr lang="en-US" sz="2100" dirty="0">
              <a:solidFill>
                <a:srgbClr val="0070C0"/>
              </a:solidFill>
              <a:cs typeface="B Nazanin" panose="00000400000000000000" pitchFamily="2" charset="-78"/>
            </a:endParaRPr>
          </a:p>
        </p:txBody>
      </p:sp>
    </p:spTree>
    <p:extLst>
      <p:ext uri="{BB962C8B-B14F-4D97-AF65-F5344CB8AC3E}">
        <p14:creationId xmlns:p14="http://schemas.microsoft.com/office/powerpoint/2010/main" val="590610647"/>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58F5F-4162-4354-9F31-286B3E66E00B}"/>
              </a:ext>
            </a:extLst>
          </p:cNvPr>
          <p:cNvSpPr>
            <a:spLocks noGrp="1"/>
          </p:cNvSpPr>
          <p:nvPr>
            <p:ph idx="1"/>
          </p:nvPr>
        </p:nvSpPr>
        <p:spPr>
          <a:xfrm>
            <a:off x="640011" y="359781"/>
            <a:ext cx="8596668" cy="4361509"/>
          </a:xfrm>
        </p:spPr>
        <p:txBody>
          <a:bodyPr>
            <a:normAutofit/>
          </a:bodyPr>
          <a:lstStyle/>
          <a:p>
            <a:pPr algn="r" rtl="1">
              <a:buFont typeface="+mj-lt"/>
              <a:buAutoNum type="arabicParenR" startAt="8"/>
            </a:pPr>
            <a:r>
              <a:rPr lang="fa-IR" sz="2100" dirty="0">
                <a:solidFill>
                  <a:srgbClr val="0070C0"/>
                </a:solidFill>
                <a:cs typeface="B Nazanin" panose="00000400000000000000" pitchFamily="2" charset="-78"/>
              </a:rPr>
              <a:t>میانگین و میانه داده های درون پنجره را محاسبه کن.</a:t>
            </a:r>
          </a:p>
          <a:p>
            <a:pPr algn="r" rtl="1">
              <a:buFont typeface="+mj-lt"/>
              <a:buAutoNum type="arabicParenR" startAt="8"/>
            </a:pPr>
            <a:r>
              <a:rPr lang="fa-IR" sz="2100" dirty="0">
                <a:solidFill>
                  <a:srgbClr val="0070C0"/>
                </a:solidFill>
                <a:cs typeface="B Nazanin" panose="00000400000000000000" pitchFamily="2" charset="-78"/>
              </a:rPr>
              <a:t>حال دو پارامتر </a:t>
            </a:r>
            <a:r>
              <a:rPr lang="el-GR" sz="2400" i="0" dirty="0">
                <a:solidFill>
                  <a:srgbClr val="0070C0"/>
                </a:solidFill>
                <a:effectLst/>
                <a:latin typeface="arial" panose="020B0604020202020204" pitchFamily="34" charset="0"/>
              </a:rPr>
              <a:t>α</a:t>
            </a:r>
            <a:r>
              <a:rPr lang="fa-IR" sz="2400" b="1" dirty="0">
                <a:solidFill>
                  <a:srgbClr val="0070C0"/>
                </a:solidFill>
                <a:latin typeface="arial" panose="020B0604020202020204" pitchFamily="34" charset="0"/>
              </a:rPr>
              <a:t> </a:t>
            </a:r>
            <a:r>
              <a:rPr lang="fa-IR" sz="2100" dirty="0">
                <a:solidFill>
                  <a:srgbClr val="0070C0"/>
                </a:solidFill>
                <a:latin typeface="arial" panose="020B0604020202020204" pitchFamily="34" charset="0"/>
                <a:cs typeface="B Nazanin" panose="00000400000000000000" pitchFamily="2" charset="-78"/>
              </a:rPr>
              <a:t>و </a:t>
            </a:r>
            <a:r>
              <a:rPr lang="el-GR" sz="2400" i="0" dirty="0">
                <a:solidFill>
                  <a:srgbClr val="0070C0"/>
                </a:solidFill>
                <a:effectLst/>
                <a:latin typeface="arial" panose="020B0604020202020204" pitchFamily="34" charset="0"/>
              </a:rPr>
              <a:t>β</a:t>
            </a:r>
            <a:r>
              <a:rPr lang="fa-IR" sz="2100" i="0" dirty="0">
                <a:solidFill>
                  <a:srgbClr val="0070C0"/>
                </a:solidFill>
                <a:effectLst/>
                <a:latin typeface="arial" panose="020B0604020202020204" pitchFamily="34" charset="0"/>
                <a:cs typeface="B Nazanin" panose="00000400000000000000" pitchFamily="2" charset="-78"/>
              </a:rPr>
              <a:t> را طبق روابط زیر محاسبه کن:</a:t>
            </a:r>
            <a:endParaRPr lang="en-US" sz="2100" i="0" dirty="0">
              <a:solidFill>
                <a:srgbClr val="0070C0"/>
              </a:solidFill>
              <a:effectLst/>
              <a:latin typeface="arial" panose="020B0604020202020204" pitchFamily="34" charset="0"/>
              <a:cs typeface="B Nazanin" panose="00000400000000000000" pitchFamily="2" charset="-78"/>
            </a:endParaRPr>
          </a:p>
          <a:p>
            <a:pPr algn="r" rtl="1">
              <a:buFont typeface="+mj-lt"/>
              <a:buAutoNum type="arabicParenR" startAt="8"/>
            </a:pPr>
            <a:endParaRPr lang="en-US" sz="2100" dirty="0">
              <a:solidFill>
                <a:srgbClr val="0070C0"/>
              </a:solidFill>
              <a:latin typeface="arial" panose="020B0604020202020204" pitchFamily="34" charset="0"/>
              <a:cs typeface="B Nazanin" panose="00000400000000000000" pitchFamily="2" charset="-78"/>
            </a:endParaRPr>
          </a:p>
          <a:p>
            <a:pPr algn="r" rtl="1">
              <a:buFont typeface="+mj-lt"/>
              <a:buAutoNum type="arabicParenR" startAt="8"/>
            </a:pPr>
            <a:endParaRPr lang="fa-IR" sz="2100" i="0" dirty="0">
              <a:solidFill>
                <a:srgbClr val="0070C0"/>
              </a:solidFill>
              <a:effectLst/>
              <a:latin typeface="arial" panose="020B0604020202020204" pitchFamily="34" charset="0"/>
              <a:cs typeface="B Nazanin" panose="00000400000000000000" pitchFamily="2" charset="-78"/>
            </a:endParaRPr>
          </a:p>
          <a:p>
            <a:pPr marL="457200" indent="-457200" algn="r" rtl="1">
              <a:buFont typeface="+mj-lt"/>
              <a:buAutoNum type="arabicParenR" startAt="10"/>
            </a:pPr>
            <a:r>
              <a:rPr lang="fa-IR" sz="2100" dirty="0">
                <a:solidFill>
                  <a:srgbClr val="0070C0"/>
                </a:solidFill>
                <a:cs typeface="B Nazanin" panose="00000400000000000000" pitchFamily="2" charset="-78"/>
              </a:rPr>
              <a:t>اگر </a:t>
            </a:r>
            <a:r>
              <a:rPr lang="el-GR" sz="2400" i="0" dirty="0">
                <a:solidFill>
                  <a:srgbClr val="0070C0"/>
                </a:solidFill>
                <a:effectLst/>
                <a:latin typeface="arial" panose="020B0604020202020204" pitchFamily="34" charset="0"/>
              </a:rPr>
              <a:t>α</a:t>
            </a:r>
            <a:r>
              <a:rPr lang="fa-IR" sz="2400" b="1" i="0" dirty="0">
                <a:solidFill>
                  <a:srgbClr val="0070C0"/>
                </a:solidFill>
                <a:effectLst/>
                <a:latin typeface="arial" panose="020B0604020202020204" pitchFamily="34" charset="0"/>
              </a:rPr>
              <a:t> </a:t>
            </a:r>
            <a:r>
              <a:rPr lang="fa-IR" sz="2100" i="0" dirty="0">
                <a:solidFill>
                  <a:srgbClr val="0070C0"/>
                </a:solidFill>
                <a:effectLst/>
                <a:latin typeface="arial" panose="020B0604020202020204" pitchFamily="34" charset="0"/>
                <a:cs typeface="B Nazanin" panose="00000400000000000000" pitchFamily="2" charset="-78"/>
              </a:rPr>
              <a:t>بزرگ تر </a:t>
            </a:r>
            <a:r>
              <a:rPr lang="el-GR" sz="2400" b="1" i="0" dirty="0">
                <a:solidFill>
                  <a:srgbClr val="0070C0"/>
                </a:solidFill>
                <a:effectLst/>
                <a:latin typeface="arial" panose="020B0604020202020204" pitchFamily="34" charset="0"/>
              </a:rPr>
              <a:t> </a:t>
            </a:r>
            <a:r>
              <a:rPr lang="el-GR" sz="2400" i="0" dirty="0">
                <a:solidFill>
                  <a:srgbClr val="0070C0"/>
                </a:solidFill>
                <a:effectLst/>
                <a:latin typeface="arial" panose="020B0604020202020204" pitchFamily="34" charset="0"/>
              </a:rPr>
              <a:t>β</a:t>
            </a:r>
            <a:r>
              <a:rPr lang="fa-IR" sz="2100" i="0" dirty="0">
                <a:solidFill>
                  <a:srgbClr val="0070C0"/>
                </a:solidFill>
                <a:effectLst/>
                <a:latin typeface="arial" panose="020B0604020202020204" pitchFamily="34" charset="0"/>
                <a:cs typeface="B Nazanin" panose="00000400000000000000" pitchFamily="2" charset="-78"/>
              </a:rPr>
              <a:t> از بود، مقدار </a:t>
            </a:r>
            <a:r>
              <a:rPr lang="en-US" sz="2100" i="0" dirty="0">
                <a:solidFill>
                  <a:srgbClr val="0070C0"/>
                </a:solidFill>
                <a:effectLst/>
                <a:latin typeface="arial" panose="020B0604020202020204" pitchFamily="34" charset="0"/>
                <a:cs typeface="B Nazanin" panose="00000400000000000000" pitchFamily="2" charset="-78"/>
              </a:rPr>
              <a:t>MED</a:t>
            </a:r>
            <a:r>
              <a:rPr lang="fa-IR" sz="2100" i="0" dirty="0">
                <a:solidFill>
                  <a:srgbClr val="0070C0"/>
                </a:solidFill>
                <a:effectLst/>
                <a:latin typeface="arial" panose="020B0604020202020204" pitchFamily="34" charset="0"/>
                <a:cs typeface="B Nazanin" panose="00000400000000000000" pitchFamily="2" charset="-78"/>
              </a:rPr>
              <a:t> را توی متغیر </a:t>
            </a:r>
            <a:r>
              <a:rPr lang="en-US" sz="2100" i="0" dirty="0">
                <a:solidFill>
                  <a:srgbClr val="0070C0"/>
                </a:solidFill>
                <a:effectLst/>
                <a:latin typeface="arial" panose="020B0604020202020204" pitchFamily="34" charset="0"/>
                <a:cs typeface="B Nazanin" panose="00000400000000000000" pitchFamily="2" charset="-78"/>
              </a:rPr>
              <a:t>K</a:t>
            </a:r>
            <a:r>
              <a:rPr lang="fa-IR" sz="2100" i="0" dirty="0">
                <a:solidFill>
                  <a:srgbClr val="0070C0"/>
                </a:solidFill>
                <a:effectLst/>
                <a:latin typeface="arial" panose="020B0604020202020204" pitchFamily="34" charset="0"/>
                <a:cs typeface="B Nazanin" panose="00000400000000000000" pitchFamily="2" charset="-78"/>
              </a:rPr>
              <a:t> بریز.</a:t>
            </a:r>
          </a:p>
          <a:p>
            <a:pPr marL="457200" indent="-457200" algn="r" rtl="1">
              <a:buFont typeface="+mj-lt"/>
              <a:buAutoNum type="arabicParenR" startAt="10"/>
            </a:pPr>
            <a:r>
              <a:rPr lang="fa-IR" sz="2100" dirty="0">
                <a:solidFill>
                  <a:srgbClr val="0070C0"/>
                </a:solidFill>
                <a:latin typeface="arial" panose="020B0604020202020204" pitchFamily="34" charset="0"/>
                <a:cs typeface="B Nazanin" panose="00000400000000000000" pitchFamily="2" charset="-78"/>
              </a:rPr>
              <a:t>در غیر این صورت مقدار </a:t>
            </a:r>
            <a:r>
              <a:rPr lang="en-US" sz="2100" dirty="0">
                <a:solidFill>
                  <a:srgbClr val="0070C0"/>
                </a:solidFill>
                <a:latin typeface="arial" panose="020B0604020202020204" pitchFamily="34" charset="0"/>
                <a:cs typeface="B Nazanin" panose="00000400000000000000" pitchFamily="2" charset="-78"/>
              </a:rPr>
              <a:t>AVG</a:t>
            </a:r>
            <a:r>
              <a:rPr lang="fa-IR" sz="2100" dirty="0">
                <a:solidFill>
                  <a:srgbClr val="0070C0"/>
                </a:solidFill>
                <a:latin typeface="arial" panose="020B0604020202020204" pitchFamily="34" charset="0"/>
                <a:cs typeface="B Nazanin" panose="00000400000000000000" pitchFamily="2" charset="-78"/>
              </a:rPr>
              <a:t> را توی متغیر </a:t>
            </a:r>
            <a:r>
              <a:rPr lang="en-US" sz="2100" dirty="0">
                <a:solidFill>
                  <a:srgbClr val="0070C0"/>
                </a:solidFill>
                <a:latin typeface="arial" panose="020B0604020202020204" pitchFamily="34" charset="0"/>
                <a:cs typeface="B Nazanin" panose="00000400000000000000" pitchFamily="2" charset="-78"/>
              </a:rPr>
              <a:t>K</a:t>
            </a:r>
            <a:r>
              <a:rPr lang="fa-IR" sz="2100" dirty="0">
                <a:solidFill>
                  <a:srgbClr val="0070C0"/>
                </a:solidFill>
                <a:latin typeface="arial" panose="020B0604020202020204" pitchFamily="34" charset="0"/>
                <a:cs typeface="B Nazanin" panose="00000400000000000000" pitchFamily="2" charset="-78"/>
              </a:rPr>
              <a:t> بریز.</a:t>
            </a:r>
          </a:p>
          <a:p>
            <a:pPr marL="457200" indent="-457200" algn="r" rtl="1">
              <a:lnSpc>
                <a:spcPct val="150000"/>
              </a:lnSpc>
              <a:buFont typeface="+mj-lt"/>
              <a:buAutoNum type="arabicParenR" startAt="10"/>
            </a:pPr>
            <a:r>
              <a:rPr lang="fa-IR" sz="2100" dirty="0">
                <a:solidFill>
                  <a:srgbClr val="0070C0"/>
                </a:solidFill>
                <a:latin typeface="arial" panose="020B0604020202020204" pitchFamily="34" charset="0"/>
                <a:cs typeface="B Nazanin" panose="00000400000000000000" pitchFamily="2" charset="-78"/>
              </a:rPr>
              <a:t>حال اگر قدر مطلق تفاضل </a:t>
            </a:r>
            <a:r>
              <a:rPr lang="en-US" sz="2100" dirty="0">
                <a:solidFill>
                  <a:srgbClr val="0070C0"/>
                </a:solidFill>
                <a:latin typeface="arial" panose="020B0604020202020204" pitchFamily="34" charset="0"/>
                <a:cs typeface="B Nazanin" panose="00000400000000000000" pitchFamily="2" charset="-78"/>
              </a:rPr>
              <a:t>K</a:t>
            </a:r>
            <a:r>
              <a:rPr lang="fa-IR" sz="2100" dirty="0">
                <a:solidFill>
                  <a:srgbClr val="0070C0"/>
                </a:solidFill>
                <a:latin typeface="arial" panose="020B0604020202020204" pitchFamily="34" charset="0"/>
                <a:cs typeface="B Nazanin" panose="00000400000000000000" pitchFamily="2" charset="-78"/>
              </a:rPr>
              <a:t> با مقدار سطح خاکستری پیکسل مرکزی بیشتر از یک حد آستانه </a:t>
            </a:r>
            <a:r>
              <a:rPr lang="en-US" sz="2100" dirty="0">
                <a:solidFill>
                  <a:srgbClr val="0070C0"/>
                </a:solidFill>
                <a:latin typeface="arial" panose="020B0604020202020204" pitchFamily="34" charset="0"/>
                <a:cs typeface="B Nazanin" panose="00000400000000000000" pitchFamily="2" charset="-78"/>
              </a:rPr>
              <a:t>x</a:t>
            </a:r>
            <a:r>
              <a:rPr lang="fa-IR" sz="2100" dirty="0">
                <a:solidFill>
                  <a:srgbClr val="0070C0"/>
                </a:solidFill>
                <a:latin typeface="arial" panose="020B0604020202020204" pitchFamily="34" charset="0"/>
                <a:cs typeface="B Nazanin" panose="00000400000000000000" pitchFamily="2" charset="-78"/>
              </a:rPr>
              <a:t> بود، مقدار </a:t>
            </a:r>
            <a:r>
              <a:rPr lang="en-US" sz="2100" dirty="0">
                <a:solidFill>
                  <a:srgbClr val="0070C0"/>
                </a:solidFill>
                <a:latin typeface="arial" panose="020B0604020202020204" pitchFamily="34" charset="0"/>
                <a:cs typeface="B Nazanin" panose="00000400000000000000" pitchFamily="2" charset="-78"/>
              </a:rPr>
              <a:t>K</a:t>
            </a:r>
            <a:r>
              <a:rPr lang="fa-IR" sz="2100" dirty="0">
                <a:solidFill>
                  <a:srgbClr val="0070C0"/>
                </a:solidFill>
                <a:latin typeface="arial" panose="020B0604020202020204" pitchFamily="34" charset="0"/>
                <a:cs typeface="B Nazanin" panose="00000400000000000000" pitchFamily="2" charset="-78"/>
              </a:rPr>
              <a:t> را جایگزین پیکسل مرکزی کن و در غیر این صورت آن را بدون تغییر باقی بگذار و برو پیکسل بعدی. مقدار </a:t>
            </a:r>
            <a:r>
              <a:rPr lang="en-US" sz="2100" dirty="0">
                <a:solidFill>
                  <a:srgbClr val="0070C0"/>
                </a:solidFill>
                <a:latin typeface="arial" panose="020B0604020202020204" pitchFamily="34" charset="0"/>
                <a:cs typeface="B Nazanin" panose="00000400000000000000" pitchFamily="2" charset="-78"/>
              </a:rPr>
              <a:t>x</a:t>
            </a:r>
            <a:r>
              <a:rPr lang="fa-IR" sz="2100" dirty="0">
                <a:solidFill>
                  <a:srgbClr val="0070C0"/>
                </a:solidFill>
                <a:latin typeface="arial" panose="020B0604020202020204" pitchFamily="34" charset="0"/>
                <a:cs typeface="B Nazanin" panose="00000400000000000000" pitchFamily="2" charset="-78"/>
              </a:rPr>
              <a:t> هم از روابط زیر بدست می آید:</a:t>
            </a:r>
          </a:p>
          <a:p>
            <a:pPr marL="0" indent="0" rtl="1">
              <a:lnSpc>
                <a:spcPct val="150000"/>
              </a:lnSpc>
              <a:buNone/>
            </a:pPr>
            <a:endParaRPr lang="en-US" sz="2100" dirty="0">
              <a:solidFill>
                <a:srgbClr val="0070C0"/>
              </a:solidFill>
              <a:cs typeface="B Nazanin" panose="00000400000000000000" pitchFamily="2" charset="-78"/>
            </a:endParaRPr>
          </a:p>
        </p:txBody>
      </p:sp>
      <p:pic>
        <p:nvPicPr>
          <p:cNvPr id="5" name="Picture 4">
            <a:extLst>
              <a:ext uri="{FF2B5EF4-FFF2-40B4-BE49-F238E27FC236}">
                <a16:creationId xmlns:a16="http://schemas.microsoft.com/office/drawing/2014/main" id="{E538B0FE-94A1-4ABB-89ED-1A4C5610E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11" y="4167907"/>
            <a:ext cx="2682472" cy="2690093"/>
          </a:xfrm>
          <a:prstGeom prst="rect">
            <a:avLst/>
          </a:prstGeom>
        </p:spPr>
      </p:pic>
      <p:pic>
        <p:nvPicPr>
          <p:cNvPr id="7" name="Picture 6">
            <a:extLst>
              <a:ext uri="{FF2B5EF4-FFF2-40B4-BE49-F238E27FC236}">
                <a16:creationId xmlns:a16="http://schemas.microsoft.com/office/drawing/2014/main" id="{DC2C58D0-02B1-49BD-9533-CB2AB5DF3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94" y="1269299"/>
            <a:ext cx="3637486" cy="839419"/>
          </a:xfrm>
          <a:prstGeom prst="rect">
            <a:avLst/>
          </a:prstGeom>
        </p:spPr>
      </p:pic>
    </p:spTree>
    <p:extLst>
      <p:ext uri="{BB962C8B-B14F-4D97-AF65-F5344CB8AC3E}">
        <p14:creationId xmlns:p14="http://schemas.microsoft.com/office/powerpoint/2010/main" val="1295598370"/>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723A5-A376-45F0-8FAA-0515AEBC1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04" y="1204009"/>
            <a:ext cx="10745131" cy="4244708"/>
          </a:xfrm>
          <a:prstGeom prst="rect">
            <a:avLst/>
          </a:prstGeom>
        </p:spPr>
      </p:pic>
      <p:sp>
        <p:nvSpPr>
          <p:cNvPr id="6" name="TextBox 5">
            <a:extLst>
              <a:ext uri="{FF2B5EF4-FFF2-40B4-BE49-F238E27FC236}">
                <a16:creationId xmlns:a16="http://schemas.microsoft.com/office/drawing/2014/main" id="{85925ABE-273F-49CA-8896-0AE693F7B5E2}"/>
              </a:ext>
            </a:extLst>
          </p:cNvPr>
          <p:cNvSpPr txBox="1"/>
          <p:nvPr/>
        </p:nvSpPr>
        <p:spPr>
          <a:xfrm>
            <a:off x="895739" y="335902"/>
            <a:ext cx="8500188" cy="553998"/>
          </a:xfrm>
          <a:prstGeom prst="rect">
            <a:avLst/>
          </a:prstGeom>
          <a:noFill/>
        </p:spPr>
        <p:txBody>
          <a:bodyPr wrap="square" rtlCol="0">
            <a:spAutoFit/>
          </a:bodyPr>
          <a:lstStyle/>
          <a:p>
            <a:pPr algn="r" rtl="1"/>
            <a:r>
              <a:rPr lang="fa-IR" sz="3000" dirty="0">
                <a:solidFill>
                  <a:srgbClr val="FF0000"/>
                </a:solidFill>
                <a:cs typeface="B Nazanin" panose="00000400000000000000" pitchFamily="2" charset="-78"/>
              </a:rPr>
              <a:t>مقایسه </a:t>
            </a:r>
            <a:r>
              <a:rPr lang="en-US" sz="3000" dirty="0">
                <a:solidFill>
                  <a:srgbClr val="FF0000"/>
                </a:solidFill>
                <a:cs typeface="B Nazanin" panose="00000400000000000000" pitchFamily="2" charset="-78"/>
              </a:rPr>
              <a:t>PSNR</a:t>
            </a:r>
            <a:r>
              <a:rPr lang="fa-IR" sz="3000" dirty="0">
                <a:solidFill>
                  <a:srgbClr val="FF0000"/>
                </a:solidFill>
                <a:cs typeface="B Nazanin" panose="00000400000000000000" pitchFamily="2" charset="-78"/>
              </a:rPr>
              <a:t> و </a:t>
            </a:r>
            <a:r>
              <a:rPr lang="en-US" sz="3000" dirty="0">
                <a:solidFill>
                  <a:srgbClr val="FF0000"/>
                </a:solidFill>
                <a:cs typeface="B Nazanin" panose="00000400000000000000" pitchFamily="2" charset="-78"/>
              </a:rPr>
              <a:t>SSIM</a:t>
            </a:r>
            <a:r>
              <a:rPr lang="fa-IR" sz="3000" dirty="0">
                <a:solidFill>
                  <a:srgbClr val="FF0000"/>
                </a:solidFill>
                <a:cs typeface="B Nazanin" panose="00000400000000000000" pitchFamily="2" charset="-78"/>
              </a:rPr>
              <a:t> الگوریتم های این پژوهش و الگوریتم های قبلی</a:t>
            </a:r>
            <a:endParaRPr lang="en-US" sz="3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394288080"/>
      </p:ext>
    </p:extLst>
  </p:cSld>
  <p:clrMapOvr>
    <a:masterClrMapping/>
  </p:clrMapOvr>
  <p:transition spd="slow">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356</TotalTime>
  <Words>981</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Trebuchet MS</vt:lpstr>
      <vt:lpstr>Wingdings 3</vt:lpstr>
      <vt:lpstr>Facet</vt:lpstr>
      <vt:lpstr>New algorithms for recovering highly corrupted images with impulse noise</vt:lpstr>
      <vt:lpstr>تعریف مسئله و راه حل پیشنهادی</vt:lpstr>
      <vt:lpstr>معرفی نویز Impulse و روش های استاندارد حذف آن</vt:lpstr>
      <vt:lpstr>مشکلات و نقاط ضعف و قوت پژوهش های قبلی(به اختصار)</vt:lpstr>
      <vt:lpstr>الگوریتم ارائه شده اول:</vt:lpstr>
      <vt:lpstr>تحلیل کارایی و دقت الگوریتم اول و بهینه سازی آن</vt:lpstr>
      <vt:lpstr>الگوریتم ارائه شده دوم:</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algorithms for recovering highly corrupted images with impulse noise</dc:title>
  <dc:creator>Pouya Khani</dc:creator>
  <cp:lastModifiedBy>Pouya Khani</cp:lastModifiedBy>
  <cp:revision>13</cp:revision>
  <dcterms:created xsi:type="dcterms:W3CDTF">2021-01-17T15:34:48Z</dcterms:created>
  <dcterms:modified xsi:type="dcterms:W3CDTF">2021-02-10T14:42:22Z</dcterms:modified>
</cp:coreProperties>
</file>