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9C28"/>
    <a:srgbClr val="FA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F13A-280A-4C73-B6EB-D6EFB86463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4AFF-956B-4362-B368-A7C31320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F13A-280A-4C73-B6EB-D6EFB86463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4AFF-956B-4362-B368-A7C31320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F13A-280A-4C73-B6EB-D6EFB86463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4AFF-956B-4362-B368-A7C31320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F13A-280A-4C73-B6EB-D6EFB86463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4AFF-956B-4362-B368-A7C31320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F13A-280A-4C73-B6EB-D6EFB86463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4AFF-956B-4362-B368-A7C31320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3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F13A-280A-4C73-B6EB-D6EFB86463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4AFF-956B-4362-B368-A7C31320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F13A-280A-4C73-B6EB-D6EFB86463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4AFF-956B-4362-B368-A7C31320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5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F13A-280A-4C73-B6EB-D6EFB86463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4AFF-956B-4362-B368-A7C31320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F13A-280A-4C73-B6EB-D6EFB86463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4AFF-956B-4362-B368-A7C31320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4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F13A-280A-4C73-B6EB-D6EFB86463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4AFF-956B-4362-B368-A7C31320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2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F13A-280A-4C73-B6EB-D6EFB86463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4AFF-956B-4362-B368-A7C31320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4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DF13A-280A-4C73-B6EB-D6EFB86463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AFF-956B-4362-B368-A7C313200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6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microsoft.com/office/2007/relationships/hdphoto" Target="../media/hdphoto1.wdp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ykessler.net/library/file_sig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1431081"/>
            <a:ext cx="11169570" cy="3995839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37">
            <a:extLst>
              <a:ext uri="{FF2B5EF4-FFF2-40B4-BE49-F238E27FC236}">
                <a16:creationId xmlns:a16="http://schemas.microsoft.com/office/drawing/2014/main" id="{518F4CDB-8B2B-4C7E-94A5-F57D7046C95E}"/>
              </a:ext>
            </a:extLst>
          </p:cNvPr>
          <p:cNvGrpSpPr/>
          <p:nvPr/>
        </p:nvGrpSpPr>
        <p:grpSpPr>
          <a:xfrm>
            <a:off x="7546213" y="2929978"/>
            <a:ext cx="863600" cy="101600"/>
            <a:chOff x="4095345" y="2692400"/>
            <a:chExt cx="863600" cy="101600"/>
          </a:xfrm>
        </p:grpSpPr>
        <p:sp>
          <p:nvSpPr>
            <p:cNvPr id="7" name="PA-椭圆 415">
              <a:extLst>
                <a:ext uri="{FF2B5EF4-FFF2-40B4-BE49-F238E27FC236}">
                  <a16:creationId xmlns:a16="http://schemas.microsoft.com/office/drawing/2014/main" id="{42115E76-BF9C-452A-AC27-E38D54A72F8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095345" y="2692400"/>
              <a:ext cx="101600" cy="101600"/>
            </a:xfrm>
            <a:prstGeom prst="ellipse">
              <a:avLst/>
            </a:prstGeom>
            <a:solidFill>
              <a:srgbClr val="FDAF1D"/>
            </a:solidFill>
            <a:ln w="127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PA-椭圆 416">
              <a:extLst>
                <a:ext uri="{FF2B5EF4-FFF2-40B4-BE49-F238E27FC236}">
                  <a16:creationId xmlns:a16="http://schemas.microsoft.com/office/drawing/2014/main" id="{FB15B667-0B1F-463D-A55A-4D0C01BD15C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247745" y="2692400"/>
              <a:ext cx="101600" cy="101600"/>
            </a:xfrm>
            <a:prstGeom prst="ellipse">
              <a:avLst/>
            </a:prstGeom>
            <a:solidFill>
              <a:srgbClr val="FDAF1D"/>
            </a:solidFill>
            <a:ln w="127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PA-椭圆 417">
              <a:extLst>
                <a:ext uri="{FF2B5EF4-FFF2-40B4-BE49-F238E27FC236}">
                  <a16:creationId xmlns:a16="http://schemas.microsoft.com/office/drawing/2014/main" id="{362E6055-089C-4F87-8FF4-54A44128498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400145" y="2692400"/>
              <a:ext cx="101600" cy="101600"/>
            </a:xfrm>
            <a:prstGeom prst="ellipse">
              <a:avLst/>
            </a:prstGeom>
            <a:solidFill>
              <a:srgbClr val="FDAF1D"/>
            </a:solidFill>
            <a:ln w="127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PA-椭圆 418">
              <a:extLst>
                <a:ext uri="{FF2B5EF4-FFF2-40B4-BE49-F238E27FC236}">
                  <a16:creationId xmlns:a16="http://schemas.microsoft.com/office/drawing/2014/main" id="{880A3632-F353-4EC1-9F16-921E2D5A7B2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552545" y="2692400"/>
              <a:ext cx="101600" cy="101600"/>
            </a:xfrm>
            <a:prstGeom prst="ellipse">
              <a:avLst/>
            </a:prstGeom>
            <a:solidFill>
              <a:srgbClr val="FDAF1D"/>
            </a:solidFill>
            <a:ln w="127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PA-椭圆 419">
              <a:extLst>
                <a:ext uri="{FF2B5EF4-FFF2-40B4-BE49-F238E27FC236}">
                  <a16:creationId xmlns:a16="http://schemas.microsoft.com/office/drawing/2014/main" id="{ED254966-D945-4A84-ACF9-38AA8416094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704945" y="2692400"/>
              <a:ext cx="101600" cy="101600"/>
            </a:xfrm>
            <a:prstGeom prst="ellipse">
              <a:avLst/>
            </a:prstGeom>
            <a:solidFill>
              <a:srgbClr val="FDAF1D"/>
            </a:solidFill>
            <a:ln w="127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PA-椭圆 420">
              <a:extLst>
                <a:ext uri="{FF2B5EF4-FFF2-40B4-BE49-F238E27FC236}">
                  <a16:creationId xmlns:a16="http://schemas.microsoft.com/office/drawing/2014/main" id="{38C791F5-E0F2-4551-8F9C-7C4A4B0AEAA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857345" y="2692400"/>
              <a:ext cx="101600" cy="101600"/>
            </a:xfrm>
            <a:prstGeom prst="ellipse">
              <a:avLst/>
            </a:prstGeom>
            <a:solidFill>
              <a:srgbClr val="FCB01E"/>
            </a:solidFill>
            <a:ln w="127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5" name="矩形 26">
            <a:extLst>
              <a:ext uri="{FF2B5EF4-FFF2-40B4-BE49-F238E27FC236}">
                <a16:creationId xmlns:a16="http://schemas.microsoft.com/office/drawing/2014/main" id="{F075E666-B7A8-4BC0-B5C8-A548B169C2CC}"/>
              </a:ext>
            </a:extLst>
          </p:cNvPr>
          <p:cNvSpPr/>
          <p:nvPr/>
        </p:nvSpPr>
        <p:spPr>
          <a:xfrm>
            <a:off x="6670703" y="2510282"/>
            <a:ext cx="361209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SANS SEC573</a:t>
            </a:r>
            <a:endParaRPr lang="en-US" altLang="zh-CN" sz="2400" b="1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矩形 62">
            <a:extLst>
              <a:ext uri="{FF2B5EF4-FFF2-40B4-BE49-F238E27FC236}">
                <a16:creationId xmlns:a16="http://schemas.microsoft.com/office/drawing/2014/main" id="{4E262683-503E-40CC-B1E2-6703790B919B}"/>
              </a:ext>
            </a:extLst>
          </p:cNvPr>
          <p:cNvSpPr/>
          <p:nvPr/>
        </p:nvSpPr>
        <p:spPr>
          <a:xfrm>
            <a:off x="8590899" y="4931814"/>
            <a:ext cx="1478534" cy="372410"/>
          </a:xfrm>
          <a:custGeom>
            <a:avLst/>
            <a:gdLst>
              <a:gd name="connsiteX0" fmla="*/ 0 w 3466013"/>
              <a:gd name="connsiteY0" fmla="*/ 0 h 738664"/>
              <a:gd name="connsiteX1" fmla="*/ 3466013 w 3466013"/>
              <a:gd name="connsiteY1" fmla="*/ 0 h 738664"/>
              <a:gd name="connsiteX2" fmla="*/ 3466013 w 3466013"/>
              <a:gd name="connsiteY2" fmla="*/ 738664 h 738664"/>
              <a:gd name="connsiteX3" fmla="*/ 0 w 3466013"/>
              <a:gd name="connsiteY3" fmla="*/ 738664 h 738664"/>
              <a:gd name="connsiteX4" fmla="*/ 0 w 3466013"/>
              <a:gd name="connsiteY4" fmla="*/ 0 h 738664"/>
              <a:gd name="connsiteX0" fmla="*/ 0 w 5701213"/>
              <a:gd name="connsiteY0" fmla="*/ 10160 h 748824"/>
              <a:gd name="connsiteX1" fmla="*/ 5701213 w 5701213"/>
              <a:gd name="connsiteY1" fmla="*/ 0 h 748824"/>
              <a:gd name="connsiteX2" fmla="*/ 3466013 w 5701213"/>
              <a:gd name="connsiteY2" fmla="*/ 748824 h 748824"/>
              <a:gd name="connsiteX3" fmla="*/ 0 w 5701213"/>
              <a:gd name="connsiteY3" fmla="*/ 748824 h 748824"/>
              <a:gd name="connsiteX4" fmla="*/ 0 w 5701213"/>
              <a:gd name="connsiteY4" fmla="*/ 10160 h 748824"/>
              <a:gd name="connsiteX0" fmla="*/ 0 w 5701213"/>
              <a:gd name="connsiteY0" fmla="*/ 10160 h 748824"/>
              <a:gd name="connsiteX1" fmla="*/ 5701213 w 5701213"/>
              <a:gd name="connsiteY1" fmla="*/ 0 h 748824"/>
              <a:gd name="connsiteX2" fmla="*/ 3466013 w 5701213"/>
              <a:gd name="connsiteY2" fmla="*/ 748824 h 748824"/>
              <a:gd name="connsiteX3" fmla="*/ 0 w 5701213"/>
              <a:gd name="connsiteY3" fmla="*/ 748824 h 748824"/>
              <a:gd name="connsiteX4" fmla="*/ 0 w 5701213"/>
              <a:gd name="connsiteY4" fmla="*/ 10160 h 748824"/>
              <a:gd name="connsiteX0" fmla="*/ 0 w 5711373"/>
              <a:gd name="connsiteY0" fmla="*/ 10160 h 758984"/>
              <a:gd name="connsiteX1" fmla="*/ 5701213 w 5711373"/>
              <a:gd name="connsiteY1" fmla="*/ 0 h 758984"/>
              <a:gd name="connsiteX2" fmla="*/ 5711373 w 5711373"/>
              <a:gd name="connsiteY2" fmla="*/ 758984 h 758984"/>
              <a:gd name="connsiteX3" fmla="*/ 0 w 5711373"/>
              <a:gd name="connsiteY3" fmla="*/ 748824 h 758984"/>
              <a:gd name="connsiteX4" fmla="*/ 0 w 5711373"/>
              <a:gd name="connsiteY4" fmla="*/ 10160 h 758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1373" h="758984">
                <a:moveTo>
                  <a:pt x="0" y="10160"/>
                </a:moveTo>
                <a:lnTo>
                  <a:pt x="5701213" y="0"/>
                </a:lnTo>
                <a:lnTo>
                  <a:pt x="5711373" y="758984"/>
                </a:lnTo>
                <a:lnTo>
                  <a:pt x="0" y="748824"/>
                </a:lnTo>
                <a:lnTo>
                  <a:pt x="0" y="10160"/>
                </a:lnTo>
                <a:close/>
              </a:path>
            </a:pathLst>
          </a:cu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40000"/>
              </a:lnSpc>
            </a:pPr>
            <a:r>
              <a:rPr lang="fa-IR" altLang="zh-CN" sz="1300" dirty="0" smtClean="0">
                <a:ln w="0"/>
                <a:solidFill>
                  <a:schemeClr val="bg1"/>
                </a:solidFill>
                <a:latin typeface="Samim FD" panose="020B0603030804020204" pitchFamily="34" charset="-78"/>
                <a:ea typeface="Doran FaNum" panose="00000500000000000000" pitchFamily="2" charset="-78"/>
                <a:cs typeface="Samim FD" panose="020B0603030804020204" pitchFamily="34" charset="-78"/>
                <a:sym typeface="+mn-lt"/>
              </a:rPr>
              <a:t>مدرس: پویا رهجو</a:t>
            </a:r>
            <a:endParaRPr lang="en-US" altLang="zh-CN" sz="1300" dirty="0">
              <a:ln w="0"/>
              <a:solidFill>
                <a:schemeClr val="bg1"/>
              </a:solidFill>
              <a:latin typeface="Samim FD" panose="020B0603030804020204" pitchFamily="34" charset="-78"/>
              <a:ea typeface="Doran FaNum" panose="00000500000000000000" pitchFamily="2" charset="-78"/>
              <a:cs typeface="Samim FD" panose="020B0603030804020204" pitchFamily="34" charset="-78"/>
              <a:sym typeface="+mn-l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95" y="947511"/>
            <a:ext cx="3308652" cy="4962978"/>
          </a:xfrm>
          <a:prstGeom prst="rect">
            <a:avLst/>
          </a:prstGeom>
        </p:spPr>
      </p:pic>
      <p:sp>
        <p:nvSpPr>
          <p:cNvPr id="28" name="矩形 15">
            <a:extLst>
              <a:ext uri="{FF2B5EF4-FFF2-40B4-BE49-F238E27FC236}">
                <a16:creationId xmlns:a16="http://schemas.microsoft.com/office/drawing/2014/main" id="{8CD29702-32A9-4FDC-870E-490D26E7D74E}"/>
              </a:ext>
            </a:extLst>
          </p:cNvPr>
          <p:cNvSpPr/>
          <p:nvPr/>
        </p:nvSpPr>
        <p:spPr>
          <a:xfrm>
            <a:off x="1623003" y="947512"/>
            <a:ext cx="3296237" cy="4962978"/>
          </a:xfrm>
          <a:prstGeom prst="rect">
            <a:avLst/>
          </a:prstGeom>
          <a:noFill/>
          <a:ln w="63500" cap="flat" cmpd="sng" algn="ctr">
            <a:solidFill>
              <a:srgbClr val="FDB01E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9" name="组合 16">
            <a:extLst>
              <a:ext uri="{FF2B5EF4-FFF2-40B4-BE49-F238E27FC236}">
                <a16:creationId xmlns:a16="http://schemas.microsoft.com/office/drawing/2014/main" id="{98A58D90-91C8-4B28-ACCC-97184F56E4C5}"/>
              </a:ext>
            </a:extLst>
          </p:cNvPr>
          <p:cNvGrpSpPr/>
          <p:nvPr/>
        </p:nvGrpSpPr>
        <p:grpSpPr>
          <a:xfrm>
            <a:off x="3955761" y="5330985"/>
            <a:ext cx="997882" cy="313736"/>
            <a:chOff x="3754564" y="4688014"/>
            <a:chExt cx="997882" cy="313736"/>
          </a:xfrm>
        </p:grpSpPr>
        <p:sp>
          <p:nvSpPr>
            <p:cNvPr id="30" name="矩形 17">
              <a:extLst>
                <a:ext uri="{FF2B5EF4-FFF2-40B4-BE49-F238E27FC236}">
                  <a16:creationId xmlns:a16="http://schemas.microsoft.com/office/drawing/2014/main" id="{47368B42-E5F5-4C50-A1EC-578F0A6733D4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18">
              <a:extLst>
                <a:ext uri="{FF2B5EF4-FFF2-40B4-BE49-F238E27FC236}">
                  <a16:creationId xmlns:a16="http://schemas.microsoft.com/office/drawing/2014/main" id="{28F2927B-BEF6-4B6E-9D1D-6D873D38A58D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19">
              <a:extLst>
                <a:ext uri="{FF2B5EF4-FFF2-40B4-BE49-F238E27FC236}">
                  <a16:creationId xmlns:a16="http://schemas.microsoft.com/office/drawing/2014/main" id="{33C92DF0-151E-4C15-9C27-7979780F5B3B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20">
              <a:extLst>
                <a:ext uri="{FF2B5EF4-FFF2-40B4-BE49-F238E27FC236}">
                  <a16:creationId xmlns:a16="http://schemas.microsoft.com/office/drawing/2014/main" id="{C840779D-F0F4-4BEA-8B93-427691C19C15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21">
            <a:extLst>
              <a:ext uri="{FF2B5EF4-FFF2-40B4-BE49-F238E27FC236}">
                <a16:creationId xmlns:a16="http://schemas.microsoft.com/office/drawing/2014/main" id="{4E743FB1-12EC-4A71-9455-A86A0E0B9115}"/>
              </a:ext>
            </a:extLst>
          </p:cNvPr>
          <p:cNvGrpSpPr/>
          <p:nvPr/>
        </p:nvGrpSpPr>
        <p:grpSpPr>
          <a:xfrm rot="10800000">
            <a:off x="1623003" y="1227236"/>
            <a:ext cx="997882" cy="313736"/>
            <a:chOff x="3754564" y="4688014"/>
            <a:chExt cx="997882" cy="313736"/>
          </a:xfrm>
        </p:grpSpPr>
        <p:sp>
          <p:nvSpPr>
            <p:cNvPr id="35" name="矩形 22">
              <a:extLst>
                <a:ext uri="{FF2B5EF4-FFF2-40B4-BE49-F238E27FC236}">
                  <a16:creationId xmlns:a16="http://schemas.microsoft.com/office/drawing/2014/main" id="{0AFCB4C3-17F6-486F-8700-82EB742669B6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矩形 23">
              <a:extLst>
                <a:ext uri="{FF2B5EF4-FFF2-40B4-BE49-F238E27FC236}">
                  <a16:creationId xmlns:a16="http://schemas.microsoft.com/office/drawing/2014/main" id="{4C9EB2F9-E81B-4F60-9EDA-7BF3617CC5B8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矩形 24">
              <a:extLst>
                <a:ext uri="{FF2B5EF4-FFF2-40B4-BE49-F238E27FC236}">
                  <a16:creationId xmlns:a16="http://schemas.microsoft.com/office/drawing/2014/main" id="{2DDAA3BA-162A-468A-BD00-3553F6D7D80C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25">
              <a:extLst>
                <a:ext uri="{FF2B5EF4-FFF2-40B4-BE49-F238E27FC236}">
                  <a16:creationId xmlns:a16="http://schemas.microsoft.com/office/drawing/2014/main" id="{0C965451-4CBD-4E4F-91DD-E77C034C3C87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9" name="矩形 13">
            <a:extLst>
              <a:ext uri="{FF2B5EF4-FFF2-40B4-BE49-F238E27FC236}">
                <a16:creationId xmlns:a16="http://schemas.microsoft.com/office/drawing/2014/main" id="{4DC81BEE-D65F-4A14-9ABF-852D3A7E38B8}"/>
              </a:ext>
            </a:extLst>
          </p:cNvPr>
          <p:cNvSpPr/>
          <p:nvPr/>
        </p:nvSpPr>
        <p:spPr>
          <a:xfrm>
            <a:off x="5302045" y="1574493"/>
            <a:ext cx="332861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spc="300" dirty="0" smtClean="0">
                <a:ln w="0"/>
                <a:solidFill>
                  <a:srgbClr val="FDB01E"/>
                </a:solidFill>
                <a:cs typeface="+mn-ea"/>
                <a:sym typeface="+mn-lt"/>
              </a:rPr>
              <a:t>Python</a:t>
            </a:r>
            <a:endParaRPr lang="en-US" altLang="zh-CN" sz="7200" spc="300" dirty="0">
              <a:ln w="0"/>
              <a:solidFill>
                <a:srgbClr val="FDB01E"/>
              </a:solidFill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06" y="3160339"/>
            <a:ext cx="1324984" cy="5373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02045" y="3127103"/>
            <a:ext cx="6964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SEC573.1: Essentials Workshop with </a:t>
            </a:r>
            <a:r>
              <a:rPr lang="en-US" sz="1600" b="1" dirty="0" err="1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pyWars</a:t>
            </a:r>
            <a:endParaRPr lang="en-US" sz="1600" b="1" dirty="0" smtClean="0">
              <a:solidFill>
                <a:schemeClr val="bg1"/>
              </a:solidFill>
              <a:latin typeface="Vazir Code" panose="020B0509000000000000" pitchFamily="50" charset="-78"/>
              <a:cs typeface="Vazir Code" panose="020B0509000000000000" pitchFamily="50" charset="-78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SEC573.2: Essentials Workshop with MORE </a:t>
            </a:r>
            <a:r>
              <a:rPr lang="en-US" sz="1600" b="1" dirty="0" err="1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pyWars</a:t>
            </a:r>
            <a:endParaRPr lang="en-US" sz="1600" b="1" dirty="0">
              <a:solidFill>
                <a:schemeClr val="bg1"/>
              </a:solidFill>
              <a:latin typeface="Vazir Code" panose="020B0509000000000000" pitchFamily="50" charset="-78"/>
              <a:cs typeface="Vazir Code" panose="020B0509000000000000" pitchFamily="50" charset="-78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SEC573.3: Defensive Python</a:t>
            </a:r>
          </a:p>
          <a:p>
            <a:r>
              <a:rPr lang="en-US" sz="1600" b="1" dirty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SEC573.4: Forensics Python</a:t>
            </a:r>
          </a:p>
          <a:p>
            <a:r>
              <a:rPr lang="en-US" sz="1600" b="1" dirty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SEC573.5: Offensive Python</a:t>
            </a:r>
          </a:p>
          <a:p>
            <a:r>
              <a:rPr lang="en-US" sz="1600" b="1" dirty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SEC573.6: Capture-the-Flag Challenge</a:t>
            </a:r>
          </a:p>
          <a:p>
            <a:endParaRPr lang="en-US" sz="1600" b="1" dirty="0">
              <a:solidFill>
                <a:schemeClr val="bg1"/>
              </a:solidFill>
              <a:latin typeface="Vazir Code" panose="020B0509000000000000" pitchFamily="50" charset="-78"/>
              <a:cs typeface="Vazir Code" panose="020B0509000000000000" pitchFamily="50" charset="-78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232" y="4184373"/>
            <a:ext cx="1176251" cy="11762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48" name="矩形 26">
            <a:extLst>
              <a:ext uri="{FF2B5EF4-FFF2-40B4-BE49-F238E27FC236}">
                <a16:creationId xmlns:a16="http://schemas.microsoft.com/office/drawing/2014/main" id="{F075E666-B7A8-4BC0-B5C8-A548B169C2CC}"/>
              </a:ext>
            </a:extLst>
          </p:cNvPr>
          <p:cNvSpPr/>
          <p:nvPr/>
        </p:nvSpPr>
        <p:spPr>
          <a:xfrm>
            <a:off x="8520234" y="1599952"/>
            <a:ext cx="187298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fa-IR" altLang="zh-CN" sz="36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دورۀ</a:t>
            </a:r>
          </a:p>
          <a:p>
            <a:pPr algn="r" rtl="1"/>
            <a:r>
              <a:rPr lang="fa-IR" altLang="zh-CN" sz="36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آموزشی</a:t>
            </a:r>
            <a:endParaRPr lang="en-US" altLang="zh-CN" sz="3600" b="1" dirty="0">
              <a:ln w="0"/>
              <a:solidFill>
                <a:schemeClr val="bg1"/>
              </a:solidFill>
              <a:latin typeface="Doran FaNum" panose="00000500000000000000" pitchFamily="2" charset="-78"/>
              <a:ea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66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473505" y="506449"/>
            <a:ext cx="35467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40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فصل اول</a:t>
            </a:r>
            <a:endParaRPr lang="zh-CN" altLang="en-US" sz="40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481601" y="379047"/>
            <a:ext cx="4984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تمرین های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124">
                <a:extLst>
                  <a:ext uri="{FF2B5EF4-FFF2-40B4-BE49-F238E27FC236}">
                    <a16:creationId xmlns:a16="http://schemas.microsoft.com/office/drawing/2014/main" id="{3502B1E7-AFC3-4EF0-88A8-A1ABF8273C61}"/>
                  </a:ext>
                </a:extLst>
              </p:cNvPr>
              <p:cNvSpPr/>
              <p:nvPr/>
            </p:nvSpPr>
            <p:spPr>
              <a:xfrm>
                <a:off x="-473504" y="1541032"/>
                <a:ext cx="11799980" cy="33547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342900" indent="-342900" algn="r" rtl="1">
                  <a:lnSpc>
                    <a:spcPct val="200000"/>
                  </a:lnSpc>
                  <a:buFontTx/>
                  <a:buChar char="-"/>
                </a:pPr>
                <a:r>
                  <a:rPr lang="fa-IR" b="1" dirty="0" smtClean="0">
                    <a:solidFill>
                      <a:schemeClr val="bg1"/>
                    </a:solidFill>
                    <a:latin typeface="Samim FD" panose="020B0603030804020204" pitchFamily="34" charset="-78"/>
                    <a:cs typeface="Samim FD" panose="020B0603030804020204" pitchFamily="34" charset="-78"/>
                  </a:rPr>
                  <a:t>برنامه ای بنویسید که یک عدد دریافت کند و مشخص کند عدد دریافت شده زوج است یا فرد.</a:t>
                </a:r>
              </a:p>
              <a:p>
                <a:pPr marL="342900" indent="-342900" algn="r" rtl="1">
                  <a:lnSpc>
                    <a:spcPct val="200000"/>
                  </a:lnSpc>
                  <a:buFontTx/>
                  <a:buChar char="-"/>
                </a:pPr>
                <a:r>
                  <a:rPr lang="fa-IR" b="1" dirty="0">
                    <a:solidFill>
                      <a:schemeClr val="bg1"/>
                    </a:solidFill>
                    <a:latin typeface="Samim FD" panose="020B0603030804020204" pitchFamily="34" charset="-78"/>
                    <a:cs typeface="Samim FD" panose="020B0603030804020204" pitchFamily="34" charset="-78"/>
                  </a:rPr>
                  <a:t>برنامه ای بنویسید که سه عدد از کاربر گرفته و بزرگترین آن را نمایش دهد</a:t>
                </a:r>
                <a:r>
                  <a:rPr lang="fa-IR" b="1" dirty="0" smtClean="0">
                    <a:solidFill>
                      <a:schemeClr val="bg1"/>
                    </a:solidFill>
                    <a:latin typeface="Samim FD" panose="020B0603030804020204" pitchFamily="34" charset="-78"/>
                    <a:cs typeface="Samim FD" panose="020B0603030804020204" pitchFamily="34" charset="-78"/>
                  </a:rPr>
                  <a:t>.</a:t>
                </a:r>
              </a:p>
              <a:p>
                <a:pPr marL="342900" indent="-342900" algn="r" rtl="1">
                  <a:lnSpc>
                    <a:spcPct val="200000"/>
                  </a:lnSpc>
                  <a:buFontTx/>
                  <a:buChar char="-"/>
                </a:pPr>
                <a:r>
                  <a:rPr lang="fa-IR" b="1" dirty="0" smtClean="0">
                    <a:solidFill>
                      <a:schemeClr val="bg1"/>
                    </a:solidFill>
                    <a:latin typeface="Samim FD" panose="020B0603030804020204" pitchFamily="34" charset="-78"/>
                    <a:cs typeface="Samim FD" panose="020B0603030804020204" pitchFamily="34" charset="-78"/>
                  </a:rPr>
                  <a:t>برنامه ای بنویسید ک</a:t>
                </a:r>
                <a:r>
                  <a:rPr lang="fa-IR" b="1" dirty="0">
                    <a:solidFill>
                      <a:schemeClr val="bg1"/>
                    </a:solidFill>
                    <a:latin typeface="Samim FD" panose="020B0603030804020204" pitchFamily="34" charset="-78"/>
                    <a:cs typeface="Samim FD" panose="020B0603030804020204" pitchFamily="34" charset="-78"/>
                  </a:rPr>
                  <a:t>ه</a:t>
                </a:r>
                <a:r>
                  <a:rPr lang="fa-IR" b="1" dirty="0" smtClean="0">
                    <a:solidFill>
                      <a:schemeClr val="bg1"/>
                    </a:solidFill>
                    <a:latin typeface="Samim FD" panose="020B0603030804020204" pitchFamily="34" charset="-78"/>
                    <a:cs typeface="Samim FD" panose="020B0603030804020204" pitchFamily="34" charset="-78"/>
                  </a:rPr>
                  <a:t> شعاع دایره را از کاربر گرفته و محیط و مساحت دایره را حساب کند</a:t>
                </a:r>
                <a:r>
                  <a:rPr lang="fa-IR" sz="1400" dirty="0" smtClean="0">
                    <a:solidFill>
                      <a:schemeClr val="bg1"/>
                    </a:solidFill>
                    <a:latin typeface="Samim FD" panose="020B0603030804020204" pitchFamily="34" charset="-78"/>
                    <a:cs typeface="Samim FD" panose="020B0603030804020204" pitchFamily="34" charset="-78"/>
                  </a:rPr>
                  <a:t>. (مساحت: </a:t>
                </a:r>
                <a14:m>
                  <m:oMath xmlns:m="http://schemas.openxmlformats.org/officeDocument/2006/math">
                    <m:r>
                      <a:rPr lang="el-G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amim FD" panose="020B0603030804020204" pitchFamily="34" charset="-78"/>
                      </a:rPr>
                      <m:t>𝜋</m:t>
                    </m:r>
                    <m:sSup>
                      <m:sSup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amim FD" panose="020B0603030804020204" pitchFamily="34" charset="-78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amim FD" panose="020B0603030804020204" pitchFamily="34" charset="-78"/>
                          </a:rPr>
                          <m:t>𝑟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Samim FD" panose="020B0603030804020204" pitchFamily="34" charset="-78"/>
                          </a:rPr>
                          <m:t>2</m:t>
                        </m:r>
                      </m:sup>
                    </m:sSup>
                  </m:oMath>
                </a14:m>
                <a:r>
                  <a:rPr lang="fa-IR" sz="1400" dirty="0" smtClean="0">
                    <a:solidFill>
                      <a:schemeClr val="bg1"/>
                    </a:solidFill>
                    <a:latin typeface="Samim FD" panose="020B0603030804020204" pitchFamily="34" charset="-78"/>
                    <a:cs typeface="Samim FD" panose="020B0603030804020204" pitchFamily="34" charset="-78"/>
                  </a:rPr>
                  <a:t> محیط:</a:t>
                </a:r>
                <a:r>
                  <a:rPr lang="en-US" sz="1400" dirty="0" smtClean="0">
                    <a:solidFill>
                      <a:schemeClr val="bg1"/>
                    </a:solidFill>
                    <a:latin typeface="Samim FD" panose="020B0603030804020204" pitchFamily="34" charset="-78"/>
                    <a:cs typeface="Samim FD" panose="020B0603030804020204" pitchFamily="34" charset="-78"/>
                  </a:rPr>
                  <a:t>    (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amim FD" panose="020B0603030804020204" pitchFamily="34" charset="-78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amim FD" panose="020B0603030804020204" pitchFamily="34" charset="-78"/>
                      </a:rPr>
                      <m:t>2</m:t>
                    </m:r>
                    <m:r>
                      <a:rPr lang="el-GR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amim FD" panose="020B0603030804020204" pitchFamily="34" charset="-78"/>
                      </a:rPr>
                      <m:t>𝜋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Samim FD" panose="020B0603030804020204" pitchFamily="34" charset="-78"/>
                      </a:rPr>
                      <m:t>𝑟</m:t>
                    </m:r>
                  </m:oMath>
                </a14:m>
                <a:r>
                  <a:rPr lang="en-US" sz="1400" dirty="0" smtClean="0">
                    <a:solidFill>
                      <a:schemeClr val="bg1"/>
                    </a:solidFill>
                    <a:latin typeface="Samim FD" panose="020B0603030804020204" pitchFamily="34" charset="-78"/>
                    <a:cs typeface="Samim FD" panose="020B0603030804020204" pitchFamily="34" charset="-78"/>
                  </a:rPr>
                  <a:t> </a:t>
                </a:r>
                <a:endParaRPr lang="fa-IR" sz="1400" dirty="0" smtClean="0">
                  <a:solidFill>
                    <a:schemeClr val="bg1"/>
                  </a:solidFill>
                  <a:latin typeface="Samim FD" panose="020B0603030804020204" pitchFamily="34" charset="-78"/>
                  <a:cs typeface="Samim FD" panose="020B0603030804020204" pitchFamily="34" charset="-78"/>
                </a:endParaRPr>
              </a:p>
              <a:p>
                <a:pPr marL="342900" indent="-342900" algn="r" rtl="1">
                  <a:lnSpc>
                    <a:spcPct val="200000"/>
                  </a:lnSpc>
                  <a:buFontTx/>
                  <a:buChar char="-"/>
                </a:pPr>
                <a:r>
                  <a:rPr lang="fa-IR" b="1" dirty="0" smtClean="0">
                    <a:solidFill>
                      <a:schemeClr val="bg1"/>
                    </a:solidFill>
                    <a:latin typeface="Samim FD" panose="020B0603030804020204" pitchFamily="34" charset="-78"/>
                    <a:cs typeface="Samim FD" panose="020B0603030804020204" pitchFamily="34" charset="-78"/>
                  </a:rPr>
                  <a:t>مجموع عدد هایی که ضریب 3 یا 5 دارند و کمتر از 1000 هستند را پیدا کنید.</a:t>
                </a:r>
                <a:endParaRPr lang="fa-IR" b="1" dirty="0">
                  <a:solidFill>
                    <a:schemeClr val="bg1"/>
                  </a:solidFill>
                  <a:latin typeface="Samim FD" panose="020B0603030804020204" pitchFamily="34" charset="-78"/>
                  <a:cs typeface="Samim FD" panose="020B0603030804020204" pitchFamily="34" charset="-78"/>
                </a:endParaRPr>
              </a:p>
              <a:p>
                <a:pPr marL="342900" indent="-342900" algn="r" rtl="1">
                  <a:lnSpc>
                    <a:spcPct val="200000"/>
                  </a:lnSpc>
                  <a:buFontTx/>
                  <a:buChar char="-"/>
                </a:pPr>
                <a:r>
                  <a:rPr lang="fa-IR" b="1" dirty="0" smtClean="0">
                    <a:solidFill>
                      <a:schemeClr val="bg1"/>
                    </a:solidFill>
                    <a:latin typeface="Samim FD" panose="020B0603030804020204" pitchFamily="34" charset="-78"/>
                    <a:cs typeface="Samim FD" panose="020B0603030804020204" pitchFamily="34" charset="-78"/>
                  </a:rPr>
                  <a:t>برنامه ای بنویسید که آیپی پابلیک کاربر را گرفته و نمایش دهد. </a:t>
                </a:r>
                <a:r>
                  <a:rPr lang="en-US" sz="1600" dirty="0" smtClean="0">
                    <a:solidFill>
                      <a:schemeClr val="bg1"/>
                    </a:solidFill>
                    <a:latin typeface="Samim FD" panose="020B0603030804020204" pitchFamily="34" charset="-78"/>
                    <a:cs typeface="Samim FD" panose="020B0603030804020204" pitchFamily="34" charset="-78"/>
                  </a:rPr>
                  <a:t>(httpbin.org/</a:t>
                </a:r>
                <a:r>
                  <a:rPr lang="en-US" sz="1600" dirty="0" err="1" smtClean="0">
                    <a:solidFill>
                      <a:schemeClr val="bg1"/>
                    </a:solidFill>
                    <a:latin typeface="Samim FD" panose="020B0603030804020204" pitchFamily="34" charset="-78"/>
                    <a:cs typeface="Samim FD" panose="020B0603030804020204" pitchFamily="34" charset="-78"/>
                  </a:rPr>
                  <a:t>ip</a:t>
                </a:r>
                <a:r>
                  <a:rPr lang="en-US" sz="1600" dirty="0" smtClean="0">
                    <a:solidFill>
                      <a:schemeClr val="bg1"/>
                    </a:solidFill>
                    <a:latin typeface="Samim FD" panose="020B0603030804020204" pitchFamily="34" charset="-78"/>
                    <a:cs typeface="Samim FD" panose="020B0603030804020204" pitchFamily="34" charset="-78"/>
                  </a:rPr>
                  <a:t>)</a:t>
                </a:r>
                <a:endParaRPr lang="fa-IR" sz="1600" dirty="0" smtClean="0">
                  <a:solidFill>
                    <a:schemeClr val="bg1"/>
                  </a:solidFill>
                  <a:latin typeface="Samim FD" panose="020B0603030804020204" pitchFamily="34" charset="-78"/>
                  <a:cs typeface="Samim FD" panose="020B0603030804020204" pitchFamily="34" charset="-78"/>
                </a:endParaRPr>
              </a:p>
              <a:p>
                <a:pPr marL="342900" indent="-342900" algn="r" rtl="1">
                  <a:lnSpc>
                    <a:spcPct val="200000"/>
                  </a:lnSpc>
                  <a:buFontTx/>
                  <a:buChar char="-"/>
                </a:pPr>
                <a:r>
                  <a:rPr lang="fa-IR" sz="1600" b="1" dirty="0" smtClean="0">
                    <a:solidFill>
                      <a:schemeClr val="bg1"/>
                    </a:solidFill>
                    <a:latin typeface="Samim FD" panose="020B0603030804020204" pitchFamily="34" charset="-78"/>
                    <a:cs typeface="Samim FD" panose="020B0603030804020204" pitchFamily="34" charset="-78"/>
                  </a:rPr>
                  <a:t>با استفاده از تابع بازگشتی فاکتوریل اعداد را حساب کنید. مثال: ورودی= 5!  خروجی= 120</a:t>
                </a:r>
                <a:endParaRPr lang="en-US" sz="1600" b="1" dirty="0" smtClean="0">
                  <a:solidFill>
                    <a:schemeClr val="bg1"/>
                  </a:solidFill>
                  <a:latin typeface="Samim FD" panose="020B0603030804020204" pitchFamily="34" charset="-78"/>
                  <a:cs typeface="Samim FD" panose="020B0603030804020204" pitchFamily="34" charset="-78"/>
                </a:endParaRPr>
              </a:p>
            </p:txBody>
          </p:sp>
        </mc:Choice>
        <mc:Fallback xmlns="">
          <p:sp>
            <p:nvSpPr>
              <p:cNvPr id="34" name="矩形 124">
                <a:extLst>
                  <a:ext uri="{FF2B5EF4-FFF2-40B4-BE49-F238E27FC236}">
                    <a16:creationId xmlns:a16="http://schemas.microsoft.com/office/drawing/2014/main" id="{3502B1E7-AFC3-4EF0-88A8-A1ABF8273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3504" y="1541032"/>
                <a:ext cx="11799980" cy="3354765"/>
              </a:xfrm>
              <a:prstGeom prst="rect">
                <a:avLst/>
              </a:prstGeom>
              <a:blipFill>
                <a:blip r:embed="rId3"/>
                <a:stretch>
                  <a:fillRect r="-775" b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00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590161" y="223676"/>
            <a:ext cx="35467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List</a:t>
            </a:r>
            <a:endParaRPr lang="zh-CN" altLang="en-US" sz="4000" b="1" cap="none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97812" y="469898"/>
            <a:ext cx="4984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لیست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‌ها)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3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765323" y="1117556"/>
            <a:ext cx="10491406" cy="67403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ایجاد لیست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اندیس ها دسترسی به اعضای لیست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ویرایش اعضای لیست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افزودن عناصر جدید</a:t>
            </a:r>
            <a:endParaRPr lang="en-US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حذف اعضا از لیست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توابع و متد های مربوط به لیست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لیست های تودرتو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r" rtl="1">
              <a:lnSpc>
                <a:spcPct val="200000"/>
              </a:lnSpc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تمرین: به کمک لیست ها یک برنامه مدیریت فهرست خرید بنویسید. با امکان (افزودن/حذف/نمایش) فهرست.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37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813208" y="1798920"/>
            <a:ext cx="393441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.</a:t>
            </a: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append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.pop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.remove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err="1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len</a:t>
            </a:r>
            <a:endParaRPr lang="en-US" b="1" dirty="0" smtClean="0">
              <a:solidFill>
                <a:schemeClr val="bg1"/>
              </a:solidFill>
              <a:latin typeface="Vazir Code" panose="020B0509000000000000" pitchFamily="50" charset="-78"/>
              <a:cs typeface="Vazir Code" panose="020B0509000000000000" pitchFamily="50" charset="-78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min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max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sum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Vazir Code" panose="020B0509000000000000" pitchFamily="50" charset="-78"/>
              <a:cs typeface="Vazir Code" panose="020B0509000000000000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45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590161" y="223676"/>
            <a:ext cx="35467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Tuple</a:t>
            </a:r>
            <a:endParaRPr lang="zh-CN" altLang="en-US" sz="4000" b="1" cap="none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67171" y="479523"/>
            <a:ext cx="4984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تاپل‌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ها)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3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8169329" y="1117556"/>
            <a:ext cx="3087399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ایجاد تاپل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دسترسی به اعضای تاپل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تفاوت لیست و تاپل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ویژگی ها و مزایای تاپل</a:t>
            </a:r>
            <a:endParaRPr lang="en-US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7888890" y="3164440"/>
            <a:ext cx="844146" cy="493159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4710604" y="3307816"/>
            <a:ext cx="30873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1600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مصرف حافظه کمتر</a:t>
            </a:r>
          </a:p>
          <a:p>
            <a:pPr algn="r" rtl="1">
              <a:lnSpc>
                <a:spcPct val="200000"/>
              </a:lnSpc>
            </a:pPr>
            <a:r>
              <a:rPr lang="fa-IR" sz="1600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ثبات بودن</a:t>
            </a:r>
          </a:p>
        </p:txBody>
      </p:sp>
      <p:cxnSp>
        <p:nvCxnSpPr>
          <p:cNvPr id="21" name="Elbow Connector 20"/>
          <p:cNvCxnSpPr/>
          <p:nvPr/>
        </p:nvCxnSpPr>
        <p:spPr>
          <a:xfrm rot="5400000">
            <a:off x="7842626" y="3661876"/>
            <a:ext cx="472614" cy="464063"/>
          </a:xfrm>
          <a:prstGeom prst="bentConnector3">
            <a:avLst>
              <a:gd name="adj1" fmla="val 10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3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67313" y="251658"/>
            <a:ext cx="49965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Virtual Environments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3518660" y="489979"/>
            <a:ext cx="4984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محیط‌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های</a:t>
            </a:r>
            <a:r>
              <a:rPr lang="fa-IR" altLang="zh-CN" sz="2400" b="1" dirty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‌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مجازی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3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765323" y="1117556"/>
            <a:ext cx="1049140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ایجاد یک محیط مجازی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فعال سازی و غیرفعال سازی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نصب پکیج ها در محیط مجازی</a:t>
            </a:r>
            <a:endParaRPr lang="fa-IR" b="1" dirty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r" rtl="1">
              <a:lnSpc>
                <a:spcPct val="200000"/>
              </a:lnSpc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37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566628" y="2051512"/>
            <a:ext cx="7690184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pip install </a:t>
            </a:r>
            <a:r>
              <a:rPr lang="en-US" b="1" dirty="0" err="1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virtualenv</a:t>
            </a:r>
            <a:endParaRPr lang="en-US" b="1" dirty="0" smtClean="0">
              <a:solidFill>
                <a:schemeClr val="bg1"/>
              </a:solidFill>
              <a:latin typeface="Vazir Code" panose="020B0509000000000000" pitchFamily="50" charset="-78"/>
              <a:cs typeface="Vazir Code" panose="020B0509000000000000" pitchFamily="50" charset="-78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err="1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virtualenv</a:t>
            </a: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myvenv</a:t>
            </a:r>
            <a:endParaRPr lang="en-US" b="1" dirty="0" smtClean="0">
              <a:solidFill>
                <a:schemeClr val="bg1"/>
              </a:solidFill>
              <a:latin typeface="Vazir Code" panose="020B0509000000000000" pitchFamily="50" charset="-78"/>
              <a:cs typeface="Vazir Code" panose="020B0509000000000000" pitchFamily="50" charset="-78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err="1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myvenv</a:t>
            </a: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\Scripts\activate      # Windows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source </a:t>
            </a:r>
            <a:r>
              <a:rPr lang="en-US" b="1" dirty="0" err="1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myvenv</a:t>
            </a: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/bin/activate   # Linux/Mac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b="1" dirty="0" err="1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myvenv</a:t>
            </a: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\Scripts\deactivate    # Windows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deactivate                   # Linux/Mac</a:t>
            </a:r>
          </a:p>
        </p:txBody>
      </p:sp>
    </p:spTree>
    <p:extLst>
      <p:ext uri="{BB962C8B-B14F-4D97-AF65-F5344CB8AC3E}">
        <p14:creationId xmlns:p14="http://schemas.microsoft.com/office/powerpoint/2010/main" val="403268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67313" y="251658"/>
            <a:ext cx="55184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Debugging with VSCODE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4001079" y="461469"/>
            <a:ext cx="4984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اشکال‌زدایی‌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با)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3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765323" y="1117556"/>
            <a:ext cx="1049140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دیباگ در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VSCODE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BreakPoints</a:t>
            </a:r>
            <a:endParaRPr lang="en-US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مدیریت خطا با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try/except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r" rtl="1">
              <a:lnSpc>
                <a:spcPct val="200000"/>
              </a:lnSpc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- تغییر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Virtual Environments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در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VSCODE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029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67313" y="251658"/>
            <a:ext cx="488237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Tricks and Shortcuts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3413475" y="497879"/>
            <a:ext cx="4984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ترفند‌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هاو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میانبر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 ها)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3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765323" y="1117556"/>
            <a:ext cx="10491406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VSCODE Shortcuts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Conditional Breakpoints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مجموعۀ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Set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توابع با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lambda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ترفند حلقۀ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for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و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if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حذف مقادیر تکراری در لیست ها</a:t>
            </a:r>
            <a:endParaRPr lang="fa-IR" b="1" dirty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تغییر مقدار داخل تاپل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ادغام دیکشنری ها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تابع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isalnum</a:t>
            </a:r>
            <a:endParaRPr lang="en-US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26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127408" y="242534"/>
            <a:ext cx="36292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36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ماژول‌</a:t>
            </a:r>
            <a:r>
              <a:rPr lang="fa-IR" altLang="zh-CN" sz="36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های‌</a:t>
            </a:r>
            <a:r>
              <a:rPr lang="fa-IR" altLang="zh-CN" sz="36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کاربردی</a:t>
            </a:r>
            <a:endParaRPr lang="zh-CN" altLang="en-US" sz="36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15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7984878" y="1547142"/>
            <a:ext cx="1982475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 err="1" smtClean="0">
                <a:solidFill>
                  <a:schemeClr val="accent4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os</a:t>
            </a:r>
            <a:endParaRPr lang="en-US" b="1" dirty="0" smtClean="0">
              <a:solidFill>
                <a:schemeClr val="accent4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system</a:t>
            </a:r>
          </a:p>
          <a:p>
            <a:pPr algn="ctr">
              <a:lnSpc>
                <a:spcPct val="200000"/>
              </a:lnSpc>
            </a:pPr>
            <a:r>
              <a:rPr lang="en-US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getcwd</a:t>
            </a: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en-US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cpu_count</a:t>
            </a: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r>
              <a:rPr lang="en-US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getlogin</a:t>
            </a: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r>
              <a:rPr lang="en-US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mkdir</a:t>
            </a: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remove</a:t>
            </a:r>
          </a:p>
          <a:p>
            <a:pPr algn="ctr">
              <a:lnSpc>
                <a:spcPct val="200000"/>
              </a:lnSpc>
            </a:pPr>
            <a:r>
              <a:rPr lang="en-US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rmdir</a:t>
            </a: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r>
              <a:rPr lang="en-US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getpid</a:t>
            </a:r>
            <a:endParaRPr lang="fa-IR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endParaRPr lang="fa-IR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17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696020" y="1547142"/>
            <a:ext cx="1982475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 smtClean="0">
                <a:solidFill>
                  <a:schemeClr val="accent4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time</a:t>
            </a:r>
          </a:p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time </a:t>
            </a:r>
          </a:p>
          <a:p>
            <a:pPr algn="ctr">
              <a:lnSpc>
                <a:spcPct val="200000"/>
              </a:lnSpc>
            </a:pPr>
            <a:r>
              <a:rPr lang="en-US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ctime</a:t>
            </a: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sleep</a:t>
            </a:r>
          </a:p>
          <a:p>
            <a:pPr algn="ctr">
              <a:lnSpc>
                <a:spcPct val="200000"/>
              </a:lnSpc>
            </a:pPr>
            <a:endParaRPr lang="fa-IR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endParaRPr lang="fa-IR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19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5293385" y="1547142"/>
            <a:ext cx="1982475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 smtClean="0">
                <a:solidFill>
                  <a:schemeClr val="accent4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random</a:t>
            </a:r>
          </a:p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seed </a:t>
            </a:r>
          </a:p>
          <a:p>
            <a:pPr algn="ctr">
              <a:lnSpc>
                <a:spcPct val="200000"/>
              </a:lnSpc>
            </a:pPr>
            <a:r>
              <a:rPr lang="en-US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randint</a:t>
            </a: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choice</a:t>
            </a:r>
          </a:p>
          <a:p>
            <a:pPr algn="ctr">
              <a:lnSpc>
                <a:spcPct val="200000"/>
              </a:lnSpc>
            </a:pP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endParaRPr lang="fa-IR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endParaRPr lang="fa-IR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20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3743082" y="1552694"/>
            <a:ext cx="1982475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 smtClean="0">
                <a:solidFill>
                  <a:schemeClr val="accent4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platform</a:t>
            </a:r>
          </a:p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processor</a:t>
            </a:r>
          </a:p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architecture</a:t>
            </a:r>
          </a:p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machine</a:t>
            </a:r>
          </a:p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node</a:t>
            </a:r>
          </a:p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platform</a:t>
            </a:r>
          </a:p>
          <a:p>
            <a:pPr algn="ctr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system</a:t>
            </a:r>
          </a:p>
          <a:p>
            <a:pPr algn="ctr">
              <a:lnSpc>
                <a:spcPct val="200000"/>
              </a:lnSpc>
            </a:pPr>
            <a:r>
              <a:rPr lang="en-US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uname</a:t>
            </a: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2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2029613" y="1547142"/>
            <a:ext cx="1982475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 err="1" smtClean="0">
                <a:solidFill>
                  <a:schemeClr val="accent4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getpass</a:t>
            </a:r>
            <a:endParaRPr lang="en-US" b="1" dirty="0" smtClean="0">
              <a:solidFill>
                <a:schemeClr val="accent4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r>
              <a:rPr lang="en-US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getpass</a:t>
            </a: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</a:t>
            </a:r>
          </a:p>
          <a:p>
            <a:pPr algn="ctr">
              <a:lnSpc>
                <a:spcPct val="200000"/>
              </a:lnSpc>
            </a:pPr>
            <a:r>
              <a:rPr lang="en-US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getuser</a:t>
            </a: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endParaRPr lang="fa-IR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ctr">
              <a:lnSpc>
                <a:spcPct val="200000"/>
              </a:lnSpc>
            </a:pPr>
            <a:endParaRPr lang="fa-IR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74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668506" y="2389947"/>
            <a:ext cx="68549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Defensive Python</a:t>
            </a:r>
            <a:endParaRPr lang="zh-CN" altLang="en-US" sz="4000" b="1" cap="none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4533762" y="3047365"/>
            <a:ext cx="3124476" cy="381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cap="none" spc="300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SEC573.3</a:t>
            </a:r>
            <a:endParaRPr lang="zh-CN" altLang="en-US" cap="none" spc="300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25">
            <a:extLst>
              <a:ext uri="{FF2B5EF4-FFF2-40B4-BE49-F238E27FC236}">
                <a16:creationId xmlns:a16="http://schemas.microsoft.com/office/drawing/2014/main" id="{F631BA11-706D-4D55-B108-1A5A35D66A1E}"/>
              </a:ext>
            </a:extLst>
          </p:cNvPr>
          <p:cNvSpPr/>
          <p:nvPr/>
        </p:nvSpPr>
        <p:spPr>
          <a:xfrm>
            <a:off x="5021212" y="3919856"/>
            <a:ext cx="2149577" cy="397032"/>
          </a:xfrm>
          <a:prstGeom prst="rect">
            <a:avLst/>
          </a:prstGeom>
          <a:solidFill>
            <a:srgbClr val="FDB0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126">
            <a:extLst>
              <a:ext uri="{FF2B5EF4-FFF2-40B4-BE49-F238E27FC236}">
                <a16:creationId xmlns:a16="http://schemas.microsoft.com/office/drawing/2014/main" id="{7E880ACE-E070-4DB2-ABE6-C319C19C7B7C}"/>
              </a:ext>
            </a:extLst>
          </p:cNvPr>
          <p:cNvSpPr/>
          <p:nvPr/>
        </p:nvSpPr>
        <p:spPr>
          <a:xfrm>
            <a:off x="5003063" y="3950634"/>
            <a:ext cx="2223974" cy="3631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fa-IR" altLang="zh-CN" sz="1600" b="1" cap="none" spc="300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فصل سوم</a:t>
            </a:r>
            <a:endParaRPr lang="zh-CN" altLang="en-US" sz="1600" b="1" cap="none" spc="300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grpSp>
        <p:nvGrpSpPr>
          <p:cNvPr id="24" name="组合 15">
            <a:extLst>
              <a:ext uri="{FF2B5EF4-FFF2-40B4-BE49-F238E27FC236}">
                <a16:creationId xmlns:a16="http://schemas.microsoft.com/office/drawing/2014/main" id="{B2688351-4818-4EB2-A0F2-474AD56128CE}"/>
              </a:ext>
            </a:extLst>
          </p:cNvPr>
          <p:cNvGrpSpPr/>
          <p:nvPr/>
        </p:nvGrpSpPr>
        <p:grpSpPr>
          <a:xfrm>
            <a:off x="3754564" y="3993371"/>
            <a:ext cx="997882" cy="313736"/>
            <a:chOff x="3754564" y="4688014"/>
            <a:chExt cx="997882" cy="313736"/>
          </a:xfrm>
        </p:grpSpPr>
        <p:sp>
          <p:nvSpPr>
            <p:cNvPr id="25" name="矩形 7">
              <a:extLst>
                <a:ext uri="{FF2B5EF4-FFF2-40B4-BE49-F238E27FC236}">
                  <a16:creationId xmlns:a16="http://schemas.microsoft.com/office/drawing/2014/main" id="{95DF1F40-05BD-40A1-911A-51E83EF358C7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12">
              <a:extLst>
                <a:ext uri="{FF2B5EF4-FFF2-40B4-BE49-F238E27FC236}">
                  <a16:creationId xmlns:a16="http://schemas.microsoft.com/office/drawing/2014/main" id="{779A7344-A85C-401F-9EC1-215916147DCE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135">
              <a:extLst>
                <a:ext uri="{FF2B5EF4-FFF2-40B4-BE49-F238E27FC236}">
                  <a16:creationId xmlns:a16="http://schemas.microsoft.com/office/drawing/2014/main" id="{CB0D2B3F-5362-4CDB-AADB-AC0467099409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136">
              <a:extLst>
                <a:ext uri="{FF2B5EF4-FFF2-40B4-BE49-F238E27FC236}">
                  <a16:creationId xmlns:a16="http://schemas.microsoft.com/office/drawing/2014/main" id="{15A5AC66-03F4-4AFD-9091-C7BDB1B41068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6" name="组合 137">
            <a:extLst>
              <a:ext uri="{FF2B5EF4-FFF2-40B4-BE49-F238E27FC236}">
                <a16:creationId xmlns:a16="http://schemas.microsoft.com/office/drawing/2014/main" id="{CB8BABB8-2325-4DE8-853E-58FEDB6D7AAC}"/>
              </a:ext>
            </a:extLst>
          </p:cNvPr>
          <p:cNvGrpSpPr/>
          <p:nvPr/>
        </p:nvGrpSpPr>
        <p:grpSpPr>
          <a:xfrm rot="10800000">
            <a:off x="7391389" y="3993371"/>
            <a:ext cx="997882" cy="313736"/>
            <a:chOff x="3754564" y="4688014"/>
            <a:chExt cx="997882" cy="313736"/>
          </a:xfrm>
        </p:grpSpPr>
        <p:sp>
          <p:nvSpPr>
            <p:cNvPr id="37" name="矩形 138">
              <a:extLst>
                <a:ext uri="{FF2B5EF4-FFF2-40B4-BE49-F238E27FC236}">
                  <a16:creationId xmlns:a16="http://schemas.microsoft.com/office/drawing/2014/main" id="{99C92ABF-2F78-456B-A371-8C55D5EC6EFF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139">
              <a:extLst>
                <a:ext uri="{FF2B5EF4-FFF2-40B4-BE49-F238E27FC236}">
                  <a16:creationId xmlns:a16="http://schemas.microsoft.com/office/drawing/2014/main" id="{22CFD700-3BE2-4533-B838-D1CEE45CB5E4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140">
              <a:extLst>
                <a:ext uri="{FF2B5EF4-FFF2-40B4-BE49-F238E27FC236}">
                  <a16:creationId xmlns:a16="http://schemas.microsoft.com/office/drawing/2014/main" id="{07A95C65-5944-4842-AC20-B9F876B3D9CE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141">
              <a:extLst>
                <a:ext uri="{FF2B5EF4-FFF2-40B4-BE49-F238E27FC236}">
                  <a16:creationId xmlns:a16="http://schemas.microsoft.com/office/drawing/2014/main" id="{7EBE9BB4-A4B9-441F-A6C7-364470DF1D08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27">
            <a:extLst>
              <a:ext uri="{FF2B5EF4-FFF2-40B4-BE49-F238E27FC236}">
                <a16:creationId xmlns:a16="http://schemas.microsoft.com/office/drawing/2014/main" id="{73A567F6-1D81-413C-9047-A743D5F16040}"/>
              </a:ext>
            </a:extLst>
          </p:cNvPr>
          <p:cNvGrpSpPr/>
          <p:nvPr/>
        </p:nvGrpSpPr>
        <p:grpSpPr>
          <a:xfrm rot="5400000" flipH="1">
            <a:off x="11536191" y="2221673"/>
            <a:ext cx="997882" cy="313736"/>
            <a:chOff x="3754564" y="4688014"/>
            <a:chExt cx="997882" cy="313736"/>
          </a:xfrm>
        </p:grpSpPr>
        <p:sp>
          <p:nvSpPr>
            <p:cNvPr id="42" name="矩形 28">
              <a:extLst>
                <a:ext uri="{FF2B5EF4-FFF2-40B4-BE49-F238E27FC236}">
                  <a16:creationId xmlns:a16="http://schemas.microsoft.com/office/drawing/2014/main" id="{FFF58FBB-EB78-4C45-ACF4-9FC4D1954930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29">
              <a:extLst>
                <a:ext uri="{FF2B5EF4-FFF2-40B4-BE49-F238E27FC236}">
                  <a16:creationId xmlns:a16="http://schemas.microsoft.com/office/drawing/2014/main" id="{4A216A91-00B1-4CCE-9A30-2E82288AFC22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30">
              <a:extLst>
                <a:ext uri="{FF2B5EF4-FFF2-40B4-BE49-F238E27FC236}">
                  <a16:creationId xmlns:a16="http://schemas.microsoft.com/office/drawing/2014/main" id="{E1C463A4-5804-4CE7-B13E-FD3E253FCC7B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31">
              <a:extLst>
                <a:ext uri="{FF2B5EF4-FFF2-40B4-BE49-F238E27FC236}">
                  <a16:creationId xmlns:a16="http://schemas.microsoft.com/office/drawing/2014/main" id="{F259341E-7889-4972-B895-15E54032D74B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6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4242099" y="5778072"/>
            <a:ext cx="3980289" cy="3970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cap="none" spc="300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pouyarahju.github.io/sec573</a:t>
            </a:r>
            <a:endParaRPr lang="zh-CN" altLang="en-US" cap="none" spc="300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842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67313" y="251658"/>
            <a:ext cx="38188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File Operations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115903" y="497879"/>
            <a:ext cx="4984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کار 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با 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فایل 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ها)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3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3243100" y="2384205"/>
            <a:ext cx="3628913" cy="1131079"/>
          </a:xfrm>
          <a:prstGeom prst="rect">
            <a:avLst/>
          </a:prstGeom>
          <a:noFill/>
          <a:ln w="19050" cap="flat" cmpd="dbl">
            <a:solidFill>
              <a:schemeClr val="accent4"/>
            </a:solidFill>
            <a:prstDash val="sysDot"/>
            <a:miter lim="800000"/>
          </a:ln>
        </p:spPr>
        <p:txBody>
          <a:bodyPr wrap="square" lIns="91440" tIns="45720" rIns="91440" bIns="45720" numCol="1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r, w, a, x ,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rb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wb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, ab</a:t>
            </a:r>
          </a:p>
          <a:p>
            <a:pPr algn="ctr"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r+, w+, a+, x+ ,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rb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+,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wb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+, ab+</a:t>
            </a:r>
            <a:endParaRPr lang="en-US" b="1" dirty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1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813208" y="1583395"/>
            <a:ext cx="2628372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r: Read</a:t>
            </a:r>
          </a:p>
          <a:p>
            <a:pPr algn="l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w: Write</a:t>
            </a:r>
          </a:p>
          <a:p>
            <a:pPr algn="l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a: Append</a:t>
            </a:r>
          </a:p>
          <a:p>
            <a:pPr algn="l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x: Exclusive Creation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b: </a:t>
            </a: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Binary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t: Text</a:t>
            </a:r>
            <a:endParaRPr lang="fa-IR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algn="l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+:</a:t>
            </a:r>
            <a:r>
              <a:rPr lang="fa-IR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 </a:t>
            </a:r>
            <a:r>
              <a:rPr lang="fa-IR" sz="1600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خواندن و نوشتن همزمان </a:t>
            </a:r>
            <a:endParaRPr lang="fa-IR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cxnSp>
        <p:nvCxnSpPr>
          <p:cNvPr id="3" name="Elbow Connector 2"/>
          <p:cNvCxnSpPr/>
          <p:nvPr/>
        </p:nvCxnSpPr>
        <p:spPr>
          <a:xfrm>
            <a:off x="2288641" y="2749971"/>
            <a:ext cx="675861" cy="264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942387" y="1728101"/>
            <a:ext cx="97987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.write()</a:t>
            </a:r>
          </a:p>
          <a:p>
            <a:pPr algn="l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.read()</a:t>
            </a:r>
          </a:p>
          <a:p>
            <a:pPr algn="l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.</a:t>
            </a: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seek()</a:t>
            </a:r>
          </a:p>
          <a:p>
            <a:pPr algn="l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.tell()</a:t>
            </a:r>
            <a:endParaRPr lang="fa-IR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8050696" y="1348389"/>
            <a:ext cx="319523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ایجاد فایل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خواندن فایل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نوشتن فایل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ماژول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pathlib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635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67313" y="251658"/>
            <a:ext cx="381888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Python Sets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1650696" y="503266"/>
            <a:ext cx="4984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مجموعه‌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ها)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1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813208" y="1583395"/>
            <a:ext cx="3391044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a</a:t>
            </a: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dd</a:t>
            </a:r>
            <a:endParaRPr lang="en-US" dirty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remove</a:t>
            </a: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discard</a:t>
            </a: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clear</a:t>
            </a: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symmetric_difference</a:t>
            </a: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intersection</a:t>
            </a: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union</a:t>
            </a: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7613374" y="1348389"/>
            <a:ext cx="3632556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ایجاد مجموعه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افزودن عنصر به مجموعه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حذف عنصر از مجموعه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تفاوت دو مجموعه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اشتراک دو مجموعه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اجتماع دو مجموعه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چک کردن عضویت در مجموعه</a:t>
            </a:r>
          </a:p>
        </p:txBody>
      </p:sp>
    </p:spTree>
    <p:extLst>
      <p:ext uri="{BB962C8B-B14F-4D97-AF65-F5344CB8AC3E}">
        <p14:creationId xmlns:p14="http://schemas.microsoft.com/office/powerpoint/2010/main" val="307538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576286" y="223676"/>
            <a:ext cx="68549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Installing </a:t>
            </a:r>
            <a:r>
              <a:rPr lang="en-US" altLang="zh-CN" sz="4000" b="1" dirty="0" smtClean="0">
                <a:ln w="0"/>
                <a:solidFill>
                  <a:srgbClr val="FDB01E"/>
                </a:solidFill>
                <a:cs typeface="+mn-ea"/>
                <a:sym typeface="+mn-lt"/>
              </a:rPr>
              <a:t>Python </a:t>
            </a:r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&amp;</a:t>
            </a:r>
            <a:r>
              <a:rPr lang="en-US" altLang="zh-CN" sz="4000" b="1" dirty="0" smtClean="0">
                <a:ln w="0"/>
                <a:solidFill>
                  <a:srgbClr val="FDB01E"/>
                </a:solidFill>
                <a:cs typeface="+mn-ea"/>
                <a:sym typeface="+mn-lt"/>
              </a:rPr>
              <a:t> IDE</a:t>
            </a:r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zh-CN" altLang="en-US" sz="4000" b="1" cap="none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0" y="4978400"/>
            <a:ext cx="814441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7559" y="0"/>
            <a:ext cx="814441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690759" y="2290165"/>
            <a:ext cx="3124476" cy="4782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cap="none" spc="300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- Python.org</a:t>
            </a:r>
            <a:endParaRPr lang="zh-CN" altLang="en-US" sz="2400" cap="none" spc="300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2" name="组合 27">
            <a:extLst>
              <a:ext uri="{FF2B5EF4-FFF2-40B4-BE49-F238E27FC236}">
                <a16:creationId xmlns:a16="http://schemas.microsoft.com/office/drawing/2014/main" id="{73A567F6-1D81-413C-9047-A743D5F16040}"/>
              </a:ext>
            </a:extLst>
          </p:cNvPr>
          <p:cNvGrpSpPr/>
          <p:nvPr/>
        </p:nvGrpSpPr>
        <p:grpSpPr>
          <a:xfrm rot="5400000" flipH="1">
            <a:off x="11536191" y="2221673"/>
            <a:ext cx="997882" cy="313736"/>
            <a:chOff x="3754564" y="4688014"/>
            <a:chExt cx="997882" cy="313736"/>
          </a:xfrm>
        </p:grpSpPr>
        <p:sp>
          <p:nvSpPr>
            <p:cNvPr id="23" name="矩形 28">
              <a:extLst>
                <a:ext uri="{FF2B5EF4-FFF2-40B4-BE49-F238E27FC236}">
                  <a16:creationId xmlns:a16="http://schemas.microsoft.com/office/drawing/2014/main" id="{FFF58FBB-EB78-4C45-ACF4-9FC4D1954930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9">
              <a:extLst>
                <a:ext uri="{FF2B5EF4-FFF2-40B4-BE49-F238E27FC236}">
                  <a16:creationId xmlns:a16="http://schemas.microsoft.com/office/drawing/2014/main" id="{4A216A91-00B1-4CCE-9A30-2E82288AFC22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30">
              <a:extLst>
                <a:ext uri="{FF2B5EF4-FFF2-40B4-BE49-F238E27FC236}">
                  <a16:creationId xmlns:a16="http://schemas.microsoft.com/office/drawing/2014/main" id="{E1C463A4-5804-4CE7-B13E-FD3E253FCC7B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31">
              <a:extLst>
                <a:ext uri="{FF2B5EF4-FFF2-40B4-BE49-F238E27FC236}">
                  <a16:creationId xmlns:a16="http://schemas.microsoft.com/office/drawing/2014/main" id="{F259341E-7889-4972-B895-15E54032D74B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2368" y="5975198"/>
            <a:ext cx="997882" cy="313736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431468" y="894890"/>
            <a:ext cx="496523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نصب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 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و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 محیط توسعه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1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690759" y="2982684"/>
            <a:ext cx="2716854" cy="4985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400" cap="none" spc="300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- VS Code</a:t>
            </a:r>
            <a:endParaRPr lang="zh-CN" altLang="en-US" sz="2400" cap="none" spc="300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044735" y="2250581"/>
            <a:ext cx="1564831" cy="4639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fa-IR" altLang="zh-CN" sz="2400" spc="300" dirty="0" smtClean="0">
                <a:ln w="0"/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  <a:sym typeface="+mn-lt"/>
              </a:rPr>
              <a:t>مفسر</a:t>
            </a:r>
            <a:endParaRPr lang="zh-CN" altLang="en-US" sz="2400" cap="none" spc="300" dirty="0">
              <a:ln w="0"/>
              <a:solidFill>
                <a:schemeClr val="bg1"/>
              </a:solidFill>
              <a:latin typeface="Vazir Code" panose="020B0509000000000000" pitchFamily="50" charset="-78"/>
              <a:cs typeface="Vazir Code" panose="020B0509000000000000" pitchFamily="50" charset="-78"/>
              <a:sym typeface="+mn-lt"/>
            </a:endParaRPr>
          </a:p>
        </p:txBody>
      </p:sp>
      <p:sp>
        <p:nvSpPr>
          <p:cNvPr id="35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232746" y="2943276"/>
            <a:ext cx="2089214" cy="4985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fa-IR" altLang="zh-CN" sz="2400" spc="300" dirty="0" smtClean="0">
                <a:ln w="0"/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  <a:sym typeface="+mn-lt"/>
              </a:rPr>
              <a:t>محیط توسعه</a:t>
            </a:r>
            <a:endParaRPr lang="zh-CN" altLang="en-US" sz="2400" cap="none" spc="300" dirty="0">
              <a:ln w="0"/>
              <a:solidFill>
                <a:schemeClr val="bg1"/>
              </a:solidFill>
              <a:latin typeface="Vazir Code" panose="020B0509000000000000" pitchFamily="50" charset="-78"/>
              <a:cs typeface="Vazir Code" panose="020B0509000000000000" pitchFamily="50" charset="-78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94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67313" y="251658"/>
            <a:ext cx="463389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Regular Expression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3839399" y="514786"/>
            <a:ext cx="27989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ریجکس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1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942873" y="1746097"/>
            <a:ext cx="3391044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search</a:t>
            </a:r>
            <a:endParaRPr lang="en-US" dirty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findall</a:t>
            </a:r>
            <a:endParaRPr lang="fa-IR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compile</a:t>
            </a: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match</a:t>
            </a: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fullmatch</a:t>
            </a: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split</a:t>
            </a: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purge</a:t>
            </a:r>
          </a:p>
          <a:p>
            <a:pPr marL="285750" indent="-285750" algn="l">
              <a:lnSpc>
                <a:spcPct val="200000"/>
              </a:lnSpc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7613374" y="1348389"/>
            <a:ext cx="36325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آشنایی با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Regex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Regex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در پایتون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تمرین: استخراج 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ایمیل وبلاگ</a:t>
            </a:r>
            <a:r>
              <a:rPr lang="fa-IR" b="1" dirty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ها</a:t>
            </a:r>
            <a:endParaRPr lang="en-US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49391" y="5999637"/>
            <a:ext cx="89253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 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+</a:t>
            </a:r>
            <a:r>
              <a:rPr lang="en-US" alt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en-US" alt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altLang="en-U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?</a:t>
            </a:r>
            <a:r>
              <a:rPr lang="en-US" altLang="en-U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^</a:t>
            </a:r>
            <a:r>
              <a:rPr lang="en-US" alt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$</a:t>
            </a:r>
            <a:r>
              <a:rPr lang="en-US" alt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alt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r>
              <a:rPr lang="en-US" alt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[</a:t>
            </a:r>
            <a:r>
              <a:rPr lang="en-US" alt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alt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altLang="en-U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r>
              <a:rPr lang="en-US" alt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r>
              <a:rPr lang="en-US" alt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|</a:t>
            </a:r>
            <a:r>
              <a:rPr lang="en-US" altLang="en-U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altLang="en-US" dirty="0" smtClean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\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endParaRPr kumimoji="0" lang="en-US" altLang="en-US" sz="4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701209" y="6428818"/>
            <a:ext cx="4981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\w       \s       \d</a:t>
            </a:r>
            <a:endParaRPr kumimoji="0" lang="en-US" altLang="en-US" sz="4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2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67313" y="251658"/>
            <a:ext cx="31231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Log Parsing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548943" y="511145"/>
            <a:ext cx="27989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(تجزیۀ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 گزارش‌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ها)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1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942873" y="1746097"/>
            <a:ext cx="3391044" cy="577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yield</a:t>
            </a: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7613374" y="1348389"/>
            <a:ext cx="3632556" cy="11310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خواندن فایل لاگ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تجزیۀ لاگ ها</a:t>
            </a:r>
            <a:endParaRPr lang="en-US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6350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67312" y="251658"/>
            <a:ext cx="508368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Log Parsing with Regex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4663075" y="475321"/>
            <a:ext cx="43885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(تجزیۀ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 گزارش‌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ها با ریجکس)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7613374" y="1348389"/>
            <a:ext cx="3632556" cy="11310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خواندن فایل لاگ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تجزیۀ لاگ ها</a:t>
            </a:r>
            <a:endParaRPr lang="en-US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42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67312" y="251658"/>
            <a:ext cx="55423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Geolocation Acquisition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4959284" y="469094"/>
            <a:ext cx="43885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(کسب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 موقعیت‌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جغرافیایی)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811766" y="1348389"/>
            <a:ext cx="443416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خواندن فایل لاگ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تجزیۀ لاگ ها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افزودن اطلاعات جغرافیایی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IP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به فایل لاگ</a:t>
            </a:r>
            <a:endParaRPr lang="en-US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15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405622" y="2777692"/>
            <a:ext cx="4434164" cy="11310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pip install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maxminddb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pip install maxminddb-geolite2</a:t>
            </a:r>
          </a:p>
        </p:txBody>
      </p:sp>
    </p:spTree>
    <p:extLst>
      <p:ext uri="{BB962C8B-B14F-4D97-AF65-F5344CB8AC3E}">
        <p14:creationId xmlns:p14="http://schemas.microsoft.com/office/powerpoint/2010/main" val="4975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67312" y="251658"/>
            <a:ext cx="43655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Packet Analysis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3135087" y="486600"/>
            <a:ext cx="43885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تجزیه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‌و‌تحلیل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‌بسته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‌ها</a:t>
            </a:r>
            <a:r>
              <a:rPr lang="fa-IR" altLang="zh-CN" sz="2400" b="1" dirty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811766" y="1348389"/>
            <a:ext cx="4434164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آشنایی با ماژول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scapy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ساخت و ارسال پکت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Sniff</a:t>
            </a:r>
            <a:endParaRPr lang="fa-IR" b="1" dirty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فیلتر کردن نتایج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ساخت فایل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pcap</a:t>
            </a:r>
            <a:endParaRPr lang="en-US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خواندن فایل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pcap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15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274373" y="1486771"/>
            <a:ext cx="4434164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pip install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ipython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pip install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scapy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sniff</a:t>
            </a: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ls</a:t>
            </a: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.show</a:t>
            </a: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.interfaces</a:t>
            </a:r>
            <a:endParaRPr lang="en-US" dirty="0" smtClean="0"/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PacketList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send/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sr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/sr1</a:t>
            </a:r>
            <a:endParaRPr lang="fa-IR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wrpcap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rdpcap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820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06460" y="229100"/>
            <a:ext cx="43655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Packet Reassembly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3343809" y="522089"/>
            <a:ext cx="43885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(بازسازی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‌بسته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‌ها</a:t>
            </a:r>
            <a:r>
              <a:rPr lang="fa-IR" altLang="zh-CN" sz="2400" b="1" dirty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664467" y="522089"/>
            <a:ext cx="443416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مفهوم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Fragment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بازسازی پکت ها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ماژول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Reassembler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15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206460" y="1596678"/>
            <a:ext cx="6458007" cy="16850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StringIO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decode</a:t>
            </a: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endParaRPr lang="fa-IR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</p:txBody>
      </p:sp>
      <p:sp>
        <p:nvSpPr>
          <p:cNvPr id="16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100987" y="5343699"/>
            <a:ext cx="6458007" cy="11310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MF(More Fragments)</a:t>
            </a: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DF(Don’t Fragment)</a:t>
            </a:r>
            <a:endParaRPr lang="fa-IR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37" y="1732836"/>
            <a:ext cx="8441446" cy="512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6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06460" y="229100"/>
            <a:ext cx="43655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Payload Extraction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3254476" y="496663"/>
            <a:ext cx="43885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(استخراج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‌داده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‌ها)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380611" y="1799343"/>
            <a:ext cx="49076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جستجو و استخراج داده های مفید در پکت ها</a:t>
            </a:r>
          </a:p>
        </p:txBody>
      </p:sp>
    </p:spTree>
    <p:extLst>
      <p:ext uri="{BB962C8B-B14F-4D97-AF65-F5344CB8AC3E}">
        <p14:creationId xmlns:p14="http://schemas.microsoft.com/office/powerpoint/2010/main" val="112371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668506" y="2389947"/>
            <a:ext cx="68549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Forensics Python</a:t>
            </a:r>
            <a:endParaRPr lang="zh-CN" altLang="en-US" sz="4000" b="1" cap="none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4533762" y="3047365"/>
            <a:ext cx="3124476" cy="381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cap="none" spc="300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SEC573.4</a:t>
            </a:r>
            <a:endParaRPr lang="zh-CN" altLang="en-US" cap="none" spc="300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25">
            <a:extLst>
              <a:ext uri="{FF2B5EF4-FFF2-40B4-BE49-F238E27FC236}">
                <a16:creationId xmlns:a16="http://schemas.microsoft.com/office/drawing/2014/main" id="{F631BA11-706D-4D55-B108-1A5A35D66A1E}"/>
              </a:ext>
            </a:extLst>
          </p:cNvPr>
          <p:cNvSpPr/>
          <p:nvPr/>
        </p:nvSpPr>
        <p:spPr>
          <a:xfrm>
            <a:off x="5021212" y="3919856"/>
            <a:ext cx="2149577" cy="397032"/>
          </a:xfrm>
          <a:prstGeom prst="rect">
            <a:avLst/>
          </a:prstGeom>
          <a:solidFill>
            <a:srgbClr val="FDB0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126">
            <a:extLst>
              <a:ext uri="{FF2B5EF4-FFF2-40B4-BE49-F238E27FC236}">
                <a16:creationId xmlns:a16="http://schemas.microsoft.com/office/drawing/2014/main" id="{7E880ACE-E070-4DB2-ABE6-C319C19C7B7C}"/>
              </a:ext>
            </a:extLst>
          </p:cNvPr>
          <p:cNvSpPr/>
          <p:nvPr/>
        </p:nvSpPr>
        <p:spPr>
          <a:xfrm>
            <a:off x="5003063" y="3950634"/>
            <a:ext cx="2223974" cy="3631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fa-IR" altLang="zh-CN" sz="1600" b="1" cap="none" spc="300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فصل چهارم</a:t>
            </a:r>
            <a:endParaRPr lang="zh-CN" altLang="en-US" sz="1600" b="1" cap="none" spc="300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grpSp>
        <p:nvGrpSpPr>
          <p:cNvPr id="24" name="组合 15">
            <a:extLst>
              <a:ext uri="{FF2B5EF4-FFF2-40B4-BE49-F238E27FC236}">
                <a16:creationId xmlns:a16="http://schemas.microsoft.com/office/drawing/2014/main" id="{B2688351-4818-4EB2-A0F2-474AD56128CE}"/>
              </a:ext>
            </a:extLst>
          </p:cNvPr>
          <p:cNvGrpSpPr/>
          <p:nvPr/>
        </p:nvGrpSpPr>
        <p:grpSpPr>
          <a:xfrm>
            <a:off x="3754564" y="3993371"/>
            <a:ext cx="997882" cy="313736"/>
            <a:chOff x="3754564" y="4688014"/>
            <a:chExt cx="997882" cy="313736"/>
          </a:xfrm>
        </p:grpSpPr>
        <p:sp>
          <p:nvSpPr>
            <p:cNvPr id="25" name="矩形 7">
              <a:extLst>
                <a:ext uri="{FF2B5EF4-FFF2-40B4-BE49-F238E27FC236}">
                  <a16:creationId xmlns:a16="http://schemas.microsoft.com/office/drawing/2014/main" id="{95DF1F40-05BD-40A1-911A-51E83EF358C7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12">
              <a:extLst>
                <a:ext uri="{FF2B5EF4-FFF2-40B4-BE49-F238E27FC236}">
                  <a16:creationId xmlns:a16="http://schemas.microsoft.com/office/drawing/2014/main" id="{779A7344-A85C-401F-9EC1-215916147DCE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135">
              <a:extLst>
                <a:ext uri="{FF2B5EF4-FFF2-40B4-BE49-F238E27FC236}">
                  <a16:creationId xmlns:a16="http://schemas.microsoft.com/office/drawing/2014/main" id="{CB0D2B3F-5362-4CDB-AADB-AC0467099409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136">
              <a:extLst>
                <a:ext uri="{FF2B5EF4-FFF2-40B4-BE49-F238E27FC236}">
                  <a16:creationId xmlns:a16="http://schemas.microsoft.com/office/drawing/2014/main" id="{15A5AC66-03F4-4AFD-9091-C7BDB1B41068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6" name="组合 137">
            <a:extLst>
              <a:ext uri="{FF2B5EF4-FFF2-40B4-BE49-F238E27FC236}">
                <a16:creationId xmlns:a16="http://schemas.microsoft.com/office/drawing/2014/main" id="{CB8BABB8-2325-4DE8-853E-58FEDB6D7AAC}"/>
              </a:ext>
            </a:extLst>
          </p:cNvPr>
          <p:cNvGrpSpPr/>
          <p:nvPr/>
        </p:nvGrpSpPr>
        <p:grpSpPr>
          <a:xfrm rot="10800000">
            <a:off x="7391389" y="3993371"/>
            <a:ext cx="997882" cy="313736"/>
            <a:chOff x="3754564" y="4688014"/>
            <a:chExt cx="997882" cy="313736"/>
          </a:xfrm>
        </p:grpSpPr>
        <p:sp>
          <p:nvSpPr>
            <p:cNvPr id="37" name="矩形 138">
              <a:extLst>
                <a:ext uri="{FF2B5EF4-FFF2-40B4-BE49-F238E27FC236}">
                  <a16:creationId xmlns:a16="http://schemas.microsoft.com/office/drawing/2014/main" id="{99C92ABF-2F78-456B-A371-8C55D5EC6EFF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139">
              <a:extLst>
                <a:ext uri="{FF2B5EF4-FFF2-40B4-BE49-F238E27FC236}">
                  <a16:creationId xmlns:a16="http://schemas.microsoft.com/office/drawing/2014/main" id="{22CFD700-3BE2-4533-B838-D1CEE45CB5E4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140">
              <a:extLst>
                <a:ext uri="{FF2B5EF4-FFF2-40B4-BE49-F238E27FC236}">
                  <a16:creationId xmlns:a16="http://schemas.microsoft.com/office/drawing/2014/main" id="{07A95C65-5944-4842-AC20-B9F876B3D9CE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141">
              <a:extLst>
                <a:ext uri="{FF2B5EF4-FFF2-40B4-BE49-F238E27FC236}">
                  <a16:creationId xmlns:a16="http://schemas.microsoft.com/office/drawing/2014/main" id="{7EBE9BB4-A4B9-441F-A6C7-364470DF1D08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27">
            <a:extLst>
              <a:ext uri="{FF2B5EF4-FFF2-40B4-BE49-F238E27FC236}">
                <a16:creationId xmlns:a16="http://schemas.microsoft.com/office/drawing/2014/main" id="{73A567F6-1D81-413C-9047-A743D5F16040}"/>
              </a:ext>
            </a:extLst>
          </p:cNvPr>
          <p:cNvGrpSpPr/>
          <p:nvPr/>
        </p:nvGrpSpPr>
        <p:grpSpPr>
          <a:xfrm rot="5400000" flipH="1">
            <a:off x="11536191" y="2221673"/>
            <a:ext cx="997882" cy="313736"/>
            <a:chOff x="3754564" y="4688014"/>
            <a:chExt cx="997882" cy="313736"/>
          </a:xfrm>
        </p:grpSpPr>
        <p:sp>
          <p:nvSpPr>
            <p:cNvPr id="42" name="矩形 28">
              <a:extLst>
                <a:ext uri="{FF2B5EF4-FFF2-40B4-BE49-F238E27FC236}">
                  <a16:creationId xmlns:a16="http://schemas.microsoft.com/office/drawing/2014/main" id="{FFF58FBB-EB78-4C45-ACF4-9FC4D1954930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29">
              <a:extLst>
                <a:ext uri="{FF2B5EF4-FFF2-40B4-BE49-F238E27FC236}">
                  <a16:creationId xmlns:a16="http://schemas.microsoft.com/office/drawing/2014/main" id="{4A216A91-00B1-4CCE-9A30-2E82288AFC22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30">
              <a:extLst>
                <a:ext uri="{FF2B5EF4-FFF2-40B4-BE49-F238E27FC236}">
                  <a16:creationId xmlns:a16="http://schemas.microsoft.com/office/drawing/2014/main" id="{E1C463A4-5804-4CE7-B13E-FD3E253FCC7B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31">
              <a:extLst>
                <a:ext uri="{FF2B5EF4-FFF2-40B4-BE49-F238E27FC236}">
                  <a16:creationId xmlns:a16="http://schemas.microsoft.com/office/drawing/2014/main" id="{F259341E-7889-4972-B895-15E54032D74B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6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4242099" y="5778072"/>
            <a:ext cx="3980289" cy="3970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cap="none" spc="300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pouyarahju.github.io/sec573</a:t>
            </a:r>
            <a:endParaRPr lang="zh-CN" altLang="en-US" cap="none" spc="300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06460" y="229100"/>
            <a:ext cx="63334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Acquiring Images from Disk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5680975" y="475321"/>
            <a:ext cx="43885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بارگیری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‌وبررسی‌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تصاویر‌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380611" y="1799343"/>
            <a:ext cx="4907615" cy="11310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آشنایی با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pillow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دریافت اطلاعات تصاویر</a:t>
            </a:r>
          </a:p>
        </p:txBody>
      </p:sp>
      <p:sp>
        <p:nvSpPr>
          <p:cNvPr id="1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364451" y="1166086"/>
            <a:ext cx="4434164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pip install pillow</a:t>
            </a: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BytesIO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Image.open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.size</a:t>
            </a: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.width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.height</a:t>
            </a: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.format</a:t>
            </a: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.mode</a:t>
            </a: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getdata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getpixel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62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06460" y="229100"/>
            <a:ext cx="63334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Memory and the Network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5154201" y="475321"/>
            <a:ext cx="43885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فارنزیک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‌حافظه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380611" y="1799343"/>
            <a:ext cx="49076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آشنایی با </a:t>
            </a:r>
            <a:r>
              <a:rPr lang="en-US" b="1" dirty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volatility</a:t>
            </a:r>
            <a:endParaRPr lang="en-US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خواندن دیتای پکت ها با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dpkt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1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432232" y="1183207"/>
            <a:ext cx="4434164" cy="5632311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pslist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psscan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pstree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dlllist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dumpfiles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envars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hashdump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driverscan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filescan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n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etscan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/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netstat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privileges</a:t>
            </a:r>
          </a:p>
        </p:txBody>
      </p:sp>
    </p:spTree>
    <p:extLst>
      <p:ext uri="{BB962C8B-B14F-4D97-AF65-F5344CB8AC3E}">
        <p14:creationId xmlns:p14="http://schemas.microsoft.com/office/powerpoint/2010/main" val="92486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-47887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590161" y="223676"/>
            <a:ext cx="35467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rgbClr val="FDB01E"/>
                </a:solidFill>
                <a:cs typeface="+mn-ea"/>
                <a:sym typeface="+mn-lt"/>
              </a:rPr>
              <a:t>Syntax</a:t>
            </a:r>
            <a:endParaRPr lang="zh-CN" altLang="en-US" sz="4000" b="1" cap="none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452883" y="1838776"/>
            <a:ext cx="3934412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400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Indentation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Comments </a:t>
            </a:r>
            <a:r>
              <a:rPr lang="en-US" sz="2400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Keywords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400" b="1" dirty="0">
                <a:solidFill>
                  <a:schemeClr val="bg1"/>
                </a:solidFill>
              </a:rPr>
              <a:t>Statements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zh-CN" altLang="en-US" sz="2400" cap="none" spc="300" dirty="0">
              <a:ln w="0"/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  <a:sym typeface="+mn-lt"/>
            </a:endParaRPr>
          </a:p>
        </p:txBody>
      </p:sp>
      <p:grpSp>
        <p:nvGrpSpPr>
          <p:cNvPr id="22" name="组合 27">
            <a:extLst>
              <a:ext uri="{FF2B5EF4-FFF2-40B4-BE49-F238E27FC236}">
                <a16:creationId xmlns:a16="http://schemas.microsoft.com/office/drawing/2014/main" id="{73A567F6-1D81-413C-9047-A743D5F16040}"/>
              </a:ext>
            </a:extLst>
          </p:cNvPr>
          <p:cNvGrpSpPr/>
          <p:nvPr/>
        </p:nvGrpSpPr>
        <p:grpSpPr>
          <a:xfrm rot="5400000" flipH="1">
            <a:off x="11535575" y="2221057"/>
            <a:ext cx="997882" cy="314968"/>
            <a:chOff x="3754564" y="4688014"/>
            <a:chExt cx="997882" cy="313736"/>
          </a:xfrm>
        </p:grpSpPr>
        <p:sp>
          <p:nvSpPr>
            <p:cNvPr id="23" name="矩形 28">
              <a:extLst>
                <a:ext uri="{FF2B5EF4-FFF2-40B4-BE49-F238E27FC236}">
                  <a16:creationId xmlns:a16="http://schemas.microsoft.com/office/drawing/2014/main" id="{FFF58FBB-EB78-4C45-ACF4-9FC4D1954930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9">
              <a:extLst>
                <a:ext uri="{FF2B5EF4-FFF2-40B4-BE49-F238E27FC236}">
                  <a16:creationId xmlns:a16="http://schemas.microsoft.com/office/drawing/2014/main" id="{4A216A91-00B1-4CCE-9A30-2E82288AFC22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30">
              <a:extLst>
                <a:ext uri="{FF2B5EF4-FFF2-40B4-BE49-F238E27FC236}">
                  <a16:creationId xmlns:a16="http://schemas.microsoft.com/office/drawing/2014/main" id="{E1C463A4-5804-4CE7-B13E-FD3E253FCC7B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31">
              <a:extLst>
                <a:ext uri="{FF2B5EF4-FFF2-40B4-BE49-F238E27FC236}">
                  <a16:creationId xmlns:a16="http://schemas.microsoft.com/office/drawing/2014/main" id="{F259341E-7889-4972-B895-15E54032D74B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cxnSp>
        <p:nvCxnSpPr>
          <p:cNvPr id="3" name="Elbow Connector 2"/>
          <p:cNvCxnSpPr/>
          <p:nvPr/>
        </p:nvCxnSpPr>
        <p:spPr>
          <a:xfrm rot="10800000">
            <a:off x="2275840" y="2900607"/>
            <a:ext cx="5212080" cy="752504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8811561" y="944677"/>
            <a:ext cx="2768442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from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Global</a:t>
            </a:r>
            <a:endParaRPr lang="fa-IR" altLang="en-US" dirty="0">
              <a:solidFill>
                <a:schemeClr val="bg1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if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import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in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is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lambda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nonlocal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not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or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pass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raise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return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try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while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with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yield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7592596" y="266790"/>
            <a:ext cx="2768442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False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None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True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and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as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assert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chemeClr val="bg1"/>
                </a:solidFill>
                <a:latin typeface="Arial Unicode MS"/>
              </a:rPr>
              <a:t>async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await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break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class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continue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chemeClr val="bg1"/>
                </a:solidFill>
                <a:latin typeface="Arial Unicode MS"/>
              </a:rPr>
              <a:t>def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del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chemeClr val="bg1"/>
                </a:solidFill>
                <a:latin typeface="Arial Unicode MS"/>
              </a:rPr>
              <a:t>elif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else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except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False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finally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 Unicode MS"/>
              </a:rPr>
              <a:t>for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10800000" flipV="1">
            <a:off x="2357542" y="1617141"/>
            <a:ext cx="2409049" cy="907214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4844739" y="1254001"/>
            <a:ext cx="27684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a-IR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“”” “””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1499895" y="451392"/>
            <a:ext cx="4984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ساختار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 و نحوۀ نوشتن دستورات)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079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06460" y="229100"/>
            <a:ext cx="30356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File Carving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1863833" y="475321"/>
            <a:ext cx="43885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بازیابی‌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فایل‌ها)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380611" y="1799343"/>
            <a:ext cx="4907615" cy="577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بازیابی تصویر از حافظه</a:t>
            </a:r>
          </a:p>
        </p:txBody>
      </p:sp>
      <p:sp>
        <p:nvSpPr>
          <p:cNvPr id="15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697123" y="1873972"/>
            <a:ext cx="2006438" cy="352213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329106" y="1658529"/>
            <a:ext cx="4434164" cy="1121204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  <a:hlinkClick r:id="rId3"/>
              </a:rPr>
              <a:t>File Signatures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binascii.unhexlify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224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06460" y="229100"/>
            <a:ext cx="422639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The </a:t>
            </a:r>
            <a:r>
              <a:rPr lang="en-US" altLang="zh-CN" sz="4000" b="1" dirty="0" err="1" smtClean="0">
                <a:ln w="0"/>
                <a:solidFill>
                  <a:schemeClr val="bg1"/>
                </a:solidFill>
                <a:cs typeface="+mn-ea"/>
                <a:sym typeface="+mn-lt"/>
              </a:rPr>
              <a:t>struct</a:t>
            </a:r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 Module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3171420" y="438006"/>
            <a:ext cx="43885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ساختار 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باینری)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380611" y="1799343"/>
            <a:ext cx="4907615" cy="577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کار با ماژول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struct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16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712080" y="785681"/>
            <a:ext cx="4434164" cy="6186309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pack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unpack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calcsize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c: Char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i: Integer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h: short integer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l: long integer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q: long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long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f: float  / d: double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s: string ( char[] 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?: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boolean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631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06460" y="229100"/>
            <a:ext cx="830054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Raw Network Sockets and Protocols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6899656" y="438006"/>
            <a:ext cx="43885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سوکت‌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نویسی)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119943" y="1799692"/>
            <a:ext cx="4907615" cy="11310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ساخت سرور و کلاینت چت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بسته بندی اطلاعات ارسالی و دریافتی با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struct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16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92775" y="1799692"/>
            <a:ext cx="4434164" cy="1754326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SOCK_STREAM  # TCP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SOCK_DGRAM   # UDP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AF_INET	 # IPv4</a:t>
            </a:r>
          </a:p>
        </p:txBody>
      </p:sp>
    </p:spTree>
    <p:extLst>
      <p:ext uri="{BB962C8B-B14F-4D97-AF65-F5344CB8AC3E}">
        <p14:creationId xmlns:p14="http://schemas.microsoft.com/office/powerpoint/2010/main" val="191864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06460" y="229100"/>
            <a:ext cx="54986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Image Forensics and PIL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4341457" y="438181"/>
            <a:ext cx="43885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فارنزیک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‌تصاویر)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119943" y="1799692"/>
            <a:ext cx="4907615" cy="577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تحلیل تصویر با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PIL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567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-14796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06461" y="229100"/>
            <a:ext cx="29044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SQL Queries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1869392" y="475321"/>
            <a:ext cx="43885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(کار با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 دیتابیس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119943" y="1799692"/>
            <a:ext cx="4907615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ساختار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SQL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ساخت دیتابیس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خواندن/نوشتن/بروزرسانی دیتابیس</a:t>
            </a:r>
            <a:endParaRPr lang="en-US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ماژول </a:t>
            </a: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sqlite3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1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423444" y="1567387"/>
            <a:ext cx="4434164" cy="5632311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select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where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like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order by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and</a:t>
            </a:r>
            <a:r>
              <a:rPr lang="fa-IR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/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or</a:t>
            </a:r>
            <a:r>
              <a:rPr lang="fa-IR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/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not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insert into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update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delete from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create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654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-14796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06460" y="229100"/>
            <a:ext cx="1072976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Web Communications with the Requests Module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795713" y="845939"/>
            <a:ext cx="34222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(ارتباطات 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وب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 با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 ماژول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119943" y="1799692"/>
            <a:ext cx="4907615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ارسال درخواست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GET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ارسال درخواست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POST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تنظیم هدر درخواست</a:t>
            </a:r>
            <a:endParaRPr lang="en-US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تنظیم پروکسی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بررسی نتیجه درخواست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دانلود فایل</a:t>
            </a:r>
            <a:endParaRPr lang="en-US" b="1" dirty="0" smtClean="0">
              <a:solidFill>
                <a:schemeClr val="bg1"/>
              </a:solidFill>
              <a:latin typeface="Vazir Code" panose="020B0509000000000000" pitchFamily="50" charset="-78"/>
              <a:cs typeface="Vazir Code" panose="020B0509000000000000" pitchFamily="50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1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002285" y="1979852"/>
            <a:ext cx="4434164" cy="2229200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pip install requests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get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post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</p:txBody>
      </p:sp>
      <p:sp>
        <p:nvSpPr>
          <p:cNvPr id="15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757545" y="861150"/>
            <a:ext cx="342220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(Requests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16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032619" y="5041037"/>
            <a:ext cx="4434164" cy="1754326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jsonplaceholder.typicode.com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httpbin.org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TON HTTP Proxy: 5.2.76.237:8080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46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-14796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06460" y="229100"/>
            <a:ext cx="816944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Effective use of </a:t>
            </a:r>
            <a:r>
              <a:rPr lang="en-US" altLang="zh-CN" sz="4000" b="1" dirty="0" smtClean="0">
                <a:ln w="0"/>
                <a:solidFill>
                  <a:schemeClr val="accent4"/>
                </a:solidFill>
                <a:cs typeface="+mn-ea"/>
                <a:sym typeface="+mn-lt"/>
              </a:rPr>
              <a:t>Online</a:t>
            </a:r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 Website APIs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7544630" y="475321"/>
            <a:ext cx="43885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(استفاده از </a:t>
            </a:r>
            <a:r>
              <a:rPr lang="fa-IR" altLang="zh-CN" sz="2400" b="1" dirty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 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         وبسایت‌ها)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119943" y="1799692"/>
            <a:ext cx="4907615" cy="11310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API </a:t>
            </a:r>
            <a:r>
              <a:rPr lang="fa-IR" b="1" dirty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چیست؟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استفاده از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API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ها</a:t>
            </a:r>
          </a:p>
        </p:txBody>
      </p:sp>
      <p:sp>
        <p:nvSpPr>
          <p:cNvPr id="18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7556822" y="413766"/>
            <a:ext cx="43885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dirty="0" smtClean="0">
                <a:ln w="0"/>
                <a:solidFill>
                  <a:schemeClr val="accent4"/>
                </a:solidFill>
                <a:latin typeface="Corbel Light" panose="020B0303020204020204" pitchFamily="34" charset="0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API</a:t>
            </a:r>
            <a:endParaRPr lang="zh-CN" altLang="en-US" sz="2000" b="1" cap="none" dirty="0">
              <a:ln w="0"/>
              <a:solidFill>
                <a:schemeClr val="accent4"/>
              </a:solidFill>
              <a:latin typeface="Corbel Light" panose="020B0303020204020204" pitchFamily="34" charset="0"/>
              <a:cs typeface="Doran FaNum" panose="00000500000000000000" pitchFamily="2" charset="-78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6" y="1687169"/>
            <a:ext cx="6506295" cy="3659791"/>
          </a:xfrm>
          <a:prstGeom prst="rect">
            <a:avLst/>
          </a:prstGeom>
        </p:spPr>
      </p:pic>
      <p:sp>
        <p:nvSpPr>
          <p:cNvPr id="2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960638" y="5272105"/>
            <a:ext cx="4907615" cy="577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Application Programming Interface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22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128177" y="6231889"/>
            <a:ext cx="5009545" cy="577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- https://</a:t>
            </a:r>
            <a:r>
              <a:rPr lang="en-US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github.com/public-apis/public-apis</a:t>
            </a:r>
            <a:endParaRPr lang="fa-IR" dirty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275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668506" y="2389947"/>
            <a:ext cx="685498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Offensive Python</a:t>
            </a:r>
            <a:endParaRPr lang="zh-CN" altLang="en-US" sz="4000" b="1" cap="none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4533762" y="3047365"/>
            <a:ext cx="3124476" cy="381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cap="none" spc="300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SEC573.5</a:t>
            </a:r>
            <a:endParaRPr lang="zh-CN" altLang="en-US" cap="none" spc="300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25">
            <a:extLst>
              <a:ext uri="{FF2B5EF4-FFF2-40B4-BE49-F238E27FC236}">
                <a16:creationId xmlns:a16="http://schemas.microsoft.com/office/drawing/2014/main" id="{F631BA11-706D-4D55-B108-1A5A35D66A1E}"/>
              </a:ext>
            </a:extLst>
          </p:cNvPr>
          <p:cNvSpPr/>
          <p:nvPr/>
        </p:nvSpPr>
        <p:spPr>
          <a:xfrm>
            <a:off x="5021212" y="3919856"/>
            <a:ext cx="2149577" cy="397032"/>
          </a:xfrm>
          <a:prstGeom prst="rect">
            <a:avLst/>
          </a:prstGeom>
          <a:solidFill>
            <a:srgbClr val="FDB01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126">
            <a:extLst>
              <a:ext uri="{FF2B5EF4-FFF2-40B4-BE49-F238E27FC236}">
                <a16:creationId xmlns:a16="http://schemas.microsoft.com/office/drawing/2014/main" id="{7E880ACE-E070-4DB2-ABE6-C319C19C7B7C}"/>
              </a:ext>
            </a:extLst>
          </p:cNvPr>
          <p:cNvSpPr/>
          <p:nvPr/>
        </p:nvSpPr>
        <p:spPr>
          <a:xfrm>
            <a:off x="5003063" y="3950634"/>
            <a:ext cx="2223974" cy="36317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fa-IR" altLang="zh-CN" sz="1600" b="1" cap="none" spc="300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فصل پنجم</a:t>
            </a:r>
            <a:endParaRPr lang="zh-CN" altLang="en-US" sz="1600" b="1" cap="none" spc="300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grpSp>
        <p:nvGrpSpPr>
          <p:cNvPr id="24" name="组合 15">
            <a:extLst>
              <a:ext uri="{FF2B5EF4-FFF2-40B4-BE49-F238E27FC236}">
                <a16:creationId xmlns:a16="http://schemas.microsoft.com/office/drawing/2014/main" id="{B2688351-4818-4EB2-A0F2-474AD56128CE}"/>
              </a:ext>
            </a:extLst>
          </p:cNvPr>
          <p:cNvGrpSpPr/>
          <p:nvPr/>
        </p:nvGrpSpPr>
        <p:grpSpPr>
          <a:xfrm>
            <a:off x="3754564" y="3993371"/>
            <a:ext cx="997882" cy="313736"/>
            <a:chOff x="3754564" y="4688014"/>
            <a:chExt cx="997882" cy="313736"/>
          </a:xfrm>
        </p:grpSpPr>
        <p:sp>
          <p:nvSpPr>
            <p:cNvPr id="25" name="矩形 7">
              <a:extLst>
                <a:ext uri="{FF2B5EF4-FFF2-40B4-BE49-F238E27FC236}">
                  <a16:creationId xmlns:a16="http://schemas.microsoft.com/office/drawing/2014/main" id="{95DF1F40-05BD-40A1-911A-51E83EF358C7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12">
              <a:extLst>
                <a:ext uri="{FF2B5EF4-FFF2-40B4-BE49-F238E27FC236}">
                  <a16:creationId xmlns:a16="http://schemas.microsoft.com/office/drawing/2014/main" id="{779A7344-A85C-401F-9EC1-215916147DCE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矩形 135">
              <a:extLst>
                <a:ext uri="{FF2B5EF4-FFF2-40B4-BE49-F238E27FC236}">
                  <a16:creationId xmlns:a16="http://schemas.microsoft.com/office/drawing/2014/main" id="{CB0D2B3F-5362-4CDB-AADB-AC0467099409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矩形 136">
              <a:extLst>
                <a:ext uri="{FF2B5EF4-FFF2-40B4-BE49-F238E27FC236}">
                  <a16:creationId xmlns:a16="http://schemas.microsoft.com/office/drawing/2014/main" id="{15A5AC66-03F4-4AFD-9091-C7BDB1B41068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6" name="组合 137">
            <a:extLst>
              <a:ext uri="{FF2B5EF4-FFF2-40B4-BE49-F238E27FC236}">
                <a16:creationId xmlns:a16="http://schemas.microsoft.com/office/drawing/2014/main" id="{CB8BABB8-2325-4DE8-853E-58FEDB6D7AAC}"/>
              </a:ext>
            </a:extLst>
          </p:cNvPr>
          <p:cNvGrpSpPr/>
          <p:nvPr/>
        </p:nvGrpSpPr>
        <p:grpSpPr>
          <a:xfrm rot="10800000">
            <a:off x="7391389" y="3993371"/>
            <a:ext cx="997882" cy="313736"/>
            <a:chOff x="3754564" y="4688014"/>
            <a:chExt cx="997882" cy="313736"/>
          </a:xfrm>
        </p:grpSpPr>
        <p:sp>
          <p:nvSpPr>
            <p:cNvPr id="37" name="矩形 138">
              <a:extLst>
                <a:ext uri="{FF2B5EF4-FFF2-40B4-BE49-F238E27FC236}">
                  <a16:creationId xmlns:a16="http://schemas.microsoft.com/office/drawing/2014/main" id="{99C92ABF-2F78-456B-A371-8C55D5EC6EFF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矩形 139">
              <a:extLst>
                <a:ext uri="{FF2B5EF4-FFF2-40B4-BE49-F238E27FC236}">
                  <a16:creationId xmlns:a16="http://schemas.microsoft.com/office/drawing/2014/main" id="{22CFD700-3BE2-4533-B838-D1CEE45CB5E4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矩形 140">
              <a:extLst>
                <a:ext uri="{FF2B5EF4-FFF2-40B4-BE49-F238E27FC236}">
                  <a16:creationId xmlns:a16="http://schemas.microsoft.com/office/drawing/2014/main" id="{07A95C65-5944-4842-AC20-B9F876B3D9CE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 141">
              <a:extLst>
                <a:ext uri="{FF2B5EF4-FFF2-40B4-BE49-F238E27FC236}">
                  <a16:creationId xmlns:a16="http://schemas.microsoft.com/office/drawing/2014/main" id="{7EBE9BB4-A4B9-441F-A6C7-364470DF1D08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27">
            <a:extLst>
              <a:ext uri="{FF2B5EF4-FFF2-40B4-BE49-F238E27FC236}">
                <a16:creationId xmlns:a16="http://schemas.microsoft.com/office/drawing/2014/main" id="{73A567F6-1D81-413C-9047-A743D5F16040}"/>
              </a:ext>
            </a:extLst>
          </p:cNvPr>
          <p:cNvGrpSpPr/>
          <p:nvPr/>
        </p:nvGrpSpPr>
        <p:grpSpPr>
          <a:xfrm rot="5400000" flipH="1">
            <a:off x="11536191" y="2221673"/>
            <a:ext cx="997882" cy="313736"/>
            <a:chOff x="3754564" y="4688014"/>
            <a:chExt cx="997882" cy="313736"/>
          </a:xfrm>
        </p:grpSpPr>
        <p:sp>
          <p:nvSpPr>
            <p:cNvPr id="42" name="矩形 28">
              <a:extLst>
                <a:ext uri="{FF2B5EF4-FFF2-40B4-BE49-F238E27FC236}">
                  <a16:creationId xmlns:a16="http://schemas.microsoft.com/office/drawing/2014/main" id="{FFF58FBB-EB78-4C45-ACF4-9FC4D1954930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矩形 29">
              <a:extLst>
                <a:ext uri="{FF2B5EF4-FFF2-40B4-BE49-F238E27FC236}">
                  <a16:creationId xmlns:a16="http://schemas.microsoft.com/office/drawing/2014/main" id="{4A216A91-00B1-4CCE-9A30-2E82288AFC22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矩形 30">
              <a:extLst>
                <a:ext uri="{FF2B5EF4-FFF2-40B4-BE49-F238E27FC236}">
                  <a16:creationId xmlns:a16="http://schemas.microsoft.com/office/drawing/2014/main" id="{E1C463A4-5804-4CE7-B13E-FD3E253FCC7B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31">
              <a:extLst>
                <a:ext uri="{FF2B5EF4-FFF2-40B4-BE49-F238E27FC236}">
                  <a16:creationId xmlns:a16="http://schemas.microsoft.com/office/drawing/2014/main" id="{F259341E-7889-4972-B895-15E54032D74B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6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4242099" y="5778072"/>
            <a:ext cx="3980289" cy="3970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cap="none" spc="300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pouyarahju.github.io/sec573</a:t>
            </a:r>
            <a:endParaRPr lang="zh-CN" altLang="en-US" cap="none" spc="300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70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06460" y="229100"/>
            <a:ext cx="61054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Multithreading in Python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5392841" y="438181"/>
            <a:ext cx="43885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(همزمانی و 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موازی‌سازی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119943" y="1799692"/>
            <a:ext cx="4907615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ایجاد و استفاده از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Thread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ها در پایتون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همزمانی و هماهنگی بین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Thread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ها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تبادل اطلاعات بین</a:t>
            </a:r>
            <a:r>
              <a:rPr lang="en-US" b="1" dirty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Thread 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ها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ایجاد صف وظایف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16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180990" y="1193159"/>
            <a:ext cx="4434164" cy="6186309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threading.Thread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()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.start()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.join()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t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hreading.Lock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()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.acquire()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.release()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queue.Queue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()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.empty()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.get() , .put()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task_done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()</a:t>
            </a:r>
          </a:p>
          <a:p>
            <a:pPr>
              <a:lnSpc>
                <a:spcPct val="200000"/>
              </a:lnSpc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259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06460" y="229100"/>
            <a:ext cx="44671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Process Execution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3189058" y="505222"/>
            <a:ext cx="43885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(اجرای 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فرآیندها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119943" y="1799692"/>
            <a:ext cx="490761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آشنایی با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stdout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, 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stdin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,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stderr</a:t>
            </a:r>
            <a:endParaRPr lang="en-US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چرا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os.system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()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 نه!؟</a:t>
            </a:r>
            <a:endParaRPr lang="en-US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کتابخانه </a:t>
            </a:r>
            <a:r>
              <a:rPr lang="en-US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subprocess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16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300446" y="2257711"/>
            <a:ext cx="4434164" cy="3970318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.run()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Popen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()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returncode</a:t>
            </a:r>
            <a:endParaRPr lang="fa-IR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.communicate()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CalledProcessError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check_output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284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-3198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590161" y="223676"/>
            <a:ext cx="35467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Variables</a:t>
            </a:r>
            <a:endParaRPr lang="zh-CN" altLang="en-US" sz="4000" b="1" cap="none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452883" y="1838776"/>
            <a:ext cx="3934412" cy="9048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400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Data Types</a:t>
            </a:r>
            <a:endParaRPr lang="fa-IR" sz="2400" spc="300" dirty="0">
              <a:ln w="0"/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  <a:sym typeface="+mn-lt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en-US" sz="2400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grpSp>
        <p:nvGrpSpPr>
          <p:cNvPr id="22" name="组合 27">
            <a:extLst>
              <a:ext uri="{FF2B5EF4-FFF2-40B4-BE49-F238E27FC236}">
                <a16:creationId xmlns:a16="http://schemas.microsoft.com/office/drawing/2014/main" id="{73A567F6-1D81-413C-9047-A743D5F16040}"/>
              </a:ext>
            </a:extLst>
          </p:cNvPr>
          <p:cNvGrpSpPr/>
          <p:nvPr/>
        </p:nvGrpSpPr>
        <p:grpSpPr>
          <a:xfrm rot="5400000" flipH="1">
            <a:off x="11535575" y="2221057"/>
            <a:ext cx="997882" cy="314968"/>
            <a:chOff x="3754564" y="4688014"/>
            <a:chExt cx="997882" cy="313736"/>
          </a:xfrm>
        </p:grpSpPr>
        <p:sp>
          <p:nvSpPr>
            <p:cNvPr id="23" name="矩形 28">
              <a:extLst>
                <a:ext uri="{FF2B5EF4-FFF2-40B4-BE49-F238E27FC236}">
                  <a16:creationId xmlns:a16="http://schemas.microsoft.com/office/drawing/2014/main" id="{FFF58FBB-EB78-4C45-ACF4-9FC4D1954930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9">
              <a:extLst>
                <a:ext uri="{FF2B5EF4-FFF2-40B4-BE49-F238E27FC236}">
                  <a16:creationId xmlns:a16="http://schemas.microsoft.com/office/drawing/2014/main" id="{4A216A91-00B1-4CCE-9A30-2E82288AFC22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30">
              <a:extLst>
                <a:ext uri="{FF2B5EF4-FFF2-40B4-BE49-F238E27FC236}">
                  <a16:creationId xmlns:a16="http://schemas.microsoft.com/office/drawing/2014/main" id="{E1C463A4-5804-4CE7-B13E-FD3E253FCC7B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31">
              <a:extLst>
                <a:ext uri="{FF2B5EF4-FFF2-40B4-BE49-F238E27FC236}">
                  <a16:creationId xmlns:a16="http://schemas.microsoft.com/office/drawing/2014/main" id="{F259341E-7889-4972-B895-15E54032D74B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464196" y="447478"/>
            <a:ext cx="4984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متغیر ها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3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4692539" y="1759130"/>
            <a:ext cx="708859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Integer  (</a:t>
            </a:r>
            <a:r>
              <a:rPr lang="en-US" sz="2400" b="1" dirty="0" err="1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int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)         </a:t>
            </a:r>
            <a:r>
              <a:rPr lang="en-US" sz="2400" b="1" dirty="0" err="1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i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 </a:t>
            </a:r>
            <a:r>
              <a:rPr lang="en-US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=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 10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Float    (</a:t>
            </a:r>
            <a:r>
              <a:rPr lang="en-US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float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)		 f </a:t>
            </a:r>
            <a:r>
              <a:rPr lang="en-US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=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 10</a:t>
            </a:r>
            <a:r>
              <a:rPr lang="en-US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.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5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String   (</a:t>
            </a:r>
            <a:r>
              <a:rPr lang="en-US" sz="2400" b="1" dirty="0" err="1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str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)         s </a:t>
            </a:r>
            <a:r>
              <a:rPr lang="en-US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=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 </a:t>
            </a:r>
            <a:r>
              <a:rPr lang="en-US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“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Hello</a:t>
            </a:r>
            <a:r>
              <a:rPr lang="en-US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”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Boolean  (</a:t>
            </a:r>
            <a:r>
              <a:rPr lang="en-US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bool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)        b </a:t>
            </a:r>
            <a:r>
              <a:rPr lang="en-US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=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 True</a:t>
            </a:r>
          </a:p>
        </p:txBody>
      </p:sp>
      <p:cxnSp>
        <p:nvCxnSpPr>
          <p:cNvPr id="5" name="Elbow Connector 4"/>
          <p:cNvCxnSpPr/>
          <p:nvPr/>
        </p:nvCxnSpPr>
        <p:spPr>
          <a:xfrm>
            <a:off x="1612530" y="2484130"/>
            <a:ext cx="2932578" cy="600962"/>
          </a:xfrm>
          <a:prstGeom prst="bentConnector3">
            <a:avLst>
              <a:gd name="adj1" fmla="val -126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452883" y="4109141"/>
            <a:ext cx="3934412" cy="9048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400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Constant Variables</a:t>
            </a:r>
            <a:endParaRPr lang="fa-IR" sz="2400" spc="300" dirty="0">
              <a:ln w="0"/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  <a:sym typeface="+mn-lt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en-US" sz="2400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35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240957" y="5686703"/>
            <a:ext cx="338095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fa-IR" sz="2000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نامگذاری متغیرها</a:t>
            </a:r>
            <a:endParaRPr lang="en-US" sz="2000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36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4813810" y="4974137"/>
            <a:ext cx="7088598" cy="14176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phone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b="1" dirty="0" err="1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phoneNumber</a:t>
            </a:r>
            <a:endParaRPr lang="en-US" sz="2000" b="1" dirty="0" smtClean="0">
              <a:solidFill>
                <a:schemeClr val="bg1"/>
              </a:solidFill>
              <a:latin typeface="Vazir Code" panose="020B0509000000000000" pitchFamily="50" charset="-78"/>
              <a:cs typeface="Vazir Code" panose="020B0509000000000000" pitchFamily="50" charset="-78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000" b="1" dirty="0" err="1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phone_number</a:t>
            </a:r>
            <a:endParaRPr lang="en-US" sz="2000" b="1" dirty="0" smtClean="0">
              <a:solidFill>
                <a:schemeClr val="bg1"/>
              </a:solidFill>
              <a:latin typeface="Vazir Code" panose="020B0509000000000000" pitchFamily="50" charset="-78"/>
              <a:cs typeface="Vazir Code" panose="020B0509000000000000" pitchFamily="50" charset="-78"/>
            </a:endParaRPr>
          </a:p>
        </p:txBody>
      </p:sp>
      <p:cxnSp>
        <p:nvCxnSpPr>
          <p:cNvPr id="38" name="Elbow Connector 37"/>
          <p:cNvCxnSpPr>
            <a:stCxn id="35" idx="2"/>
          </p:cNvCxnSpPr>
          <p:nvPr/>
        </p:nvCxnSpPr>
        <p:spPr>
          <a:xfrm rot="5400000" flipH="1" flipV="1">
            <a:off x="3670974" y="5053876"/>
            <a:ext cx="324172" cy="1803255"/>
          </a:xfrm>
          <a:prstGeom prst="bentConnector4">
            <a:avLst>
              <a:gd name="adj1" fmla="val -70518"/>
              <a:gd name="adj2" fmla="val 50658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6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06460" y="229100"/>
            <a:ext cx="822634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Blocking and Non-blocking Sockets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108164" y="904851"/>
            <a:ext cx="612004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(سوکت های </a:t>
            </a:r>
            <a:r>
              <a:rPr lang="fa-IR" altLang="zh-CN" sz="2400" b="1" dirty="0" smtClean="0">
                <a:ln w="0"/>
                <a:solidFill>
                  <a:srgbClr val="FFC000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مسدود کننده 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و غیر مسدود کننده)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119943" y="1799692"/>
            <a:ext cx="4907615" cy="577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مفهوم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Blocking </a:t>
            </a:r>
            <a:r>
              <a:rPr lang="fa-IR" b="1" dirty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و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Non-blocking</a:t>
            </a:r>
          </a:p>
        </p:txBody>
      </p:sp>
    </p:spTree>
    <p:extLst>
      <p:ext uri="{BB962C8B-B14F-4D97-AF65-F5344CB8AC3E}">
        <p14:creationId xmlns:p14="http://schemas.microsoft.com/office/powerpoint/2010/main" val="30118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319079" y="226416"/>
            <a:ext cx="116934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Using the Select Module for Asynchronous Operations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197064" y="894411"/>
            <a:ext cx="1045080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(استفاده از ماژول                    برای عملیات‌های ناهمزمان)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3987801" y="1799692"/>
            <a:ext cx="703975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تفاوت </a:t>
            </a:r>
            <a:r>
              <a:rPr lang="en-US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S</a:t>
            </a:r>
            <a:r>
              <a:rPr lang="en-US" altLang="zh-CN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ynchronous</a:t>
            </a:r>
            <a:r>
              <a:rPr lang="fa-IR" altLang="zh-CN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 و </a:t>
            </a:r>
            <a:r>
              <a:rPr lang="en-US" altLang="zh-CN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Asynchronous</a:t>
            </a:r>
            <a:endParaRPr lang="fa-IR" altLang="zh-CN" b="1" dirty="0" smtClean="0">
              <a:ln w="0"/>
              <a:solidFill>
                <a:schemeClr val="bg1"/>
              </a:solidFill>
              <a:latin typeface="Samim FD" panose="020B0603030804020204" pitchFamily="34" charset="-78"/>
              <a:cs typeface="+mn-ea"/>
              <a:sym typeface="+mn-lt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altLang="zh-CN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استفاده از ماژول </a:t>
            </a:r>
            <a:r>
              <a:rPr lang="en-US" altLang="zh-CN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select</a:t>
            </a:r>
            <a:r>
              <a:rPr lang="fa-IR" altLang="zh-CN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 برای سوکت نویسی</a:t>
            </a:r>
            <a:r>
              <a:rPr lang="en-US" altLang="zh-CN" b="1" dirty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 N</a:t>
            </a:r>
            <a:r>
              <a:rPr lang="en-US" altLang="zh-CN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on-blocking </a:t>
            </a:r>
            <a:r>
              <a:rPr lang="fa-IR" altLang="zh-CN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 </a:t>
            </a:r>
            <a:endParaRPr lang="en-US" altLang="zh-CN" b="1" dirty="0" smtClean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6565900" y="883579"/>
            <a:ext cx="30085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chemeClr val="accent4"/>
                </a:solidFill>
                <a:ea typeface="Doran FaNum" panose="00000500000000000000" pitchFamily="2" charset="-78"/>
                <a:cs typeface="Samim FD" panose="020B0603030804020204" pitchFamily="34" charset="-78"/>
                <a:sym typeface="+mn-lt"/>
              </a:rPr>
              <a:t>Select</a:t>
            </a:r>
            <a:endParaRPr lang="zh-CN" altLang="en-US" sz="2400" b="1" cap="none" dirty="0">
              <a:ln w="0"/>
              <a:solidFill>
                <a:schemeClr val="accent4"/>
              </a:solidFill>
              <a:cs typeface="Samim FD" panose="020B0603030804020204" pitchFamily="34" charset="-78"/>
              <a:sym typeface="+mn-lt"/>
            </a:endParaRPr>
          </a:p>
        </p:txBody>
      </p:sp>
      <p:sp>
        <p:nvSpPr>
          <p:cNvPr id="15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558391" y="2053376"/>
            <a:ext cx="4434164" cy="1675202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socket.setblocking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()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select.select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()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43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319079" y="226416"/>
            <a:ext cx="449737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Python Objects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844783" y="411082"/>
            <a:ext cx="22860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>
                <a:ln w="0"/>
                <a:solidFill>
                  <a:schemeClr val="bg1"/>
                </a:solidFill>
                <a:latin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cs typeface="Doran FaNum" panose="00000500000000000000" pitchFamily="2" charset="-78"/>
                <a:sym typeface="+mn-lt"/>
              </a:rPr>
              <a:t>اشیاء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cs typeface="Doran FaNum" panose="00000500000000000000" pitchFamily="2" charset="-78"/>
                <a:sym typeface="+mn-lt"/>
              </a:rPr>
              <a:t>)</a:t>
            </a:r>
            <a:endParaRPr lang="zh-CN" altLang="en-US" sz="2400" b="1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3987801" y="1799692"/>
            <a:ext cx="703975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altLang="zh-CN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مفهوم شئ در پایتون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altLang="zh-CN" b="1" dirty="0" smtClean="0">
                <a:ln w="0"/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ساخت کلاس ها در پایتون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altLang="zh-CN" b="1" dirty="0" smtClean="0">
                <a:ln w="0"/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ارث بری کلاس ها</a:t>
            </a:r>
            <a:endParaRPr lang="en-US" altLang="zh-CN" b="1" dirty="0" smtClean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128177" y="2401738"/>
            <a:ext cx="4434164" cy="1675202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Class Python:</a:t>
            </a:r>
          </a:p>
          <a:p>
            <a:pPr lvl="1">
              <a:lnSpc>
                <a:spcPct val="200000"/>
              </a:lnSpc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def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__</a:t>
            </a:r>
            <a:r>
              <a:rPr lang="en-US" dirty="0" err="1" smtClean="0">
                <a:solidFill>
                  <a:schemeClr val="accent4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init</a:t>
            </a:r>
            <a:r>
              <a:rPr lang="en-US" dirty="0" smtClean="0">
                <a:solidFill>
                  <a:schemeClr val="accent4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__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(self):</a:t>
            </a:r>
          </a:p>
          <a:p>
            <a:pPr lvl="2"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30346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98904" y="318749"/>
            <a:ext cx="49175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err="1" smtClean="0">
                <a:ln w="0"/>
                <a:solidFill>
                  <a:schemeClr val="bg1"/>
                </a:solidFill>
                <a:latin typeface="Doran FaNum" panose="00000500000000000000" pitchFamily="2" charset="-78"/>
                <a:cs typeface="Doran FaNum" panose="00000500000000000000" pitchFamily="2" charset="-78"/>
                <a:sym typeface="+mn-lt"/>
              </a:rPr>
              <a:t>LeakLookup</a:t>
            </a:r>
            <a:r>
              <a:rPr lang="en-US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cs typeface="Doran FaNum" panose="00000500000000000000" pitchFamily="2" charset="-78"/>
                <a:sym typeface="+mn-lt"/>
              </a:rPr>
              <a:t> </a:t>
            </a:r>
            <a:r>
              <a:rPr lang="fa-IR" altLang="zh-CN" sz="2400" b="1" dirty="0">
                <a:ln w="0"/>
                <a:solidFill>
                  <a:schemeClr val="bg1"/>
                </a:solidFill>
                <a:latin typeface="Doran FaNum" panose="00000500000000000000" pitchFamily="2" charset="-78"/>
                <a:cs typeface="Doran FaNum" panose="00000500000000000000" pitchFamily="2" charset="-78"/>
                <a:sym typeface="+mn-lt"/>
              </a:rPr>
              <a:t>ساخت ابزار 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cs typeface="Doran FaNum" panose="00000500000000000000" pitchFamily="2" charset="-78"/>
                <a:sym typeface="+mn-lt"/>
              </a:rPr>
              <a:t>گرافیکی</a:t>
            </a:r>
            <a:endParaRPr lang="zh-CN" altLang="en-US" sz="2400" b="1" dirty="0">
              <a:ln w="0"/>
              <a:solidFill>
                <a:schemeClr val="accent4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3987801" y="1799692"/>
            <a:ext cx="7039758" cy="11227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altLang="zh-CN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کار با ماژول </a:t>
            </a:r>
            <a:r>
              <a:rPr lang="en-US" altLang="zh-CN" b="1" dirty="0" err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Tkinter</a:t>
            </a:r>
            <a:endParaRPr lang="en-US" altLang="zh-CN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  <a:sym typeface="+mn-lt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altLang="zh-CN" b="1" dirty="0" smtClean="0">
                <a:ln w="0"/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استفاده از </a:t>
            </a:r>
            <a:r>
              <a:rPr lang="en-US" altLang="zh-CN" b="1" dirty="0" smtClean="0">
                <a:ln w="0"/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API</a:t>
            </a:r>
            <a:r>
              <a:rPr lang="fa-IR" altLang="zh-CN" b="1" dirty="0">
                <a:ln w="0"/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 </a:t>
            </a:r>
            <a:r>
              <a:rPr lang="fa-IR" altLang="zh-CN" b="1" dirty="0" smtClean="0">
                <a:ln w="0"/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سایت </a:t>
            </a:r>
            <a:r>
              <a:rPr lang="en-US" altLang="zh-CN" b="1" dirty="0" smtClean="0">
                <a:ln w="0"/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Leak Lookup</a:t>
            </a:r>
            <a:endParaRPr lang="en-US" altLang="zh-CN" b="1" dirty="0" smtClean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922993" y="2968396"/>
            <a:ext cx="4434164" cy="567207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https://leak-lookup.com/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334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5523152" y="344579"/>
            <a:ext cx="3457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cs typeface="Doran FaNum" panose="00000500000000000000" pitchFamily="2" charset="-78"/>
                <a:sym typeface="+mn-lt"/>
              </a:rPr>
              <a:t>ایجاد فایل 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cs typeface="Doran FaNum" panose="00000500000000000000" pitchFamily="2" charset="-78"/>
                <a:sym typeface="+mn-lt"/>
              </a:rPr>
              <a:t>اجرایی</a:t>
            </a:r>
            <a:r>
              <a:rPr lang="en-US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cs typeface="Doran FaNum" panose="00000500000000000000" pitchFamily="2" charset="-78"/>
                <a:sym typeface="+mn-lt"/>
              </a:rPr>
              <a:t>)</a:t>
            </a:r>
            <a:endParaRPr lang="zh-CN" altLang="en-US" sz="2400" b="1" dirty="0">
              <a:ln w="0"/>
              <a:solidFill>
                <a:schemeClr val="accent4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3987801" y="1799692"/>
            <a:ext cx="7039758" cy="5770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altLang="zh-CN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ساخت فایل اجرایی </a:t>
            </a:r>
            <a:endParaRPr lang="en-US" altLang="zh-CN" b="1" dirty="0" smtClean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922992" y="2968396"/>
            <a:ext cx="7179608" cy="1200329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- pip install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pyinstaller</a:t>
            </a: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-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pyinstaller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 src.py --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onefile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 --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noconsole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 –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Samim FD" panose="020B0603030804020204" pitchFamily="34" charset="-78"/>
              </a:rPr>
              <a:t> icon.ico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Samim FD" panose="020B0603030804020204" pitchFamily="34" charset="-78"/>
            </a:endParaRPr>
          </a:p>
        </p:txBody>
      </p:sp>
      <p:sp>
        <p:nvSpPr>
          <p:cNvPr id="14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405622" y="142042"/>
            <a:ext cx="559227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Creating an Executable (.exe)</a:t>
            </a:r>
            <a:endParaRPr lang="en-US" altLang="zh-CN" sz="3600" b="1" dirty="0" smtClean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12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172269" y="936986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441348" y="335292"/>
            <a:ext cx="3457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cs typeface="Doran FaNum" panose="00000500000000000000" pitchFamily="2" charset="-78"/>
                <a:sym typeface="+mn-lt"/>
              </a:rPr>
              <a:t>(شل 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cs typeface="Doran FaNum" panose="00000500000000000000" pitchFamily="2" charset="-78"/>
                <a:sym typeface="+mn-lt"/>
              </a:rPr>
              <a:t>معکوس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cs typeface="Doran FaNum" panose="00000500000000000000" pitchFamily="2" charset="-78"/>
                <a:sym typeface="+mn-lt"/>
              </a:rPr>
              <a:t>)</a:t>
            </a:r>
            <a:endParaRPr lang="zh-CN" altLang="en-US" sz="2400" b="1" dirty="0">
              <a:ln w="0"/>
              <a:solidFill>
                <a:schemeClr val="accent4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2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3987801" y="1799692"/>
            <a:ext cx="7039758" cy="11310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altLang="zh-CN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تفاوت شل بایند و شل معکوس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altLang="zh-CN" b="1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  <a:sym typeface="+mn-lt"/>
              </a:rPr>
              <a:t>ساخت سرور و کلاینت شل معکوس</a:t>
            </a:r>
            <a:endParaRPr lang="fa-IR" altLang="zh-CN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  <a:sym typeface="+mn-lt"/>
            </a:endParaRPr>
          </a:p>
        </p:txBody>
      </p:sp>
      <p:sp>
        <p:nvSpPr>
          <p:cNvPr id="14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405623" y="142042"/>
            <a:ext cx="288367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Reverse Shell</a:t>
            </a:r>
            <a:endParaRPr lang="en-US" altLang="zh-CN" sz="3600" b="1" dirty="0" smtClean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99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3198" y="172505"/>
            <a:ext cx="396946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Math </a:t>
            </a:r>
            <a:r>
              <a:rPr lang="en-US" altLang="zh-CN" sz="4000" b="1" dirty="0" smtClean="0">
                <a:ln w="0"/>
                <a:solidFill>
                  <a:schemeClr val="accent4"/>
                </a:solidFill>
                <a:cs typeface="+mn-ea"/>
                <a:sym typeface="+mn-lt"/>
              </a:rPr>
              <a:t>Operators</a:t>
            </a: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354664" y="1881023"/>
            <a:ext cx="2179815" cy="4985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fa-IR" sz="2400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جمع و تفریق</a:t>
            </a:r>
            <a:endParaRPr lang="en-US" sz="2400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grpSp>
        <p:nvGrpSpPr>
          <p:cNvPr id="22" name="组合 27">
            <a:extLst>
              <a:ext uri="{FF2B5EF4-FFF2-40B4-BE49-F238E27FC236}">
                <a16:creationId xmlns:a16="http://schemas.microsoft.com/office/drawing/2014/main" id="{73A567F6-1D81-413C-9047-A743D5F16040}"/>
              </a:ext>
            </a:extLst>
          </p:cNvPr>
          <p:cNvGrpSpPr/>
          <p:nvPr/>
        </p:nvGrpSpPr>
        <p:grpSpPr>
          <a:xfrm rot="5400000" flipH="1">
            <a:off x="11535575" y="2221057"/>
            <a:ext cx="997882" cy="314968"/>
            <a:chOff x="3754564" y="4688014"/>
            <a:chExt cx="997882" cy="313736"/>
          </a:xfrm>
        </p:grpSpPr>
        <p:sp>
          <p:nvSpPr>
            <p:cNvPr id="23" name="矩形 28">
              <a:extLst>
                <a:ext uri="{FF2B5EF4-FFF2-40B4-BE49-F238E27FC236}">
                  <a16:creationId xmlns:a16="http://schemas.microsoft.com/office/drawing/2014/main" id="{FFF58FBB-EB78-4C45-ACF4-9FC4D1954930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矩形 29">
              <a:extLst>
                <a:ext uri="{FF2B5EF4-FFF2-40B4-BE49-F238E27FC236}">
                  <a16:creationId xmlns:a16="http://schemas.microsoft.com/office/drawing/2014/main" id="{4A216A91-00B1-4CCE-9A30-2E82288AFC22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30">
              <a:extLst>
                <a:ext uri="{FF2B5EF4-FFF2-40B4-BE49-F238E27FC236}">
                  <a16:creationId xmlns:a16="http://schemas.microsoft.com/office/drawing/2014/main" id="{E1C463A4-5804-4CE7-B13E-FD3E253FCC7B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31">
              <a:extLst>
                <a:ext uri="{FF2B5EF4-FFF2-40B4-BE49-F238E27FC236}">
                  <a16:creationId xmlns:a16="http://schemas.microsoft.com/office/drawing/2014/main" id="{F259341E-7889-4972-B895-15E54032D74B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2444571" y="423336"/>
            <a:ext cx="4984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(عملگرهای ریاضی)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3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5363561" y="1279435"/>
            <a:ext cx="108110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x </a:t>
            </a:r>
            <a:r>
              <a:rPr lang="en-US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+ 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x </a:t>
            </a:r>
            <a:r>
              <a:rPr lang="en-US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-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 y</a:t>
            </a:r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3412500" y="1937404"/>
            <a:ext cx="1882911" cy="2084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347666" y="2733945"/>
            <a:ext cx="2287882" cy="4985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fa-IR" sz="2400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ضرب و تقسیم</a:t>
            </a:r>
            <a:endParaRPr lang="en-US" sz="2400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39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7464480" y="1279435"/>
            <a:ext cx="1105115" cy="11287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x </a:t>
            </a:r>
            <a:r>
              <a:rPr lang="fa-IR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*</a:t>
            </a:r>
            <a:r>
              <a:rPr lang="en-US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x </a:t>
            </a:r>
            <a:r>
              <a:rPr lang="fa-IR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/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 y</a:t>
            </a:r>
          </a:p>
        </p:txBody>
      </p:sp>
      <p:cxnSp>
        <p:nvCxnSpPr>
          <p:cNvPr id="40" name="Elbow Connector 39"/>
          <p:cNvCxnSpPr/>
          <p:nvPr/>
        </p:nvCxnSpPr>
        <p:spPr>
          <a:xfrm flipV="1">
            <a:off x="3635548" y="2484130"/>
            <a:ext cx="4285939" cy="541788"/>
          </a:xfrm>
          <a:prstGeom prst="bentConnector3">
            <a:avLst>
              <a:gd name="adj1" fmla="val 10009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1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347666" y="3619947"/>
            <a:ext cx="2287882" cy="4985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fa-IR" sz="2400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باقی‌مانده</a:t>
            </a:r>
            <a:endParaRPr lang="en-US" sz="2400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cxnSp>
        <p:nvCxnSpPr>
          <p:cNvPr id="42" name="Elbow Connector 41"/>
          <p:cNvCxnSpPr/>
          <p:nvPr/>
        </p:nvCxnSpPr>
        <p:spPr>
          <a:xfrm flipV="1">
            <a:off x="3110948" y="2992101"/>
            <a:ext cx="6380922" cy="947520"/>
          </a:xfrm>
          <a:prstGeom prst="bentConnector3">
            <a:avLst>
              <a:gd name="adj1" fmla="val 100156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9070745" y="2303165"/>
            <a:ext cx="1105115" cy="5747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x </a:t>
            </a:r>
            <a:r>
              <a:rPr lang="fa-IR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%</a:t>
            </a:r>
            <a:r>
              <a:rPr lang="en-US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y</a:t>
            </a:r>
          </a:p>
        </p:txBody>
      </p:sp>
      <p:sp>
        <p:nvSpPr>
          <p:cNvPr id="45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352521" y="4529441"/>
            <a:ext cx="1430436" cy="4985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fa-IR" sz="2400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توان</a:t>
            </a:r>
            <a:endParaRPr lang="en-US" sz="2400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cxnSp>
        <p:nvCxnSpPr>
          <p:cNvPr id="46" name="Elbow Connector 45"/>
          <p:cNvCxnSpPr/>
          <p:nvPr/>
        </p:nvCxnSpPr>
        <p:spPr>
          <a:xfrm flipV="1">
            <a:off x="2491607" y="3971831"/>
            <a:ext cx="8252593" cy="835764"/>
          </a:xfrm>
          <a:prstGeom prst="bentConnector3">
            <a:avLst>
              <a:gd name="adj1" fmla="val 99981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0245958" y="3241399"/>
            <a:ext cx="1105115" cy="5747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x </a:t>
            </a:r>
            <a:r>
              <a:rPr lang="fa-IR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**</a:t>
            </a:r>
            <a:r>
              <a:rPr lang="en-US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y</a:t>
            </a:r>
          </a:p>
        </p:txBody>
      </p:sp>
      <p:sp>
        <p:nvSpPr>
          <p:cNvPr id="52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379416" y="5431356"/>
            <a:ext cx="2807081" cy="4985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fa-IR" sz="2400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تقسیم صحیح</a:t>
            </a:r>
            <a:endParaRPr lang="en-US" sz="2400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cxnSp>
        <p:nvCxnSpPr>
          <p:cNvPr id="86" name="Elbow Connector 85"/>
          <p:cNvCxnSpPr/>
          <p:nvPr/>
        </p:nvCxnSpPr>
        <p:spPr>
          <a:xfrm>
            <a:off x="4353955" y="5685318"/>
            <a:ext cx="3279297" cy="2912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5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7955361" y="5582965"/>
            <a:ext cx="1105115" cy="5747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x </a:t>
            </a:r>
            <a:r>
              <a:rPr lang="fa-IR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//</a:t>
            </a:r>
            <a:r>
              <a:rPr lang="en-US" sz="2400" b="1" dirty="0" smtClean="0">
                <a:solidFill>
                  <a:schemeClr val="accent4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y</a:t>
            </a:r>
          </a:p>
        </p:txBody>
      </p:sp>
      <p:sp>
        <p:nvSpPr>
          <p:cNvPr id="96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723359" y="5929954"/>
            <a:ext cx="2859947" cy="29546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10000"/>
              </a:lnSpc>
            </a:pPr>
            <a:r>
              <a:rPr lang="fa-IR" sz="1200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نتیجه تقسیم دو عدد بدون اعشار خواهد بود</a:t>
            </a:r>
            <a:endParaRPr lang="en-US" sz="1200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233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590161" y="223676"/>
            <a:ext cx="35467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Strings</a:t>
            </a:r>
            <a:endParaRPr lang="zh-CN" altLang="en-US" sz="4000" b="1" cap="none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679843" y="469897"/>
            <a:ext cx="4984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رشته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‌های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 کاراکتری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3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7322316" y="1117556"/>
            <a:ext cx="3934412" cy="390106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تعریف و ایجاد رشته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اتصال رشته ها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تکرار رشته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دسترسی به کاراکترهای رشته</a:t>
            </a:r>
            <a:endParaRPr lang="fa-IR" b="1" dirty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ترکیب رشته با متغیر ها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تعداد کاراکتر های یک رشته</a:t>
            </a:r>
            <a:endParaRPr lang="fa-IR" sz="1400" dirty="0" smtClean="0"/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برش رشته</a:t>
            </a:r>
          </a:p>
        </p:txBody>
      </p:sp>
      <p:sp>
        <p:nvSpPr>
          <p:cNvPr id="37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813208" y="1798920"/>
            <a:ext cx="3934412" cy="419364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Methods: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l</a:t>
            </a: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ower()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u</a:t>
            </a: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pper()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c</a:t>
            </a: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apitalize()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t</a:t>
            </a: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itle()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r</a:t>
            </a: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eplace()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b="1" dirty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c</a:t>
            </a: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ount()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b="1" dirty="0" err="1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startswith</a:t>
            </a: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()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b="1" dirty="0" err="1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e</a:t>
            </a:r>
            <a:r>
              <a:rPr lang="en-US" b="1" dirty="0" err="1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ndswith</a:t>
            </a: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()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Vazir Code" panose="020B0509000000000000" pitchFamily="50" charset="-78"/>
              <a:cs typeface="Vazir Code" panose="020B0509000000000000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47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441074" y="224508"/>
            <a:ext cx="35467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Functions</a:t>
            </a:r>
            <a:endParaRPr lang="zh-CN" altLang="en-US" sz="4000" b="1" cap="none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405622" y="471824"/>
            <a:ext cx="4984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توابع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3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875055" y="1342823"/>
            <a:ext cx="3934412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تعریف تابع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فراخوانی تابع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ورودی و خروجی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آرگومان های پیشفرض</a:t>
            </a:r>
            <a:endParaRPr lang="fa-IR" b="1" dirty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متغیر های محلی و گلوبال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توابع بازگشتی</a:t>
            </a:r>
            <a:endParaRPr lang="fa-IR" sz="1400" dirty="0" smtClean="0"/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تعریف نوع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خروجی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48" y="2127230"/>
            <a:ext cx="5005959" cy="2340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832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225004"/>
            <a:ext cx="525161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>
                <a:ln w="0"/>
                <a:solidFill>
                  <a:schemeClr val="bg1"/>
                </a:solidFill>
                <a:cs typeface="+mn-ea"/>
                <a:sym typeface="+mn-lt"/>
              </a:rPr>
              <a:t>Control Statements</a:t>
            </a:r>
            <a:endParaRPr lang="zh-CN" altLang="en-US" sz="4000" b="1" dirty="0">
              <a:ln w="0"/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endParaRPr lang="zh-CN" altLang="en-US" sz="4000" b="1" cap="none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3194815" y="442764"/>
            <a:ext cx="4984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دستورات 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کنترلی)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3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6987036" y="2303001"/>
            <a:ext cx="3934412" cy="11310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(Conditional</a:t>
            </a:r>
            <a:r>
              <a:rPr lang="en-US" b="1" dirty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) -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if/else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شرطی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(Loops) – for/while 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 حلقه ها</a:t>
            </a:r>
            <a:endParaRPr lang="en-US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37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1297179" y="2173054"/>
            <a:ext cx="3934412" cy="38318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if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else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err="1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elif</a:t>
            </a:r>
            <a:endParaRPr lang="en-US" b="1" dirty="0" smtClean="0">
              <a:solidFill>
                <a:schemeClr val="bg1"/>
              </a:solidFill>
              <a:latin typeface="Vazir Code" panose="020B0509000000000000" pitchFamily="50" charset="-78"/>
              <a:cs typeface="Vazir Code" panose="020B0509000000000000" pitchFamily="50" charset="-78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for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while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continue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break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pass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range</a:t>
            </a:r>
            <a:endParaRPr lang="fa-IR" b="1" dirty="0" smtClean="0">
              <a:solidFill>
                <a:schemeClr val="bg1"/>
              </a:solidFill>
              <a:latin typeface="Vazir Code" panose="020B0509000000000000" pitchFamily="50" charset="-78"/>
              <a:cs typeface="Vazir Code" panose="020B0509000000000000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31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D7F8CC4F-FD4F-42AB-8AF6-FDEE97CA7F10}"/>
              </a:ext>
            </a:extLst>
          </p:cNvPr>
          <p:cNvSpPr/>
          <p:nvPr/>
        </p:nvSpPr>
        <p:spPr>
          <a:xfrm>
            <a:off x="0" y="0"/>
            <a:ext cx="12239887" cy="6858000"/>
          </a:xfrm>
          <a:prstGeom prst="rect">
            <a:avLst/>
          </a:prstGeom>
          <a:solidFill>
            <a:srgbClr val="293E4B">
              <a:alpha val="95000"/>
            </a:srgbClr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590161" y="223676"/>
            <a:ext cx="35467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0"/>
                <a:solidFill>
                  <a:schemeClr val="bg1"/>
                </a:solidFill>
                <a:cs typeface="+mn-ea"/>
                <a:sym typeface="+mn-lt"/>
              </a:rPr>
              <a:t>Modules</a:t>
            </a:r>
            <a:endParaRPr lang="zh-CN" altLang="en-US" sz="4000" b="1" cap="none" dirty="0">
              <a:ln w="0"/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:a16="http://schemas.microsoft.com/office/drawing/2014/main" id="{175FCE2A-4B63-40BE-858A-D2B9F3A68096}"/>
              </a:ext>
            </a:extLst>
          </p:cNvPr>
          <p:cNvSpPr/>
          <p:nvPr/>
        </p:nvSpPr>
        <p:spPr>
          <a:xfrm>
            <a:off x="-3198" y="497840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25">
            <a:extLst>
              <a:ext uri="{FF2B5EF4-FFF2-40B4-BE49-F238E27FC236}">
                <a16:creationId xmlns:a16="http://schemas.microsoft.com/office/drawing/2014/main" id="{450C8A94-F949-465D-B9C6-559C971CBA47}"/>
              </a:ext>
            </a:extLst>
          </p:cNvPr>
          <p:cNvSpPr/>
          <p:nvPr/>
        </p:nvSpPr>
        <p:spPr>
          <a:xfrm>
            <a:off x="11374361" y="0"/>
            <a:ext cx="817640" cy="1879600"/>
          </a:xfrm>
          <a:prstGeom prst="rect">
            <a:avLst/>
          </a:prstGeom>
          <a:solidFill>
            <a:srgbClr val="FDB01E"/>
          </a:soli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组合 32">
            <a:extLst>
              <a:ext uri="{FF2B5EF4-FFF2-40B4-BE49-F238E27FC236}">
                <a16:creationId xmlns:a16="http://schemas.microsoft.com/office/drawing/2014/main" id="{6170D5D2-14BD-422A-A70D-3EAEB21D546E}"/>
              </a:ext>
            </a:extLst>
          </p:cNvPr>
          <p:cNvGrpSpPr/>
          <p:nvPr/>
        </p:nvGrpSpPr>
        <p:grpSpPr>
          <a:xfrm rot="16200000">
            <a:off x="471752" y="5974582"/>
            <a:ext cx="997882" cy="314968"/>
            <a:chOff x="3754564" y="4688014"/>
            <a:chExt cx="997882" cy="313736"/>
          </a:xfrm>
        </p:grpSpPr>
        <p:sp>
          <p:nvSpPr>
            <p:cNvPr id="28" name="矩形 33">
              <a:extLst>
                <a:ext uri="{FF2B5EF4-FFF2-40B4-BE49-F238E27FC236}">
                  <a16:creationId xmlns:a16="http://schemas.microsoft.com/office/drawing/2014/main" id="{87110D92-9F11-4A9D-80A8-E7C43C9E71C9}"/>
                </a:ext>
              </a:extLst>
            </p:cNvPr>
            <p:cNvSpPr/>
            <p:nvPr/>
          </p:nvSpPr>
          <p:spPr>
            <a:xfrm>
              <a:off x="4242099" y="4834867"/>
              <a:ext cx="166883" cy="166883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34">
              <a:extLst>
                <a:ext uri="{FF2B5EF4-FFF2-40B4-BE49-F238E27FC236}">
                  <a16:creationId xmlns:a16="http://schemas.microsoft.com/office/drawing/2014/main" id="{EC093F98-71B4-4231-8AEF-444B488D74FF}"/>
                </a:ext>
              </a:extLst>
            </p:cNvPr>
            <p:cNvSpPr/>
            <p:nvPr/>
          </p:nvSpPr>
          <p:spPr>
            <a:xfrm>
              <a:off x="4535321" y="4688807"/>
              <a:ext cx="217125" cy="217125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35">
              <a:extLst>
                <a:ext uri="{FF2B5EF4-FFF2-40B4-BE49-F238E27FC236}">
                  <a16:creationId xmlns:a16="http://schemas.microsoft.com/office/drawing/2014/main" id="{4EC2E2BB-9393-483A-A65A-2EA8546DC498}"/>
                </a:ext>
              </a:extLst>
            </p:cNvPr>
            <p:cNvSpPr/>
            <p:nvPr/>
          </p:nvSpPr>
          <p:spPr>
            <a:xfrm>
              <a:off x="3997514" y="4688014"/>
              <a:ext cx="150402" cy="150402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6">
              <a:extLst>
                <a:ext uri="{FF2B5EF4-FFF2-40B4-BE49-F238E27FC236}">
                  <a16:creationId xmlns:a16="http://schemas.microsoft.com/office/drawing/2014/main" id="{C450F455-D4F5-418B-8C49-B461D8FE5020}"/>
                </a:ext>
              </a:extLst>
            </p:cNvPr>
            <p:cNvSpPr/>
            <p:nvPr/>
          </p:nvSpPr>
          <p:spPr>
            <a:xfrm>
              <a:off x="3754564" y="4834868"/>
              <a:ext cx="115547" cy="115547"/>
            </a:xfrm>
            <a:prstGeom prst="rect">
              <a:avLst/>
            </a:prstGeom>
            <a:solidFill>
              <a:srgbClr val="FDB01E"/>
            </a:soli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2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-256862" y="886724"/>
            <a:ext cx="18693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در </a:t>
            </a:r>
            <a:r>
              <a:rPr lang="fa-IR" altLang="zh-CN" sz="2400" b="1" dirty="0" smtClean="0">
                <a:ln w="0"/>
                <a:solidFill>
                  <a:srgbClr val="FDB01E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پایتون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47" name="矩形 19">
            <a:extLst>
              <a:ext uri="{FF2B5EF4-FFF2-40B4-BE49-F238E27FC236}">
                <a16:creationId xmlns:a16="http://schemas.microsoft.com/office/drawing/2014/main" id="{3AEAA3B9-0AA6-4EC6-9145-041EE6931EA5}"/>
              </a:ext>
            </a:extLst>
          </p:cNvPr>
          <p:cNvSpPr/>
          <p:nvPr/>
        </p:nvSpPr>
        <p:spPr>
          <a:xfrm>
            <a:off x="405622" y="448913"/>
            <a:ext cx="49847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(</a:t>
            </a:r>
            <a:r>
              <a:rPr lang="fa-IR" altLang="zh-CN" sz="2400" b="1" dirty="0" smtClean="0">
                <a:ln w="0"/>
                <a:solidFill>
                  <a:schemeClr val="accent4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ماژول</a:t>
            </a:r>
            <a:r>
              <a:rPr lang="fa-IR" altLang="zh-CN" sz="2400" b="1" dirty="0" smtClean="0">
                <a:ln w="0"/>
                <a:solidFill>
                  <a:schemeClr val="bg1"/>
                </a:solidFill>
                <a:latin typeface="Doran FaNum" panose="00000500000000000000" pitchFamily="2" charset="-78"/>
                <a:ea typeface="Doran FaNum" panose="00000500000000000000" pitchFamily="2" charset="-78"/>
                <a:cs typeface="Doran FaNum" panose="00000500000000000000" pitchFamily="2" charset="-78"/>
                <a:sym typeface="+mn-lt"/>
              </a:rPr>
              <a:t>‌ها)</a:t>
            </a:r>
            <a:endParaRPr lang="zh-CN" altLang="en-US" sz="2400" b="1" cap="none" dirty="0">
              <a:ln w="0"/>
              <a:solidFill>
                <a:schemeClr val="bg1"/>
              </a:solidFill>
              <a:latin typeface="Doran FaNum" panose="00000500000000000000" pitchFamily="2" charset="-78"/>
              <a:cs typeface="Doran FaNum" panose="00000500000000000000" pitchFamily="2" charset="-78"/>
              <a:sym typeface="+mn-lt"/>
            </a:endParaRPr>
          </a:p>
        </p:txBody>
      </p:sp>
      <p:sp>
        <p:nvSpPr>
          <p:cNvPr id="34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7322316" y="1117556"/>
            <a:ext cx="3934412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ایجاد ماژول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فراخوانی ماژول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ماژول های </a:t>
            </a: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استاندارد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فایل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__init__.py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استفاده از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__name__ 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نصب ماژول ها</a:t>
            </a: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r>
              <a:rPr lang="fa-IR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ماژول </a:t>
            </a:r>
            <a:r>
              <a:rPr lang="en-US" b="1" dirty="0" smtClean="0">
                <a:solidFill>
                  <a:schemeClr val="bg1"/>
                </a:solidFill>
                <a:latin typeface="Samim FD" panose="020B0603030804020204" pitchFamily="34" charset="-78"/>
                <a:cs typeface="Samim FD" panose="020B0603030804020204" pitchFamily="34" charset="-78"/>
              </a:rPr>
              <a:t>requests</a:t>
            </a: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  <a:p>
            <a:pPr marL="342900" indent="-342900" algn="r" rtl="1">
              <a:lnSpc>
                <a:spcPct val="200000"/>
              </a:lnSpc>
              <a:buFontTx/>
              <a:buChar char="-"/>
            </a:pPr>
            <a:endParaRPr lang="fa-IR" b="1" dirty="0" smtClean="0">
              <a:solidFill>
                <a:schemeClr val="bg1"/>
              </a:solidFill>
              <a:latin typeface="Samim FD" panose="020B0603030804020204" pitchFamily="34" charset="-78"/>
              <a:cs typeface="Samim FD" panose="020B0603030804020204" pitchFamily="34" charset="-78"/>
            </a:endParaRPr>
          </a:p>
        </p:txBody>
      </p:sp>
      <p:sp>
        <p:nvSpPr>
          <p:cNvPr id="37" name="矩形 124">
            <a:extLst>
              <a:ext uri="{FF2B5EF4-FFF2-40B4-BE49-F238E27FC236}">
                <a16:creationId xmlns:a16="http://schemas.microsoft.com/office/drawing/2014/main" id="{3502B1E7-AFC3-4EF0-88A8-A1ABF8273C61}"/>
              </a:ext>
            </a:extLst>
          </p:cNvPr>
          <p:cNvSpPr/>
          <p:nvPr/>
        </p:nvSpPr>
        <p:spPr>
          <a:xfrm>
            <a:off x="813208" y="1798920"/>
            <a:ext cx="3934412" cy="13388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import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from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b="1" dirty="0" smtClean="0">
                <a:solidFill>
                  <a:schemeClr val="bg1"/>
                </a:solidFill>
                <a:latin typeface="Vazir Code" panose="020B0509000000000000" pitchFamily="50" charset="-78"/>
                <a:cs typeface="Vazir Code" panose="020B0509000000000000" pitchFamily="50" charset="-78"/>
              </a:rPr>
              <a:t>as</a:t>
            </a:r>
            <a:endParaRPr lang="fa-IR" b="1" dirty="0" smtClean="0">
              <a:solidFill>
                <a:schemeClr val="bg1"/>
              </a:solidFill>
              <a:latin typeface="Vazir Code" panose="020B0509000000000000" pitchFamily="50" charset="-78"/>
              <a:cs typeface="Vazir Code" panose="020B0509000000000000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4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18855</TotalTime>
  <Words>1453</Words>
  <Application>Microsoft Office PowerPoint</Application>
  <PresentationFormat>Widescreen</PresentationFormat>
  <Paragraphs>535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Arial</vt:lpstr>
      <vt:lpstr>Arial Unicode MS</vt:lpstr>
      <vt:lpstr>Calibri</vt:lpstr>
      <vt:lpstr>Calibri Light</vt:lpstr>
      <vt:lpstr>Cambria Math</vt:lpstr>
      <vt:lpstr>Cascadia Code</vt:lpstr>
      <vt:lpstr>Consolas</vt:lpstr>
      <vt:lpstr>Corbel Light</vt:lpstr>
      <vt:lpstr>等线</vt:lpstr>
      <vt:lpstr>Doran FaNum</vt:lpstr>
      <vt:lpstr>Samim FD</vt:lpstr>
      <vt:lpstr>Vazir Code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kirtuinsystem</dc:creator>
  <cp:lastModifiedBy>muster</cp:lastModifiedBy>
  <cp:revision>201</cp:revision>
  <dcterms:created xsi:type="dcterms:W3CDTF">2023-11-09T03:01:31Z</dcterms:created>
  <dcterms:modified xsi:type="dcterms:W3CDTF">2024-07-29T02:10:33Z</dcterms:modified>
</cp:coreProperties>
</file>