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0" r:id="rId4"/>
    <p:sldId id="271" r:id="rId5"/>
    <p:sldId id="270" r:id="rId6"/>
    <p:sldId id="257" r:id="rId7"/>
    <p:sldId id="258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>
        <p:scale>
          <a:sx n="78" d="100"/>
          <a:sy n="78" d="100"/>
        </p:scale>
        <p:origin x="7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DED8-3777-7642-8161-8A64269CAD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251E5-BF14-EE4E-8095-87FBD1DB0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Assumed to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51E5-BF14-EE4E-8095-87FBD1DB0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Assumed to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51E5-BF14-EE4E-8095-87FBD1DB0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Assumed to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51E5-BF14-EE4E-8095-87FBD1DB0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could have chosen other numbers. All that  matters is win &gt; tie &gt; 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251E5-BF14-EE4E-8095-87FBD1DB0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26A3-1469-764E-9980-FFAE4DF6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CFF2-4B28-F844-AA6C-20FC6402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A67C-6253-6148-97F9-E4A84FE9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86F8-7441-3940-B69C-B268C628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D334-C4A9-EE45-91B3-631267E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1AE1-B489-F54D-B31F-8760D659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C42CB-D9D5-ED4A-8F16-A52C14CC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8154-B03C-C04D-B166-71323A0C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CA0E-2EC8-EE4F-A922-C33E891C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47A8-8B8D-ED4F-A1BD-FD959BCD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835B2-8F2C-3B47-A00D-04D122315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DDB3E-97C6-3742-B256-BD250024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033B-A7A9-CD40-814A-CB084479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CEF2-E149-1E48-BDAF-C3C9FD6D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E2AE-C96A-D14D-9C93-D9A8D559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3269-976E-D643-A086-722FCAAD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BD71-DE9D-F04F-8F56-CD686031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F865-18A0-364E-A046-123968BB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0020-9C1B-A44C-8546-EBADA478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CA98-FF18-7147-B0E4-7311AF5F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C6-77A1-7A45-A5BF-C58D66DE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C56-B64E-7340-B2EA-8EECBABF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3774-786C-B047-B048-02AD69BB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FEF8-77A3-F643-B028-37A438C9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FDF3-E96E-E54E-AFA1-B767E36B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0112-FD60-E149-B970-699838AE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CFEA-CCF0-224C-8162-BD720800A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B35DF-7EDB-B54A-9940-6571515B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270C-09ED-3D49-8C75-50024C1F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F5C2-BA28-784D-A0D6-5DBEC362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A72B-ED7D-3E4E-9F35-C8D230E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5FFA-A6B0-B644-8DB9-343EE194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3279-9D8F-234D-957D-D403ED49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AA4E-4502-8C41-B332-C4CE5E33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2CD7-D762-2F4E-8B75-943623F6D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8A0B-1C78-334B-8959-178F6EE0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7F47B-D1CD-4948-804F-AB9E92AE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1E990-7995-CC45-85CE-C9DDA810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74489-A92D-654A-85CE-E03675D7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F214-9C45-434C-8F54-389D40E3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861C6-7442-EC4F-9C94-B64938B2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D1815-9C1F-1247-9E04-3C5A9634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6E036-C236-EE4D-B6F4-10EED2C9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DCB78-64D5-2F48-9AAB-C5C34039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8E705-C403-854E-AB49-4E776440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4161B-75BB-B940-BE66-496A6A70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8670-283D-3F47-885B-C9CF3461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7398-4B40-834C-8040-852068A1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450E-847F-874E-A045-B4452A1F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9ACB-9BD4-9940-8098-8EEF8236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26AE-EAA6-384D-AD6F-4C80939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94A6A-2E0F-414A-832F-FD28F34B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876-6140-F449-A755-00D7928E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6560B-BBD8-C24A-AC64-162CB9F80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6AF09-83A6-5140-8C14-D608109A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3ACE-D7BB-6F44-BE0D-390060B7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DE7E-90A2-784C-AC2F-881E0D11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1A6D-D6FA-9546-B28D-109E4512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776E2-BE6D-3342-B1B4-C1824CBE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FDC2-B578-E943-8523-429C622B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2B04-C831-FA42-8932-108362841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C728-A6A0-F84B-A8EA-F8061BD667D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C006-6FF0-8341-9186-FAC65AAC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DE74-63BF-8E46-B819-5550F9F58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7F80-EDD3-8F4B-A99B-DBDC59BC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T8scAvQV7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FCB9-2AA1-CF47-A9D1-02CE1D9E9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Rock, Paper, Scissors and Driving on the “Right” Side of the Road: An Intro to Game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89325-9C3F-F24F-89AC-06FB923DE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Kline, Fall 2021: POL 103, module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EC6-24E2-EF42-9AC6-5AE9E61E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E045-1689-6143-8446-40D1B70A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solution concept for game theory  is called the </a:t>
            </a:r>
            <a:r>
              <a:rPr lang="en-US" b="1" dirty="0"/>
              <a:t>Nash Equilibrium</a:t>
            </a:r>
            <a:endParaRPr lang="en-US" dirty="0"/>
          </a:p>
          <a:p>
            <a:r>
              <a:rPr lang="en-US" dirty="0"/>
              <a:t>The Nash equilibrium is a set of strategies (one for each player) such that no player wants to unilaterally switch to another strategy, </a:t>
            </a:r>
            <a:r>
              <a:rPr lang="en-US" i="1" dirty="0"/>
              <a:t>given their beliefs about what the other players are playing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i="1" dirty="0"/>
              <a:t>Given their beliefs</a:t>
            </a:r>
            <a:r>
              <a:rPr lang="en-US" dirty="0"/>
              <a:t>…” is very important. </a:t>
            </a:r>
          </a:p>
        </p:txBody>
      </p:sp>
    </p:spTree>
    <p:extLst>
      <p:ext uri="{BB962C8B-B14F-4D97-AF65-F5344CB8AC3E}">
        <p14:creationId xmlns:p14="http://schemas.microsoft.com/office/powerpoint/2010/main" val="190668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1A94-7078-DD4C-8BBB-D940A089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Nash (and me) at the SBU Game Theory Festival 2013</a:t>
            </a:r>
          </a:p>
        </p:txBody>
      </p:sp>
      <p:pic>
        <p:nvPicPr>
          <p:cNvPr id="4" name="Content Placeholder 3" descr="Nash.jpg">
            <a:extLst>
              <a:ext uri="{FF2B5EF4-FFF2-40B4-BE49-F238E27FC236}">
                <a16:creationId xmlns:a16="http://schemas.microsoft.com/office/drawing/2014/main" id="{32A423DB-2A3E-7F48-89B7-CD483B428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 b="2284"/>
          <a:stretch>
            <a:fillRect/>
          </a:stretch>
        </p:blipFill>
        <p:spPr>
          <a:xfrm>
            <a:off x="2026256" y="1825625"/>
            <a:ext cx="8139488" cy="4351338"/>
          </a:xfrm>
        </p:spPr>
      </p:pic>
    </p:spTree>
    <p:extLst>
      <p:ext uri="{BB962C8B-B14F-4D97-AF65-F5344CB8AC3E}">
        <p14:creationId xmlns:p14="http://schemas.microsoft.com/office/powerpoint/2010/main" val="231538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75A5-50EF-F844-A11B-D5A4EBE3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Rock, paper, scissors: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83DD-478D-CE47-8902-625C57A3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I believe the other player will choose rock, then I should choose paper…</a:t>
            </a:r>
          </a:p>
          <a:p>
            <a:pPr marL="0" indent="0">
              <a:buNone/>
            </a:pPr>
            <a:r>
              <a:rPr lang="en-US" dirty="0"/>
              <a:t>but if the other player believes I will choose paper, they would choose scissors…</a:t>
            </a:r>
          </a:p>
          <a:p>
            <a:pPr marL="0" indent="0">
              <a:buNone/>
            </a:pPr>
            <a:r>
              <a:rPr lang="en-US" dirty="0"/>
              <a:t>but then I would no longer want to choose paper, I would choose rock…</a:t>
            </a:r>
          </a:p>
          <a:p>
            <a:pPr marL="0" indent="0">
              <a:buNone/>
            </a:pPr>
            <a:r>
              <a:rPr lang="en-US" dirty="0"/>
              <a:t>but then they would choose paper…</a:t>
            </a:r>
          </a:p>
          <a:p>
            <a:pPr marL="0" indent="0">
              <a:buNone/>
            </a:pPr>
            <a:r>
              <a:rPr lang="en-US" dirty="0"/>
              <a:t>but then I would choose scissors… but then they would choose rock...then we’re right back to where we started!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Rock, paper, scissors has no (pure) Nash Equilibrium…because there is no mutually stable set of strategies and beliefs.</a:t>
            </a:r>
          </a:p>
        </p:txBody>
      </p:sp>
    </p:spTree>
    <p:extLst>
      <p:ext uri="{BB962C8B-B14F-4D97-AF65-F5344CB8AC3E}">
        <p14:creationId xmlns:p14="http://schemas.microsoft.com/office/powerpoint/2010/main" val="245421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524-EE5E-684B-937C-6234DDE5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side of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D05D-3CDA-394C-932E-3EAA292F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which side of the road to drive on is a strategic situation</a:t>
            </a:r>
          </a:p>
          <a:p>
            <a:r>
              <a:rPr lang="en-US" dirty="0"/>
              <a:t>Most countries drive on the right; some on the left. </a:t>
            </a:r>
          </a:p>
          <a:p>
            <a:r>
              <a:rPr lang="en-US" dirty="0"/>
              <a:t>Sweden switched from driving on the left to driving on the right on September 3</a:t>
            </a:r>
            <a:r>
              <a:rPr lang="en-US" baseline="30000" dirty="0"/>
              <a:t>rd</a:t>
            </a:r>
            <a:r>
              <a:rPr lang="en-US" dirty="0"/>
              <a:t>, 1967. See this short 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 here for an entertaining take on this event. </a:t>
            </a:r>
          </a:p>
          <a:p>
            <a:r>
              <a:rPr lang="en-US" dirty="0"/>
              <a:t>But what is the equilibrium? </a:t>
            </a:r>
          </a:p>
          <a:p>
            <a:r>
              <a:rPr lang="en-US" dirty="0"/>
              <a:t>First we have to define </a:t>
            </a:r>
            <a:r>
              <a:rPr lang="en-US" i="1" dirty="0"/>
              <a:t>players</a:t>
            </a:r>
            <a:r>
              <a:rPr lang="en-US" dirty="0"/>
              <a:t>, </a:t>
            </a:r>
            <a:r>
              <a:rPr lang="en-US" i="1" dirty="0"/>
              <a:t>strategies</a:t>
            </a:r>
            <a:r>
              <a:rPr lang="en-US" dirty="0"/>
              <a:t>, </a:t>
            </a:r>
            <a:r>
              <a:rPr lang="en-US" i="1" dirty="0"/>
              <a:t>payoffs</a:t>
            </a:r>
            <a:r>
              <a:rPr lang="en-US" dirty="0"/>
              <a:t>, and </a:t>
            </a:r>
            <a:r>
              <a:rPr lang="en-US" i="1" dirty="0"/>
              <a:t>beliefs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9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3F2E-8305-7445-A8CB-853E9AA2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Driving: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4638-4ED3-B34A-A4D7-F294643C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Players: driver 1 and driver 2</a:t>
            </a:r>
          </a:p>
          <a:p>
            <a:r>
              <a:rPr lang="en-US" dirty="0"/>
              <a:t>Strategies: drive on right; drive on left</a:t>
            </a:r>
          </a:p>
          <a:p>
            <a:r>
              <a:rPr lang="en-US" dirty="0"/>
              <a:t>Payoffs: if both players drive on same side, both players get 1; otherwise they get -100.</a:t>
            </a:r>
          </a:p>
          <a:p>
            <a:r>
              <a:rPr lang="en-US" dirty="0"/>
              <a:t>Beliefs: drivers believe other drivers will drive on the side that is legally required.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payoff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2" y="178586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Players choose at the same time. Player 1 is “row player” and Player 2 is “column player”. Player 1’s payoff goes first, by  convention.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6A25D4-BA3D-4849-B96F-7F1CC7FA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03785"/>
              </p:ext>
            </p:extLst>
          </p:nvPr>
        </p:nvGraphicFramePr>
        <p:xfrm>
          <a:off x="1773582" y="2721642"/>
          <a:ext cx="6096000" cy="115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22537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9859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283932"/>
                    </a:ext>
                  </a:extLst>
                </a:gridCol>
              </a:tblGrid>
              <a:tr h="411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on right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on left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9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 on right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-100, 100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8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 on left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-100, 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33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85783A-50D4-444B-A72A-7146AC165DAC}"/>
              </a:ext>
            </a:extLst>
          </p:cNvPr>
          <p:cNvSpPr txBox="1"/>
          <p:nvPr/>
        </p:nvSpPr>
        <p:spPr>
          <a:xfrm>
            <a:off x="5302478" y="2352310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B403-4933-8E42-A936-92BF68F0E670}"/>
              </a:ext>
            </a:extLst>
          </p:cNvPr>
          <p:cNvSpPr txBox="1"/>
          <p:nvPr/>
        </p:nvSpPr>
        <p:spPr>
          <a:xfrm>
            <a:off x="584704" y="3413593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1</a:t>
            </a:r>
          </a:p>
        </p:txBody>
      </p:sp>
    </p:spTree>
    <p:extLst>
      <p:ext uri="{BB962C8B-B14F-4D97-AF65-F5344CB8AC3E}">
        <p14:creationId xmlns:p14="http://schemas.microsoft.com/office/powerpoint/2010/main" val="198863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3B09-1EAE-A644-95DB-D96B41DA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C993-15CC-9A43-8BDC-1DFF011D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 coordination game—you want to do what the other player does.</a:t>
            </a:r>
          </a:p>
          <a:p>
            <a:r>
              <a:rPr lang="en-US" dirty="0"/>
              <a:t>If driver 1 believes that driver 2 will drive on the right side of the road, then she will also drive on the right side of the road. The same is true for driver 2. </a:t>
            </a:r>
          </a:p>
          <a:p>
            <a:pPr lvl="1"/>
            <a:r>
              <a:rPr lang="en-US" dirty="0"/>
              <a:t>So, the situation is stable—it’s an equilibrium!</a:t>
            </a:r>
          </a:p>
          <a:p>
            <a:r>
              <a:rPr lang="en-US" dirty="0"/>
              <a:t>If driver 1 believes that driver 2 will drive on the left side of the road, then he will also drive on the left side of the road. The same reasoning applies to driver 2. </a:t>
            </a:r>
          </a:p>
          <a:p>
            <a:pPr lvl="1"/>
            <a:r>
              <a:rPr lang="en-US" dirty="0"/>
              <a:t>So, this situation is stable too—it’s also an equilibrium!</a:t>
            </a:r>
          </a:p>
          <a:p>
            <a:r>
              <a:rPr lang="en-US" dirty="0"/>
              <a:t>So, (right, right) and (left, left) are </a:t>
            </a:r>
            <a:r>
              <a:rPr lang="en-US" i="1" dirty="0"/>
              <a:t>both</a:t>
            </a:r>
            <a:r>
              <a:rPr lang="en-US" dirty="0"/>
              <a:t> equilibria!</a:t>
            </a:r>
          </a:p>
          <a:p>
            <a:pPr lvl="1"/>
            <a:r>
              <a:rPr lang="en-US" dirty="0"/>
              <a:t>That is why there are examples of both across the world today, and why Sweden was able to switch with relatively few problems.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e, photo, sitting, large&#10;&#10;Description automatically generated">
            <a:extLst>
              <a:ext uri="{FF2B5EF4-FFF2-40B4-BE49-F238E27FC236}">
                <a16:creationId xmlns:a16="http://schemas.microsoft.com/office/drawing/2014/main" id="{6908CFFE-0449-4044-88D3-3B40BDEA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4" y="2535888"/>
            <a:ext cx="3359665" cy="2243810"/>
          </a:xfrm>
          <a:prstGeom prst="rect">
            <a:avLst/>
          </a:prstGeom>
        </p:spPr>
      </p:pic>
      <p:pic>
        <p:nvPicPr>
          <p:cNvPr id="7" name="Picture 6" descr="A picture containing photo, refrigerator, covered, computer&#10;&#10;Description automatically generated">
            <a:extLst>
              <a:ext uri="{FF2B5EF4-FFF2-40B4-BE49-F238E27FC236}">
                <a16:creationId xmlns:a16="http://schemas.microsoft.com/office/drawing/2014/main" id="{4241B609-C8C9-EC4F-985D-755849C7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0" y="4377038"/>
            <a:ext cx="4104794" cy="2098928"/>
          </a:xfrm>
          <a:prstGeom prst="rect">
            <a:avLst/>
          </a:prstGeom>
        </p:spPr>
      </p:pic>
      <p:pic>
        <p:nvPicPr>
          <p:cNvPr id="9" name="Picture 8" descr="A picture containing sign, sitting, person, standing&#10;&#10;Description automatically generated">
            <a:extLst>
              <a:ext uri="{FF2B5EF4-FFF2-40B4-BE49-F238E27FC236}">
                <a16:creationId xmlns:a16="http://schemas.microsoft.com/office/drawing/2014/main" id="{CB86F2C5-4BF5-954D-9579-0167BBD9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9" y="1415577"/>
            <a:ext cx="4185745" cy="194017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78C5920-C516-BE4A-8380-D1A8B67B8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584" y="3898612"/>
            <a:ext cx="2505817" cy="2596938"/>
          </a:xfrm>
          <a:prstGeom prst="rect">
            <a:avLst/>
          </a:prstGeom>
        </p:spPr>
      </p:pic>
      <p:pic>
        <p:nvPicPr>
          <p:cNvPr id="15" name="Picture 14" descr="A picture containing object, person&#10;&#10;Description automatically generated">
            <a:extLst>
              <a:ext uri="{FF2B5EF4-FFF2-40B4-BE49-F238E27FC236}">
                <a16:creationId xmlns:a16="http://schemas.microsoft.com/office/drawing/2014/main" id="{91741249-7929-7D4C-B223-1309575ED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585" y="1781664"/>
            <a:ext cx="2505816" cy="1884218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EEA6CEF-7D85-5B44-8ACB-F7DF1676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Game Theory</a:t>
            </a:r>
          </a:p>
        </p:txBody>
      </p:sp>
    </p:spTree>
    <p:extLst>
      <p:ext uri="{BB962C8B-B14F-4D97-AF65-F5344CB8AC3E}">
        <p14:creationId xmlns:p14="http://schemas.microsoft.com/office/powerpoint/2010/main" val="421943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Theory: the study of strategic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Game theory is the study of strategic interaction</a:t>
            </a:r>
          </a:p>
          <a:p>
            <a:r>
              <a:rPr lang="en-US" dirty="0"/>
              <a:t>It requires four components</a:t>
            </a:r>
          </a:p>
          <a:p>
            <a:pPr lvl="1"/>
            <a:r>
              <a:rPr lang="en-US" dirty="0"/>
              <a:t>Players—who can make choices in the game?</a:t>
            </a:r>
          </a:p>
          <a:p>
            <a:pPr lvl="1"/>
            <a:r>
              <a:rPr lang="en-US" dirty="0"/>
              <a:t>Strategies—what choices can the players make in the game?</a:t>
            </a:r>
          </a:p>
          <a:p>
            <a:pPr lvl="1"/>
            <a:r>
              <a:rPr lang="en-US" dirty="0"/>
              <a:t>Payoffs—what costs or benefits do players get when they make certain choices? How happy are they with each potential outcome of the game?</a:t>
            </a:r>
          </a:p>
          <a:p>
            <a:pPr lvl="1"/>
            <a:r>
              <a:rPr lang="en-US" dirty="0"/>
              <a:t>Beliefs—what does each player believe about the choices the other player will make?</a:t>
            </a:r>
          </a:p>
        </p:txBody>
      </p:sp>
    </p:spTree>
    <p:extLst>
      <p:ext uri="{BB962C8B-B14F-4D97-AF65-F5344CB8AC3E}">
        <p14:creationId xmlns:p14="http://schemas.microsoft.com/office/powerpoint/2010/main" val="34881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Theory: the study of strategic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600" b="1" dirty="0"/>
              <a:t>Payoffs</a:t>
            </a:r>
            <a:endParaRPr lang="en-US" sz="3600" dirty="0"/>
          </a:p>
          <a:p>
            <a:pPr lvl="2"/>
            <a:r>
              <a:rPr lang="en-US" dirty="0"/>
              <a:t>Payoffs represents the costs or benefits that players get when they make certain choices</a:t>
            </a:r>
          </a:p>
          <a:p>
            <a:pPr lvl="3"/>
            <a:r>
              <a:rPr lang="en-US" dirty="0"/>
              <a:t>Because their choices are interdependent –that’s the whole point of game theory after all—each outcome of the game is defined by a combination of choices by the players and is associated with a payoff for each of the players.</a:t>
            </a:r>
          </a:p>
          <a:p>
            <a:pPr lvl="3"/>
            <a:r>
              <a:rPr lang="en-US" dirty="0"/>
              <a:t>You can think of a payoff as how satisfied a player is with an outcome of the game. </a:t>
            </a:r>
          </a:p>
          <a:p>
            <a:pPr lvl="3"/>
            <a:r>
              <a:rPr lang="en-US" dirty="0"/>
              <a:t>This satisfaction can be determined by lots of things status –money, power, status, adoration, schadenfreude, spite, etc., but</a:t>
            </a:r>
          </a:p>
          <a:p>
            <a:pPr lvl="3"/>
            <a:r>
              <a:rPr lang="en-US" dirty="0"/>
              <a:t>We’ll summarize it with a number.</a:t>
            </a:r>
          </a:p>
          <a:p>
            <a:pPr lvl="3"/>
            <a:r>
              <a:rPr lang="en-US" dirty="0"/>
              <a:t>Economists call this utility. </a:t>
            </a:r>
          </a:p>
          <a:p>
            <a:pPr lvl="3"/>
            <a:r>
              <a:rPr lang="en-US" dirty="0"/>
              <a:t>For us, it’s just a number. </a:t>
            </a:r>
          </a:p>
          <a:p>
            <a:pPr lvl="3"/>
            <a:r>
              <a:rPr lang="en-US" dirty="0"/>
              <a:t>People prefer bigger numbers to smaller numbers (these numbers can be negative).</a:t>
            </a:r>
          </a:p>
          <a:p>
            <a:pPr lvl="3"/>
            <a:r>
              <a:rPr lang="en-US" dirty="0"/>
              <a:t>So, given a choice between an option with a payoff of 2 and an option with a payoff of 3, the player will choose the option with a payoff of 3.</a:t>
            </a:r>
          </a:p>
        </p:txBody>
      </p:sp>
    </p:spTree>
    <p:extLst>
      <p:ext uri="{BB962C8B-B14F-4D97-AF65-F5344CB8AC3E}">
        <p14:creationId xmlns:p14="http://schemas.microsoft.com/office/powerpoint/2010/main" val="14227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Theory: the study of strategic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theory is the study of strategic interaction</a:t>
            </a:r>
          </a:p>
          <a:p>
            <a:r>
              <a:rPr lang="en-US" dirty="0"/>
              <a:t>Players are assumed to be </a:t>
            </a:r>
          </a:p>
          <a:p>
            <a:pPr lvl="1"/>
            <a:r>
              <a:rPr lang="en-US" b="1" dirty="0"/>
              <a:t>selfish</a:t>
            </a:r>
            <a:r>
              <a:rPr lang="en-US" dirty="0"/>
              <a:t> -- meaning they only care about the size of their own payoff</a:t>
            </a:r>
          </a:p>
          <a:p>
            <a:pPr lvl="1"/>
            <a:r>
              <a:rPr lang="en-US" b="1" dirty="0"/>
              <a:t>rational </a:t>
            </a:r>
            <a:r>
              <a:rPr lang="en-US" dirty="0"/>
              <a:t>– they will always choose a strategy that maximizes their own payoff, assuming that the other player will be doing the same</a:t>
            </a:r>
          </a:p>
          <a:p>
            <a:pPr lvl="2"/>
            <a:r>
              <a:rPr lang="en-US" b="1" dirty="0"/>
              <a:t>This means that a player can’t necessarily choose the outcome with the biggest payoff, because they are constrained by the choices of the other player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Players share a </a:t>
            </a:r>
            <a:r>
              <a:rPr lang="en-US" b="1" dirty="0"/>
              <a:t>common knowledge of rationality. </a:t>
            </a:r>
            <a:r>
              <a:rPr lang="en-US" dirty="0"/>
              <a:t>That means that they both assume that the other is selfish and rational and choose accordingly.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42BD-278F-5E41-8981-44C8F3A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11F1-ED4E-B843-9C8A-4A3FDB6F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probably aware of a game called rock, paper, scissors</a:t>
            </a:r>
          </a:p>
          <a:p>
            <a:r>
              <a:rPr lang="en-US" dirty="0"/>
              <a:t>Rock beats scissors; scissors beats paper; paper beats rock</a:t>
            </a:r>
          </a:p>
          <a:p>
            <a:r>
              <a:rPr lang="en-US" dirty="0"/>
              <a:t>Each object defeats exactly one object and is defeated by exactly one object</a:t>
            </a:r>
          </a:p>
          <a:p>
            <a:r>
              <a:rPr lang="en-US" dirty="0"/>
              <a:t>This is an interesting game, probably why some version of it is widely used across cultures</a:t>
            </a:r>
          </a:p>
          <a:p>
            <a:r>
              <a:rPr lang="en-US" dirty="0"/>
              <a:t>Why is it interesting? </a:t>
            </a:r>
          </a:p>
        </p:txBody>
      </p:sp>
    </p:spTree>
    <p:extLst>
      <p:ext uri="{BB962C8B-B14F-4D97-AF65-F5344CB8AC3E}">
        <p14:creationId xmlns:p14="http://schemas.microsoft.com/office/powerpoint/2010/main" val="16409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A410AFD-B97E-C441-9A24-5A1A4EAC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7" y="0"/>
            <a:ext cx="7171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components: Rock paper scissors</a:t>
            </a:r>
          </a:p>
          <a:p>
            <a:pPr lvl="1"/>
            <a:r>
              <a:rPr lang="en-US" dirty="0"/>
              <a:t>Players—player 1 and player 2 (you and somebody else)</a:t>
            </a:r>
          </a:p>
          <a:p>
            <a:pPr lvl="1"/>
            <a:r>
              <a:rPr lang="en-US" dirty="0"/>
              <a:t>Strategies—each player can choose: Rock, paper, or scissors</a:t>
            </a:r>
          </a:p>
          <a:p>
            <a:pPr lvl="1"/>
            <a:r>
              <a:rPr lang="en-US" dirty="0"/>
              <a:t>Payoffs—players prefer winning to a tie, and prefer a tie to losing: win = 1, tie=0, lose=-1</a:t>
            </a:r>
          </a:p>
          <a:p>
            <a:pPr lvl="1"/>
            <a:r>
              <a:rPr lang="en-US" dirty="0"/>
              <a:t>Beliefs—what does each player believe about what object the other player will choose?</a:t>
            </a:r>
          </a:p>
        </p:txBody>
      </p:sp>
    </p:spTree>
    <p:extLst>
      <p:ext uri="{BB962C8B-B14F-4D97-AF65-F5344CB8AC3E}">
        <p14:creationId xmlns:p14="http://schemas.microsoft.com/office/powerpoint/2010/main" val="247180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DA8-A735-814B-89A5-5D2CE6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DD7-B2A5-804A-B6AF-3D98D5BE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2" y="17858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Rock, Paper, Scissors payoff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Players choose at the same time. Player 1 is “row player” and Player 2 is “column player”. Player 1’s payoff goes first, by convention.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6A25D4-BA3D-4849-B96F-7F1CC7FA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9421"/>
              </p:ext>
            </p:extLst>
          </p:nvPr>
        </p:nvGraphicFramePr>
        <p:xfrm>
          <a:off x="1773582" y="2815936"/>
          <a:ext cx="8128000" cy="152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22537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9859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283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8411569"/>
                    </a:ext>
                  </a:extLst>
                </a:gridCol>
              </a:tblGrid>
              <a:tr h="411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9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8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36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85783A-50D4-444B-A72A-7146AC165DAC}"/>
              </a:ext>
            </a:extLst>
          </p:cNvPr>
          <p:cNvSpPr txBox="1"/>
          <p:nvPr/>
        </p:nvSpPr>
        <p:spPr>
          <a:xfrm>
            <a:off x="5302478" y="2352310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B403-4933-8E42-A936-92BF68F0E670}"/>
              </a:ext>
            </a:extLst>
          </p:cNvPr>
          <p:cNvSpPr txBox="1"/>
          <p:nvPr/>
        </p:nvSpPr>
        <p:spPr>
          <a:xfrm>
            <a:off x="584704" y="3413593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</p:spTree>
    <p:extLst>
      <p:ext uri="{BB962C8B-B14F-4D97-AF65-F5344CB8AC3E}">
        <p14:creationId xmlns:p14="http://schemas.microsoft.com/office/powerpoint/2010/main" val="421847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1209</Words>
  <Application>Microsoft Office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Rock, Paper, Scissors and Driving on the “Right” Side of the Road: An Intro to Game Theory</vt:lpstr>
      <vt:lpstr>Game Theory</vt:lpstr>
      <vt:lpstr>Game Theory: the study of strategic interaction</vt:lpstr>
      <vt:lpstr>Game Theory: the study of strategic interaction</vt:lpstr>
      <vt:lpstr>Game Theory: the study of strategic interaction</vt:lpstr>
      <vt:lpstr>Rock, Paper, Scissors</vt:lpstr>
      <vt:lpstr>PowerPoint Presentation</vt:lpstr>
      <vt:lpstr>Game Theory</vt:lpstr>
      <vt:lpstr>Game Theory</vt:lpstr>
      <vt:lpstr>Nash Equilibrium</vt:lpstr>
      <vt:lpstr>John Nash (and me) at the SBU Game Theory Festival 2013</vt:lpstr>
      <vt:lpstr>Rock, paper, scissors: equilibrium</vt:lpstr>
      <vt:lpstr>Choosing a side of the road</vt:lpstr>
      <vt:lpstr>Driving: game theory</vt:lpstr>
      <vt:lpstr>Driving payoff matrix</vt:lpstr>
      <vt:lpstr>Driving equilibrium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 and Driving on the “Right” Side of the Road: An Intro to Game Theory</dc:title>
  <dc:creator>Reuben C Kline</dc:creator>
  <cp:lastModifiedBy>Reuben C Kline</cp:lastModifiedBy>
  <cp:revision>22</cp:revision>
  <dcterms:created xsi:type="dcterms:W3CDTF">2020-08-31T02:58:07Z</dcterms:created>
  <dcterms:modified xsi:type="dcterms:W3CDTF">2023-01-29T03:59:32Z</dcterms:modified>
</cp:coreProperties>
</file>