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2" r:id="rId1"/>
  </p:sldMasterIdLst>
  <p:notesMasterIdLst>
    <p:notesMasterId r:id="rId30"/>
  </p:notesMasterIdLst>
  <p:sldIdLst>
    <p:sldId id="256" r:id="rId2"/>
    <p:sldId id="287" r:id="rId3"/>
    <p:sldId id="257" r:id="rId4"/>
    <p:sldId id="258" r:id="rId5"/>
    <p:sldId id="259" r:id="rId6"/>
    <p:sldId id="275" r:id="rId7"/>
    <p:sldId id="260" r:id="rId8"/>
    <p:sldId id="261" r:id="rId9"/>
    <p:sldId id="286" r:id="rId10"/>
    <p:sldId id="262" r:id="rId11"/>
    <p:sldId id="263" r:id="rId12"/>
    <p:sldId id="265" r:id="rId13"/>
    <p:sldId id="266" r:id="rId14"/>
    <p:sldId id="267" r:id="rId15"/>
    <p:sldId id="285" r:id="rId16"/>
    <p:sldId id="268" r:id="rId17"/>
    <p:sldId id="269" r:id="rId18"/>
    <p:sldId id="271" r:id="rId19"/>
    <p:sldId id="272" r:id="rId20"/>
    <p:sldId id="276" r:id="rId21"/>
    <p:sldId id="273" r:id="rId22"/>
    <p:sldId id="279" r:id="rId23"/>
    <p:sldId id="274" r:id="rId24"/>
    <p:sldId id="278" r:id="rId25"/>
    <p:sldId id="280" r:id="rId26"/>
    <p:sldId id="281" r:id="rId27"/>
    <p:sldId id="283" r:id="rId28"/>
    <p:sldId id="28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autoAdjust="0"/>
    <p:restoredTop sz="91309" autoAdjust="0"/>
  </p:normalViewPr>
  <p:slideViewPr>
    <p:cSldViewPr>
      <p:cViewPr varScale="1">
        <p:scale>
          <a:sx n="79" d="100"/>
          <a:sy n="79" d="100"/>
        </p:scale>
        <p:origin x="1555"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422B10-FE80-4935-B9C9-55F2DE02CE53}" type="datetimeFigureOut">
              <a:rPr lang="en-US" smtClean="0"/>
              <a:t>9/15/2021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74C31-EB4A-4B21-8134-CB5741A1DC5F}" type="slidenum">
              <a:rPr lang="en-US" smtClean="0"/>
              <a:t>‹#›</a:t>
            </a:fld>
            <a:endParaRPr lang="en-US"/>
          </a:p>
        </p:txBody>
      </p:sp>
    </p:spTree>
    <p:extLst>
      <p:ext uri="{BB962C8B-B14F-4D97-AF65-F5344CB8AC3E}">
        <p14:creationId xmlns:p14="http://schemas.microsoft.com/office/powerpoint/2010/main" val="211314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quote captures the chapter—and the main theories for the emergence of the state– here by the state, we mean what most people mean when they say  “the government”. Note the inherent tradeoff that a government that is powerful enough to keep people in line will also be powerful enough to deprive them of their liberty. </a:t>
            </a:r>
          </a:p>
        </p:txBody>
      </p:sp>
      <p:sp>
        <p:nvSpPr>
          <p:cNvPr id="4" name="Slide Number Placeholder 3"/>
          <p:cNvSpPr>
            <a:spLocks noGrp="1"/>
          </p:cNvSpPr>
          <p:nvPr>
            <p:ph type="sldNum" sz="quarter" idx="5"/>
          </p:nvPr>
        </p:nvSpPr>
        <p:spPr/>
        <p:txBody>
          <a:bodyPr/>
          <a:lstStyle/>
          <a:p>
            <a:fld id="{39974C31-EB4A-4B21-8134-CB5741A1DC5F}" type="slidenum">
              <a:rPr lang="en-US" smtClean="0"/>
              <a:t>2</a:t>
            </a:fld>
            <a:endParaRPr lang="en-US"/>
          </a:p>
        </p:txBody>
      </p:sp>
    </p:spTree>
    <p:extLst>
      <p:ext uri="{BB962C8B-B14F-4D97-AF65-F5344CB8AC3E}">
        <p14:creationId xmlns:p14="http://schemas.microsoft.com/office/powerpoint/2010/main" val="267428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12</a:t>
            </a:fld>
            <a:endParaRPr lang="en-US"/>
          </a:p>
        </p:txBody>
      </p:sp>
    </p:spTree>
    <p:extLst>
      <p:ext uri="{BB962C8B-B14F-4D97-AF65-F5344CB8AC3E}">
        <p14:creationId xmlns:p14="http://schemas.microsoft.com/office/powerpoint/2010/main" val="1983606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13</a:t>
            </a:fld>
            <a:endParaRPr lang="en-US"/>
          </a:p>
        </p:txBody>
      </p:sp>
    </p:spTree>
    <p:extLst>
      <p:ext uri="{BB962C8B-B14F-4D97-AF65-F5344CB8AC3E}">
        <p14:creationId xmlns:p14="http://schemas.microsoft.com/office/powerpoint/2010/main" val="2745270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14</a:t>
            </a:fld>
            <a:endParaRPr lang="en-US"/>
          </a:p>
        </p:txBody>
      </p:sp>
    </p:spTree>
    <p:extLst>
      <p:ext uri="{BB962C8B-B14F-4D97-AF65-F5344CB8AC3E}">
        <p14:creationId xmlns:p14="http://schemas.microsoft.com/office/powerpoint/2010/main" val="1748357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16</a:t>
            </a:fld>
            <a:endParaRPr lang="en-US"/>
          </a:p>
        </p:txBody>
      </p:sp>
    </p:spTree>
    <p:extLst>
      <p:ext uri="{BB962C8B-B14F-4D97-AF65-F5344CB8AC3E}">
        <p14:creationId xmlns:p14="http://schemas.microsoft.com/office/powerpoint/2010/main" val="2672279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17</a:t>
            </a:fld>
            <a:endParaRPr lang="en-US"/>
          </a:p>
        </p:txBody>
      </p:sp>
    </p:spTree>
    <p:extLst>
      <p:ext uri="{BB962C8B-B14F-4D97-AF65-F5344CB8AC3E}">
        <p14:creationId xmlns:p14="http://schemas.microsoft.com/office/powerpoint/2010/main" val="901575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18</a:t>
            </a:fld>
            <a:endParaRPr lang="en-US"/>
          </a:p>
        </p:txBody>
      </p:sp>
    </p:spTree>
    <p:extLst>
      <p:ext uri="{BB962C8B-B14F-4D97-AF65-F5344CB8AC3E}">
        <p14:creationId xmlns:p14="http://schemas.microsoft.com/office/powerpoint/2010/main" val="2149099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19</a:t>
            </a:fld>
            <a:endParaRPr lang="en-US"/>
          </a:p>
        </p:txBody>
      </p:sp>
    </p:spTree>
    <p:extLst>
      <p:ext uri="{BB962C8B-B14F-4D97-AF65-F5344CB8AC3E}">
        <p14:creationId xmlns:p14="http://schemas.microsoft.com/office/powerpoint/2010/main" val="2697409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20</a:t>
            </a:fld>
            <a:endParaRPr lang="en-US"/>
          </a:p>
        </p:txBody>
      </p:sp>
    </p:spTree>
    <p:extLst>
      <p:ext uri="{BB962C8B-B14F-4D97-AF65-F5344CB8AC3E}">
        <p14:creationId xmlns:p14="http://schemas.microsoft.com/office/powerpoint/2010/main" val="140233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21</a:t>
            </a:fld>
            <a:endParaRPr lang="en-US"/>
          </a:p>
        </p:txBody>
      </p:sp>
    </p:spTree>
    <p:extLst>
      <p:ext uri="{BB962C8B-B14F-4D97-AF65-F5344CB8AC3E}">
        <p14:creationId xmlns:p14="http://schemas.microsoft.com/office/powerpoint/2010/main" val="3185002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22</a:t>
            </a:fld>
            <a:endParaRPr lang="en-US"/>
          </a:p>
        </p:txBody>
      </p:sp>
    </p:spTree>
    <p:extLst>
      <p:ext uri="{BB962C8B-B14F-4D97-AF65-F5344CB8AC3E}">
        <p14:creationId xmlns:p14="http://schemas.microsoft.com/office/powerpoint/2010/main" val="2607221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3</a:t>
            </a:fld>
            <a:endParaRPr lang="en-US"/>
          </a:p>
        </p:txBody>
      </p:sp>
    </p:spTree>
    <p:extLst>
      <p:ext uri="{BB962C8B-B14F-4D97-AF65-F5344CB8AC3E}">
        <p14:creationId xmlns:p14="http://schemas.microsoft.com/office/powerpoint/2010/main" val="921767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23</a:t>
            </a:fld>
            <a:endParaRPr lang="en-US"/>
          </a:p>
        </p:txBody>
      </p:sp>
    </p:spTree>
    <p:extLst>
      <p:ext uri="{BB962C8B-B14F-4D97-AF65-F5344CB8AC3E}">
        <p14:creationId xmlns:p14="http://schemas.microsoft.com/office/powerpoint/2010/main" val="3326287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24</a:t>
            </a:fld>
            <a:endParaRPr lang="en-US"/>
          </a:p>
        </p:txBody>
      </p:sp>
    </p:spTree>
    <p:extLst>
      <p:ext uri="{BB962C8B-B14F-4D97-AF65-F5344CB8AC3E}">
        <p14:creationId xmlns:p14="http://schemas.microsoft.com/office/powerpoint/2010/main" val="1243965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25</a:t>
            </a:fld>
            <a:endParaRPr lang="en-US"/>
          </a:p>
        </p:txBody>
      </p:sp>
    </p:spTree>
    <p:extLst>
      <p:ext uri="{BB962C8B-B14F-4D97-AF65-F5344CB8AC3E}">
        <p14:creationId xmlns:p14="http://schemas.microsoft.com/office/powerpoint/2010/main" val="876521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26</a:t>
            </a:fld>
            <a:endParaRPr lang="en-US"/>
          </a:p>
        </p:txBody>
      </p:sp>
    </p:spTree>
    <p:extLst>
      <p:ext uri="{BB962C8B-B14F-4D97-AF65-F5344CB8AC3E}">
        <p14:creationId xmlns:p14="http://schemas.microsoft.com/office/powerpoint/2010/main" val="4046803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27</a:t>
            </a:fld>
            <a:endParaRPr lang="en-US"/>
          </a:p>
        </p:txBody>
      </p:sp>
    </p:spTree>
    <p:extLst>
      <p:ext uri="{BB962C8B-B14F-4D97-AF65-F5344CB8AC3E}">
        <p14:creationId xmlns:p14="http://schemas.microsoft.com/office/powerpoint/2010/main" val="2549645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28</a:t>
            </a:fld>
            <a:endParaRPr lang="en-US"/>
          </a:p>
        </p:txBody>
      </p:sp>
    </p:spTree>
    <p:extLst>
      <p:ext uri="{BB962C8B-B14F-4D97-AF65-F5344CB8AC3E}">
        <p14:creationId xmlns:p14="http://schemas.microsoft.com/office/powerpoint/2010/main" val="2903945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4</a:t>
            </a:fld>
            <a:endParaRPr lang="en-US"/>
          </a:p>
        </p:txBody>
      </p:sp>
    </p:spTree>
    <p:extLst>
      <p:ext uri="{BB962C8B-B14F-4D97-AF65-F5344CB8AC3E}">
        <p14:creationId xmlns:p14="http://schemas.microsoft.com/office/powerpoint/2010/main" val="113585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5</a:t>
            </a:fld>
            <a:endParaRPr lang="en-US"/>
          </a:p>
        </p:txBody>
      </p:sp>
    </p:spTree>
    <p:extLst>
      <p:ext uri="{BB962C8B-B14F-4D97-AF65-F5344CB8AC3E}">
        <p14:creationId xmlns:p14="http://schemas.microsoft.com/office/powerpoint/2010/main" val="706177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6</a:t>
            </a:fld>
            <a:endParaRPr lang="en-US"/>
          </a:p>
        </p:txBody>
      </p:sp>
    </p:spTree>
    <p:extLst>
      <p:ext uri="{BB962C8B-B14F-4D97-AF65-F5344CB8AC3E}">
        <p14:creationId xmlns:p14="http://schemas.microsoft.com/office/powerpoint/2010/main" val="26768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Both Tilly and North’s definitions share Weber’s belief that all states must have a given territory and that they rely on the threat of force to rule. But they’ve softened language regarding ”legitimate” and  “monopoly” </a:t>
            </a:r>
          </a:p>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7</a:t>
            </a:fld>
            <a:endParaRPr lang="en-US"/>
          </a:p>
        </p:txBody>
      </p:sp>
    </p:spTree>
    <p:extLst>
      <p:ext uri="{BB962C8B-B14F-4D97-AF65-F5344CB8AC3E}">
        <p14:creationId xmlns:p14="http://schemas.microsoft.com/office/powerpoint/2010/main" val="2884598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8</a:t>
            </a:fld>
            <a:endParaRPr lang="en-US"/>
          </a:p>
        </p:txBody>
      </p:sp>
    </p:spTree>
    <p:extLst>
      <p:ext uri="{BB962C8B-B14F-4D97-AF65-F5344CB8AC3E}">
        <p14:creationId xmlns:p14="http://schemas.microsoft.com/office/powerpoint/2010/main" val="2473127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10</a:t>
            </a:fld>
            <a:endParaRPr lang="en-US"/>
          </a:p>
        </p:txBody>
      </p:sp>
    </p:spTree>
    <p:extLst>
      <p:ext uri="{BB962C8B-B14F-4D97-AF65-F5344CB8AC3E}">
        <p14:creationId xmlns:p14="http://schemas.microsoft.com/office/powerpoint/2010/main" val="308733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11</a:t>
            </a:fld>
            <a:endParaRPr lang="en-US"/>
          </a:p>
        </p:txBody>
      </p:sp>
    </p:spTree>
    <p:extLst>
      <p:ext uri="{BB962C8B-B14F-4D97-AF65-F5344CB8AC3E}">
        <p14:creationId xmlns:p14="http://schemas.microsoft.com/office/powerpoint/2010/main" val="5255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048000"/>
            <a:ext cx="6400800" cy="1752600"/>
          </a:xfrm>
        </p:spPr>
        <p:txBody>
          <a:bodyPr/>
          <a:lstStyle>
            <a:lvl1pPr marL="0" indent="0" algn="ctr">
              <a:buNone/>
              <a:defRPr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Text Placeholder 3"/>
          <p:cNvSpPr>
            <a:spLocks noGrp="1"/>
          </p:cNvSpPr>
          <p:nvPr>
            <p:ph type="body" sz="quarter" idx="13"/>
          </p:nvPr>
        </p:nvSpPr>
        <p:spPr>
          <a:xfrm>
            <a:off x="1371600" y="1143000"/>
            <a:ext cx="6400800" cy="1828800"/>
          </a:xfrm>
        </p:spPr>
        <p:txBody>
          <a:bodyPr anchor="b">
            <a:normAutofit/>
          </a:bodyPr>
          <a:lstStyle>
            <a:lvl1pPr marL="0" indent="0" algn="ctr">
              <a:buNone/>
              <a:defRPr sz="4400" b="1">
                <a:solidFill>
                  <a:srgbClr val="1F497D"/>
                </a:solidFill>
                <a:effectLst>
                  <a:outerShdw blurRad="38100" dist="38100" dir="2700000" algn="tl">
                    <a:srgbClr val="000000">
                      <a:alpha val="43137"/>
                    </a:srgbClr>
                  </a:outerShdw>
                </a:effectLst>
              </a:defRPr>
            </a:lvl1pPr>
          </a:lstStyle>
          <a:p>
            <a:pPr lvl="0"/>
            <a:r>
              <a:rPr lang="en-US"/>
              <a:t>Click to edit Master text styles</a:t>
            </a:r>
          </a:p>
        </p:txBody>
      </p:sp>
    </p:spTree>
    <p:extLst>
      <p:ext uri="{BB962C8B-B14F-4D97-AF65-F5344CB8AC3E}">
        <p14:creationId xmlns:p14="http://schemas.microsoft.com/office/powerpoint/2010/main" val="2215947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72831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2899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61999"/>
            <a:ext cx="5486400" cy="3965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1441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2_Title Slid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579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06445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02350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696200" cy="1143000"/>
          </a:xfrm>
        </p:spPr>
        <p:txBody>
          <a:bodyPr/>
          <a:lstStyle/>
          <a:p>
            <a:r>
              <a:rPr lang="en-US"/>
              <a:t>Click to edit Master title style</a:t>
            </a:r>
            <a:endParaRPr lang="en-US" dirty="0"/>
          </a:p>
        </p:txBody>
      </p:sp>
      <p:sp>
        <p:nvSpPr>
          <p:cNvPr id="3" name="Content Placeholder 2"/>
          <p:cNvSpPr>
            <a:spLocks noGrp="1"/>
          </p:cNvSpPr>
          <p:nvPr>
            <p:ph idx="1"/>
          </p:nvPr>
        </p:nvSpPr>
        <p:spPr>
          <a:xfrm>
            <a:off x="990600" y="1676400"/>
            <a:ext cx="7696200" cy="4449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990600" y="6356350"/>
            <a:ext cx="7010400" cy="365125"/>
          </a:xfrm>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505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22399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7520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027238"/>
            <a:ext cx="4040188"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590799"/>
            <a:ext cx="4040188"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027238"/>
            <a:ext cx="4041775"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590799"/>
            <a:ext cx="4041775"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2633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3429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119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43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33600"/>
            <a:ext cx="8229600"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7200" y="6356350"/>
            <a:ext cx="7543800" cy="365125"/>
          </a:xfrm>
          <a:prstGeom prst="rect">
            <a:avLst/>
          </a:prstGeom>
        </p:spPr>
        <p:txBody>
          <a:bodyPr vert="horz" lIns="91440" tIns="45720" rIns="91440" bIns="45720" rtlCol="0" anchor="ctr"/>
          <a:lstStyle>
            <a:lvl1pPr algn="l">
              <a:defRPr lang="en-US" sz="1050" smtClean="0">
                <a:effectLst/>
              </a:defRPr>
            </a:lvl1pPr>
          </a:lstStyle>
          <a:p>
            <a:r>
              <a:rPr lang="en-US" sz="1050" dirty="0">
                <a:solidFill>
                  <a:srgbClr val="808080"/>
                </a:solidFill>
                <a:effectLst/>
                <a:latin typeface="Arial" panose="020B0604020202020204" pitchFamily="34" charset="0"/>
                <a:ea typeface="Calibri" panose="020F0502020204030204" pitchFamily="34" charset="0"/>
              </a:rPr>
              <a:t>Clark, </a:t>
            </a:r>
            <a:r>
              <a:rPr lang="en-US" sz="1050" i="1" dirty="0">
                <a:solidFill>
                  <a:srgbClr val="808080"/>
                </a:solidFill>
                <a:effectLst/>
                <a:latin typeface="Arial" panose="020B0604020202020204" pitchFamily="34" charset="0"/>
                <a:ea typeface="Calibri" panose="020F0502020204030204" pitchFamily="34" charset="0"/>
              </a:rPr>
              <a:t>Foundations of Comparative Politics</a:t>
            </a:r>
            <a:r>
              <a:rPr lang="en-US" sz="1050" dirty="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6" name="Slide Number Placeholder 5"/>
          <p:cNvSpPr>
            <a:spLocks noGrp="1"/>
          </p:cNvSpPr>
          <p:nvPr>
            <p:ph type="sldNum" sz="quarter" idx="4"/>
          </p:nvPr>
        </p:nvSpPr>
        <p:spPr>
          <a:xfrm>
            <a:off x="8229600" y="6356350"/>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Rectangle 6"/>
          <p:cNvSpPr/>
          <p:nvPr/>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70416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dt="0"/>
  <p:txStyles>
    <p:titleStyle>
      <a:lvl1pPr algn="ctr" defTabSz="914400" rtl="0" eaLnBrk="1" latinLnBrk="0" hangingPunct="1">
        <a:spcBef>
          <a:spcPct val="0"/>
        </a:spcBef>
        <a:buNone/>
        <a:defRPr sz="4400" b="1"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The Origins of the Modern State</a:t>
            </a:r>
          </a:p>
        </p:txBody>
      </p:sp>
      <p:sp>
        <p:nvSpPr>
          <p:cNvPr id="2" name="Text Placeholder 1"/>
          <p:cNvSpPr>
            <a:spLocks noGrp="1"/>
          </p:cNvSpPr>
          <p:nvPr>
            <p:ph type="body" sz="quarter" idx="13"/>
          </p:nvPr>
        </p:nvSpPr>
        <p:spPr/>
        <p:txBody>
          <a:bodyPr/>
          <a:lstStyle/>
          <a:p>
            <a:r>
              <a:rPr lang="en-US" dirty="0"/>
              <a:t>Chapter 4</a:t>
            </a:r>
          </a:p>
        </p:txBody>
      </p:sp>
    </p:spTree>
    <p:extLst>
      <p:ext uri="{BB962C8B-B14F-4D97-AF65-F5344CB8AC3E}">
        <p14:creationId xmlns:p14="http://schemas.microsoft.com/office/powerpoint/2010/main" val="256500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What Is a State?</a:t>
            </a:r>
          </a:p>
        </p:txBody>
      </p:sp>
      <p:sp>
        <p:nvSpPr>
          <p:cNvPr id="9" name="Content Placeholder 8"/>
          <p:cNvSpPr>
            <a:spLocks noGrp="1"/>
          </p:cNvSpPr>
          <p:nvPr>
            <p:ph idx="1"/>
          </p:nvPr>
        </p:nvSpPr>
        <p:spPr/>
        <p:txBody>
          <a:bodyPr>
            <a:normAutofit/>
          </a:bodyPr>
          <a:lstStyle/>
          <a:p>
            <a:pPr>
              <a:defRPr/>
            </a:pPr>
            <a:r>
              <a:rPr lang="en-US" altLang="en-US" sz="2400" dirty="0">
                <a:solidFill>
                  <a:srgbClr val="000000"/>
                </a:solidFill>
                <a:cs typeface="Arial" panose="020B0604020202020204" pitchFamily="34" charset="0"/>
              </a:rPr>
              <a:t>A </a:t>
            </a:r>
            <a:r>
              <a:rPr lang="en-US" altLang="en-US" sz="2400" b="1" dirty="0">
                <a:solidFill>
                  <a:srgbClr val="000000"/>
                </a:solidFill>
                <a:cs typeface="Arial" panose="020B0604020202020204" pitchFamily="34" charset="0"/>
              </a:rPr>
              <a:t>failed state </a:t>
            </a:r>
            <a:r>
              <a:rPr lang="en-US" altLang="en-US" sz="2400" dirty="0">
                <a:solidFill>
                  <a:srgbClr val="000000"/>
                </a:solidFill>
                <a:cs typeface="Arial" panose="020B0604020202020204" pitchFamily="34" charset="0"/>
              </a:rPr>
              <a:t>is a state-like entity that cannot coerce and is unable to successfully control the inhabitants of a given territory</a:t>
            </a:r>
          </a:p>
          <a:p>
            <a:pPr lvl="1">
              <a:defRPr/>
            </a:pPr>
            <a:r>
              <a:rPr lang="en-US" altLang="en-US" sz="2400" dirty="0">
                <a:solidFill>
                  <a:srgbClr val="000000"/>
                </a:solidFill>
                <a:cs typeface="Arial" panose="020B0604020202020204" pitchFamily="34" charset="0"/>
              </a:rPr>
              <a:t>(potential) Examples include </a:t>
            </a:r>
            <a:r>
              <a:rPr lang="en-US" sz="2400" dirty="0"/>
              <a:t>Afghanistan, the Central African Republic, Syria, Somalia, South Sudan, and Yemen </a:t>
            </a:r>
          </a:p>
          <a:p>
            <a:pPr>
              <a:defRPr/>
            </a:pPr>
            <a:r>
              <a:rPr lang="en-US" altLang="en-US" sz="2400" dirty="0">
                <a:solidFill>
                  <a:srgbClr val="000000"/>
                </a:solidFill>
                <a:cs typeface="Arial" panose="020B0604020202020204" pitchFamily="34" charset="0"/>
              </a:rPr>
              <a:t>A failed state has </a:t>
            </a:r>
            <a:r>
              <a:rPr lang="en-US" altLang="en-US" sz="2400" i="1" dirty="0">
                <a:solidFill>
                  <a:srgbClr val="000000"/>
                </a:solidFill>
                <a:cs typeface="Arial" panose="020B0604020202020204" pitchFamily="34" charset="0"/>
              </a:rPr>
              <a:t>failed</a:t>
            </a:r>
            <a:r>
              <a:rPr lang="en-US" altLang="en-US" sz="2400" dirty="0">
                <a:solidFill>
                  <a:srgbClr val="000000"/>
                </a:solidFill>
                <a:cs typeface="Arial" panose="020B0604020202020204" pitchFamily="34" charset="0"/>
              </a:rPr>
              <a:t> because it is not able to fulfill the functions of a state as it has not </a:t>
            </a:r>
            <a:r>
              <a:rPr lang="en-US" altLang="en-US" sz="2400" i="1" dirty="0">
                <a:solidFill>
                  <a:srgbClr val="000000"/>
                </a:solidFill>
                <a:cs typeface="Arial" panose="020B0604020202020204" pitchFamily="34" charset="0"/>
              </a:rPr>
              <a:t>successfully</a:t>
            </a:r>
            <a:r>
              <a:rPr lang="en-US" altLang="en-US" sz="2400" dirty="0">
                <a:solidFill>
                  <a:srgbClr val="000000"/>
                </a:solidFill>
                <a:cs typeface="Arial" panose="020B0604020202020204" pitchFamily="34" charset="0"/>
              </a:rPr>
              <a:t> claimed the right of coercion in a given territory. </a:t>
            </a:r>
          </a:p>
          <a:p>
            <a:pPr>
              <a:defRPr/>
            </a:pPr>
            <a:endParaRPr lang="en-US" altLang="en-US" sz="2800" dirty="0">
              <a:solidFill>
                <a:srgbClr val="000000"/>
              </a:solidFill>
            </a:endParaRPr>
          </a:p>
          <a:p>
            <a:endParaRPr lang="en-US" sz="2400" dirty="0"/>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884744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Syria: A Failed State</a:t>
            </a:r>
          </a:p>
        </p:txBody>
      </p:sp>
      <p:sp>
        <p:nvSpPr>
          <p:cNvPr id="9" name="Content Placeholder 8"/>
          <p:cNvSpPr>
            <a:spLocks noGrp="1"/>
          </p:cNvSpPr>
          <p:nvPr>
            <p:ph idx="1"/>
          </p:nvPr>
        </p:nvSpPr>
        <p:spPr/>
        <p:txBody>
          <a:bodyPr>
            <a:normAutofit/>
          </a:bodyPr>
          <a:lstStyle/>
          <a:p>
            <a:pPr>
              <a:defRPr/>
            </a:pPr>
            <a:r>
              <a:rPr lang="en-US" sz="2400" dirty="0"/>
              <a:t>March 2011, protests broke out in response to the arrest and torture of some teenagers who had sprayed anti-regime slogans on a wall.</a:t>
            </a:r>
          </a:p>
          <a:p>
            <a:pPr>
              <a:defRPr/>
            </a:pPr>
            <a:endParaRPr lang="en-US" sz="2400" dirty="0"/>
          </a:p>
          <a:p>
            <a:pPr>
              <a:defRPr/>
            </a:pPr>
            <a:r>
              <a:rPr lang="en-US" altLang="en-US" sz="2400" dirty="0">
                <a:solidFill>
                  <a:srgbClr val="000000"/>
                </a:solidFill>
              </a:rPr>
              <a:t>The protests led to further demonstrations and protesting and violent confrontations.</a:t>
            </a:r>
          </a:p>
          <a:p>
            <a:pPr lvl="1">
              <a:defRPr/>
            </a:pPr>
            <a:r>
              <a:rPr lang="en-US" altLang="en-US" sz="2000" dirty="0">
                <a:solidFill>
                  <a:srgbClr val="000000"/>
                </a:solidFill>
              </a:rPr>
              <a:t>We’ll talk about the ”cascading” nature of many revolutions and protests in Chapter 7.</a:t>
            </a:r>
          </a:p>
          <a:p>
            <a:pPr>
              <a:defRPr/>
            </a:pPr>
            <a:endParaRPr lang="en-US" altLang="en-US" sz="2400" dirty="0">
              <a:solidFill>
                <a:srgbClr val="000000"/>
              </a:solidFill>
            </a:endParaRPr>
          </a:p>
          <a:p>
            <a:pPr>
              <a:defRPr/>
            </a:pPr>
            <a:r>
              <a:rPr lang="en-US" altLang="en-US" sz="2400" dirty="0">
                <a:solidFill>
                  <a:srgbClr val="000000"/>
                </a:solidFill>
              </a:rPr>
              <a:t>Ultimately, the protests turned into an open civil war.</a:t>
            </a:r>
          </a:p>
          <a:p>
            <a:endParaRPr lang="en-US" sz="2400" dirty="0"/>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417701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Syria: A Failed State</a:t>
            </a:r>
          </a:p>
        </p:txBody>
      </p:sp>
      <p:sp>
        <p:nvSpPr>
          <p:cNvPr id="9" name="Content Placeholder 8"/>
          <p:cNvSpPr>
            <a:spLocks noGrp="1"/>
          </p:cNvSpPr>
          <p:nvPr>
            <p:ph idx="1"/>
          </p:nvPr>
        </p:nvSpPr>
        <p:spPr/>
        <p:txBody>
          <a:bodyPr>
            <a:normAutofit/>
          </a:bodyPr>
          <a:lstStyle/>
          <a:p>
            <a:pPr>
              <a:defRPr/>
            </a:pPr>
            <a:r>
              <a:rPr lang="en-US" sz="2400" dirty="0"/>
              <a:t>The collapse of the Syrian state has been devastating for all Syrians.</a:t>
            </a:r>
          </a:p>
          <a:p>
            <a:pPr>
              <a:defRPr/>
            </a:pPr>
            <a:endParaRPr lang="en-US" sz="2400" dirty="0"/>
          </a:p>
          <a:p>
            <a:pPr>
              <a:defRPr/>
            </a:pPr>
            <a:r>
              <a:rPr lang="en-US" sz="2400" dirty="0"/>
              <a:t>Since the violence began, more than 465,000 Syrians have been killed and another million injured.</a:t>
            </a:r>
          </a:p>
          <a:p>
            <a:pPr>
              <a:defRPr/>
            </a:pPr>
            <a:endParaRPr lang="en-US" sz="2400" dirty="0"/>
          </a:p>
          <a:p>
            <a:pPr>
              <a:defRPr/>
            </a:pPr>
            <a:r>
              <a:rPr lang="en-US" sz="2400" dirty="0"/>
              <a:t>The Syrian civil war has left about </a:t>
            </a:r>
            <a:r>
              <a:rPr lang="en-US" sz="2400" b="1" i="1" u="sng" dirty="0"/>
              <a:t>twelve million</a:t>
            </a:r>
            <a:r>
              <a:rPr lang="en-US" sz="2400" b="1" dirty="0"/>
              <a:t> </a:t>
            </a:r>
            <a:r>
              <a:rPr lang="en-US" sz="2400" dirty="0"/>
              <a:t>people displaced!?!</a:t>
            </a:r>
          </a:p>
          <a:p>
            <a:pPr>
              <a:defRPr/>
            </a:pPr>
            <a:endParaRPr lang="en-US" sz="2400" dirty="0"/>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769467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Syria: A Failed State</a:t>
            </a:r>
          </a:p>
        </p:txBody>
      </p:sp>
      <p:sp>
        <p:nvSpPr>
          <p:cNvPr id="9" name="Content Placeholder 8"/>
          <p:cNvSpPr>
            <a:spLocks noGrp="1"/>
          </p:cNvSpPr>
          <p:nvPr>
            <p:ph idx="1"/>
          </p:nvPr>
        </p:nvSpPr>
        <p:spPr/>
        <p:txBody>
          <a:bodyPr>
            <a:normAutofit/>
          </a:bodyPr>
          <a:lstStyle/>
          <a:p>
            <a:pPr>
              <a:defRPr/>
            </a:pPr>
            <a:r>
              <a:rPr lang="en-US" sz="2400" dirty="0"/>
              <a:t>How Unusual Is Syria?</a:t>
            </a:r>
          </a:p>
          <a:p>
            <a:pPr lvl="1">
              <a:defRPr/>
            </a:pPr>
            <a:r>
              <a:rPr lang="en-US" sz="2400" dirty="0"/>
              <a:t>It is not unique.</a:t>
            </a:r>
          </a:p>
          <a:p>
            <a:pPr lvl="1">
              <a:defRPr/>
            </a:pPr>
            <a:r>
              <a:rPr lang="en-US" sz="2400" dirty="0"/>
              <a:t>There are other countries that are classified as fragile states.</a:t>
            </a:r>
          </a:p>
          <a:p>
            <a:pPr lvl="1">
              <a:defRPr/>
            </a:pPr>
            <a:r>
              <a:rPr lang="en-US" sz="2400" dirty="0"/>
              <a:t>The Fragile States Index classifies countries into four categories: </a:t>
            </a:r>
          </a:p>
          <a:p>
            <a:pPr lvl="2">
              <a:defRPr/>
            </a:pPr>
            <a:r>
              <a:rPr lang="en-US" dirty="0"/>
              <a:t>Alert, Warning, Stable, Sustainable </a:t>
            </a:r>
          </a:p>
          <a:p>
            <a:pPr lvl="2">
              <a:defRPr/>
            </a:pPr>
            <a:r>
              <a:rPr lang="en-US" dirty="0"/>
              <a:t>Classification is based on scores they get on twelve social, economic, and political indicators.</a:t>
            </a:r>
          </a:p>
          <a:p>
            <a:pPr>
              <a:defRPr/>
            </a:pPr>
            <a:endParaRPr lang="en-US" sz="2400" dirty="0"/>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811929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557434"/>
            <a:ext cx="8229600" cy="1143000"/>
          </a:xfrm>
        </p:spPr>
        <p:txBody>
          <a:bodyPr>
            <a:normAutofit/>
          </a:bodyPr>
          <a:lstStyle/>
          <a:p>
            <a:r>
              <a:rPr lang="en-US" dirty="0"/>
              <a:t>Syria: A Failed State</a:t>
            </a:r>
          </a:p>
        </p:txBody>
      </p:sp>
      <p:pic>
        <p:nvPicPr>
          <p:cNvPr id="2" name="Content Placeholder 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996053" y="1568906"/>
            <a:ext cx="3151895" cy="4715994"/>
          </a:xfrm>
        </p:spPr>
      </p:pic>
      <p:sp>
        <p:nvSpPr>
          <p:cNvPr id="3" name="Footer Placeholder 2"/>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176529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itle 1"/>
          <p:cNvSpPr>
            <a:spLocks noGrp="1"/>
          </p:cNvSpPr>
          <p:nvPr>
            <p:ph type="title"/>
          </p:nvPr>
        </p:nvSpPr>
        <p:spPr/>
        <p:txBody>
          <a:bodyPr/>
          <a:lstStyle/>
          <a:p>
            <a:r>
              <a:rPr lang="en-US" dirty="0">
                <a:latin typeface="Arial" charset="0"/>
              </a:rPr>
              <a:t>Social Contract Theorists</a:t>
            </a:r>
          </a:p>
        </p:txBody>
      </p:sp>
      <p:pic>
        <p:nvPicPr>
          <p:cNvPr id="132098" name="Picture 2" descr="Hobbes.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57400"/>
            <a:ext cx="2501900" cy="3238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2099" name="Picture 3" descr="Lock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14700" y="1803400"/>
            <a:ext cx="2501900" cy="345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2100" name="Picture 4" descr="Rousseau.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905000"/>
            <a:ext cx="2463800" cy="3289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2101" name="TextBox 5"/>
          <p:cNvSpPr txBox="1">
            <a:spLocks noChangeArrowheads="1"/>
          </p:cNvSpPr>
          <p:nvPr/>
        </p:nvSpPr>
        <p:spPr bwMode="auto">
          <a:xfrm>
            <a:off x="685800" y="5638800"/>
            <a:ext cx="16764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Hobbes</a:t>
            </a:r>
          </a:p>
          <a:p>
            <a:pPr algn="ctr" eaLnBrk="1" hangingPunct="1"/>
            <a:r>
              <a:rPr lang="en-US" sz="1800" i="1" dirty="0"/>
              <a:t>Leviathan</a:t>
            </a:r>
          </a:p>
          <a:p>
            <a:pPr algn="ctr" eaLnBrk="1" hangingPunct="1"/>
            <a:r>
              <a:rPr lang="en-US" sz="1800" dirty="0"/>
              <a:t>1651</a:t>
            </a:r>
          </a:p>
        </p:txBody>
      </p:sp>
      <p:sp>
        <p:nvSpPr>
          <p:cNvPr id="132102" name="TextBox 7"/>
          <p:cNvSpPr txBox="1">
            <a:spLocks noChangeArrowheads="1"/>
          </p:cNvSpPr>
          <p:nvPr/>
        </p:nvSpPr>
        <p:spPr bwMode="auto">
          <a:xfrm>
            <a:off x="3657600" y="5657850"/>
            <a:ext cx="1654272"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Locke</a:t>
            </a:r>
          </a:p>
          <a:p>
            <a:pPr algn="ctr" eaLnBrk="1" hangingPunct="1"/>
            <a:r>
              <a:rPr lang="en-US" sz="1800" i="1" dirty="0"/>
              <a:t>Two Treatises</a:t>
            </a:r>
          </a:p>
          <a:p>
            <a:pPr algn="ctr" eaLnBrk="1" hangingPunct="1"/>
            <a:r>
              <a:rPr lang="en-US" sz="1800" dirty="0"/>
              <a:t>1689</a:t>
            </a:r>
          </a:p>
          <a:p>
            <a:pPr eaLnBrk="1" hangingPunct="1"/>
            <a:endParaRPr lang="en-US" sz="1800" dirty="0"/>
          </a:p>
        </p:txBody>
      </p:sp>
      <p:sp>
        <p:nvSpPr>
          <p:cNvPr id="132103" name="TextBox 8"/>
          <p:cNvSpPr txBox="1">
            <a:spLocks noChangeArrowheads="1"/>
          </p:cNvSpPr>
          <p:nvPr/>
        </p:nvSpPr>
        <p:spPr bwMode="auto">
          <a:xfrm>
            <a:off x="6400800" y="5657850"/>
            <a:ext cx="2266181"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Rousseau</a:t>
            </a:r>
          </a:p>
          <a:p>
            <a:pPr algn="ctr" eaLnBrk="1" hangingPunct="1"/>
            <a:r>
              <a:rPr lang="en-US" sz="1800" i="1" dirty="0"/>
              <a:t>The Social Contract</a:t>
            </a:r>
          </a:p>
          <a:p>
            <a:pPr algn="ctr" eaLnBrk="1" hangingPunct="1"/>
            <a:r>
              <a:rPr lang="en-US" sz="1800" dirty="0"/>
              <a:t>1762</a:t>
            </a:r>
          </a:p>
          <a:p>
            <a:pPr eaLnBrk="1" hangingPunct="1"/>
            <a:endParaRPr lang="en-US" sz="1800" dirty="0"/>
          </a:p>
        </p:txBody>
      </p:sp>
    </p:spTree>
    <p:extLst>
      <p:ext uri="{BB962C8B-B14F-4D97-AF65-F5344CB8AC3E}">
        <p14:creationId xmlns:p14="http://schemas.microsoft.com/office/powerpoint/2010/main" val="3536069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The Contractarian View of the State</a:t>
            </a:r>
          </a:p>
        </p:txBody>
      </p:sp>
      <p:sp>
        <p:nvSpPr>
          <p:cNvPr id="9" name="Content Placeholder 8"/>
          <p:cNvSpPr>
            <a:spLocks noGrp="1"/>
          </p:cNvSpPr>
          <p:nvPr>
            <p:ph idx="1"/>
          </p:nvPr>
        </p:nvSpPr>
        <p:spPr/>
        <p:txBody>
          <a:bodyPr>
            <a:normAutofit/>
          </a:bodyPr>
          <a:lstStyle/>
          <a:p>
            <a:pPr>
              <a:defRPr/>
            </a:pPr>
            <a:r>
              <a:rPr lang="en-GB" sz="2400" dirty="0"/>
              <a:t>The creation of the state results from a </a:t>
            </a:r>
            <a:r>
              <a:rPr lang="en-GB" sz="2400" b="1" dirty="0"/>
              <a:t>social contract </a:t>
            </a:r>
            <a:r>
              <a:rPr lang="en-GB" sz="2400" dirty="0"/>
              <a:t>between individuals in the state of nature in which the state provides security in exchange for obedience from the citizen.</a:t>
            </a:r>
            <a:endParaRPr lang="en-US" sz="2400" dirty="0"/>
          </a:p>
          <a:p>
            <a:pPr>
              <a:defRPr/>
            </a:pPr>
            <a:endParaRPr lang="en-US" sz="2400" dirty="0"/>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792331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The Contractarian View of the State</a:t>
            </a:r>
          </a:p>
        </p:txBody>
      </p:sp>
      <p:sp>
        <p:nvSpPr>
          <p:cNvPr id="9" name="Content Placeholder 8"/>
          <p:cNvSpPr>
            <a:spLocks noGrp="1"/>
          </p:cNvSpPr>
          <p:nvPr>
            <p:ph idx="1"/>
          </p:nvPr>
        </p:nvSpPr>
        <p:spPr/>
        <p:txBody>
          <a:bodyPr>
            <a:normAutofit/>
          </a:bodyPr>
          <a:lstStyle/>
          <a:p>
            <a:pPr>
              <a:defRPr/>
            </a:pPr>
            <a:r>
              <a:rPr lang="en-US" sz="2400" dirty="0"/>
              <a:t>The State of Nature</a:t>
            </a:r>
          </a:p>
          <a:p>
            <a:pPr lvl="1">
              <a:defRPr/>
            </a:pPr>
            <a:r>
              <a:rPr lang="en-GB" sz="2400" dirty="0"/>
              <a:t>The </a:t>
            </a:r>
            <a:r>
              <a:rPr lang="en-GB" sz="2400" b="1" dirty="0"/>
              <a:t>state of nature </a:t>
            </a:r>
            <a:r>
              <a:rPr lang="en-GB" sz="2400" dirty="0"/>
              <a:t>is a term used to describe situations in which there is no state (no </a:t>
            </a:r>
            <a:r>
              <a:rPr lang="en-GB" sz="2400" i="1" dirty="0"/>
              <a:t>government</a:t>
            </a:r>
            <a:r>
              <a:rPr lang="en-GB" sz="2400" dirty="0"/>
              <a:t>).</a:t>
            </a:r>
            <a:endParaRPr lang="en-US" sz="2400" dirty="0"/>
          </a:p>
          <a:p>
            <a:pPr lvl="1">
              <a:defRPr/>
            </a:pPr>
            <a:r>
              <a:rPr lang="en-US" sz="2400" dirty="0"/>
              <a:t>Hobbes believed that individuals in the state of nature faced a dilemma:</a:t>
            </a:r>
          </a:p>
          <a:p>
            <a:pPr lvl="2">
              <a:defRPr/>
            </a:pPr>
            <a:r>
              <a:rPr lang="en-US" altLang="en-US" dirty="0">
                <a:solidFill>
                  <a:srgbClr val="000000"/>
                </a:solidFill>
                <a:cs typeface="Arial" panose="020B0604020202020204" pitchFamily="34" charset="0"/>
              </a:rPr>
              <a:t>Without a “</a:t>
            </a:r>
            <a:r>
              <a:rPr lang="en-US" altLang="ja-JP" dirty="0">
                <a:solidFill>
                  <a:srgbClr val="000000"/>
                </a:solidFill>
                <a:cs typeface="Arial" panose="020B0604020202020204" pitchFamily="34" charset="0"/>
              </a:rPr>
              <a:t>common power to keep them all in awe,” the people will choose to steal and kill.</a:t>
            </a:r>
          </a:p>
          <a:p>
            <a:pPr lvl="2">
              <a:defRPr/>
            </a:pPr>
            <a:r>
              <a:rPr lang="en-US" altLang="ja-JP" dirty="0">
                <a:solidFill>
                  <a:srgbClr val="000000"/>
                </a:solidFill>
                <a:cs typeface="Arial" panose="020B0604020202020204" pitchFamily="34" charset="0"/>
              </a:rPr>
              <a:t>It’s rob or be robbed in the state of nature</a:t>
            </a:r>
          </a:p>
          <a:p>
            <a:pPr lvl="1">
              <a:defRPr/>
            </a:pPr>
            <a:endParaRPr lang="en-US" sz="2000" dirty="0"/>
          </a:p>
          <a:p>
            <a:pPr>
              <a:defRPr/>
            </a:pPr>
            <a:endParaRPr lang="en-US" sz="2400" dirty="0"/>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33858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The Contractarian View of the State</a:t>
            </a:r>
          </a:p>
        </p:txBody>
      </p:sp>
      <p:sp>
        <p:nvSpPr>
          <p:cNvPr id="9" name="Content Placeholder 8"/>
          <p:cNvSpPr>
            <a:spLocks noGrp="1"/>
          </p:cNvSpPr>
          <p:nvPr>
            <p:ph idx="1"/>
          </p:nvPr>
        </p:nvSpPr>
        <p:spPr/>
        <p:txBody>
          <a:bodyPr>
            <a:normAutofit/>
          </a:bodyPr>
          <a:lstStyle/>
          <a:p>
            <a:pPr>
              <a:defRPr/>
            </a:pPr>
            <a:r>
              <a:rPr lang="en-US" sz="2400" dirty="0"/>
              <a:t>Civil Society and the Social Contract</a:t>
            </a:r>
          </a:p>
          <a:p>
            <a:pPr lvl="1">
              <a:defRPr/>
            </a:pPr>
            <a:r>
              <a:rPr lang="en-US" sz="2400" dirty="0"/>
              <a:t>Hobbes’s solution was to create the “Sovereign.”</a:t>
            </a:r>
          </a:p>
          <a:p>
            <a:pPr lvl="1">
              <a:defRPr/>
            </a:pPr>
            <a:r>
              <a:rPr lang="en-US" sz="2400" dirty="0"/>
              <a:t>The sovereign was to be created by an implicit social contract between individuals in the state of nature. </a:t>
            </a:r>
          </a:p>
          <a:p>
            <a:pPr lvl="1">
              <a:defRPr/>
            </a:pPr>
            <a:r>
              <a:rPr lang="en-US" sz="2400" dirty="0"/>
              <a:t>Individuals would “contract” with each other to give up their natural rights in exchange for civil rights that would be protected by the sovereign. </a:t>
            </a:r>
          </a:p>
          <a:p>
            <a:pPr lvl="1">
              <a:defRPr/>
            </a:pPr>
            <a:endParaRPr lang="en-US" sz="2400" dirty="0"/>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885666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The Contractarian View of the State</a:t>
            </a:r>
          </a:p>
        </p:txBody>
      </p:sp>
      <p:sp>
        <p:nvSpPr>
          <p:cNvPr id="9" name="Content Placeholder 8"/>
          <p:cNvSpPr>
            <a:spLocks noGrp="1"/>
          </p:cNvSpPr>
          <p:nvPr>
            <p:ph idx="1"/>
          </p:nvPr>
        </p:nvSpPr>
        <p:spPr/>
        <p:txBody>
          <a:bodyPr>
            <a:normAutofit/>
          </a:bodyPr>
          <a:lstStyle/>
          <a:p>
            <a:pPr>
              <a:defRPr/>
            </a:pPr>
            <a:r>
              <a:rPr lang="en-US" sz="2400" dirty="0"/>
              <a:t>Civil Society and the Social Contract</a:t>
            </a:r>
          </a:p>
          <a:p>
            <a:pPr lvl="1">
              <a:defRPr/>
            </a:pPr>
            <a:r>
              <a:rPr lang="en-US" sz="2400" dirty="0"/>
              <a:t>Theorists view the state as a third-party enforcer who can dole out punishments to individuals who engage in behavior that violates the social contract.</a:t>
            </a:r>
          </a:p>
          <a:p>
            <a:pPr lvl="1">
              <a:defRPr/>
            </a:pPr>
            <a:r>
              <a:rPr lang="en-US" sz="2400" dirty="0"/>
              <a:t>Why would we want this?</a:t>
            </a:r>
          </a:p>
          <a:p>
            <a:pPr lvl="2">
              <a:defRPr/>
            </a:pPr>
            <a:r>
              <a:rPr lang="en-US" dirty="0"/>
              <a:t>The sovereign agrees to police the citizenry in exchange for taxes that citizens pay. </a:t>
            </a:r>
            <a:endParaRPr lang="en-US" sz="2400" dirty="0"/>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933876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E203A08-DBF5-6840-AC48-68DECF2EA328}"/>
              </a:ext>
            </a:extLst>
          </p:cNvPr>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Title 2">
            <a:extLst>
              <a:ext uri="{FF2B5EF4-FFF2-40B4-BE49-F238E27FC236}">
                <a16:creationId xmlns:a16="http://schemas.microsoft.com/office/drawing/2014/main" id="{A17CD7A6-0CC4-FF4F-BCCE-7BDD33E6A66E}"/>
              </a:ext>
            </a:extLst>
          </p:cNvPr>
          <p:cNvSpPr>
            <a:spLocks noGrp="1"/>
          </p:cNvSpPr>
          <p:nvPr>
            <p:ph type="title"/>
          </p:nvPr>
        </p:nvSpPr>
        <p:spPr/>
        <p:txBody>
          <a:bodyPr/>
          <a:lstStyle/>
          <a:p>
            <a:r>
              <a:rPr lang="en-US" dirty="0"/>
              <a:t>States &amp; Governance</a:t>
            </a:r>
          </a:p>
        </p:txBody>
      </p:sp>
      <p:sp>
        <p:nvSpPr>
          <p:cNvPr id="4" name="Content Placeholder 3">
            <a:extLst>
              <a:ext uri="{FF2B5EF4-FFF2-40B4-BE49-F238E27FC236}">
                <a16:creationId xmlns:a16="http://schemas.microsoft.com/office/drawing/2014/main" id="{27DEB387-6265-5B4D-8A88-91DFBB3785C0}"/>
              </a:ext>
            </a:extLst>
          </p:cNvPr>
          <p:cNvSpPr>
            <a:spLocks noGrp="1"/>
          </p:cNvSpPr>
          <p:nvPr>
            <p:ph idx="1"/>
          </p:nvPr>
        </p:nvSpPr>
        <p:spPr/>
        <p:txBody>
          <a:bodyPr/>
          <a:lstStyle/>
          <a:p>
            <a:pPr marL="0" indent="0">
              <a:buNone/>
            </a:pPr>
            <a:r>
              <a:rPr lang="en-US" i="1" dirty="0"/>
              <a:t>In framing the government which is to be administered by men over men, the great difficulty lies in this: you must first enable the government to control the governed; and in the next place oblige it to control itself. </a:t>
            </a:r>
          </a:p>
          <a:p>
            <a:pPr marL="400050" lvl="1" indent="0">
              <a:buNone/>
            </a:pPr>
            <a:r>
              <a:rPr lang="en-US" dirty="0"/>
              <a:t>- James Madison, </a:t>
            </a:r>
            <a:r>
              <a:rPr lang="en-US" i="1" dirty="0"/>
              <a:t>The Federalist Papers</a:t>
            </a:r>
            <a:r>
              <a:rPr lang="en-US" dirty="0"/>
              <a:t>, No 51</a:t>
            </a:r>
          </a:p>
        </p:txBody>
      </p:sp>
      <p:sp>
        <p:nvSpPr>
          <p:cNvPr id="5" name="Slide Number Placeholder 4">
            <a:extLst>
              <a:ext uri="{FF2B5EF4-FFF2-40B4-BE49-F238E27FC236}">
                <a16:creationId xmlns:a16="http://schemas.microsoft.com/office/drawing/2014/main" id="{844A94D9-4E88-3B43-9AF0-8AA7220A6813}"/>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880066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The Contractarian View of the State</a:t>
            </a:r>
          </a:p>
        </p:txBody>
      </p:sp>
      <p:sp>
        <p:nvSpPr>
          <p:cNvPr id="9" name="Content Placeholder 8"/>
          <p:cNvSpPr>
            <a:spLocks noGrp="1"/>
          </p:cNvSpPr>
          <p:nvPr>
            <p:ph idx="1"/>
          </p:nvPr>
        </p:nvSpPr>
        <p:spPr/>
        <p:txBody>
          <a:bodyPr>
            <a:normAutofit/>
          </a:bodyPr>
          <a:lstStyle/>
          <a:p>
            <a:pPr>
              <a:defRPr/>
            </a:pPr>
            <a:r>
              <a:rPr lang="en-US" sz="2400" dirty="0"/>
              <a:t>Civil Society and the Social Contract</a:t>
            </a:r>
          </a:p>
          <a:p>
            <a:pPr lvl="1">
              <a:lnSpc>
                <a:spcPct val="80000"/>
              </a:lnSpc>
              <a:buFont typeface="Arial"/>
              <a:buChar char="•"/>
              <a:defRPr/>
            </a:pPr>
            <a:r>
              <a:rPr lang="en-US" sz="2400" dirty="0">
                <a:solidFill>
                  <a:srgbClr val="000000"/>
                </a:solidFill>
                <a:cs typeface="Arial"/>
              </a:rPr>
              <a:t>The state may be a solution to the state of nature. </a:t>
            </a:r>
          </a:p>
          <a:p>
            <a:pPr lvl="1">
              <a:lnSpc>
                <a:spcPct val="80000"/>
              </a:lnSpc>
              <a:buFont typeface="Arial"/>
              <a:buChar char="•"/>
              <a:defRPr/>
            </a:pPr>
            <a:r>
              <a:rPr lang="en-US" sz="2400" dirty="0">
                <a:solidFill>
                  <a:srgbClr val="000000"/>
                </a:solidFill>
                <a:cs typeface="Arial"/>
              </a:rPr>
              <a:t>For this to occur, though, it must be the case that:</a:t>
            </a:r>
          </a:p>
          <a:p>
            <a:pPr lvl="2">
              <a:lnSpc>
                <a:spcPct val="80000"/>
              </a:lnSpc>
              <a:buFont typeface="Arial"/>
              <a:buChar char="•"/>
              <a:defRPr/>
            </a:pPr>
            <a:r>
              <a:rPr lang="en-US" dirty="0">
                <a:solidFill>
                  <a:srgbClr val="000000"/>
                </a:solidFill>
                <a:cs typeface="Arial"/>
              </a:rPr>
              <a:t>The punishment imposed by the state for stealing is sufficiently large that individuals prefer to refrain rather than steal.</a:t>
            </a:r>
          </a:p>
          <a:p>
            <a:pPr lvl="3">
              <a:lnSpc>
                <a:spcPct val="80000"/>
              </a:lnSpc>
              <a:buFont typeface="Arial"/>
              <a:buChar char="•"/>
              <a:defRPr/>
            </a:pPr>
            <a:r>
              <a:rPr lang="en-US" dirty="0">
                <a:solidFill>
                  <a:srgbClr val="000000"/>
                </a:solidFill>
                <a:cs typeface="Arial"/>
              </a:rPr>
              <a:t>The state needs to make sure that crime doesn’t pay!</a:t>
            </a:r>
          </a:p>
          <a:p>
            <a:pPr lvl="2">
              <a:lnSpc>
                <a:spcPct val="80000"/>
              </a:lnSpc>
              <a:buFont typeface="Arial"/>
              <a:buChar char="•"/>
              <a:defRPr/>
            </a:pPr>
            <a:r>
              <a:rPr lang="en-US" dirty="0">
                <a:solidFill>
                  <a:srgbClr val="000000"/>
                </a:solidFill>
                <a:cs typeface="Arial"/>
              </a:rPr>
              <a:t>The taxation rate charged by the state for acting as the policeman must not be so large that individuals prefer the state of nature (no state) to civil society (state).</a:t>
            </a: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732429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The Predatory View of the State</a:t>
            </a:r>
          </a:p>
        </p:txBody>
      </p:sp>
      <p:sp>
        <p:nvSpPr>
          <p:cNvPr id="9" name="Content Placeholder 8"/>
          <p:cNvSpPr>
            <a:spLocks noGrp="1"/>
          </p:cNvSpPr>
          <p:nvPr>
            <p:ph idx="1"/>
          </p:nvPr>
        </p:nvSpPr>
        <p:spPr/>
        <p:txBody>
          <a:bodyPr>
            <a:normAutofit/>
          </a:bodyPr>
          <a:lstStyle/>
          <a:p>
            <a:r>
              <a:rPr lang="en-GB" sz="2400" dirty="0"/>
              <a:t>The predatory view of the state holds that states that exercise an effective control over the use of violence are in a position to threaten the security of citizens.</a:t>
            </a:r>
          </a:p>
          <a:p>
            <a:r>
              <a:rPr lang="en-GB" sz="2400" dirty="0"/>
              <a:t>This makes it possible for them to exploit the citizens that, according to the contractarian view of the state, they have a duty to protect.</a:t>
            </a:r>
            <a:endParaRPr lang="en-US" sz="2400" dirty="0"/>
          </a:p>
          <a:p>
            <a:pPr>
              <a:defRPr/>
            </a:pPr>
            <a:endParaRPr lang="en-US" sz="2400" dirty="0"/>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632596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The Predatory View of the State</a:t>
            </a:r>
          </a:p>
        </p:txBody>
      </p:sp>
      <p:sp>
        <p:nvSpPr>
          <p:cNvPr id="9" name="Content Placeholder 8"/>
          <p:cNvSpPr>
            <a:spLocks noGrp="1"/>
          </p:cNvSpPr>
          <p:nvPr>
            <p:ph idx="1"/>
          </p:nvPr>
        </p:nvSpPr>
        <p:spPr/>
        <p:txBody>
          <a:bodyPr>
            <a:normAutofit/>
          </a:bodyPr>
          <a:lstStyle/>
          <a:p>
            <a:pPr>
              <a:buFont typeface="Arial"/>
              <a:buChar char="•"/>
              <a:defRPr/>
            </a:pPr>
            <a:r>
              <a:rPr lang="en-US" sz="2400" dirty="0">
                <a:solidFill>
                  <a:srgbClr val="000000"/>
                </a:solidFill>
                <a:cs typeface="Arial"/>
              </a:rPr>
              <a:t>States are like individuals in the state of nature.</a:t>
            </a:r>
          </a:p>
          <a:p>
            <a:pPr lvl="1">
              <a:buFont typeface="Arial"/>
              <a:buChar char="•"/>
              <a:defRPr/>
            </a:pPr>
            <a:r>
              <a:rPr lang="en-US" sz="2400" dirty="0">
                <a:solidFill>
                  <a:srgbClr val="000000"/>
                </a:solidFill>
                <a:cs typeface="Arial"/>
              </a:rPr>
              <a:t>They face their own security dilemma in the sense that they have potential rivals always vying to take their place.</a:t>
            </a:r>
          </a:p>
          <a:p>
            <a:pPr lvl="1">
              <a:buFont typeface="Arial"/>
              <a:buChar char="•"/>
              <a:defRPr/>
            </a:pPr>
            <a:r>
              <a:rPr lang="en-US" sz="2400" dirty="0">
                <a:solidFill>
                  <a:srgbClr val="000000"/>
                </a:solidFill>
                <a:cs typeface="Arial"/>
              </a:rPr>
              <a:t>The concern for security leads states to use their power to extract resources from others, that is, to be predatory. </a:t>
            </a:r>
          </a:p>
          <a:p>
            <a:pPr>
              <a:defRPr/>
            </a:pPr>
            <a:endParaRPr lang="en-US" sz="2400" dirty="0"/>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342710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The Predatory View of the State</a:t>
            </a:r>
          </a:p>
        </p:txBody>
      </p:sp>
      <p:sp>
        <p:nvSpPr>
          <p:cNvPr id="9" name="Content Placeholder 8"/>
          <p:cNvSpPr>
            <a:spLocks noGrp="1"/>
          </p:cNvSpPr>
          <p:nvPr>
            <p:ph idx="1"/>
          </p:nvPr>
        </p:nvSpPr>
        <p:spPr/>
        <p:txBody>
          <a:bodyPr>
            <a:normAutofit/>
          </a:bodyPr>
          <a:lstStyle/>
          <a:p>
            <a:pPr>
              <a:lnSpc>
                <a:spcPct val="80000"/>
              </a:lnSpc>
            </a:pPr>
            <a:r>
              <a:rPr lang="en-US" altLang="en-US" sz="2400" dirty="0">
                <a:solidFill>
                  <a:srgbClr val="000000"/>
                </a:solidFill>
                <a:cs typeface="Arial" panose="020B0604020202020204" pitchFamily="34" charset="0"/>
              </a:rPr>
              <a:t>Tilly claims that states resemble a form of organized crime and that they should be viewed as extortion or protection rackets.</a:t>
            </a:r>
          </a:p>
          <a:p>
            <a:pPr>
              <a:lnSpc>
                <a:spcPct val="80000"/>
              </a:lnSpc>
            </a:pPr>
            <a:endParaRPr lang="en-US" altLang="en-US" sz="2400" dirty="0">
              <a:solidFill>
                <a:srgbClr val="000000"/>
              </a:solidFill>
              <a:cs typeface="Arial" panose="020B0604020202020204" pitchFamily="34" charset="0"/>
            </a:endParaRPr>
          </a:p>
          <a:p>
            <a:pPr>
              <a:lnSpc>
                <a:spcPct val="80000"/>
              </a:lnSpc>
            </a:pPr>
            <a:r>
              <a:rPr lang="en-US" altLang="en-US" sz="2400" dirty="0">
                <a:solidFill>
                  <a:srgbClr val="000000"/>
                </a:solidFill>
                <a:cs typeface="Arial" panose="020B0604020202020204" pitchFamily="34" charset="0"/>
              </a:rPr>
              <a:t>The predatory approach sees the state as an organization that trades security for revenue.</a:t>
            </a:r>
          </a:p>
          <a:p>
            <a:pPr>
              <a:lnSpc>
                <a:spcPct val="80000"/>
              </a:lnSpc>
            </a:pPr>
            <a:endParaRPr lang="en-US" altLang="en-US" sz="2400" dirty="0">
              <a:solidFill>
                <a:srgbClr val="000000"/>
              </a:solidFill>
              <a:cs typeface="Arial" panose="020B0604020202020204" pitchFamily="34" charset="0"/>
            </a:endParaRPr>
          </a:p>
          <a:p>
            <a:pPr>
              <a:lnSpc>
                <a:spcPct val="80000"/>
              </a:lnSpc>
            </a:pPr>
            <a:r>
              <a:rPr lang="en-US" altLang="en-US" sz="2400" dirty="0">
                <a:solidFill>
                  <a:srgbClr val="000000"/>
                </a:solidFill>
                <a:cs typeface="Arial" panose="020B0604020202020204" pitchFamily="34" charset="0"/>
              </a:rPr>
              <a:t>BUT, the difference is that the seller of security in the predatory approach happens to represent the key threat to the buyer’</a:t>
            </a:r>
            <a:r>
              <a:rPr lang="en-US" altLang="ja-JP" sz="2400" dirty="0">
                <a:solidFill>
                  <a:srgbClr val="000000"/>
                </a:solidFill>
                <a:cs typeface="Arial" panose="020B0604020202020204" pitchFamily="34" charset="0"/>
              </a:rPr>
              <a:t>s continued security.</a:t>
            </a:r>
            <a:endParaRPr lang="en-US" altLang="en-US" sz="2400" dirty="0">
              <a:solidFill>
                <a:srgbClr val="000000"/>
              </a:solidFill>
              <a:cs typeface="Arial" panose="020B0604020202020204" pitchFamily="34" charset="0"/>
            </a:endParaRPr>
          </a:p>
          <a:p>
            <a:pPr>
              <a:defRPr/>
            </a:pPr>
            <a:endParaRPr lang="en-US" sz="2400" dirty="0"/>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652760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The Predatory View of the State</a:t>
            </a:r>
          </a:p>
        </p:txBody>
      </p:sp>
      <p:sp>
        <p:nvSpPr>
          <p:cNvPr id="9" name="Content Placeholder 8"/>
          <p:cNvSpPr>
            <a:spLocks noGrp="1"/>
          </p:cNvSpPr>
          <p:nvPr>
            <p:ph idx="1"/>
          </p:nvPr>
        </p:nvSpPr>
        <p:spPr/>
        <p:txBody>
          <a:bodyPr>
            <a:normAutofit/>
          </a:bodyPr>
          <a:lstStyle/>
          <a:p>
            <a:pPr>
              <a:lnSpc>
                <a:spcPct val="90000"/>
              </a:lnSpc>
              <a:buFont typeface="Arial" charset="0"/>
              <a:buChar char="•"/>
              <a:defRPr/>
            </a:pPr>
            <a:r>
              <a:rPr lang="en-US" altLang="en-US" sz="2400" dirty="0">
                <a:cs typeface="Times New Roman" pitchFamily="18" charset="0"/>
              </a:rPr>
              <a:t>After the decline of the Roman Empire, Europe was composed of local lords who offered protection to peasants in exchange for rents.</a:t>
            </a:r>
          </a:p>
          <a:p>
            <a:pPr>
              <a:lnSpc>
                <a:spcPct val="90000"/>
              </a:lnSpc>
              <a:buFont typeface="Arial" charset="0"/>
              <a:buChar char="•"/>
              <a:defRPr/>
            </a:pPr>
            <a:endParaRPr lang="en-US" altLang="en-US" sz="2400" dirty="0">
              <a:cs typeface="Times New Roman" pitchFamily="18" charset="0"/>
            </a:endParaRPr>
          </a:p>
          <a:p>
            <a:pPr>
              <a:lnSpc>
                <a:spcPct val="90000"/>
              </a:lnSpc>
              <a:buFont typeface="Arial" charset="0"/>
              <a:buChar char="•"/>
              <a:defRPr/>
            </a:pPr>
            <a:r>
              <a:rPr lang="en-US" altLang="en-US" sz="2400" dirty="0">
                <a:cs typeface="Times New Roman" pitchFamily="18" charset="0"/>
              </a:rPr>
              <a:t>Over time feudal lands were consolidated into larger holdings controlled by kings.</a:t>
            </a:r>
          </a:p>
          <a:p>
            <a:pPr>
              <a:lnSpc>
                <a:spcPct val="90000"/>
              </a:lnSpc>
              <a:buFont typeface="Arial" charset="0"/>
              <a:buChar char="•"/>
              <a:defRPr/>
            </a:pPr>
            <a:endParaRPr lang="en-US" altLang="en-US" sz="2400" dirty="0">
              <a:cs typeface="Times New Roman" pitchFamily="18" charset="0"/>
            </a:endParaRPr>
          </a:p>
          <a:p>
            <a:pPr>
              <a:lnSpc>
                <a:spcPct val="90000"/>
              </a:lnSpc>
              <a:buFont typeface="Arial" charset="0"/>
              <a:buChar char="•"/>
              <a:defRPr/>
            </a:pPr>
            <a:r>
              <a:rPr lang="en-US" altLang="en-US" sz="2400" dirty="0">
                <a:cs typeface="Times New Roman" pitchFamily="18" charset="0"/>
              </a:rPr>
              <a:t>The political geography of Europe is a function of the strategies by lords to remain in power.</a:t>
            </a:r>
          </a:p>
          <a:p>
            <a:pPr>
              <a:defRPr/>
            </a:pPr>
            <a:endParaRPr lang="en-US" sz="2400" dirty="0"/>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213942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The Predatory View of the State</a:t>
            </a:r>
          </a:p>
        </p:txBody>
      </p:sp>
      <p:sp>
        <p:nvSpPr>
          <p:cNvPr id="9" name="Content Placeholder 8"/>
          <p:cNvSpPr>
            <a:spLocks noGrp="1"/>
          </p:cNvSpPr>
          <p:nvPr>
            <p:ph idx="1"/>
          </p:nvPr>
        </p:nvSpPr>
        <p:spPr/>
        <p:txBody>
          <a:bodyPr>
            <a:normAutofit/>
          </a:bodyPr>
          <a:lstStyle/>
          <a:p>
            <a:pPr>
              <a:defRPr/>
            </a:pPr>
            <a:r>
              <a:rPr lang="en-US" sz="2400" dirty="0"/>
              <a:t>This change in the balance of power between local lords and feudal kings in early modern Europe was aided by a change in the “economies of scale” in the use of violence.</a:t>
            </a:r>
          </a:p>
          <a:p>
            <a:pPr>
              <a:defRPr/>
            </a:pPr>
            <a:endParaRPr lang="en-US" sz="2400" dirty="0"/>
          </a:p>
          <a:p>
            <a:pPr>
              <a:defRPr/>
            </a:pPr>
            <a:r>
              <a:rPr lang="en-US" sz="2400" dirty="0"/>
              <a:t>The desire to exploit the “economies of scale in protection” created incentives for entrepreneurial rulers to conquer neighboring rulers.</a:t>
            </a: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425137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The Predatory View of the State</a:t>
            </a:r>
          </a:p>
        </p:txBody>
      </p:sp>
      <p:sp>
        <p:nvSpPr>
          <p:cNvPr id="9" name="Content Placeholder 8"/>
          <p:cNvSpPr>
            <a:spLocks noGrp="1"/>
          </p:cNvSpPr>
          <p:nvPr>
            <p:ph idx="1"/>
          </p:nvPr>
        </p:nvSpPr>
        <p:spPr/>
        <p:txBody>
          <a:bodyPr>
            <a:normAutofit/>
          </a:bodyPr>
          <a:lstStyle/>
          <a:p>
            <a:pPr>
              <a:defRPr/>
            </a:pPr>
            <a:r>
              <a:rPr lang="en-US" sz="2400" dirty="0"/>
              <a:t>To remain in power, lords and kings engaged in four primary activities:</a:t>
            </a:r>
          </a:p>
          <a:p>
            <a:pPr lvl="1">
              <a:defRPr/>
            </a:pPr>
            <a:r>
              <a:rPr lang="en-US" sz="2400" dirty="0"/>
              <a:t>1) </a:t>
            </a:r>
            <a:r>
              <a:rPr lang="en-US" sz="2400" u="sng" dirty="0"/>
              <a:t>War making</a:t>
            </a:r>
            <a:r>
              <a:rPr lang="en-US" sz="2400" dirty="0"/>
              <a:t>: eliminating their rivals outside their territories</a:t>
            </a:r>
          </a:p>
          <a:p>
            <a:pPr lvl="1">
              <a:defRPr/>
            </a:pPr>
            <a:r>
              <a:rPr lang="en-US" sz="2400" dirty="0"/>
              <a:t>2) </a:t>
            </a:r>
            <a:r>
              <a:rPr lang="en-US" sz="2400" u="sng" dirty="0"/>
              <a:t>State making</a:t>
            </a:r>
            <a:r>
              <a:rPr lang="en-US" sz="2400" dirty="0"/>
              <a:t>: eliminating their rivals </a:t>
            </a:r>
            <a:r>
              <a:rPr lang="en-US" sz="2400" i="1" dirty="0"/>
              <a:t>inside</a:t>
            </a:r>
            <a:r>
              <a:rPr lang="en-US" sz="2400" dirty="0"/>
              <a:t> their territories</a:t>
            </a:r>
          </a:p>
          <a:p>
            <a:pPr lvl="1">
              <a:defRPr/>
            </a:pPr>
            <a:r>
              <a:rPr lang="en-US" sz="2400" dirty="0"/>
              <a:t>3) </a:t>
            </a:r>
            <a:r>
              <a:rPr lang="en-US" sz="2400" u="sng" dirty="0"/>
              <a:t>Protection</a:t>
            </a:r>
            <a:r>
              <a:rPr lang="en-US" sz="2400" dirty="0"/>
              <a:t>: eliminating the enemies of their clients </a:t>
            </a:r>
          </a:p>
          <a:p>
            <a:pPr lvl="1">
              <a:defRPr/>
            </a:pPr>
            <a:r>
              <a:rPr lang="en-US" sz="2400" dirty="0"/>
              <a:t>4) </a:t>
            </a:r>
            <a:r>
              <a:rPr lang="en-US" sz="2400" u="sng" dirty="0"/>
              <a:t>Extraction</a:t>
            </a:r>
            <a:r>
              <a:rPr lang="en-US" sz="2400" dirty="0"/>
              <a:t>: acquiring resources to do 1-3</a:t>
            </a:r>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547143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The Predatory View of the State</a:t>
            </a:r>
          </a:p>
        </p:txBody>
      </p:sp>
      <p:sp>
        <p:nvSpPr>
          <p:cNvPr id="9" name="Content Placeholder 8"/>
          <p:cNvSpPr>
            <a:spLocks noGrp="1"/>
          </p:cNvSpPr>
          <p:nvPr>
            <p:ph idx="1"/>
          </p:nvPr>
        </p:nvSpPr>
        <p:spPr/>
        <p:txBody>
          <a:bodyPr>
            <a:normAutofit/>
          </a:bodyPr>
          <a:lstStyle/>
          <a:p>
            <a:pPr>
              <a:defRPr/>
            </a:pPr>
            <a:r>
              <a:rPr lang="en-US" sz="2400" dirty="0"/>
              <a:t>The modern state arose as a by-product of the attempts of leaders to survive.</a:t>
            </a:r>
          </a:p>
          <a:p>
            <a:pPr>
              <a:defRPr/>
            </a:pPr>
            <a:r>
              <a:rPr lang="en-US" sz="2400" dirty="0"/>
              <a:t>External geopolitical pressures and changes in military technology meant that lords needed to increase their war-making capacity to protect themselves and their subjects from the attack of external rivals.</a:t>
            </a:r>
          </a:p>
          <a:p>
            <a:pPr>
              <a:defRPr/>
            </a:pPr>
            <a:r>
              <a:rPr lang="en-US" sz="2400" dirty="0"/>
              <a:t>“War makes states.” (Tilly)</a:t>
            </a:r>
          </a:p>
          <a:p>
            <a:pPr>
              <a:defRPr/>
            </a:pPr>
            <a:endParaRPr lang="en-US" sz="2400" dirty="0"/>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959886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The Predatory View of the State</a:t>
            </a:r>
          </a:p>
        </p:txBody>
      </p:sp>
      <p:sp>
        <p:nvSpPr>
          <p:cNvPr id="9" name="Content Placeholder 8"/>
          <p:cNvSpPr>
            <a:spLocks noGrp="1"/>
          </p:cNvSpPr>
          <p:nvPr>
            <p:ph idx="1"/>
          </p:nvPr>
        </p:nvSpPr>
        <p:spPr/>
        <p:txBody>
          <a:bodyPr>
            <a:normAutofit/>
          </a:bodyPr>
          <a:lstStyle/>
          <a:p>
            <a:pPr>
              <a:lnSpc>
                <a:spcPct val="80000"/>
              </a:lnSpc>
            </a:pPr>
            <a:r>
              <a:rPr lang="en-US" altLang="en-US" sz="2400" dirty="0">
                <a:solidFill>
                  <a:srgbClr val="000000"/>
                </a:solidFill>
                <a:cs typeface="Arial" panose="020B0604020202020204" pitchFamily="34" charset="0"/>
              </a:rPr>
              <a:t>The need to extract resources from their clients often placed constraints on the predation of early modern leaders.</a:t>
            </a:r>
          </a:p>
          <a:p>
            <a:pPr lvl="1">
              <a:lnSpc>
                <a:spcPct val="80000"/>
              </a:lnSpc>
            </a:pPr>
            <a:r>
              <a:rPr lang="en-US" altLang="en-US" sz="2400" dirty="0">
                <a:solidFill>
                  <a:srgbClr val="000000"/>
                </a:solidFill>
                <a:cs typeface="Arial" panose="020B0604020202020204" pitchFamily="34" charset="0"/>
              </a:rPr>
              <a:t>Don’</a:t>
            </a:r>
            <a:r>
              <a:rPr lang="en-US" altLang="ja-JP" sz="2400" dirty="0">
                <a:solidFill>
                  <a:srgbClr val="000000"/>
                </a:solidFill>
                <a:cs typeface="Arial" panose="020B0604020202020204" pitchFamily="34" charset="0"/>
              </a:rPr>
              <a:t>t want to tax too much because this inhibits investment.</a:t>
            </a:r>
          </a:p>
          <a:p>
            <a:pPr lvl="1">
              <a:lnSpc>
                <a:spcPct val="80000"/>
              </a:lnSpc>
            </a:pPr>
            <a:r>
              <a:rPr lang="en-US" altLang="en-US" sz="2400" dirty="0">
                <a:solidFill>
                  <a:srgbClr val="000000"/>
                </a:solidFill>
                <a:cs typeface="Arial" panose="020B0604020202020204" pitchFamily="34" charset="0"/>
              </a:rPr>
              <a:t>If you don’</a:t>
            </a:r>
            <a:r>
              <a:rPr lang="en-US" altLang="ja-JP" sz="2400" dirty="0">
                <a:solidFill>
                  <a:srgbClr val="000000"/>
                </a:solidFill>
                <a:cs typeface="Arial" panose="020B0604020202020204" pitchFamily="34" charset="0"/>
              </a:rPr>
              <a:t>t predate too much, then you might be able to benefit from voluntary compliance.</a:t>
            </a:r>
          </a:p>
          <a:p>
            <a:pPr lvl="1">
              <a:lnSpc>
                <a:spcPct val="80000"/>
              </a:lnSpc>
            </a:pPr>
            <a:r>
              <a:rPr lang="en-US" altLang="en-US" sz="2400" dirty="0">
                <a:solidFill>
                  <a:srgbClr val="000000"/>
                </a:solidFill>
                <a:cs typeface="Arial" panose="020B0604020202020204" pitchFamily="34" charset="0"/>
              </a:rPr>
              <a:t>By regulating their predatory instincts, rulers could opt to increase their net extractive capacity by reducing the costs of conducting business and by taking a smaller portion of a larger pie. </a:t>
            </a:r>
          </a:p>
          <a:p>
            <a:pPr>
              <a:defRPr/>
            </a:pPr>
            <a:endParaRPr lang="en-US" sz="2400" dirty="0"/>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397389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8" name="Title 7"/>
          <p:cNvSpPr>
            <a:spLocks noGrp="1"/>
          </p:cNvSpPr>
          <p:nvPr>
            <p:ph type="title"/>
          </p:nvPr>
        </p:nvSpPr>
        <p:spPr/>
        <p:txBody>
          <a:bodyPr>
            <a:normAutofit/>
          </a:bodyPr>
          <a:lstStyle/>
          <a:p>
            <a:r>
              <a:rPr lang="en-US" dirty="0"/>
              <a:t>What Is a State?</a:t>
            </a:r>
          </a:p>
        </p:txBody>
      </p:sp>
      <p:sp>
        <p:nvSpPr>
          <p:cNvPr id="9" name="Content Placeholder 8"/>
          <p:cNvSpPr>
            <a:spLocks noGrp="1"/>
          </p:cNvSpPr>
          <p:nvPr>
            <p:ph sz="half" idx="1"/>
          </p:nvPr>
        </p:nvSpPr>
        <p:spPr/>
        <p:txBody>
          <a:bodyPr>
            <a:normAutofit fontScale="92500" lnSpcReduction="10000"/>
          </a:bodyPr>
          <a:lstStyle/>
          <a:p>
            <a:r>
              <a:rPr lang="en-US" sz="2400" dirty="0"/>
              <a:t>The most famous definition of the </a:t>
            </a:r>
            <a:r>
              <a:rPr lang="en-US" sz="2400" b="1" dirty="0"/>
              <a:t>state</a:t>
            </a:r>
            <a:r>
              <a:rPr lang="en-US" sz="2400" dirty="0"/>
              <a:t> comes from Max Weber. </a:t>
            </a:r>
          </a:p>
          <a:p>
            <a:pPr lvl="1"/>
            <a:r>
              <a:rPr lang="en-US" sz="2400" dirty="0"/>
              <a:t>“The state is a human community that (successfully) claims the </a:t>
            </a:r>
            <a:r>
              <a:rPr lang="en-US" sz="2400" i="1" dirty="0"/>
              <a:t>monopoly of the legitimate use of physical force</a:t>
            </a:r>
            <a:r>
              <a:rPr lang="en-US" sz="2400" dirty="0"/>
              <a:t> within a given territory.”</a:t>
            </a:r>
          </a:p>
          <a:p>
            <a:pPr lvl="1"/>
            <a:r>
              <a:rPr lang="en-US" sz="2400" dirty="0"/>
              <a:t>Weber’s definition has three components. </a:t>
            </a:r>
            <a:endParaRPr lang="en-US" altLang="en-US" sz="2400" dirty="0">
              <a:cs typeface="Arial" panose="020B0604020202020204" pitchFamily="34" charset="0"/>
            </a:endParaRPr>
          </a:p>
        </p:txBody>
      </p:sp>
      <p:sp>
        <p:nvSpPr>
          <p:cNvPr id="5" name="Content Placeholder 4"/>
          <p:cNvSpPr>
            <a:spLocks noGrp="1"/>
          </p:cNvSpPr>
          <p:nvPr>
            <p:ph sz="half" idx="2"/>
          </p:nvPr>
        </p:nvSpPr>
        <p:spPr/>
        <p:txBody>
          <a:bodyPr>
            <a:normAutofit fontScale="92500" lnSpcReduction="10000"/>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pic>
        <p:nvPicPr>
          <p:cNvPr id="4" name="Picture 3" descr="Max_Weber_189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676401"/>
            <a:ext cx="3414572" cy="4419600"/>
          </a:xfrm>
          <a:prstGeom prst="rect">
            <a:avLst/>
          </a:prstGeom>
        </p:spPr>
      </p:pic>
    </p:spTree>
    <p:extLst>
      <p:ext uri="{BB962C8B-B14F-4D97-AF65-F5344CB8AC3E}">
        <p14:creationId xmlns:p14="http://schemas.microsoft.com/office/powerpoint/2010/main" val="1187023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What Is a State?</a:t>
            </a:r>
          </a:p>
        </p:txBody>
      </p:sp>
      <p:sp>
        <p:nvSpPr>
          <p:cNvPr id="9" name="Content Placeholder 8"/>
          <p:cNvSpPr>
            <a:spLocks noGrp="1"/>
          </p:cNvSpPr>
          <p:nvPr>
            <p:ph idx="1"/>
          </p:nvPr>
        </p:nvSpPr>
        <p:spPr/>
        <p:txBody>
          <a:bodyPr>
            <a:normAutofit/>
          </a:bodyPr>
          <a:lstStyle/>
          <a:p>
            <a:r>
              <a:rPr lang="en-GB" sz="2400" dirty="0"/>
              <a:t>Component #1: A </a:t>
            </a:r>
            <a:r>
              <a:rPr lang="en-US" sz="2400" dirty="0"/>
              <a:t>state requires a “</a:t>
            </a:r>
            <a:r>
              <a:rPr lang="en-US" sz="2400" b="1" dirty="0"/>
              <a:t>given territory</a:t>
            </a:r>
            <a:r>
              <a:rPr lang="en-US" sz="2400" dirty="0"/>
              <a:t>”</a:t>
            </a:r>
          </a:p>
          <a:p>
            <a:pPr lvl="1"/>
            <a:r>
              <a:rPr lang="en-US" sz="2400" dirty="0"/>
              <a:t>This distinguishes states from nations. </a:t>
            </a:r>
          </a:p>
          <a:p>
            <a:pPr lvl="2"/>
            <a:r>
              <a:rPr lang="en-US" sz="2000" dirty="0"/>
              <a:t>A state is defined by its territory; a nation by its people </a:t>
            </a:r>
            <a:endParaRPr lang="en-GB" sz="2000" dirty="0"/>
          </a:p>
          <a:p>
            <a:pPr lvl="1"/>
            <a:r>
              <a:rPr lang="en-GB" sz="2400" dirty="0"/>
              <a:t>A nation is a group of people who share some sort of common identity. </a:t>
            </a:r>
          </a:p>
          <a:p>
            <a:pPr lvl="1"/>
            <a:r>
              <a:rPr lang="en-GB" sz="2400" dirty="0"/>
              <a:t>A </a:t>
            </a:r>
            <a:r>
              <a:rPr lang="en-GB" sz="2400" i="1" dirty="0"/>
              <a:t>nation-state</a:t>
            </a:r>
            <a:r>
              <a:rPr lang="en-GB" sz="2400" dirty="0"/>
              <a:t> is a state in which a single nation predominates and the legal, social, demographic, and geographic boundaries of the state are connected in important ways to that nation.</a:t>
            </a:r>
            <a:endParaRPr lang="en-US" sz="2400" dirty="0"/>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41145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What Is a State?</a:t>
            </a:r>
          </a:p>
        </p:txBody>
      </p:sp>
      <p:sp>
        <p:nvSpPr>
          <p:cNvPr id="9" name="Content Placeholder 8"/>
          <p:cNvSpPr>
            <a:spLocks noGrp="1"/>
          </p:cNvSpPr>
          <p:nvPr>
            <p:ph idx="1"/>
          </p:nvPr>
        </p:nvSpPr>
        <p:spPr/>
        <p:txBody>
          <a:bodyPr>
            <a:normAutofit/>
          </a:bodyPr>
          <a:lstStyle/>
          <a:p>
            <a:r>
              <a:rPr lang="en-US" sz="2400" dirty="0"/>
              <a:t>Component #2: The state must have a “monopoly on the </a:t>
            </a:r>
            <a:r>
              <a:rPr lang="en-US" sz="2400" b="1" i="1" dirty="0"/>
              <a:t>legitimate</a:t>
            </a:r>
            <a:r>
              <a:rPr lang="en-US" sz="2400" dirty="0"/>
              <a:t> use of physical force.”</a:t>
            </a:r>
          </a:p>
          <a:p>
            <a:pPr lvl="1"/>
            <a:r>
              <a:rPr lang="en-US" sz="2400" dirty="0"/>
              <a:t>The focus on “legitimacy” has troubled many scholars because it’s not always easy to determine what considered legitimate.</a:t>
            </a:r>
          </a:p>
          <a:p>
            <a:pPr lvl="1"/>
            <a:r>
              <a:rPr lang="en-US" sz="2400" dirty="0"/>
              <a:t>Some state violence may be seen as illegitimate by some (Waco, Tiananmen Square, Prague 1968)</a:t>
            </a:r>
          </a:p>
          <a:p>
            <a:pPr lvl="1"/>
            <a:r>
              <a:rPr lang="en-US" sz="2400" dirty="0"/>
              <a:t>Some non-state violence may be seen as legitimate by some (E.g. vigilantism, paramilitary groups)</a:t>
            </a:r>
          </a:p>
          <a:p>
            <a:pPr lvl="1"/>
            <a:endParaRPr lang="en-US" sz="2400" dirty="0"/>
          </a:p>
          <a:p>
            <a:endParaRPr lang="en-US" sz="2400" dirty="0"/>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713446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What Is a State?</a:t>
            </a:r>
          </a:p>
        </p:txBody>
      </p:sp>
      <p:sp>
        <p:nvSpPr>
          <p:cNvPr id="9" name="Content Placeholder 8"/>
          <p:cNvSpPr>
            <a:spLocks noGrp="1"/>
          </p:cNvSpPr>
          <p:nvPr>
            <p:ph idx="1"/>
          </p:nvPr>
        </p:nvSpPr>
        <p:spPr/>
        <p:txBody>
          <a:bodyPr>
            <a:normAutofit/>
          </a:bodyPr>
          <a:lstStyle/>
          <a:p>
            <a:r>
              <a:rPr lang="en-US" sz="2400" dirty="0"/>
              <a:t>Component #3: The state must have a “</a:t>
            </a:r>
            <a:r>
              <a:rPr lang="en-US" sz="2400" b="1" i="1" dirty="0"/>
              <a:t>monopoly</a:t>
            </a:r>
            <a:r>
              <a:rPr lang="en-US" sz="2400" dirty="0"/>
              <a:t> on the legitimate use of physical force.” </a:t>
            </a:r>
          </a:p>
          <a:p>
            <a:pPr lvl="1"/>
            <a:r>
              <a:rPr lang="en-US" sz="2400" dirty="0"/>
              <a:t>The focus on monopoly has also troubled scholars. </a:t>
            </a:r>
          </a:p>
          <a:p>
            <a:pPr lvl="1"/>
            <a:r>
              <a:rPr lang="en-US" sz="2400" dirty="0"/>
              <a:t>Any state never perfectly monopolizes violence: </a:t>
            </a:r>
          </a:p>
          <a:p>
            <a:pPr lvl="1"/>
            <a:r>
              <a:rPr lang="en-US" sz="2400" dirty="0"/>
              <a:t>Think of: Irish Republican Army, Al Qaeda, or even the Mafia and organized crime</a:t>
            </a:r>
          </a:p>
          <a:p>
            <a:pPr lvl="2"/>
            <a:r>
              <a:rPr lang="en-US" sz="2000" dirty="0"/>
              <a:t>These forms of violence are sometimes considered legitimate!</a:t>
            </a:r>
          </a:p>
          <a:p>
            <a:pPr lvl="1"/>
            <a:endParaRPr lang="en-US" sz="2400" dirty="0"/>
          </a:p>
          <a:p>
            <a:endParaRPr lang="en-US" sz="2400" dirty="0"/>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16421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What Is a State?</a:t>
            </a:r>
          </a:p>
        </p:txBody>
      </p:sp>
      <p:sp>
        <p:nvSpPr>
          <p:cNvPr id="9" name="Content Placeholder 8"/>
          <p:cNvSpPr>
            <a:spLocks noGrp="1"/>
          </p:cNvSpPr>
          <p:nvPr>
            <p:ph idx="1"/>
          </p:nvPr>
        </p:nvSpPr>
        <p:spPr/>
        <p:txBody>
          <a:bodyPr>
            <a:normAutofit/>
          </a:bodyPr>
          <a:lstStyle/>
          <a:p>
            <a:r>
              <a:rPr lang="en-US" sz="2400" dirty="0"/>
              <a:t>Two additional notable definitions of a state include: </a:t>
            </a:r>
          </a:p>
          <a:p>
            <a:pPr lvl="1">
              <a:lnSpc>
                <a:spcPct val="80000"/>
              </a:lnSpc>
            </a:pPr>
            <a:r>
              <a:rPr lang="en-IN" altLang="ja-JP" sz="2400" dirty="0">
                <a:solidFill>
                  <a:srgbClr val="000000"/>
                </a:solidFill>
                <a:cs typeface="Arial" panose="020B0604020202020204" pitchFamily="34" charset="0"/>
              </a:rPr>
              <a:t>“</a:t>
            </a:r>
            <a:r>
              <a:rPr lang="en-US" altLang="ja-JP" sz="2400" dirty="0">
                <a:solidFill>
                  <a:srgbClr val="000000"/>
                </a:solidFill>
                <a:cs typeface="Arial" panose="020B0604020202020204" pitchFamily="34" charset="0"/>
              </a:rPr>
              <a:t>A state is an organization with a comparative advantage in violence, extending over a geographic area whose boundaries are determined by its power to tax constituents.” (Douglas North)</a:t>
            </a:r>
          </a:p>
          <a:p>
            <a:pPr lvl="1">
              <a:lnSpc>
                <a:spcPct val="80000"/>
              </a:lnSpc>
            </a:pPr>
            <a:endParaRPr lang="en-US" altLang="en-US" sz="2400" dirty="0">
              <a:solidFill>
                <a:srgbClr val="000000"/>
              </a:solidFill>
              <a:cs typeface="Arial" panose="020B0604020202020204" pitchFamily="34" charset="0"/>
            </a:endParaRPr>
          </a:p>
          <a:p>
            <a:pPr lvl="1">
              <a:lnSpc>
                <a:spcPct val="80000"/>
              </a:lnSpc>
            </a:pPr>
            <a:r>
              <a:rPr lang="en-US" altLang="en-US" sz="2400" dirty="0">
                <a:solidFill>
                  <a:srgbClr val="000000"/>
                </a:solidFill>
                <a:cs typeface="Arial" panose="020B0604020202020204" pitchFamily="34" charset="0"/>
              </a:rPr>
              <a:t>States are </a:t>
            </a:r>
            <a:r>
              <a:rPr lang="en-IN" altLang="ja-JP" sz="2400" dirty="0">
                <a:solidFill>
                  <a:srgbClr val="000000"/>
                </a:solidFill>
                <a:cs typeface="Arial" panose="020B0604020202020204" pitchFamily="34" charset="0"/>
              </a:rPr>
              <a:t>“</a:t>
            </a:r>
            <a:r>
              <a:rPr lang="en-US" altLang="ja-JP" sz="2400" dirty="0">
                <a:solidFill>
                  <a:srgbClr val="000000"/>
                </a:solidFill>
                <a:cs typeface="Arial" panose="020B0604020202020204" pitchFamily="34" charset="0"/>
              </a:rPr>
              <a:t>relatively centralized, differentiated organizations, the officials of which, more or less, successfully claim control over the chief concentrated means of violence within a population inhabiting a large, contiguous territory.</a:t>
            </a:r>
            <a:r>
              <a:rPr lang="en-IN" altLang="ja-JP" sz="2400" dirty="0">
                <a:solidFill>
                  <a:srgbClr val="000000"/>
                </a:solidFill>
                <a:cs typeface="Arial" panose="020B0604020202020204" pitchFamily="34" charset="0"/>
              </a:rPr>
              <a:t>”</a:t>
            </a:r>
            <a:r>
              <a:rPr lang="en-US" altLang="ja-JP" sz="2400" dirty="0">
                <a:solidFill>
                  <a:srgbClr val="000000"/>
                </a:solidFill>
                <a:cs typeface="Arial" panose="020B0604020202020204" pitchFamily="34" charset="0"/>
              </a:rPr>
              <a:t> (Charles Tilly)</a:t>
            </a:r>
            <a:endParaRPr lang="en-US" altLang="en-US" sz="2400" dirty="0">
              <a:solidFill>
                <a:srgbClr val="000000"/>
              </a:solidFill>
              <a:cs typeface="Arial" panose="020B0604020202020204" pitchFamily="34" charset="0"/>
            </a:endParaRPr>
          </a:p>
          <a:p>
            <a:endParaRPr lang="en-US" sz="2400" dirty="0"/>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4005386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What Is a State?</a:t>
            </a:r>
          </a:p>
        </p:txBody>
      </p:sp>
      <p:sp>
        <p:nvSpPr>
          <p:cNvPr id="9" name="Content Placeholder 8"/>
          <p:cNvSpPr>
            <a:spLocks noGrp="1"/>
          </p:cNvSpPr>
          <p:nvPr>
            <p:ph idx="1"/>
          </p:nvPr>
        </p:nvSpPr>
        <p:spPr/>
        <p:txBody>
          <a:bodyPr>
            <a:normAutofit fontScale="85000" lnSpcReduction="20000"/>
          </a:bodyPr>
          <a:lstStyle/>
          <a:p>
            <a:endParaRPr lang="en-US" sz="2800" dirty="0"/>
          </a:p>
          <a:p>
            <a:pPr>
              <a:buFont typeface="Arial" charset="0"/>
              <a:buChar char="•"/>
              <a:defRPr/>
            </a:pPr>
            <a:r>
              <a:rPr lang="en-US" altLang="en-US" sz="2800" dirty="0">
                <a:solidFill>
                  <a:srgbClr val="000000"/>
                </a:solidFill>
              </a:rPr>
              <a:t>Unlike other social organizations, the state is “</a:t>
            </a:r>
            <a:r>
              <a:rPr lang="en-US" altLang="ja-JP" sz="2800" dirty="0">
                <a:solidFill>
                  <a:srgbClr val="000000"/>
                </a:solidFill>
              </a:rPr>
              <a:t>a violence producing enterprise.” </a:t>
            </a:r>
          </a:p>
          <a:p>
            <a:pPr lvl="1">
              <a:buFont typeface="Arial" charset="0"/>
              <a:buChar char="•"/>
              <a:defRPr/>
            </a:pPr>
            <a:r>
              <a:rPr lang="en-US" altLang="en-US" dirty="0">
                <a:solidFill>
                  <a:srgbClr val="000000"/>
                </a:solidFill>
              </a:rPr>
              <a:t>All states use the threat of force to organize public life.</a:t>
            </a:r>
          </a:p>
          <a:p>
            <a:pPr lvl="1">
              <a:buFont typeface="Arial" charset="0"/>
              <a:buChar char="•"/>
              <a:defRPr/>
            </a:pPr>
            <a:r>
              <a:rPr lang="en-US" altLang="en-US" dirty="0">
                <a:solidFill>
                  <a:srgbClr val="000000"/>
                </a:solidFill>
              </a:rPr>
              <a:t>States never perfectly monopolize force.</a:t>
            </a:r>
          </a:p>
          <a:p>
            <a:pPr lvl="1">
              <a:buFont typeface="Arial" charset="0"/>
              <a:buChar char="•"/>
              <a:defRPr/>
            </a:pPr>
            <a:r>
              <a:rPr lang="en-US" altLang="en-US" dirty="0">
                <a:solidFill>
                  <a:srgbClr val="000000"/>
                </a:solidFill>
              </a:rPr>
              <a:t>States never perfectly enforce their will.</a:t>
            </a:r>
          </a:p>
          <a:p>
            <a:pPr>
              <a:buFont typeface="Arial" charset="0"/>
              <a:buChar char="•"/>
              <a:defRPr/>
            </a:pPr>
            <a:endParaRPr lang="en-US" altLang="en-US" sz="2800" dirty="0">
              <a:solidFill>
                <a:srgbClr val="000000"/>
              </a:solidFill>
            </a:endParaRPr>
          </a:p>
          <a:p>
            <a:pPr>
              <a:buFont typeface="Arial" charset="0"/>
              <a:buChar char="•"/>
              <a:defRPr/>
            </a:pPr>
            <a:r>
              <a:rPr lang="en-US" altLang="en-US" sz="2800" dirty="0">
                <a:solidFill>
                  <a:srgbClr val="000000"/>
                </a:solidFill>
              </a:rPr>
              <a:t>Coercion may be justified in different ways and may be used for different purposes and with different effects. But all states use it.</a:t>
            </a:r>
          </a:p>
          <a:p>
            <a:endParaRPr lang="en-US" sz="2400" dirty="0"/>
          </a:p>
        </p:txBody>
      </p:sp>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793095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50">
                <a:solidFill>
                  <a:srgbClr val="808080"/>
                </a:solidFill>
                <a:effectLst/>
                <a:latin typeface="Arial" panose="020B0604020202020204" pitchFamily="34" charset="0"/>
                <a:ea typeface="Calibri" panose="020F0502020204030204" pitchFamily="34" charset="0"/>
              </a:rPr>
              <a:t>Clark, </a:t>
            </a:r>
            <a:r>
              <a:rPr lang="en-US" sz="1050" i="1">
                <a:solidFill>
                  <a:srgbClr val="808080"/>
                </a:solidFill>
                <a:effectLst/>
                <a:latin typeface="Arial" panose="020B0604020202020204" pitchFamily="34" charset="0"/>
                <a:ea typeface="Calibri" panose="020F0502020204030204" pitchFamily="34" charset="0"/>
              </a:rPr>
              <a:t>Foundations of Comparative Politics</a:t>
            </a:r>
            <a:r>
              <a:rPr lang="en-US" sz="1050">
                <a:solidFill>
                  <a:srgbClr val="808080"/>
                </a:solidFill>
                <a:effectLst/>
                <a:latin typeface="Arial" panose="020B0604020202020204" pitchFamily="34" charset="0"/>
                <a:ea typeface="Calibri" panose="020F0502020204030204" pitchFamily="34" charset="0"/>
              </a:rPr>
              <a:t>, 1e. © SAGE Publishing, 2019.</a:t>
            </a:r>
            <a:endParaRPr lang="en-US" dirty="0"/>
          </a:p>
        </p:txBody>
      </p:sp>
      <p:sp>
        <p:nvSpPr>
          <p:cNvPr id="3" name="Title 2"/>
          <p:cNvSpPr>
            <a:spLocks noGrp="1"/>
          </p:cNvSpPr>
          <p:nvPr>
            <p:ph type="title"/>
          </p:nvPr>
        </p:nvSpPr>
        <p:spPr>
          <a:xfrm>
            <a:off x="457200" y="685800"/>
            <a:ext cx="8229600" cy="1143000"/>
          </a:xfrm>
        </p:spPr>
        <p:txBody>
          <a:bodyPr/>
          <a:lstStyle/>
          <a:p>
            <a:r>
              <a:rPr lang="en-US" dirty="0"/>
              <a:t>States and Coercion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pic>
        <p:nvPicPr>
          <p:cNvPr id="5" name="Picture 4" descr="Willi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1" y="1828800"/>
            <a:ext cx="6095999" cy="4032495"/>
          </a:xfrm>
          <a:prstGeom prst="rect">
            <a:avLst/>
          </a:prstGeom>
        </p:spPr>
      </p:pic>
      <p:sp>
        <p:nvSpPr>
          <p:cNvPr id="6" name="TextBox 5">
            <a:extLst>
              <a:ext uri="{FF2B5EF4-FFF2-40B4-BE49-F238E27FC236}">
                <a16:creationId xmlns:a16="http://schemas.microsoft.com/office/drawing/2014/main" id="{6E773640-ED9B-6F4D-BF5E-0FB984D30121}"/>
              </a:ext>
            </a:extLst>
          </p:cNvPr>
          <p:cNvSpPr txBox="1"/>
          <p:nvPr/>
        </p:nvSpPr>
        <p:spPr>
          <a:xfrm>
            <a:off x="1600200" y="5938845"/>
            <a:ext cx="3005951" cy="369332"/>
          </a:xfrm>
          <a:prstGeom prst="rect">
            <a:avLst/>
          </a:prstGeom>
          <a:noFill/>
        </p:spPr>
        <p:txBody>
          <a:bodyPr wrap="none" rtlCol="0">
            <a:spAutoFit/>
          </a:bodyPr>
          <a:lstStyle/>
          <a:p>
            <a:r>
              <a:rPr lang="en-US" dirty="0"/>
              <a:t>Willie Nelson was coerced. </a:t>
            </a:r>
          </a:p>
        </p:txBody>
      </p:sp>
    </p:spTree>
    <p:extLst>
      <p:ext uri="{BB962C8B-B14F-4D97-AF65-F5344CB8AC3E}">
        <p14:creationId xmlns:p14="http://schemas.microsoft.com/office/powerpoint/2010/main" val="3100288726"/>
      </p:ext>
    </p:extLst>
  </p:cSld>
  <p:clrMapOvr>
    <a:masterClrMapping/>
  </p:clrMapOvr>
</p:sld>
</file>

<file path=ppt/theme/theme1.xml><?xml version="1.0" encoding="utf-8"?>
<a:theme xmlns:a="http://schemas.openxmlformats.org/drawingml/2006/main" name="Clark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lark_theme" id="{6D3C4192-43BE-42B2-9DC5-8F2DE9239319}" vid="{ACE80605-734D-477D-977F-CF3EAC515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Clark_theme</Template>
  <TotalTime>12660</TotalTime>
  <Words>2200</Words>
  <Application>Microsoft Office PowerPoint</Application>
  <PresentationFormat>On-screen Show (4:3)</PresentationFormat>
  <Paragraphs>218</Paragraphs>
  <Slides>28</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Clark_theme</vt:lpstr>
      <vt:lpstr>PowerPoint Presentation</vt:lpstr>
      <vt:lpstr>States &amp; Governance</vt:lpstr>
      <vt:lpstr>What Is a State?</vt:lpstr>
      <vt:lpstr>What Is a State?</vt:lpstr>
      <vt:lpstr>What Is a State?</vt:lpstr>
      <vt:lpstr>What Is a State?</vt:lpstr>
      <vt:lpstr>What Is a State?</vt:lpstr>
      <vt:lpstr>What Is a State?</vt:lpstr>
      <vt:lpstr>States and Coercion</vt:lpstr>
      <vt:lpstr>What Is a State?</vt:lpstr>
      <vt:lpstr>Syria: A Failed State</vt:lpstr>
      <vt:lpstr>Syria: A Failed State</vt:lpstr>
      <vt:lpstr>Syria: A Failed State</vt:lpstr>
      <vt:lpstr>Syria: A Failed State</vt:lpstr>
      <vt:lpstr>Social Contract Theorists</vt:lpstr>
      <vt:lpstr>The Contractarian View of the State</vt:lpstr>
      <vt:lpstr>The Contractarian View of the State</vt:lpstr>
      <vt:lpstr>The Contractarian View of the State</vt:lpstr>
      <vt:lpstr>The Contractarian View of the State</vt:lpstr>
      <vt:lpstr>The Contractarian View of the State</vt:lpstr>
      <vt:lpstr>The Predatory View of the State</vt:lpstr>
      <vt:lpstr>The Predatory View of the State</vt:lpstr>
      <vt:lpstr>The Predatory View of the State</vt:lpstr>
      <vt:lpstr>The Predatory View of the State</vt:lpstr>
      <vt:lpstr>The Predatory View of the State</vt:lpstr>
      <vt:lpstr>The Predatory View of the State</vt:lpstr>
      <vt:lpstr>The Predatory View of the State</vt:lpstr>
      <vt:lpstr>The Predatory View of the State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Ancheta, Katie</dc:creator>
  <cp:lastModifiedBy>Reuben C Kline</cp:lastModifiedBy>
  <cp:revision>80</cp:revision>
  <dcterms:created xsi:type="dcterms:W3CDTF">2006-08-16T00:00:00Z</dcterms:created>
  <dcterms:modified xsi:type="dcterms:W3CDTF">2021-09-15T22:09:27Z</dcterms:modified>
</cp:coreProperties>
</file>