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5"/>
  </p:notesMasterIdLst>
  <p:handoutMasterIdLst>
    <p:handoutMasterId r:id="rId36"/>
  </p:handoutMasterIdLst>
  <p:sldIdLst>
    <p:sldId id="256" r:id="rId2"/>
    <p:sldId id="444" r:id="rId3"/>
    <p:sldId id="398" r:id="rId4"/>
    <p:sldId id="399" r:id="rId5"/>
    <p:sldId id="403" r:id="rId6"/>
    <p:sldId id="408" r:id="rId7"/>
    <p:sldId id="409" r:id="rId8"/>
    <p:sldId id="410" r:id="rId9"/>
    <p:sldId id="411" r:id="rId10"/>
    <p:sldId id="300" r:id="rId11"/>
    <p:sldId id="412" r:id="rId12"/>
    <p:sldId id="413" r:id="rId13"/>
    <p:sldId id="414" r:id="rId14"/>
    <p:sldId id="415" r:id="rId15"/>
    <p:sldId id="416" r:id="rId16"/>
    <p:sldId id="417" r:id="rId17"/>
    <p:sldId id="418" r:id="rId18"/>
    <p:sldId id="419" r:id="rId19"/>
    <p:sldId id="420" r:id="rId20"/>
    <p:sldId id="421" r:id="rId21"/>
    <p:sldId id="443" r:id="rId22"/>
    <p:sldId id="449" r:id="rId23"/>
    <p:sldId id="450" r:id="rId24"/>
    <p:sldId id="424" r:id="rId25"/>
    <p:sldId id="425" r:id="rId26"/>
    <p:sldId id="426" r:id="rId27"/>
    <p:sldId id="427" r:id="rId28"/>
    <p:sldId id="447" r:id="rId29"/>
    <p:sldId id="446" r:id="rId30"/>
    <p:sldId id="327" r:id="rId31"/>
    <p:sldId id="432" r:id="rId32"/>
    <p:sldId id="429" r:id="rId33"/>
    <p:sldId id="448"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083" autoAdjust="0"/>
  </p:normalViewPr>
  <p:slideViewPr>
    <p:cSldViewPr>
      <p:cViewPr>
        <p:scale>
          <a:sx n="65" d="100"/>
          <a:sy n="65" d="100"/>
        </p:scale>
        <p:origin x="1925"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2F1CD7A-8526-CC4F-BB2F-D7509DE67885}"/>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a:defRPr sz="1200">
                <a:latin typeface="Times New Roman" pitchFamily="18" charset="0"/>
                <a:ea typeface="+mn-ea"/>
                <a:cs typeface="+mn-cs"/>
              </a:defRPr>
            </a:lvl1pPr>
          </a:lstStyle>
          <a:p>
            <a:pPr>
              <a:defRPr/>
            </a:pPr>
            <a:endParaRPr lang="en-US"/>
          </a:p>
        </p:txBody>
      </p:sp>
      <p:sp>
        <p:nvSpPr>
          <p:cNvPr id="28675" name="Rectangle 3">
            <a:extLst>
              <a:ext uri="{FF2B5EF4-FFF2-40B4-BE49-F238E27FC236}">
                <a16:creationId xmlns:a16="http://schemas.microsoft.com/office/drawing/2014/main" id="{02F09332-1F02-1149-97A6-F2BFC37BD5A3}"/>
              </a:ext>
            </a:extLst>
          </p:cNvPr>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a:defRPr sz="1200">
                <a:latin typeface="Times New Roman" pitchFamily="18" charset="0"/>
                <a:ea typeface="+mn-ea"/>
                <a:cs typeface="+mn-cs"/>
              </a:defRPr>
            </a:lvl1pPr>
          </a:lstStyle>
          <a:p>
            <a:pPr>
              <a:defRPr/>
            </a:pPr>
            <a:endParaRPr lang="en-US"/>
          </a:p>
        </p:txBody>
      </p:sp>
      <p:sp>
        <p:nvSpPr>
          <p:cNvPr id="28676" name="Rectangle 4">
            <a:extLst>
              <a:ext uri="{FF2B5EF4-FFF2-40B4-BE49-F238E27FC236}">
                <a16:creationId xmlns:a16="http://schemas.microsoft.com/office/drawing/2014/main" id="{F0EEDCF4-8400-E347-AB52-CCE120A76662}"/>
              </a:ext>
            </a:extLst>
          </p:cNvPr>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a:defRPr sz="1200">
                <a:latin typeface="Times New Roman" pitchFamily="18" charset="0"/>
                <a:ea typeface="+mn-ea"/>
                <a:cs typeface="+mn-cs"/>
              </a:defRPr>
            </a:lvl1pPr>
          </a:lstStyle>
          <a:p>
            <a:pPr>
              <a:defRPr/>
            </a:pPr>
            <a:endParaRPr lang="en-US"/>
          </a:p>
        </p:txBody>
      </p:sp>
      <p:sp>
        <p:nvSpPr>
          <p:cNvPr id="28677" name="Rectangle 5">
            <a:extLst>
              <a:ext uri="{FF2B5EF4-FFF2-40B4-BE49-F238E27FC236}">
                <a16:creationId xmlns:a16="http://schemas.microsoft.com/office/drawing/2014/main" id="{A45CC389-6593-B141-98B1-D731F9541ABC}"/>
              </a:ext>
            </a:extLst>
          </p:cNvPr>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a:defRPr sz="1200">
                <a:latin typeface="Times New Roman" panose="02020603050405020304" pitchFamily="18" charset="0"/>
              </a:defRPr>
            </a:lvl1pPr>
          </a:lstStyle>
          <a:p>
            <a:fld id="{438D3C59-51D2-154C-92BC-B142A1E0890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6DF9E79-83D8-E644-8BAE-F9ABC24E3F10}"/>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a:defRPr sz="1200">
                <a:latin typeface="Times New Roman" pitchFamily="18" charset="0"/>
                <a:ea typeface="+mn-ea"/>
                <a:cs typeface="+mn-cs"/>
              </a:defRPr>
            </a:lvl1pPr>
          </a:lstStyle>
          <a:p>
            <a:pPr>
              <a:defRPr/>
            </a:pPr>
            <a:endParaRPr lang="en-US"/>
          </a:p>
        </p:txBody>
      </p:sp>
      <p:sp>
        <p:nvSpPr>
          <p:cNvPr id="9219" name="Rectangle 3">
            <a:extLst>
              <a:ext uri="{FF2B5EF4-FFF2-40B4-BE49-F238E27FC236}">
                <a16:creationId xmlns:a16="http://schemas.microsoft.com/office/drawing/2014/main" id="{D02FE2CA-CD80-054D-BFC6-64F9BADE50FD}"/>
              </a:ext>
            </a:extLst>
          </p:cNvPr>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a:defRPr sz="1200">
                <a:latin typeface="Times New Roman" pitchFamily="18"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8A333B19-F470-BF4B-8A5B-3836BCA7B6A4}"/>
              </a:ext>
            </a:extLst>
          </p:cNvPr>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625F5144-7E89-AA4A-A7B9-317E7E843C13}"/>
              </a:ext>
            </a:extLst>
          </p:cNvPr>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9995539C-C6F8-5143-A40E-99E0C066B05D}"/>
              </a:ext>
            </a:extLst>
          </p:cNvPr>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a:defRPr sz="1200">
                <a:latin typeface="Times New Roman" pitchFamily="18" charset="0"/>
                <a:ea typeface="+mn-ea"/>
                <a:cs typeface="+mn-cs"/>
              </a:defRPr>
            </a:lvl1pPr>
          </a:lstStyle>
          <a:p>
            <a:pPr>
              <a:defRPr/>
            </a:pPr>
            <a:endParaRPr lang="en-US"/>
          </a:p>
        </p:txBody>
      </p:sp>
      <p:sp>
        <p:nvSpPr>
          <p:cNvPr id="9223" name="Rectangle 7">
            <a:extLst>
              <a:ext uri="{FF2B5EF4-FFF2-40B4-BE49-F238E27FC236}">
                <a16:creationId xmlns:a16="http://schemas.microsoft.com/office/drawing/2014/main" id="{FE9D3F57-A665-1B4C-9AF8-CDE23E7CEB0C}"/>
              </a:ext>
            </a:extLst>
          </p:cNvPr>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a:defRPr sz="1200">
                <a:latin typeface="Times New Roman" panose="02020603050405020304" pitchFamily="18" charset="0"/>
              </a:defRPr>
            </a:lvl1pPr>
          </a:lstStyle>
          <a:p>
            <a:fld id="{7491F064-4958-B349-B26A-F8ABC7CA335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D94863AF-65F0-554F-9CCA-AE51CBAFAC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ADCB44B-B2EB-0348-9DFF-C16EC912F466}" type="slidenum">
              <a:rPr lang="en-US" altLang="en-US" sz="1200">
                <a:latin typeface="Times New Roman" panose="02020603050405020304" pitchFamily="18" charset="0"/>
              </a:rPr>
              <a:pPr eaLnBrk="1" hangingPunct="1"/>
              <a:t>1</a:t>
            </a:fld>
            <a:endParaRPr lang="en-US" altLang="en-US" sz="1200">
              <a:latin typeface="Times New Roman" panose="02020603050405020304" pitchFamily="18" charset="0"/>
            </a:endParaRPr>
          </a:p>
        </p:txBody>
      </p:sp>
      <p:sp>
        <p:nvSpPr>
          <p:cNvPr id="16386" name="Rectangle 2">
            <a:extLst>
              <a:ext uri="{FF2B5EF4-FFF2-40B4-BE49-F238E27FC236}">
                <a16:creationId xmlns:a16="http://schemas.microsoft.com/office/drawing/2014/main" id="{EF0C4CF6-ADB3-C244-98A8-BE34F497DB7D}"/>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C175EC77-8C28-5143-8F87-666572A595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EF73761-5545-5040-8593-D9C74F2DC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667A120-6DF5-AE4F-A0D2-51854F8F52C7}" type="slidenum">
              <a:rPr lang="en-US" altLang="en-US" sz="1200">
                <a:latin typeface="Times New Roman" panose="02020603050405020304" pitchFamily="18" charset="0"/>
              </a:rPr>
              <a:pPr eaLnBrk="1" hangingPunct="1"/>
              <a:t>10</a:t>
            </a:fld>
            <a:endParaRPr lang="en-US" altLang="en-US" sz="1200">
              <a:latin typeface="Times New Roman" panose="02020603050405020304" pitchFamily="18" charset="0"/>
            </a:endParaRPr>
          </a:p>
        </p:txBody>
      </p:sp>
      <p:sp>
        <p:nvSpPr>
          <p:cNvPr id="50178" name="Rectangle 2">
            <a:extLst>
              <a:ext uri="{FF2B5EF4-FFF2-40B4-BE49-F238E27FC236}">
                <a16:creationId xmlns:a16="http://schemas.microsoft.com/office/drawing/2014/main" id="{3556123F-AF13-C64F-80C4-08EA7E9EF371}"/>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4647C359-AC61-734F-8C05-42C860CF79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1DF9774D-BBD8-8344-8BB7-7E08914FB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8D3A770-687D-8944-AE0E-DF0146B7702B}" type="slidenum">
              <a:rPr lang="en-US" altLang="en-US" sz="1200">
                <a:latin typeface="Times New Roman" panose="02020603050405020304" pitchFamily="18" charset="0"/>
              </a:rPr>
              <a:pPr eaLnBrk="1" hangingPunct="1"/>
              <a:t>11</a:t>
            </a:fld>
            <a:endParaRPr lang="en-US" altLang="en-US" sz="1200">
              <a:latin typeface="Times New Roman" panose="02020603050405020304" pitchFamily="18" charset="0"/>
            </a:endParaRPr>
          </a:p>
        </p:txBody>
      </p:sp>
      <p:sp>
        <p:nvSpPr>
          <p:cNvPr id="52226" name="Rectangle 2">
            <a:extLst>
              <a:ext uri="{FF2B5EF4-FFF2-40B4-BE49-F238E27FC236}">
                <a16:creationId xmlns:a16="http://schemas.microsoft.com/office/drawing/2014/main" id="{6FC49652-712C-0740-AED8-7FAF3C9B5322}"/>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1C11AC5B-315A-3940-AC38-65C0469CAC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A865F8AB-B189-3641-A09B-4CF6B938E2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7E4CA2-C504-3A4D-A423-133F86EB3AEE}" type="slidenum">
              <a:rPr lang="en-US" altLang="en-US" sz="1200">
                <a:latin typeface="Times New Roman" panose="02020603050405020304" pitchFamily="18" charset="0"/>
              </a:rPr>
              <a:pPr eaLnBrk="1" hangingPunct="1"/>
              <a:t>12</a:t>
            </a:fld>
            <a:endParaRPr lang="en-US" altLang="en-US" sz="1200">
              <a:latin typeface="Times New Roman" panose="02020603050405020304" pitchFamily="18" charset="0"/>
            </a:endParaRPr>
          </a:p>
        </p:txBody>
      </p:sp>
      <p:sp>
        <p:nvSpPr>
          <p:cNvPr id="54274" name="Rectangle 2">
            <a:extLst>
              <a:ext uri="{FF2B5EF4-FFF2-40B4-BE49-F238E27FC236}">
                <a16:creationId xmlns:a16="http://schemas.microsoft.com/office/drawing/2014/main" id="{35E22EC7-DA71-224E-BB08-5D5B37411097}"/>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96760B86-9565-BD4F-8DDB-2D13813EEE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3EDF0448-04D9-D84D-871B-F375D6ED41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73E6EF2-435B-7648-995C-6313A59B55ED}" type="slidenum">
              <a:rPr lang="en-US" altLang="en-US" sz="1200">
                <a:latin typeface="Times New Roman" panose="02020603050405020304" pitchFamily="18" charset="0"/>
              </a:rPr>
              <a:pPr eaLnBrk="1" hangingPunct="1"/>
              <a:t>13</a:t>
            </a:fld>
            <a:endParaRPr lang="en-US" altLang="en-US" sz="1200">
              <a:latin typeface="Times New Roman" panose="02020603050405020304" pitchFamily="18" charset="0"/>
            </a:endParaRPr>
          </a:p>
        </p:txBody>
      </p:sp>
      <p:sp>
        <p:nvSpPr>
          <p:cNvPr id="56322" name="Rectangle 2">
            <a:extLst>
              <a:ext uri="{FF2B5EF4-FFF2-40B4-BE49-F238E27FC236}">
                <a16:creationId xmlns:a16="http://schemas.microsoft.com/office/drawing/2014/main" id="{1459F7C8-1934-DE45-9F99-60964D51077C}"/>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B460BC7C-73B1-8C47-9F5C-860F4DB59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28F3078-93C7-1F4E-AA35-F53AE31921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15323A0-4713-A348-A74B-DDBA96CD98AD}" type="slidenum">
              <a:rPr lang="en-US" altLang="en-US" sz="1200">
                <a:latin typeface="Times New Roman" panose="02020603050405020304" pitchFamily="18" charset="0"/>
              </a:rPr>
              <a:pPr eaLnBrk="1" hangingPunct="1"/>
              <a:t>14</a:t>
            </a:fld>
            <a:endParaRPr lang="en-US" altLang="en-US" sz="1200">
              <a:latin typeface="Times New Roman" panose="02020603050405020304" pitchFamily="18" charset="0"/>
            </a:endParaRPr>
          </a:p>
        </p:txBody>
      </p:sp>
      <p:sp>
        <p:nvSpPr>
          <p:cNvPr id="58370" name="Rectangle 2">
            <a:extLst>
              <a:ext uri="{FF2B5EF4-FFF2-40B4-BE49-F238E27FC236}">
                <a16:creationId xmlns:a16="http://schemas.microsoft.com/office/drawing/2014/main" id="{554E57F3-DF31-1641-8D17-4B2C595D8ED0}"/>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C62ADD71-CE06-9743-AB04-7563152222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panose="020B0600070205080204" pitchFamily="34" charset="-128"/>
              </a:rPr>
              <a:t>DD is mostly or completely unconcerned with Dahl’s inclusion dimension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6C979F13-4208-0044-B608-6AE4C6DF30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D4F2C3B-4DC4-0E4B-B26B-BEEA47A3458B}" type="slidenum">
              <a:rPr lang="en-US" altLang="en-US" sz="1200">
                <a:latin typeface="Times New Roman" panose="02020603050405020304" pitchFamily="18" charset="0"/>
              </a:rPr>
              <a:pPr eaLnBrk="1" hangingPunct="1"/>
              <a:t>15</a:t>
            </a:fld>
            <a:endParaRPr lang="en-US" altLang="en-US" sz="1200">
              <a:latin typeface="Times New Roman" panose="02020603050405020304" pitchFamily="18" charset="0"/>
            </a:endParaRPr>
          </a:p>
        </p:txBody>
      </p:sp>
      <p:sp>
        <p:nvSpPr>
          <p:cNvPr id="60418" name="Rectangle 2">
            <a:extLst>
              <a:ext uri="{FF2B5EF4-FFF2-40B4-BE49-F238E27FC236}">
                <a16:creationId xmlns:a16="http://schemas.microsoft.com/office/drawing/2014/main" id="{A943B677-342F-1A4C-B378-4862214753B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90DE5789-0D1D-2945-BCDC-57305DFB57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7A70B2F8-EF12-884F-89C9-B649F560F2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0100010-9628-8546-AD66-DEEBC874E280}" type="slidenum">
              <a:rPr lang="en-US" altLang="en-US" sz="1200">
                <a:latin typeface="Times New Roman" panose="02020603050405020304" pitchFamily="18" charset="0"/>
              </a:rPr>
              <a:pPr eaLnBrk="1" hangingPunct="1"/>
              <a:t>16</a:t>
            </a:fld>
            <a:endParaRPr lang="en-US" altLang="en-US" sz="1200">
              <a:latin typeface="Times New Roman" panose="02020603050405020304" pitchFamily="18" charset="0"/>
            </a:endParaRPr>
          </a:p>
        </p:txBody>
      </p:sp>
      <p:sp>
        <p:nvSpPr>
          <p:cNvPr id="62466" name="Rectangle 2">
            <a:extLst>
              <a:ext uri="{FF2B5EF4-FFF2-40B4-BE49-F238E27FC236}">
                <a16:creationId xmlns:a16="http://schemas.microsoft.com/office/drawing/2014/main" id="{E21C64C3-E433-5340-A2A0-7CFEB92C4EBB}"/>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3F6CE458-297A-A140-8607-F91DC03A6F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4A5FFA26-1624-B84C-A25D-9F2A40510E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A7D1977-07AF-9244-A2CA-C1CDE143149A}" type="slidenum">
              <a:rPr lang="en-US" altLang="en-US" sz="1200">
                <a:latin typeface="Times New Roman" panose="02020603050405020304" pitchFamily="18" charset="0"/>
              </a:rPr>
              <a:pPr eaLnBrk="1" hangingPunct="1"/>
              <a:t>17</a:t>
            </a:fld>
            <a:endParaRPr lang="en-US" altLang="en-US" sz="1200">
              <a:latin typeface="Times New Roman" panose="02020603050405020304" pitchFamily="18" charset="0"/>
            </a:endParaRPr>
          </a:p>
        </p:txBody>
      </p:sp>
      <p:sp>
        <p:nvSpPr>
          <p:cNvPr id="64514" name="Rectangle 2">
            <a:extLst>
              <a:ext uri="{FF2B5EF4-FFF2-40B4-BE49-F238E27FC236}">
                <a16:creationId xmlns:a16="http://schemas.microsoft.com/office/drawing/2014/main" id="{569760D3-4638-144F-B352-C16C9847F63C}"/>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3BA49450-BFAC-2B4E-AA7D-5ED85FABDE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B98C661B-0C5D-FA4C-B1F0-8D99313EDF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884C71D-A250-C342-BB95-143D46FA02B0}" type="slidenum">
              <a:rPr lang="en-US" altLang="en-US" sz="1200">
                <a:latin typeface="Times New Roman" panose="02020603050405020304" pitchFamily="18" charset="0"/>
              </a:rPr>
              <a:pPr eaLnBrk="1" hangingPunct="1"/>
              <a:t>18</a:t>
            </a:fld>
            <a:endParaRPr lang="en-US" altLang="en-US" sz="1200">
              <a:latin typeface="Times New Roman" panose="02020603050405020304" pitchFamily="18" charset="0"/>
            </a:endParaRPr>
          </a:p>
        </p:txBody>
      </p:sp>
      <p:sp>
        <p:nvSpPr>
          <p:cNvPr id="66562" name="Rectangle 2">
            <a:extLst>
              <a:ext uri="{FF2B5EF4-FFF2-40B4-BE49-F238E27FC236}">
                <a16:creationId xmlns:a16="http://schemas.microsoft.com/office/drawing/2014/main" id="{B68B5A1F-E600-7245-ADD8-9C8E1DA59347}"/>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8332AB07-7F19-0F40-9117-C773F21F63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3F1981C8-069C-004D-9340-9C9819B582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316BA06-3291-6F49-B54F-6F167F066FA7}" type="slidenum">
              <a:rPr lang="en-US" altLang="en-US" sz="1200">
                <a:latin typeface="Times New Roman" panose="02020603050405020304" pitchFamily="18" charset="0"/>
              </a:rPr>
              <a:pPr eaLnBrk="1" hangingPunct="1"/>
              <a:t>19</a:t>
            </a:fld>
            <a:endParaRPr lang="en-US" altLang="en-US" sz="1200">
              <a:latin typeface="Times New Roman" panose="02020603050405020304" pitchFamily="18" charset="0"/>
            </a:endParaRPr>
          </a:p>
        </p:txBody>
      </p:sp>
      <p:sp>
        <p:nvSpPr>
          <p:cNvPr id="68610" name="Rectangle 2">
            <a:extLst>
              <a:ext uri="{FF2B5EF4-FFF2-40B4-BE49-F238E27FC236}">
                <a16:creationId xmlns:a16="http://schemas.microsoft.com/office/drawing/2014/main" id="{44473F2A-88C1-294F-9D7F-556A15736ECE}"/>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B34E7EA0-7D59-314B-B85D-E573F255BD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we’re talking about classifying countries as democracies or not, we’re talking about regimes. </a:t>
            </a:r>
          </a:p>
        </p:txBody>
      </p:sp>
      <p:sp>
        <p:nvSpPr>
          <p:cNvPr id="4" name="Slide Number Placeholder 3"/>
          <p:cNvSpPr>
            <a:spLocks noGrp="1"/>
          </p:cNvSpPr>
          <p:nvPr>
            <p:ph type="sldNum" sz="quarter" idx="5"/>
          </p:nvPr>
        </p:nvSpPr>
        <p:spPr/>
        <p:txBody>
          <a:bodyPr/>
          <a:lstStyle/>
          <a:p>
            <a:fld id="{7491F064-4958-B349-B26A-F8ABC7CA335A}" type="slidenum">
              <a:rPr lang="en-US" altLang="en-US" smtClean="0"/>
              <a:pPr/>
              <a:t>2</a:t>
            </a:fld>
            <a:endParaRPr lang="en-US" altLang="en-US"/>
          </a:p>
        </p:txBody>
      </p:sp>
    </p:spTree>
    <p:extLst>
      <p:ext uri="{BB962C8B-B14F-4D97-AF65-F5344CB8AC3E}">
        <p14:creationId xmlns:p14="http://schemas.microsoft.com/office/powerpoint/2010/main" val="1592487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A7612E1B-FE28-D04F-8D70-4D672CE9C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C809FFB-CBA1-E74D-A461-5C77A6A5BA28}" type="slidenum">
              <a:rPr lang="en-US" altLang="en-US" sz="1200">
                <a:latin typeface="Times New Roman" panose="02020603050405020304" pitchFamily="18" charset="0"/>
              </a:rPr>
              <a:pPr eaLnBrk="1" hangingPunct="1"/>
              <a:t>20</a:t>
            </a:fld>
            <a:endParaRPr lang="en-US" altLang="en-US" sz="1200">
              <a:latin typeface="Times New Roman" panose="02020603050405020304" pitchFamily="18" charset="0"/>
            </a:endParaRPr>
          </a:p>
        </p:txBody>
      </p:sp>
      <p:sp>
        <p:nvSpPr>
          <p:cNvPr id="70658" name="Rectangle 2">
            <a:extLst>
              <a:ext uri="{FF2B5EF4-FFF2-40B4-BE49-F238E27FC236}">
                <a16:creationId xmlns:a16="http://schemas.microsoft.com/office/drawing/2014/main" id="{328AFD24-A3DF-EF49-8D67-78F575A2CF6B}"/>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43D5B065-5830-8543-BCBE-5EFA0E50A4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panose="020B0600070205080204" pitchFamily="34" charset="-128"/>
              </a:rPr>
              <a:t>1: how are they chosen? Elections, coups, hereditary? </a:t>
            </a:r>
          </a:p>
          <a:p>
            <a:pPr eaLnBrk="1" hangingPunct="1"/>
            <a:r>
              <a:rPr lang="en-US" altLang="en-US" dirty="0">
                <a:ea typeface="ＭＳ Ｐゴシック" panose="020B0600070205080204" pitchFamily="34" charset="-128"/>
              </a:rPr>
              <a:t>2: who gets to be chosen? </a:t>
            </a:r>
          </a:p>
          <a:p>
            <a:pPr eaLnBrk="1" hangingPunct="1"/>
            <a:r>
              <a:rPr lang="en-US" altLang="en-US" dirty="0">
                <a:ea typeface="ＭＳ Ｐゴシック" panose="020B0600070205080204" pitchFamily="34" charset="-128"/>
              </a:rPr>
              <a:t>3. Who does executive have to listen to? </a:t>
            </a:r>
          </a:p>
          <a:p>
            <a:pPr eaLnBrk="1" hangingPunct="1"/>
            <a:r>
              <a:rPr lang="en-US" altLang="en-US" dirty="0">
                <a:ea typeface="ＭＳ Ｐゴシック" panose="020B0600070205080204" pitchFamily="34" charset="-128"/>
              </a:rPr>
              <a:t>4. How are groups that participate in politics organized? </a:t>
            </a:r>
          </a:p>
          <a:p>
            <a:pPr eaLnBrk="1" hangingPunct="1"/>
            <a:r>
              <a:rPr lang="en-US" altLang="en-US" dirty="0">
                <a:ea typeface="ＭＳ Ｐゴシック" panose="020B0600070205080204" pitchFamily="34" charset="-128"/>
              </a:rPr>
              <a:t>5. Who is allowed to compete?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B7701A18-8233-8249-B416-B2F03BE879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437BC6C-D153-804B-ABFE-96882439F530}" type="slidenum">
              <a:rPr lang="en-US" altLang="en-US" sz="1200">
                <a:latin typeface="Times New Roman" panose="02020603050405020304" pitchFamily="18" charset="0"/>
              </a:rPr>
              <a:pPr eaLnBrk="1" hangingPunct="1"/>
              <a:t>21</a:t>
            </a:fld>
            <a:endParaRPr lang="en-US" altLang="en-US" sz="1200">
              <a:latin typeface="Times New Roman" panose="02020603050405020304" pitchFamily="18" charset="0"/>
            </a:endParaRPr>
          </a:p>
        </p:txBody>
      </p:sp>
      <p:sp>
        <p:nvSpPr>
          <p:cNvPr id="72706" name="Rectangle 2">
            <a:extLst>
              <a:ext uri="{FF2B5EF4-FFF2-40B4-BE49-F238E27FC236}">
                <a16:creationId xmlns:a16="http://schemas.microsoft.com/office/drawing/2014/main" id="{863A8766-28C0-854C-A113-50C27F2FE016}"/>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5DAFC6B2-8741-6840-94C8-94BE6B1D35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A7612E1B-FE28-D04F-8D70-4D672CE9C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C809FFB-CBA1-E74D-A461-5C77A6A5BA28}" type="slidenum">
              <a:rPr lang="en-US" altLang="en-US" sz="1200">
                <a:latin typeface="Times New Roman" panose="02020603050405020304" pitchFamily="18" charset="0"/>
              </a:rPr>
              <a:pPr eaLnBrk="1" hangingPunct="1"/>
              <a:t>22</a:t>
            </a:fld>
            <a:endParaRPr lang="en-US" altLang="en-US" sz="1200">
              <a:latin typeface="Times New Roman" panose="02020603050405020304" pitchFamily="18" charset="0"/>
            </a:endParaRPr>
          </a:p>
        </p:txBody>
      </p:sp>
      <p:sp>
        <p:nvSpPr>
          <p:cNvPr id="70658" name="Rectangle 2">
            <a:extLst>
              <a:ext uri="{FF2B5EF4-FFF2-40B4-BE49-F238E27FC236}">
                <a16:creationId xmlns:a16="http://schemas.microsoft.com/office/drawing/2014/main" id="{328AFD24-A3DF-EF49-8D67-78F575A2CF6B}"/>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43D5B065-5830-8543-BCBE-5EFA0E50A4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337840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A7612E1B-FE28-D04F-8D70-4D672CE9C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C809FFB-CBA1-E74D-A461-5C77A6A5BA28}" type="slidenum">
              <a:rPr lang="en-US" altLang="en-US" sz="1200">
                <a:latin typeface="Times New Roman" panose="02020603050405020304" pitchFamily="18" charset="0"/>
              </a:rPr>
              <a:pPr eaLnBrk="1" hangingPunct="1"/>
              <a:t>23</a:t>
            </a:fld>
            <a:endParaRPr lang="en-US" altLang="en-US" sz="1200">
              <a:latin typeface="Times New Roman" panose="02020603050405020304" pitchFamily="18" charset="0"/>
            </a:endParaRPr>
          </a:p>
        </p:txBody>
      </p:sp>
      <p:sp>
        <p:nvSpPr>
          <p:cNvPr id="70658" name="Rectangle 2">
            <a:extLst>
              <a:ext uri="{FF2B5EF4-FFF2-40B4-BE49-F238E27FC236}">
                <a16:creationId xmlns:a16="http://schemas.microsoft.com/office/drawing/2014/main" id="{328AFD24-A3DF-EF49-8D67-78F575A2CF6B}"/>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43D5B065-5830-8543-BCBE-5EFA0E50A4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6058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1375E02E-CA18-8147-BF75-A7137DCD1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C73C21-CFB9-614F-B8D6-6D92F5CD4869}" type="slidenum">
              <a:rPr lang="en-US" altLang="en-US" sz="1200">
                <a:latin typeface="Times New Roman" panose="02020603050405020304" pitchFamily="18" charset="0"/>
              </a:rPr>
              <a:pPr eaLnBrk="1" hangingPunct="1"/>
              <a:t>24</a:t>
            </a:fld>
            <a:endParaRPr lang="en-US" altLang="en-US" sz="1200">
              <a:latin typeface="Times New Roman" panose="02020603050405020304" pitchFamily="18" charset="0"/>
            </a:endParaRPr>
          </a:p>
        </p:txBody>
      </p:sp>
      <p:sp>
        <p:nvSpPr>
          <p:cNvPr id="76802" name="Rectangle 2">
            <a:extLst>
              <a:ext uri="{FF2B5EF4-FFF2-40B4-BE49-F238E27FC236}">
                <a16:creationId xmlns:a16="http://schemas.microsoft.com/office/drawing/2014/main" id="{626CF13E-C693-EC44-A93A-F0EC6BAF6672}"/>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E26E8999-BA97-2D4E-862F-F14FC8EED9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57EED7EE-DCB0-8045-9F9D-30799F17C1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AB17576-CFE2-EA45-A02B-98331B6C015D}" type="slidenum">
              <a:rPr lang="en-US" altLang="en-US" sz="1200">
                <a:latin typeface="Times New Roman" panose="02020603050405020304" pitchFamily="18" charset="0"/>
              </a:rPr>
              <a:pPr eaLnBrk="1" hangingPunct="1"/>
              <a:t>25</a:t>
            </a:fld>
            <a:endParaRPr lang="en-US" altLang="en-US" sz="1200">
              <a:latin typeface="Times New Roman" panose="02020603050405020304" pitchFamily="18" charset="0"/>
            </a:endParaRPr>
          </a:p>
        </p:txBody>
      </p:sp>
      <p:sp>
        <p:nvSpPr>
          <p:cNvPr id="78850" name="Rectangle 2">
            <a:extLst>
              <a:ext uri="{FF2B5EF4-FFF2-40B4-BE49-F238E27FC236}">
                <a16:creationId xmlns:a16="http://schemas.microsoft.com/office/drawing/2014/main" id="{1BB00831-3A28-8442-BFEB-5BABDCCE52A1}"/>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85626C61-DC59-2B4B-8359-CF46ADD558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567A8AF1-FC11-0244-A1AD-B957D01C48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5E23B4C-91BA-014A-96CB-73062454CAB2}" type="slidenum">
              <a:rPr lang="en-US" altLang="en-US" sz="1200">
                <a:latin typeface="Times New Roman" panose="02020603050405020304" pitchFamily="18" charset="0"/>
              </a:rPr>
              <a:pPr eaLnBrk="1" hangingPunct="1"/>
              <a:t>26</a:t>
            </a:fld>
            <a:endParaRPr lang="en-US" altLang="en-US" sz="1200">
              <a:latin typeface="Times New Roman" panose="02020603050405020304" pitchFamily="18" charset="0"/>
            </a:endParaRPr>
          </a:p>
        </p:txBody>
      </p:sp>
      <p:sp>
        <p:nvSpPr>
          <p:cNvPr id="80898" name="Rectangle 2">
            <a:extLst>
              <a:ext uri="{FF2B5EF4-FFF2-40B4-BE49-F238E27FC236}">
                <a16:creationId xmlns:a16="http://schemas.microsoft.com/office/drawing/2014/main" id="{87716292-9EAC-344C-84EC-2CA486969E9E}"/>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052BC23C-8C05-FD49-804A-2E0A281BD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9D732312-23B8-5C47-92FD-73F1401A9B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5BA3C2-B9B9-934C-8A98-534815B0F516}" type="slidenum">
              <a:rPr lang="en-US" altLang="en-US" sz="1200">
                <a:latin typeface="Times New Roman" panose="02020603050405020304" pitchFamily="18" charset="0"/>
              </a:rPr>
              <a:pPr eaLnBrk="1" hangingPunct="1"/>
              <a:t>27</a:t>
            </a:fld>
            <a:endParaRPr lang="en-US" altLang="en-US" sz="1200">
              <a:latin typeface="Times New Roman" panose="02020603050405020304" pitchFamily="18" charset="0"/>
            </a:endParaRPr>
          </a:p>
        </p:txBody>
      </p:sp>
      <p:sp>
        <p:nvSpPr>
          <p:cNvPr id="82946" name="Rectangle 2">
            <a:extLst>
              <a:ext uri="{FF2B5EF4-FFF2-40B4-BE49-F238E27FC236}">
                <a16:creationId xmlns:a16="http://schemas.microsoft.com/office/drawing/2014/main" id="{E2E53BAB-4237-0945-8B6C-BE66531F1E42}"/>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9F238018-7D90-FF4F-BBE1-19ADB346DF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9D732312-23B8-5C47-92FD-73F1401A9B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5BA3C2-B9B9-934C-8A98-534815B0F516}" type="slidenum">
              <a:rPr lang="en-US" altLang="en-US" sz="1200">
                <a:latin typeface="Times New Roman" panose="02020603050405020304" pitchFamily="18" charset="0"/>
              </a:rPr>
              <a:pPr eaLnBrk="1" hangingPunct="1"/>
              <a:t>28</a:t>
            </a:fld>
            <a:endParaRPr lang="en-US" altLang="en-US" sz="1200">
              <a:latin typeface="Times New Roman" panose="02020603050405020304" pitchFamily="18" charset="0"/>
            </a:endParaRPr>
          </a:p>
        </p:txBody>
      </p:sp>
      <p:sp>
        <p:nvSpPr>
          <p:cNvPr id="82946" name="Rectangle 2">
            <a:extLst>
              <a:ext uri="{FF2B5EF4-FFF2-40B4-BE49-F238E27FC236}">
                <a16:creationId xmlns:a16="http://schemas.microsoft.com/office/drawing/2014/main" id="{E2E53BAB-4237-0945-8B6C-BE66531F1E42}"/>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9F238018-7D90-FF4F-BBE1-19ADB346DF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120833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CD6DF46E-CBCB-2A4D-A65D-9031EB986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285C63E-682E-8B4C-8BCF-C4274A2A8FEE}" type="slidenum">
              <a:rPr lang="en-US" altLang="en-US" sz="1200">
                <a:latin typeface="Times New Roman" panose="02020603050405020304" pitchFamily="18" charset="0"/>
              </a:rPr>
              <a:pPr eaLnBrk="1" hangingPunct="1"/>
              <a:t>30</a:t>
            </a:fld>
            <a:endParaRPr lang="en-US" altLang="en-US" sz="1200">
              <a:latin typeface="Times New Roman" panose="02020603050405020304" pitchFamily="18" charset="0"/>
            </a:endParaRPr>
          </a:p>
        </p:txBody>
      </p:sp>
      <p:sp>
        <p:nvSpPr>
          <p:cNvPr id="86018" name="Rectangle 2">
            <a:extLst>
              <a:ext uri="{FF2B5EF4-FFF2-40B4-BE49-F238E27FC236}">
                <a16:creationId xmlns:a16="http://schemas.microsoft.com/office/drawing/2014/main" id="{D5B4A0E2-96A9-5D43-8C42-AE1E2418524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39F89EC4-18D8-714D-8596-6355EAEFFC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ED76B89C-D57E-4D44-B062-D3096E5C7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9022BA-CC5B-BF4C-8976-E7FB7D435BC8}" type="slidenum">
              <a:rPr lang="en-US" altLang="en-US" sz="1200">
                <a:latin typeface="Times New Roman" panose="02020603050405020304" pitchFamily="18" charset="0"/>
              </a:rPr>
              <a:pPr eaLnBrk="1" hangingPunct="1"/>
              <a:t>3</a:t>
            </a:fld>
            <a:endParaRPr lang="en-US" altLang="en-US" sz="1200">
              <a:latin typeface="Times New Roman" panose="02020603050405020304" pitchFamily="18" charset="0"/>
            </a:endParaRPr>
          </a:p>
        </p:txBody>
      </p:sp>
      <p:sp>
        <p:nvSpPr>
          <p:cNvPr id="19458" name="Rectangle 2">
            <a:extLst>
              <a:ext uri="{FF2B5EF4-FFF2-40B4-BE49-F238E27FC236}">
                <a16:creationId xmlns:a16="http://schemas.microsoft.com/office/drawing/2014/main" id="{E1327B76-FACF-1943-84D2-BA720458CDD5}"/>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3AFCC1E1-8E08-D347-9AF2-F81DB58E30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25848A57-233B-3F42-B2AB-92F6B3BDE4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7455E08-834C-EE45-9B56-DA848CC2ABC3}" type="slidenum">
              <a:rPr lang="en-US" altLang="en-US" sz="1200">
                <a:latin typeface="Times New Roman" panose="02020603050405020304" pitchFamily="18" charset="0"/>
              </a:rPr>
              <a:pPr eaLnBrk="1" hangingPunct="1"/>
              <a:t>31</a:t>
            </a:fld>
            <a:endParaRPr lang="en-US" altLang="en-US" sz="1200">
              <a:latin typeface="Times New Roman" panose="02020603050405020304" pitchFamily="18" charset="0"/>
            </a:endParaRPr>
          </a:p>
        </p:txBody>
      </p:sp>
      <p:sp>
        <p:nvSpPr>
          <p:cNvPr id="90114" name="Rectangle 2">
            <a:extLst>
              <a:ext uri="{FF2B5EF4-FFF2-40B4-BE49-F238E27FC236}">
                <a16:creationId xmlns:a16="http://schemas.microsoft.com/office/drawing/2014/main" id="{70CDEC13-A28D-494B-9FF3-DAFD677A456A}"/>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D4E75425-C836-BA43-A461-09EFC2B15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406D854A-20D1-FB4D-B429-FD29C902AE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2B02E7B-5625-D44A-8326-6E8349E8CFBE}" type="slidenum">
              <a:rPr lang="en-US" altLang="en-US" sz="1200">
                <a:latin typeface="Times New Roman" panose="02020603050405020304" pitchFamily="18" charset="0"/>
              </a:rPr>
              <a:pPr eaLnBrk="1" hangingPunct="1"/>
              <a:t>32</a:t>
            </a:fld>
            <a:endParaRPr lang="en-US" altLang="en-US" sz="1200">
              <a:latin typeface="Times New Roman" panose="02020603050405020304" pitchFamily="18" charset="0"/>
            </a:endParaRPr>
          </a:p>
        </p:txBody>
      </p:sp>
      <p:sp>
        <p:nvSpPr>
          <p:cNvPr id="92162" name="Rectangle 2">
            <a:extLst>
              <a:ext uri="{FF2B5EF4-FFF2-40B4-BE49-F238E27FC236}">
                <a16:creationId xmlns:a16="http://schemas.microsoft.com/office/drawing/2014/main" id="{9881C695-15DA-434D-B87A-B43E0D71204B}"/>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8C631186-BC4D-CE47-8E21-1E3C05756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406D854A-20D1-FB4D-B429-FD29C902AE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2B02E7B-5625-D44A-8326-6E8349E8CFBE}" type="slidenum">
              <a:rPr lang="en-US" altLang="en-US" sz="1200">
                <a:latin typeface="Times New Roman" panose="02020603050405020304" pitchFamily="18" charset="0"/>
              </a:rPr>
              <a:pPr eaLnBrk="1" hangingPunct="1"/>
              <a:t>33</a:t>
            </a:fld>
            <a:endParaRPr lang="en-US" altLang="en-US" sz="1200">
              <a:latin typeface="Times New Roman" panose="02020603050405020304" pitchFamily="18" charset="0"/>
            </a:endParaRPr>
          </a:p>
        </p:txBody>
      </p:sp>
      <p:sp>
        <p:nvSpPr>
          <p:cNvPr id="92162" name="Rectangle 2">
            <a:extLst>
              <a:ext uri="{FF2B5EF4-FFF2-40B4-BE49-F238E27FC236}">
                <a16:creationId xmlns:a16="http://schemas.microsoft.com/office/drawing/2014/main" id="{9881C695-15DA-434D-B87A-B43E0D71204B}"/>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8C631186-BC4D-CE47-8E21-1E3C05756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39028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B8F4E3DB-F5E3-E94B-8EB0-CDA7F2635B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713312-64AB-DE4D-B698-05A29AE8A54A}" type="slidenum">
              <a:rPr lang="en-US" altLang="en-US" sz="1200">
                <a:latin typeface="Times New Roman" panose="02020603050405020304" pitchFamily="18" charset="0"/>
              </a:rPr>
              <a:pPr eaLnBrk="1" hangingPunct="1"/>
              <a:t>4</a:t>
            </a:fld>
            <a:endParaRPr lang="en-US" altLang="en-US" sz="1200">
              <a:latin typeface="Times New Roman" panose="02020603050405020304" pitchFamily="18" charset="0"/>
            </a:endParaRPr>
          </a:p>
        </p:txBody>
      </p:sp>
      <p:sp>
        <p:nvSpPr>
          <p:cNvPr id="21506" name="Rectangle 2">
            <a:extLst>
              <a:ext uri="{FF2B5EF4-FFF2-40B4-BE49-F238E27FC236}">
                <a16:creationId xmlns:a16="http://schemas.microsoft.com/office/drawing/2014/main" id="{2552F231-1CEE-D543-889D-2F97EF9D1732}"/>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33FBF0-B912-684C-95FD-F6820D025F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B1BBD596-A4FA-754B-B844-DD612D1B5B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0B7B600-BABB-AB41-BE1A-49ADCA881E8C}" type="slidenum">
              <a:rPr lang="en-US" altLang="en-US" sz="1200">
                <a:latin typeface="Times New Roman" panose="02020603050405020304" pitchFamily="18" charset="0"/>
              </a:rPr>
              <a:pPr eaLnBrk="1" hangingPunct="1"/>
              <a:t>5</a:t>
            </a:fld>
            <a:endParaRPr lang="en-US" altLang="en-US" sz="1200">
              <a:latin typeface="Times New Roman" panose="02020603050405020304" pitchFamily="18" charset="0"/>
            </a:endParaRPr>
          </a:p>
        </p:txBody>
      </p:sp>
      <p:sp>
        <p:nvSpPr>
          <p:cNvPr id="31746" name="Rectangle 2">
            <a:extLst>
              <a:ext uri="{FF2B5EF4-FFF2-40B4-BE49-F238E27FC236}">
                <a16:creationId xmlns:a16="http://schemas.microsoft.com/office/drawing/2014/main" id="{BFBDB1C9-98AC-9945-ADB8-FDA2878D8F14}"/>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FF597D1D-A55A-D244-BCF1-86D5DEF112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E3DDF4A-3150-0844-A785-C2FCE422EE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AFABB6-513C-AC49-8C71-051046B2B1E5}" type="slidenum">
              <a:rPr lang="en-US" altLang="en-US" sz="1200">
                <a:latin typeface="Times New Roman" panose="02020603050405020304" pitchFamily="18" charset="0"/>
              </a:rPr>
              <a:pPr eaLnBrk="1" hangingPunct="1"/>
              <a:t>6</a:t>
            </a:fld>
            <a:endParaRPr lang="en-US" altLang="en-US" sz="1200">
              <a:latin typeface="Times New Roman" panose="02020603050405020304" pitchFamily="18" charset="0"/>
            </a:endParaRPr>
          </a:p>
        </p:txBody>
      </p:sp>
      <p:sp>
        <p:nvSpPr>
          <p:cNvPr id="41986" name="Rectangle 2">
            <a:extLst>
              <a:ext uri="{FF2B5EF4-FFF2-40B4-BE49-F238E27FC236}">
                <a16:creationId xmlns:a16="http://schemas.microsoft.com/office/drawing/2014/main" id="{8F989F28-3D7C-FB46-B223-D278E1F32BB1}"/>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AC031551-B562-0747-8065-57F1FE3F77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CB40F715-5A6D-E145-8C22-702A450517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0F6795-619B-9E40-9B43-5F6782B0CEBC}" type="slidenum">
              <a:rPr lang="en-US" altLang="en-US" sz="1200">
                <a:latin typeface="Times New Roman" panose="02020603050405020304" pitchFamily="18" charset="0"/>
              </a:rPr>
              <a:pPr eaLnBrk="1" hangingPunct="1"/>
              <a:t>7</a:t>
            </a:fld>
            <a:endParaRPr lang="en-US" altLang="en-US" sz="1200">
              <a:latin typeface="Times New Roman" panose="02020603050405020304" pitchFamily="18" charset="0"/>
            </a:endParaRPr>
          </a:p>
        </p:txBody>
      </p:sp>
      <p:sp>
        <p:nvSpPr>
          <p:cNvPr id="44034" name="Rectangle 2">
            <a:extLst>
              <a:ext uri="{FF2B5EF4-FFF2-40B4-BE49-F238E27FC236}">
                <a16:creationId xmlns:a16="http://schemas.microsoft.com/office/drawing/2014/main" id="{8EEACD00-EC51-4940-81EC-FBF7D51A18F0}"/>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E659673F-AB6F-9F42-85C8-B42E32E015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5A12F0D6-0EE1-084D-8BC0-CEDC72E7CB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0500390-D808-F54F-867D-A5BEA6A7B40E}" type="slidenum">
              <a:rPr lang="en-US" altLang="en-US" sz="1200">
                <a:latin typeface="Times New Roman" panose="02020603050405020304" pitchFamily="18" charset="0"/>
              </a:rPr>
              <a:pPr eaLnBrk="1" hangingPunct="1"/>
              <a:t>8</a:t>
            </a:fld>
            <a:endParaRPr lang="en-US" altLang="en-US" sz="1200">
              <a:latin typeface="Times New Roman" panose="02020603050405020304" pitchFamily="18" charset="0"/>
            </a:endParaRPr>
          </a:p>
        </p:txBody>
      </p:sp>
      <p:sp>
        <p:nvSpPr>
          <p:cNvPr id="46082" name="Rectangle 2">
            <a:extLst>
              <a:ext uri="{FF2B5EF4-FFF2-40B4-BE49-F238E27FC236}">
                <a16:creationId xmlns:a16="http://schemas.microsoft.com/office/drawing/2014/main" id="{AB4B3001-A3AF-5A42-9395-E902C5241464}"/>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A967163E-E0DF-1C44-A293-A634FB1B9C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036EEE61-9CA8-7B46-A32F-9CE9490FF0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A51206E-D9DD-4842-9D10-56D4CE69E7DC}" type="slidenum">
              <a:rPr lang="en-US" altLang="en-US" sz="1200">
                <a:latin typeface="Times New Roman" panose="02020603050405020304" pitchFamily="18" charset="0"/>
              </a:rPr>
              <a:pPr eaLnBrk="1" hangingPunct="1"/>
              <a:t>9</a:t>
            </a:fld>
            <a:endParaRPr lang="en-US" altLang="en-US" sz="1200">
              <a:latin typeface="Times New Roman" panose="02020603050405020304" pitchFamily="18" charset="0"/>
            </a:endParaRPr>
          </a:p>
        </p:txBody>
      </p:sp>
      <p:sp>
        <p:nvSpPr>
          <p:cNvPr id="48130" name="Rectangle 2">
            <a:extLst>
              <a:ext uri="{FF2B5EF4-FFF2-40B4-BE49-F238E27FC236}">
                <a16:creationId xmlns:a16="http://schemas.microsoft.com/office/drawing/2014/main" id="{BD70CCE2-831F-A345-8875-6CB482E3379B}"/>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AD453BAB-EFBA-6F4E-B963-6B4CC5F095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F14A81D-F7AE-0C4E-988B-2BA768125503}"/>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F52B499B-3167-4842-957B-024F370F0A9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F637AE6-1F7C-D745-9409-483D867CDAA2}"/>
              </a:ext>
            </a:extLst>
          </p:cNvPr>
          <p:cNvSpPr>
            <a:spLocks noGrp="1"/>
          </p:cNvSpPr>
          <p:nvPr>
            <p:ph type="sldNum" sz="quarter" idx="12"/>
          </p:nvPr>
        </p:nvSpPr>
        <p:spPr/>
        <p:txBody>
          <a:bodyPr/>
          <a:lstStyle>
            <a:lvl1pPr>
              <a:defRPr/>
            </a:lvl1pPr>
          </a:lstStyle>
          <a:p>
            <a:fld id="{3FF9339A-7FDE-8E4A-BF31-DBC8E170E1B6}" type="slidenum">
              <a:rPr lang="en-US" altLang="en-US"/>
              <a:pPr/>
              <a:t>‹#›</a:t>
            </a:fld>
            <a:endParaRPr lang="en-US" altLang="en-US"/>
          </a:p>
        </p:txBody>
      </p:sp>
    </p:spTree>
    <p:extLst>
      <p:ext uri="{BB962C8B-B14F-4D97-AF65-F5344CB8AC3E}">
        <p14:creationId xmlns:p14="http://schemas.microsoft.com/office/powerpoint/2010/main" val="277557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289C9-93B8-D34B-A388-DA062CA80C9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3E0DF81-B670-5D42-99E0-B8F9FC7B38E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545E257-B963-EB48-839F-62707F6BCE24}"/>
              </a:ext>
            </a:extLst>
          </p:cNvPr>
          <p:cNvSpPr>
            <a:spLocks noGrp="1"/>
          </p:cNvSpPr>
          <p:nvPr>
            <p:ph type="sldNum" sz="quarter" idx="12"/>
          </p:nvPr>
        </p:nvSpPr>
        <p:spPr/>
        <p:txBody>
          <a:bodyPr/>
          <a:lstStyle>
            <a:lvl1pPr>
              <a:defRPr/>
            </a:lvl1pPr>
          </a:lstStyle>
          <a:p>
            <a:fld id="{7E71D05D-B2E4-764B-8882-6265D3E62A50}" type="slidenum">
              <a:rPr lang="en-US" altLang="en-US"/>
              <a:pPr/>
              <a:t>‹#›</a:t>
            </a:fld>
            <a:endParaRPr lang="en-US" altLang="en-US"/>
          </a:p>
        </p:txBody>
      </p:sp>
    </p:spTree>
    <p:extLst>
      <p:ext uri="{BB962C8B-B14F-4D97-AF65-F5344CB8AC3E}">
        <p14:creationId xmlns:p14="http://schemas.microsoft.com/office/powerpoint/2010/main" val="171834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24797-FFD8-3C49-934E-6B567451A1A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9358E3C-5EA3-DA45-A42F-4F05E7B390A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81208C8-3F96-3244-B352-69B3C39B020F}"/>
              </a:ext>
            </a:extLst>
          </p:cNvPr>
          <p:cNvSpPr>
            <a:spLocks noGrp="1"/>
          </p:cNvSpPr>
          <p:nvPr>
            <p:ph type="sldNum" sz="quarter" idx="12"/>
          </p:nvPr>
        </p:nvSpPr>
        <p:spPr/>
        <p:txBody>
          <a:bodyPr/>
          <a:lstStyle>
            <a:lvl1pPr>
              <a:defRPr/>
            </a:lvl1pPr>
          </a:lstStyle>
          <a:p>
            <a:fld id="{2BC39EA9-2AD5-F044-855E-9467583B7CA1}" type="slidenum">
              <a:rPr lang="en-US" altLang="en-US"/>
              <a:pPr/>
              <a:t>‹#›</a:t>
            </a:fld>
            <a:endParaRPr lang="en-US" altLang="en-US"/>
          </a:p>
        </p:txBody>
      </p:sp>
    </p:spTree>
    <p:extLst>
      <p:ext uri="{BB962C8B-B14F-4D97-AF65-F5344CB8AC3E}">
        <p14:creationId xmlns:p14="http://schemas.microsoft.com/office/powerpoint/2010/main" val="390641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ED0E-6BEB-8947-B4F8-7BE27F98E09C}"/>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C0FEDD4-5F9E-7445-9736-57D74E1244AA}"/>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192B104-9212-D743-BDA8-8ABA7F26B5BE}"/>
              </a:ext>
            </a:extLst>
          </p:cNvPr>
          <p:cNvSpPr>
            <a:spLocks noGrp="1"/>
          </p:cNvSpPr>
          <p:nvPr>
            <p:ph type="sldNum" sz="quarter" idx="12"/>
          </p:nvPr>
        </p:nvSpPr>
        <p:spPr/>
        <p:txBody>
          <a:bodyPr/>
          <a:lstStyle>
            <a:lvl1pPr>
              <a:defRPr/>
            </a:lvl1pPr>
          </a:lstStyle>
          <a:p>
            <a:fld id="{9A5DC246-ACC0-2E4E-A2BD-3FD07E3B9532}" type="slidenum">
              <a:rPr lang="en-US" altLang="en-US"/>
              <a:pPr/>
              <a:t>‹#›</a:t>
            </a:fld>
            <a:endParaRPr lang="en-US" altLang="en-US"/>
          </a:p>
        </p:txBody>
      </p:sp>
    </p:spTree>
    <p:extLst>
      <p:ext uri="{BB962C8B-B14F-4D97-AF65-F5344CB8AC3E}">
        <p14:creationId xmlns:p14="http://schemas.microsoft.com/office/powerpoint/2010/main" val="235430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C2C60-A4C1-C64E-A3CC-31213D8634C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700120C-E97B-B84B-B967-E507E917C0B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DF6CDC4-A14A-D247-8C8E-736719CF67D6}"/>
              </a:ext>
            </a:extLst>
          </p:cNvPr>
          <p:cNvSpPr>
            <a:spLocks noGrp="1"/>
          </p:cNvSpPr>
          <p:nvPr>
            <p:ph type="sldNum" sz="quarter" idx="12"/>
          </p:nvPr>
        </p:nvSpPr>
        <p:spPr/>
        <p:txBody>
          <a:bodyPr/>
          <a:lstStyle>
            <a:lvl1pPr>
              <a:defRPr/>
            </a:lvl1pPr>
          </a:lstStyle>
          <a:p>
            <a:fld id="{989488C9-353F-584F-BB2C-B51E79992A46}" type="slidenum">
              <a:rPr lang="en-US" altLang="en-US"/>
              <a:pPr/>
              <a:t>‹#›</a:t>
            </a:fld>
            <a:endParaRPr lang="en-US" altLang="en-US"/>
          </a:p>
        </p:txBody>
      </p:sp>
    </p:spTree>
    <p:extLst>
      <p:ext uri="{BB962C8B-B14F-4D97-AF65-F5344CB8AC3E}">
        <p14:creationId xmlns:p14="http://schemas.microsoft.com/office/powerpoint/2010/main" val="307803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F3D2F64-BE7D-A843-A454-76ECDD0AA985}"/>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440D25B6-0A32-B94C-A1FE-FB33877CEF7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5122CBE-2472-EE46-B734-7C38086EACDC}"/>
              </a:ext>
            </a:extLst>
          </p:cNvPr>
          <p:cNvSpPr>
            <a:spLocks noGrp="1"/>
          </p:cNvSpPr>
          <p:nvPr>
            <p:ph type="sldNum" sz="quarter" idx="12"/>
          </p:nvPr>
        </p:nvSpPr>
        <p:spPr/>
        <p:txBody>
          <a:bodyPr/>
          <a:lstStyle>
            <a:lvl1pPr>
              <a:defRPr/>
            </a:lvl1pPr>
          </a:lstStyle>
          <a:p>
            <a:fld id="{2DBACDAA-BC22-0640-840A-04C11AB4F0D6}" type="slidenum">
              <a:rPr lang="en-US" altLang="en-US"/>
              <a:pPr/>
              <a:t>‹#›</a:t>
            </a:fld>
            <a:endParaRPr lang="en-US" altLang="en-US"/>
          </a:p>
        </p:txBody>
      </p:sp>
    </p:spTree>
    <p:extLst>
      <p:ext uri="{BB962C8B-B14F-4D97-AF65-F5344CB8AC3E}">
        <p14:creationId xmlns:p14="http://schemas.microsoft.com/office/powerpoint/2010/main" val="59453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ADCC343-4B80-5846-B663-A13695BCA3CA}"/>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2F7AE80B-6AA7-A047-A0EE-39687ACA9768}"/>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D8B7CE18-3E2E-5741-AFA5-EA0F2A44391A}"/>
              </a:ext>
            </a:extLst>
          </p:cNvPr>
          <p:cNvSpPr>
            <a:spLocks noGrp="1"/>
          </p:cNvSpPr>
          <p:nvPr>
            <p:ph type="sldNum" sz="quarter" idx="12"/>
          </p:nvPr>
        </p:nvSpPr>
        <p:spPr/>
        <p:txBody>
          <a:bodyPr/>
          <a:lstStyle>
            <a:lvl1pPr>
              <a:defRPr/>
            </a:lvl1pPr>
          </a:lstStyle>
          <a:p>
            <a:fld id="{F1C8B973-EA79-6445-98DD-3106EB380132}" type="slidenum">
              <a:rPr lang="en-US" altLang="en-US"/>
              <a:pPr/>
              <a:t>‹#›</a:t>
            </a:fld>
            <a:endParaRPr lang="en-US" altLang="en-US"/>
          </a:p>
        </p:txBody>
      </p:sp>
    </p:spTree>
    <p:extLst>
      <p:ext uri="{BB962C8B-B14F-4D97-AF65-F5344CB8AC3E}">
        <p14:creationId xmlns:p14="http://schemas.microsoft.com/office/powerpoint/2010/main" val="347547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D8E5D8F-3D66-044F-88E3-70B7127DA2D2}"/>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EF56B15F-8DAB-7F43-A9C8-C7DADFE43086}"/>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AE2A90A6-5A6F-7644-8714-058D8497E5A7}"/>
              </a:ext>
            </a:extLst>
          </p:cNvPr>
          <p:cNvSpPr>
            <a:spLocks noGrp="1"/>
          </p:cNvSpPr>
          <p:nvPr>
            <p:ph type="sldNum" sz="quarter" idx="12"/>
          </p:nvPr>
        </p:nvSpPr>
        <p:spPr/>
        <p:txBody>
          <a:bodyPr/>
          <a:lstStyle>
            <a:lvl1pPr>
              <a:defRPr/>
            </a:lvl1pPr>
          </a:lstStyle>
          <a:p>
            <a:fld id="{2CF35CF3-3EEF-6240-80A5-1A165DC06CF4}" type="slidenum">
              <a:rPr lang="en-US" altLang="en-US"/>
              <a:pPr/>
              <a:t>‹#›</a:t>
            </a:fld>
            <a:endParaRPr lang="en-US" altLang="en-US"/>
          </a:p>
        </p:txBody>
      </p:sp>
    </p:spTree>
    <p:extLst>
      <p:ext uri="{BB962C8B-B14F-4D97-AF65-F5344CB8AC3E}">
        <p14:creationId xmlns:p14="http://schemas.microsoft.com/office/powerpoint/2010/main" val="338591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3878FB1-30FE-9547-97C4-42584F51ECC2}"/>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3A5452EF-B0CE-FB45-916A-FEDD73002E0B}"/>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FE7A38A7-9C99-E444-BD43-49BF0CE8C5EB}"/>
              </a:ext>
            </a:extLst>
          </p:cNvPr>
          <p:cNvSpPr>
            <a:spLocks noGrp="1"/>
          </p:cNvSpPr>
          <p:nvPr>
            <p:ph type="sldNum" sz="quarter" idx="12"/>
          </p:nvPr>
        </p:nvSpPr>
        <p:spPr/>
        <p:txBody>
          <a:bodyPr/>
          <a:lstStyle>
            <a:lvl1pPr>
              <a:defRPr/>
            </a:lvl1pPr>
          </a:lstStyle>
          <a:p>
            <a:fld id="{8B8C569E-4AFF-5D42-8C04-9F984E55B12D}" type="slidenum">
              <a:rPr lang="en-US" altLang="en-US"/>
              <a:pPr/>
              <a:t>‹#›</a:t>
            </a:fld>
            <a:endParaRPr lang="en-US" altLang="en-US"/>
          </a:p>
        </p:txBody>
      </p:sp>
    </p:spTree>
    <p:extLst>
      <p:ext uri="{BB962C8B-B14F-4D97-AF65-F5344CB8AC3E}">
        <p14:creationId xmlns:p14="http://schemas.microsoft.com/office/powerpoint/2010/main" val="185151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F29798F-3CB9-0242-A69A-BBD498C1BE9C}"/>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6CE7E830-23A2-114D-B390-750A0305624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69E1A849-4BFB-8A4D-9286-77E8F60694A9}"/>
              </a:ext>
            </a:extLst>
          </p:cNvPr>
          <p:cNvSpPr>
            <a:spLocks noGrp="1"/>
          </p:cNvSpPr>
          <p:nvPr>
            <p:ph type="sldNum" sz="quarter" idx="12"/>
          </p:nvPr>
        </p:nvSpPr>
        <p:spPr/>
        <p:txBody>
          <a:bodyPr/>
          <a:lstStyle>
            <a:lvl1pPr>
              <a:defRPr/>
            </a:lvl1pPr>
          </a:lstStyle>
          <a:p>
            <a:fld id="{10A74687-9395-F349-AF47-B0F87CA0060C}" type="slidenum">
              <a:rPr lang="en-US" altLang="en-US"/>
              <a:pPr/>
              <a:t>‹#›</a:t>
            </a:fld>
            <a:endParaRPr lang="en-US" altLang="en-US"/>
          </a:p>
        </p:txBody>
      </p:sp>
    </p:spTree>
    <p:extLst>
      <p:ext uri="{BB962C8B-B14F-4D97-AF65-F5344CB8AC3E}">
        <p14:creationId xmlns:p14="http://schemas.microsoft.com/office/powerpoint/2010/main" val="369313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859055-70C2-AB49-9501-5D848A23CAEE}"/>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4E8F95DF-F89E-DF4A-B077-2AF7F035822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FC5B5B50-6E8B-FE4F-84C7-5A8ECB594B2B}"/>
              </a:ext>
            </a:extLst>
          </p:cNvPr>
          <p:cNvSpPr>
            <a:spLocks noGrp="1"/>
          </p:cNvSpPr>
          <p:nvPr>
            <p:ph type="sldNum" sz="quarter" idx="12"/>
          </p:nvPr>
        </p:nvSpPr>
        <p:spPr/>
        <p:txBody>
          <a:bodyPr/>
          <a:lstStyle>
            <a:lvl1pPr>
              <a:defRPr/>
            </a:lvl1pPr>
          </a:lstStyle>
          <a:p>
            <a:fld id="{BBB512A6-3400-6945-8B76-8718153C010C}" type="slidenum">
              <a:rPr lang="en-US" altLang="en-US"/>
              <a:pPr/>
              <a:t>‹#›</a:t>
            </a:fld>
            <a:endParaRPr lang="en-US" altLang="en-US"/>
          </a:p>
        </p:txBody>
      </p:sp>
    </p:spTree>
    <p:extLst>
      <p:ext uri="{BB962C8B-B14F-4D97-AF65-F5344CB8AC3E}">
        <p14:creationId xmlns:p14="http://schemas.microsoft.com/office/powerpoint/2010/main" val="352561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FB4D2B-0C91-2B41-93A6-42712A2A4BF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314D38E-C6E6-BC4C-BCE9-0D2ADBB9AE2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A5BD60A-1EE3-5144-A141-FA2EE18464E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charset="0"/>
                <a:cs typeface="+mn-cs"/>
              </a:defRPr>
            </a:lvl1pPr>
          </a:lstStyle>
          <a:p>
            <a:pPr>
              <a:defRPr/>
            </a:pPr>
            <a:endParaRPr lang="en-US" altLang="en-US"/>
          </a:p>
        </p:txBody>
      </p:sp>
      <p:sp>
        <p:nvSpPr>
          <p:cNvPr id="5" name="Footer Placeholder 4">
            <a:extLst>
              <a:ext uri="{FF2B5EF4-FFF2-40B4-BE49-F238E27FC236}">
                <a16:creationId xmlns:a16="http://schemas.microsoft.com/office/drawing/2014/main" id="{C2215032-A992-CD4C-B696-480EF73CC2C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charset="0"/>
                <a:cs typeface="+mn-cs"/>
              </a:defRPr>
            </a:lvl1pPr>
          </a:lstStyle>
          <a:p>
            <a:pPr>
              <a:defRPr/>
            </a:pPr>
            <a:endParaRPr lang="en-US" altLang="en-US"/>
          </a:p>
        </p:txBody>
      </p:sp>
      <p:sp>
        <p:nvSpPr>
          <p:cNvPr id="6" name="Slide Number Placeholder 5">
            <a:extLst>
              <a:ext uri="{FF2B5EF4-FFF2-40B4-BE49-F238E27FC236}">
                <a16:creationId xmlns:a16="http://schemas.microsoft.com/office/drawing/2014/main" id="{9832E5FB-AB1F-E941-B152-51F8EABCF4D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14A29C3-A75A-1448-B4FF-EBC878D530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Polity_data_seri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freedomhouse.org/reports/freedom-world/freedom-world-research-methodology" TargetMode="External"/><Relationship Id="rId5" Type="http://schemas.openxmlformats.org/officeDocument/2006/relationships/hyperlink" Target="https://en.wikipedia.org/wiki/Freedom_in_the_World" TargetMode="External"/><Relationship Id="rId4" Type="http://schemas.openxmlformats.org/officeDocument/2006/relationships/hyperlink" Target="https://www.systemicpeace.org/inscr/p4manualv2016.pd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80FFC846-69CB-844E-B2E2-BDFD01EC37B1}"/>
              </a:ext>
            </a:extLst>
          </p:cNvPr>
          <p:cNvSpPr>
            <a:spLocks noGrp="1" noChangeArrowheads="1"/>
          </p:cNvSpPr>
          <p:nvPr>
            <p:ph type="ctrTitle"/>
          </p:nvPr>
        </p:nvSpPr>
        <p:spPr>
          <a:xfrm>
            <a:off x="304800" y="914400"/>
            <a:ext cx="6934200" cy="1524000"/>
          </a:xfrm>
        </p:spPr>
        <p:txBody>
          <a:bodyPr/>
          <a:lstStyle/>
          <a:p>
            <a:pPr eaLnBrk="1" hangingPunct="1"/>
            <a:r>
              <a:rPr lang="en-US" altLang="en-US" dirty="0">
                <a:latin typeface="Arial" panose="020B0604020202020204" pitchFamily="34" charset="0"/>
                <a:ea typeface="ＭＳ Ｐゴシック" panose="020B0600070205080204" pitchFamily="34" charset="-128"/>
              </a:rPr>
              <a:t>POL 103: Intro to Comparative Politics</a:t>
            </a:r>
          </a:p>
        </p:txBody>
      </p:sp>
      <p:sp>
        <p:nvSpPr>
          <p:cNvPr id="15362" name="Rectangle 2">
            <a:extLst>
              <a:ext uri="{FF2B5EF4-FFF2-40B4-BE49-F238E27FC236}">
                <a16:creationId xmlns:a16="http://schemas.microsoft.com/office/drawing/2014/main" id="{C4F5F222-BB2D-EC40-AB58-900766E5061E}"/>
              </a:ext>
            </a:extLst>
          </p:cNvPr>
          <p:cNvSpPr>
            <a:spLocks noChangeArrowheads="1"/>
          </p:cNvSpPr>
          <p:nvPr/>
        </p:nvSpPr>
        <p:spPr bwMode="auto">
          <a:xfrm>
            <a:off x="1219200" y="3048000"/>
            <a:ext cx="5918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lnSpc>
                <a:spcPct val="80000"/>
              </a:lnSpc>
              <a:spcBef>
                <a:spcPct val="20000"/>
              </a:spcBef>
              <a:buClr>
                <a:schemeClr val="tx2"/>
              </a:buClr>
              <a:buSzPct val="70000"/>
              <a:buFont typeface="Wingdings" pitchFamily="2" charset="2"/>
              <a:buNone/>
            </a:pPr>
            <a:r>
              <a:rPr lang="en-US" altLang="en-US" sz="4000" dirty="0">
                <a:latin typeface="Arial Unicode MS" panose="020B0604020202020204" pitchFamily="34" charset="-128"/>
              </a:rPr>
              <a:t>Conceptualizing and Measuring Democracy </a:t>
            </a:r>
          </a:p>
          <a:p>
            <a:pPr eaLnBrk="1" hangingPunct="1">
              <a:lnSpc>
                <a:spcPct val="80000"/>
              </a:lnSpc>
              <a:spcBef>
                <a:spcPct val="20000"/>
              </a:spcBef>
              <a:buClr>
                <a:schemeClr val="tx2"/>
              </a:buClr>
              <a:buSzPct val="70000"/>
              <a:buFont typeface="Wingdings" pitchFamily="2" charset="2"/>
              <a:buNone/>
            </a:pPr>
            <a:endParaRPr lang="en-US" altLang="en-US" sz="3200" dirty="0">
              <a:latin typeface="Arial Unicode MS" panose="020B0604020202020204" pitchFamily="34" charset="-128"/>
            </a:endParaRPr>
          </a:p>
          <a:p>
            <a:pPr eaLnBrk="1" hangingPunct="1">
              <a:lnSpc>
                <a:spcPct val="80000"/>
              </a:lnSpc>
              <a:spcBef>
                <a:spcPct val="20000"/>
              </a:spcBef>
              <a:buClr>
                <a:schemeClr val="tx2"/>
              </a:buClr>
              <a:buSzPct val="70000"/>
              <a:buFont typeface="Wingdings" pitchFamily="2" charset="2"/>
              <a:buNone/>
            </a:pPr>
            <a:r>
              <a:rPr lang="en-US" altLang="en-US" sz="3200" dirty="0">
                <a:latin typeface="Arial Unicode MS" panose="020B0604020202020204" pitchFamily="34" charset="-128"/>
              </a:rPr>
              <a:t>(from Chapter 5 of CGG </a:t>
            </a:r>
            <a:r>
              <a:rPr lang="en-US" altLang="en-US" sz="3200" i="1" dirty="0">
                <a:latin typeface="Arial Unicode MS" panose="020B0604020202020204" pitchFamily="34" charset="-128"/>
              </a:rPr>
              <a:t>Principles of Comparative Politics</a:t>
            </a:r>
            <a:r>
              <a:rPr lang="en-US" altLang="en-US" sz="3200" dirty="0">
                <a:latin typeface="Arial Unicode MS" panose="020B0604020202020204" pitchFamily="34" charset="-128"/>
              </a:rPr>
              <a:t>)*</a:t>
            </a:r>
          </a:p>
        </p:txBody>
      </p:sp>
      <p:sp>
        <p:nvSpPr>
          <p:cNvPr id="2" name="TextBox 1">
            <a:extLst>
              <a:ext uri="{FF2B5EF4-FFF2-40B4-BE49-F238E27FC236}">
                <a16:creationId xmlns:a16="http://schemas.microsoft.com/office/drawing/2014/main" id="{6C67416E-C9A5-E440-ACFC-B85CE8001BAA}"/>
              </a:ext>
            </a:extLst>
          </p:cNvPr>
          <p:cNvSpPr txBox="1"/>
          <p:nvPr/>
        </p:nvSpPr>
        <p:spPr>
          <a:xfrm>
            <a:off x="1143000" y="6172200"/>
            <a:ext cx="4095993" cy="369332"/>
          </a:xfrm>
          <a:prstGeom prst="rect">
            <a:avLst/>
          </a:prstGeom>
          <a:noFill/>
        </p:spPr>
        <p:txBody>
          <a:bodyPr wrap="none" rtlCol="0">
            <a:spAutoFit/>
          </a:bodyPr>
          <a:lstStyle/>
          <a:p>
            <a:r>
              <a:rPr lang="en-US" dirty="0"/>
              <a:t>*Scan of relevant pages in Blackboard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153" name="Picture 13" descr="C:\Users\williamslaro\Dropbox\CQ Press\FIG5-1.jpg">
            <a:extLst>
              <a:ext uri="{FF2B5EF4-FFF2-40B4-BE49-F238E27FC236}">
                <a16:creationId xmlns:a16="http://schemas.microsoft.com/office/drawing/2014/main" id="{4BE81E2E-2D2C-664E-80C0-3500E64C0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727075"/>
            <a:ext cx="8653462"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9D09E0C4-4D49-154D-8DBC-ECF2CCB923F7}"/>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Measuring Democracy</a:t>
            </a:r>
          </a:p>
        </p:txBody>
      </p:sp>
      <p:sp>
        <p:nvSpPr>
          <p:cNvPr id="51202" name="Rectangle 3">
            <a:extLst>
              <a:ext uri="{FF2B5EF4-FFF2-40B4-BE49-F238E27FC236}">
                <a16:creationId xmlns:a16="http://schemas.microsoft.com/office/drawing/2014/main" id="{CC2A3860-C287-8F40-9083-BE2C023E5696}"/>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a:latin typeface="Times New Roman" panose="02020603050405020304" pitchFamily="18" charset="0"/>
                <a:ea typeface="ＭＳ Ｐゴシック" panose="020B0600070205080204" pitchFamily="34" charset="-128"/>
              </a:rPr>
              <a:t>How have political scientists operationalized the concept of democracy?</a:t>
            </a:r>
          </a:p>
          <a:p>
            <a:pPr eaLnBrk="1" hangingPunct="1">
              <a:buFont typeface="Wingdings" pitchFamily="2" charset="2"/>
              <a:buBlip>
                <a:blip r:embed="rId3"/>
              </a:buBlip>
            </a:pPr>
            <a:endParaRPr lang="en-US" altLang="en-US" sz="2600">
              <a:latin typeface="Times New Roman" panose="02020603050405020304" pitchFamily="18" charset="0"/>
              <a:ea typeface="ＭＳ Ｐゴシック" panose="020B0600070205080204" pitchFamily="34" charset="-128"/>
            </a:endParaRPr>
          </a:p>
          <a:p>
            <a:pPr eaLnBrk="1" hangingPunct="1">
              <a:buFont typeface="Wingdings" pitchFamily="2" charset="2"/>
              <a:buBlip>
                <a:blip r:embed="rId3"/>
              </a:buBlip>
            </a:pPr>
            <a:r>
              <a:rPr lang="en-US" altLang="en-US" sz="2600">
                <a:latin typeface="Times New Roman" panose="02020603050405020304" pitchFamily="18" charset="0"/>
                <a:ea typeface="ＭＳ Ｐゴシック" panose="020B0600070205080204" pitchFamily="34" charset="-128"/>
              </a:rPr>
              <a:t>What are the strengths and weaknesses of these operationalizations?</a:t>
            </a:r>
          </a:p>
          <a:p>
            <a:pPr eaLnBrk="1" hangingPunct="1">
              <a:buFont typeface="Wingdings" pitchFamily="2" charset="2"/>
              <a:buBlip>
                <a:blip r:embed="rId3"/>
              </a:buBlip>
            </a:pPr>
            <a:endParaRPr lang="en-US" altLang="en-US" sz="2600">
              <a:latin typeface="Times New Roman" panose="02020603050405020304" pitchFamily="18" charset="0"/>
              <a:ea typeface="ＭＳ Ｐゴシック" panose="020B0600070205080204" pitchFamily="34" charset="-128"/>
            </a:endParaRPr>
          </a:p>
          <a:p>
            <a:pPr eaLnBrk="1" hangingPunct="1">
              <a:buFont typeface="Wingdings" pitchFamily="2" charset="2"/>
              <a:buBlip>
                <a:blip r:embed="rId3"/>
              </a:buBlip>
            </a:pPr>
            <a:r>
              <a:rPr lang="en-US" altLang="en-US" sz="2600">
                <a:latin typeface="Times New Roman" panose="02020603050405020304" pitchFamily="18" charset="0"/>
                <a:ea typeface="ＭＳ Ｐゴシック" panose="020B0600070205080204" pitchFamily="34" charset="-128"/>
              </a:rPr>
              <a:t>We focus on three measures.</a:t>
            </a:r>
          </a:p>
          <a:p>
            <a:pPr lvl="1" eaLnBrk="1" hangingPunct="1">
              <a:buFont typeface="Wingdings" pitchFamily="2" charset="2"/>
              <a:buBlip>
                <a:blip r:embed="rId4"/>
              </a:buBlip>
            </a:pPr>
            <a:r>
              <a:rPr lang="en-US" altLang="en-US" sz="2200">
                <a:latin typeface="Times New Roman" panose="02020603050405020304" pitchFamily="18" charset="0"/>
                <a:ea typeface="ＭＳ Ｐゴシック" panose="020B0600070205080204" pitchFamily="34" charset="-128"/>
              </a:rPr>
              <a:t>Democracy-Dictatorship (DD)</a:t>
            </a:r>
          </a:p>
          <a:p>
            <a:pPr lvl="1" eaLnBrk="1" hangingPunct="1">
              <a:buFont typeface="Wingdings" pitchFamily="2" charset="2"/>
              <a:buBlip>
                <a:blip r:embed="rId4"/>
              </a:buBlip>
            </a:pPr>
            <a:r>
              <a:rPr lang="en-US" altLang="en-US" sz="2200">
                <a:latin typeface="Times New Roman" panose="02020603050405020304" pitchFamily="18" charset="0"/>
                <a:ea typeface="ＭＳ Ｐゴシック" panose="020B0600070205080204" pitchFamily="34" charset="-128"/>
              </a:rPr>
              <a:t>Polity IV</a:t>
            </a:r>
          </a:p>
          <a:p>
            <a:pPr lvl="1" eaLnBrk="1" hangingPunct="1">
              <a:buFont typeface="Wingdings" pitchFamily="2" charset="2"/>
              <a:buBlip>
                <a:blip r:embed="rId4"/>
              </a:buBlip>
            </a:pPr>
            <a:r>
              <a:rPr lang="en-US" altLang="en-US" sz="2200">
                <a:latin typeface="Times New Roman" panose="02020603050405020304" pitchFamily="18" charset="0"/>
                <a:ea typeface="ＭＳ Ｐゴシック" panose="020B0600070205080204" pitchFamily="34" charset="-128"/>
              </a:rPr>
              <a:t>Freedom House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36ADC7-CEDB-B240-8EF8-46145CFDFBF8}"/>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Democracy-Dictatorship (DD)</a:t>
            </a:r>
          </a:p>
        </p:txBody>
      </p:sp>
      <p:sp>
        <p:nvSpPr>
          <p:cNvPr id="53250" name="Rectangle 3">
            <a:extLst>
              <a:ext uri="{FF2B5EF4-FFF2-40B4-BE49-F238E27FC236}">
                <a16:creationId xmlns:a16="http://schemas.microsoft.com/office/drawing/2014/main" id="{79465CB8-0000-244F-8A31-015B858B8334}"/>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Builds on Dahl</a:t>
            </a:r>
            <a:r>
              <a:rPr lang="ja-JP" altLang="en-US" sz="2600" dirty="0">
                <a:latin typeface="Times New Roman" panose="02020603050405020304" pitchFamily="18" charset="0"/>
                <a:ea typeface="ＭＳ Ｐゴシック" panose="020B0600070205080204" pitchFamily="34" charset="-128"/>
              </a:rPr>
              <a:t>’</a:t>
            </a:r>
            <a:r>
              <a:rPr lang="en-US" altLang="ja-JP" sz="2600" dirty="0">
                <a:latin typeface="Times New Roman" panose="02020603050405020304" pitchFamily="18" charset="0"/>
                <a:ea typeface="ＭＳ Ｐゴシック" panose="020B0600070205080204" pitchFamily="34" charset="-128"/>
              </a:rPr>
              <a:t>s (1971) notion of </a:t>
            </a:r>
            <a:r>
              <a:rPr lang="ja-JP" altLang="en-US" sz="2600" dirty="0">
                <a:latin typeface="Times New Roman" panose="02020603050405020304" pitchFamily="18" charset="0"/>
                <a:ea typeface="ＭＳ Ｐゴシック" panose="020B0600070205080204" pitchFamily="34" charset="-128"/>
              </a:rPr>
              <a:t>“</a:t>
            </a:r>
            <a:r>
              <a:rPr lang="en-US" altLang="ja-JP" sz="2600" dirty="0">
                <a:latin typeface="Times New Roman" panose="02020603050405020304" pitchFamily="18" charset="0"/>
                <a:ea typeface="ＭＳ Ｐゴシック" panose="020B0600070205080204" pitchFamily="34" charset="-128"/>
              </a:rPr>
              <a:t>contestation</a:t>
            </a:r>
            <a:r>
              <a:rPr lang="ja-JP" altLang="en-US" sz="2600" dirty="0">
                <a:latin typeface="Times New Roman" panose="02020603050405020304" pitchFamily="18" charset="0"/>
                <a:ea typeface="ＭＳ Ｐゴシック" panose="020B0600070205080204" pitchFamily="34" charset="-128"/>
              </a:rPr>
              <a:t>”</a:t>
            </a:r>
            <a:r>
              <a:rPr lang="en-US" altLang="ja-JP" sz="2600" dirty="0">
                <a:latin typeface="Times New Roman" panose="02020603050405020304" pitchFamily="18" charset="0"/>
                <a:ea typeface="ＭＳ Ｐゴシック" panose="020B0600070205080204" pitchFamily="34" charset="-128"/>
              </a:rPr>
              <a:t> and Schumpeter</a:t>
            </a:r>
            <a:r>
              <a:rPr lang="ja-JP" altLang="en-US" sz="2600" dirty="0">
                <a:latin typeface="Times New Roman" panose="02020603050405020304" pitchFamily="18" charset="0"/>
                <a:ea typeface="ＭＳ Ｐゴシック" panose="020B0600070205080204" pitchFamily="34" charset="-128"/>
              </a:rPr>
              <a:t>’</a:t>
            </a:r>
            <a:r>
              <a:rPr lang="en-US" altLang="ja-JP" sz="2600" dirty="0">
                <a:latin typeface="Times New Roman" panose="02020603050405020304" pitchFamily="18" charset="0"/>
                <a:ea typeface="ＭＳ Ｐゴシック" panose="020B0600070205080204" pitchFamily="34" charset="-128"/>
              </a:rPr>
              <a:t>s (1942) notion of competition.</a:t>
            </a:r>
          </a:p>
          <a:p>
            <a:pPr eaLnBrk="1" hangingPunct="1">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eaLnBrk="1" hangingPunct="1">
              <a:buFont typeface="Wingdings" pitchFamily="2" charset="2"/>
              <a:buBlip>
                <a:blip r:embed="rId3"/>
              </a:buBlip>
            </a:pPr>
            <a:r>
              <a:rPr lang="en-US" altLang="en-US" sz="2600" b="1" dirty="0">
                <a:latin typeface="Times New Roman" panose="02020603050405020304" pitchFamily="18" charset="0"/>
                <a:ea typeface="ＭＳ Ｐゴシック" panose="020B0600070205080204" pitchFamily="34" charset="-128"/>
              </a:rPr>
              <a:t>Democracy</a:t>
            </a:r>
            <a:r>
              <a:rPr lang="en-US" altLang="en-US" sz="2600" dirty="0">
                <a:latin typeface="Times New Roman" panose="02020603050405020304" pitchFamily="18" charset="0"/>
                <a:ea typeface="ＭＳ Ｐゴシック" panose="020B0600070205080204" pitchFamily="34" charset="-128"/>
              </a:rPr>
              <a:t> is a regime </a:t>
            </a:r>
            <a:r>
              <a:rPr lang="ja-JP" altLang="en-US" sz="2600" dirty="0">
                <a:latin typeface="Times New Roman" panose="02020603050405020304" pitchFamily="18" charset="0"/>
                <a:ea typeface="ＭＳ Ｐゴシック" panose="020B0600070205080204" pitchFamily="34" charset="-128"/>
              </a:rPr>
              <a:t>“</a:t>
            </a:r>
            <a:r>
              <a:rPr lang="en-US" altLang="ja-JP" sz="2600" i="1" dirty="0">
                <a:latin typeface="Times New Roman" panose="02020603050405020304" pitchFamily="18" charset="0"/>
                <a:ea typeface="ＭＳ Ｐゴシック" panose="020B0600070205080204" pitchFamily="34" charset="-128"/>
              </a:rPr>
              <a:t>in which governmental offices are filled as a consequence of contested elections</a:t>
            </a:r>
            <a:r>
              <a:rPr lang="en-US" altLang="ja-JP" sz="2600" dirty="0">
                <a:latin typeface="Times New Roman" panose="02020603050405020304" pitchFamily="18" charset="0"/>
                <a:ea typeface="ＭＳ Ｐゴシック" panose="020B0600070205080204" pitchFamily="34" charset="-128"/>
              </a:rPr>
              <a:t>.</a:t>
            </a:r>
            <a:r>
              <a:rPr lang="ja-JP" altLang="en-US" sz="2600" dirty="0">
                <a:latin typeface="Times New Roman" panose="02020603050405020304" pitchFamily="18" charset="0"/>
                <a:ea typeface="ＭＳ Ｐゴシック" panose="020B0600070205080204" pitchFamily="34" charset="-128"/>
              </a:rPr>
              <a:t>”</a:t>
            </a:r>
            <a:endParaRPr lang="en-US" altLang="ja-JP" sz="2600" dirty="0">
              <a:latin typeface="Times New Roman" panose="02020603050405020304" pitchFamily="18" charset="0"/>
              <a:ea typeface="ＭＳ Ｐゴシック" panose="020B0600070205080204" pitchFamily="34" charset="-128"/>
            </a:endParaRPr>
          </a:p>
          <a:p>
            <a:pPr eaLnBrk="1" hangingPunct="1">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Empirical scope is 199 countries from 1946 (or independence) to 2008.</a:t>
            </a:r>
            <a:endParaRPr lang="en-US" altLang="en-US" sz="2600" dirty="0">
              <a:solidFill>
                <a:srgbClr val="FF0000"/>
              </a:solidFill>
              <a:latin typeface="Times New Roman" panose="02020603050405020304" pitchFamily="18"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FA6ADB46-4E4C-464C-929E-414E6CF7E5F4}"/>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Democracy-Dictatorship (DD)</a:t>
            </a:r>
          </a:p>
        </p:txBody>
      </p:sp>
      <p:sp>
        <p:nvSpPr>
          <p:cNvPr id="55298" name="Rectangle 3">
            <a:extLst>
              <a:ext uri="{FF2B5EF4-FFF2-40B4-BE49-F238E27FC236}">
                <a16:creationId xmlns:a16="http://schemas.microsoft.com/office/drawing/2014/main" id="{076115AE-CF13-D14A-A3CE-5CE5D9EAC27A}"/>
              </a:ext>
            </a:extLst>
          </p:cNvPr>
          <p:cNvSpPr>
            <a:spLocks noGrp="1" noChangeArrowheads="1"/>
          </p:cNvSpPr>
          <p:nvPr>
            <p:ph idx="1"/>
          </p:nvPr>
        </p:nvSpPr>
        <p:spPr/>
        <p:txBody>
          <a:bodyPr/>
          <a:lstStyle/>
          <a:p>
            <a:pPr marL="571500" indent="-571500"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A country is a democracy if:</a:t>
            </a:r>
          </a:p>
          <a:p>
            <a:pPr marL="839788" lvl="1" indent="-495300" eaLnBrk="1" hangingPunct="1">
              <a:lnSpc>
                <a:spcPct val="90000"/>
              </a:lnSpc>
              <a:buFont typeface="Wingdings" pitchFamily="2" charset="2"/>
              <a:buAutoNum type="arabicPeriod"/>
            </a:pPr>
            <a:r>
              <a:rPr lang="en-US" altLang="en-US" sz="2200" dirty="0">
                <a:latin typeface="Times New Roman" panose="02020603050405020304" pitchFamily="18" charset="0"/>
                <a:ea typeface="ＭＳ Ｐゴシック" panose="020B0600070205080204" pitchFamily="34" charset="-128"/>
              </a:rPr>
              <a:t>The chief executive is elected.</a:t>
            </a:r>
          </a:p>
          <a:p>
            <a:pPr marL="839788" lvl="1" indent="-495300" eaLnBrk="1" hangingPunct="1">
              <a:lnSpc>
                <a:spcPct val="90000"/>
              </a:lnSpc>
              <a:buFont typeface="Wingdings" pitchFamily="2" charset="2"/>
              <a:buAutoNum type="arabicPeriod"/>
            </a:pPr>
            <a:r>
              <a:rPr lang="en-US" altLang="en-US" sz="2200" dirty="0">
                <a:latin typeface="Times New Roman" panose="02020603050405020304" pitchFamily="18" charset="0"/>
                <a:ea typeface="ＭＳ Ｐゴシック" panose="020B0600070205080204" pitchFamily="34" charset="-128"/>
              </a:rPr>
              <a:t>The legislature is elected.</a:t>
            </a:r>
          </a:p>
          <a:p>
            <a:pPr marL="839788" lvl="1" indent="-495300" eaLnBrk="1" hangingPunct="1">
              <a:lnSpc>
                <a:spcPct val="90000"/>
              </a:lnSpc>
              <a:buFont typeface="Wingdings" pitchFamily="2" charset="2"/>
              <a:buAutoNum type="arabicPeriod"/>
            </a:pPr>
            <a:r>
              <a:rPr lang="en-US" altLang="en-US" sz="2200" dirty="0">
                <a:latin typeface="Times New Roman" panose="02020603050405020304" pitchFamily="18" charset="0"/>
                <a:ea typeface="ＭＳ Ｐゴシック" panose="020B0600070205080204" pitchFamily="34" charset="-128"/>
              </a:rPr>
              <a:t>There is more than one party competing in elections.</a:t>
            </a:r>
          </a:p>
          <a:p>
            <a:pPr marL="839788" lvl="1" indent="-495300" eaLnBrk="1" hangingPunct="1">
              <a:lnSpc>
                <a:spcPct val="90000"/>
              </a:lnSpc>
              <a:buFont typeface="Wingdings" pitchFamily="2" charset="2"/>
              <a:buAutoNum type="arabicPeriod"/>
            </a:pPr>
            <a:r>
              <a:rPr lang="en-US" altLang="en-US" sz="2200" dirty="0">
                <a:latin typeface="Times New Roman" panose="02020603050405020304" pitchFamily="18" charset="0"/>
                <a:ea typeface="ＭＳ Ｐゴシック" panose="020B0600070205080204" pitchFamily="34" charset="-128"/>
              </a:rPr>
              <a:t>There has been an alternation in power under identical electoral rules.</a:t>
            </a:r>
          </a:p>
          <a:p>
            <a:pPr marL="571500" indent="-571500" eaLnBrk="1" hangingPunct="1">
              <a:lnSpc>
                <a:spcPct val="90000"/>
              </a:lnSpc>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marL="571500" indent="-571500"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If any one or more of these four conditions does not hold, then the country is a dictatorship.</a:t>
            </a:r>
          </a:p>
          <a:p>
            <a:pPr marL="571500" indent="-571500" eaLnBrk="1" hangingPunct="1">
              <a:lnSpc>
                <a:spcPct val="90000"/>
              </a:lnSpc>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marL="571500" indent="-571500"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A country is either a dictatorship or a democracy.</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113614C2-78B6-CA42-B50B-4545A91ED193}"/>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Democracy-Dictatorship (DD)</a:t>
            </a:r>
          </a:p>
        </p:txBody>
      </p:sp>
      <p:sp>
        <p:nvSpPr>
          <p:cNvPr id="24579" name="Rectangle 3">
            <a:extLst>
              <a:ext uri="{FF2B5EF4-FFF2-40B4-BE49-F238E27FC236}">
                <a16:creationId xmlns:a16="http://schemas.microsoft.com/office/drawing/2014/main" id="{530FD4A3-C215-2E4B-8008-0ED9E9FEE83B}"/>
              </a:ext>
            </a:extLst>
          </p:cNvPr>
          <p:cNvSpPr>
            <a:spLocks noGrp="1" noChangeArrowheads="1"/>
          </p:cNvSpPr>
          <p:nvPr>
            <p:ph idx="1"/>
          </p:nvPr>
        </p:nvSpPr>
        <p:spPr/>
        <p:txBody>
          <a:bodyPr rtlCol="0">
            <a:normAutofit lnSpcReduction="10000"/>
          </a:bodyPr>
          <a:lstStyle/>
          <a:p>
            <a:pPr eaLnBrk="1" fontAlgn="auto" hangingPunct="1">
              <a:spcAft>
                <a:spcPts val="0"/>
              </a:spcAft>
              <a:buFont typeface="Wingdings" charset="0"/>
              <a:buBlip>
                <a:blip r:embed="rId3"/>
              </a:buBlip>
              <a:defRPr/>
            </a:pPr>
            <a:r>
              <a:rPr lang="en-US" sz="2600">
                <a:latin typeface="Times New Roman" charset="0"/>
                <a:ea typeface="+mn-ea"/>
                <a:cs typeface="+mn-cs"/>
              </a:rPr>
              <a:t>Contestation is very important for DD.</a:t>
            </a:r>
          </a:p>
          <a:p>
            <a:pPr eaLnBrk="1" fontAlgn="auto" hangingPunct="1">
              <a:spcAft>
                <a:spcPts val="0"/>
              </a:spcAft>
              <a:buFont typeface="Wingdings" charset="0"/>
              <a:buBlip>
                <a:blip r:embed="rId3"/>
              </a:buBlip>
              <a:defRPr/>
            </a:pPr>
            <a:r>
              <a:rPr lang="en-US" sz="2600">
                <a:latin typeface="Times New Roman" charset="0"/>
                <a:ea typeface="+mn-ea"/>
                <a:cs typeface="+mn-cs"/>
              </a:rPr>
              <a:t>Contestation occurs when there is an opposition that has some chance of winning office as a consequence of elections.</a:t>
            </a:r>
          </a:p>
          <a:p>
            <a:pPr lvl="1" eaLnBrk="1" fontAlgn="auto" hangingPunct="1">
              <a:spcAft>
                <a:spcPts val="0"/>
              </a:spcAft>
              <a:buFont typeface="Wingdings" charset="0"/>
              <a:buBlip>
                <a:blip r:embed="rId4"/>
              </a:buBlip>
              <a:defRPr/>
            </a:pPr>
            <a:r>
              <a:rPr lang="en-US" sz="2200" i="1">
                <a:solidFill>
                  <a:srgbClr val="FF0000"/>
                </a:solidFill>
                <a:latin typeface="Times New Roman" charset="0"/>
                <a:ea typeface="+mn-ea"/>
              </a:rPr>
              <a:t>Ex ante </a:t>
            </a:r>
            <a:r>
              <a:rPr lang="en-US" sz="2200">
                <a:solidFill>
                  <a:srgbClr val="FF0000"/>
                </a:solidFill>
                <a:latin typeface="Times New Roman" charset="0"/>
                <a:ea typeface="+mn-ea"/>
              </a:rPr>
              <a:t>uncertainty</a:t>
            </a:r>
            <a:r>
              <a:rPr lang="en-US" sz="2200">
                <a:latin typeface="Times New Roman" charset="0"/>
                <a:ea typeface="+mn-ea"/>
              </a:rPr>
              <a:t>: outcome of election is not known before it takes place.</a:t>
            </a:r>
          </a:p>
          <a:p>
            <a:pPr lvl="1" eaLnBrk="1" fontAlgn="auto" hangingPunct="1">
              <a:spcAft>
                <a:spcPts val="0"/>
              </a:spcAft>
              <a:buFont typeface="Wingdings" charset="0"/>
              <a:buBlip>
                <a:blip r:embed="rId4"/>
              </a:buBlip>
              <a:defRPr/>
            </a:pPr>
            <a:r>
              <a:rPr lang="en-US" sz="2200" i="1">
                <a:solidFill>
                  <a:srgbClr val="FF0000"/>
                </a:solidFill>
                <a:latin typeface="Times New Roman" charset="0"/>
                <a:ea typeface="+mn-ea"/>
              </a:rPr>
              <a:t>Ex post</a:t>
            </a:r>
            <a:r>
              <a:rPr lang="en-US" sz="2200">
                <a:solidFill>
                  <a:srgbClr val="FF0000"/>
                </a:solidFill>
                <a:latin typeface="Times New Roman" charset="0"/>
                <a:ea typeface="+mn-ea"/>
              </a:rPr>
              <a:t> irreversibility</a:t>
            </a:r>
            <a:r>
              <a:rPr lang="en-US" sz="2200">
                <a:latin typeface="Times New Roman" charset="0"/>
                <a:ea typeface="+mn-ea"/>
              </a:rPr>
              <a:t>: the winner of the electoral contest actually takes office.</a:t>
            </a:r>
          </a:p>
          <a:p>
            <a:pPr lvl="1" eaLnBrk="1" fontAlgn="auto" hangingPunct="1">
              <a:spcAft>
                <a:spcPts val="0"/>
              </a:spcAft>
              <a:buFont typeface="Wingdings" charset="0"/>
              <a:buBlip>
                <a:blip r:embed="rId4"/>
              </a:buBlip>
              <a:defRPr/>
            </a:pPr>
            <a:r>
              <a:rPr lang="en-US" sz="2200">
                <a:solidFill>
                  <a:srgbClr val="FF0000"/>
                </a:solidFill>
                <a:latin typeface="Times New Roman" charset="0"/>
                <a:ea typeface="+mn-ea"/>
              </a:rPr>
              <a:t>Repeatability</a:t>
            </a:r>
            <a:r>
              <a:rPr lang="en-US" sz="2200">
                <a:latin typeface="Times New Roman" charset="0"/>
                <a:ea typeface="+mn-ea"/>
              </a:rPr>
              <a:t>: elections occur at regular and known intervals.</a:t>
            </a:r>
            <a:endParaRPr lang="en-US">
              <a:latin typeface="Times New Roman" charset="0"/>
              <a:ea typeface="+mn-ea"/>
            </a:endParaRPr>
          </a:p>
          <a:p>
            <a:pPr eaLnBrk="1" fontAlgn="auto" hangingPunct="1">
              <a:spcAft>
                <a:spcPts val="0"/>
              </a:spcAft>
              <a:buFont typeface="Wingdings" charset="0"/>
              <a:buBlip>
                <a:blip r:embed="rId3"/>
              </a:buBlip>
              <a:defRPr/>
            </a:pPr>
            <a:r>
              <a:rPr lang="en-US" sz="2600">
                <a:latin typeface="Times New Roman" charset="0"/>
                <a:ea typeface="+mn-ea"/>
                <a:cs typeface="+mn-cs"/>
              </a:rPr>
              <a:t>Voters must have at least two alternatives to choose from</a:t>
            </a:r>
          </a:p>
          <a:p>
            <a:pPr lvl="1" eaLnBrk="1" fontAlgn="auto" hangingPunct="1">
              <a:spcAft>
                <a:spcPts val="0"/>
              </a:spcAft>
              <a:buFont typeface="Wingdings" charset="0"/>
              <a:buBlip>
                <a:blip r:embed="rId3"/>
              </a:buBlip>
              <a:defRPr/>
            </a:pPr>
            <a:r>
              <a:rPr lang="en-US" sz="2200">
                <a:latin typeface="Times New Roman" charset="0"/>
                <a:ea typeface="+mn-ea"/>
              </a:rPr>
              <a:t>States where voters only have a single party list are excluded (i.e., Syria, Turkmenistan and Vietnam)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39AB2C8-DBAD-DC4E-9549-BCA8A15BEBCC}"/>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Democracy-Dictatorship (DD)</a:t>
            </a:r>
          </a:p>
        </p:txBody>
      </p:sp>
      <p:sp>
        <p:nvSpPr>
          <p:cNvPr id="59394" name="Rectangle 3">
            <a:extLst>
              <a:ext uri="{FF2B5EF4-FFF2-40B4-BE49-F238E27FC236}">
                <a16:creationId xmlns:a16="http://schemas.microsoft.com/office/drawing/2014/main" id="{D9B4C9A9-8768-8C4C-A783-BFC87E128356}"/>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a:latin typeface="Times New Roman" panose="02020603050405020304" pitchFamily="18" charset="0"/>
                <a:ea typeface="ＭＳ Ｐゴシック" panose="020B0600070205080204" pitchFamily="34" charset="-128"/>
              </a:rPr>
              <a:t>Contested elections are a necessary, but not sufficient, condition for DD classification of democracies.</a:t>
            </a:r>
          </a:p>
          <a:p>
            <a:pPr eaLnBrk="1" hangingPunct="1">
              <a:buFont typeface="Wingdings" pitchFamily="2" charset="2"/>
              <a:buBlip>
                <a:blip r:embed="rId3"/>
              </a:buBlip>
            </a:pPr>
            <a:endParaRPr lang="en-US" altLang="en-US" sz="2600">
              <a:latin typeface="Times New Roman" panose="02020603050405020304" pitchFamily="18" charset="0"/>
              <a:ea typeface="ＭＳ Ｐゴシック" panose="020B0600070205080204" pitchFamily="34" charset="-128"/>
            </a:endParaRPr>
          </a:p>
          <a:p>
            <a:pPr eaLnBrk="1" hangingPunct="1">
              <a:buFont typeface="Wingdings" pitchFamily="2" charset="2"/>
              <a:buBlip>
                <a:blip r:embed="rId3"/>
              </a:buBlip>
            </a:pPr>
            <a:r>
              <a:rPr lang="en-US" altLang="en-US" sz="2600">
                <a:latin typeface="Times New Roman" panose="02020603050405020304" pitchFamily="18" charset="0"/>
                <a:ea typeface="ＭＳ Ｐゴシック" panose="020B0600070205080204" pitchFamily="34" charset="-128"/>
              </a:rPr>
              <a:t>You also need an alternation in power.</a:t>
            </a:r>
          </a:p>
          <a:p>
            <a:pPr eaLnBrk="1" hangingPunct="1">
              <a:buFont typeface="Wingdings" pitchFamily="2" charset="2"/>
              <a:buBlip>
                <a:blip r:embed="rId3"/>
              </a:buBlip>
            </a:pPr>
            <a:endParaRPr lang="en-US" altLang="en-US" sz="2600">
              <a:latin typeface="Times New Roman" panose="02020603050405020304" pitchFamily="18" charset="0"/>
              <a:ea typeface="ＭＳ Ｐゴシック" panose="020B0600070205080204" pitchFamily="34" charset="-128"/>
            </a:endParaRPr>
          </a:p>
          <a:p>
            <a:pPr algn="ctr" eaLnBrk="1" hangingPunct="1">
              <a:buFont typeface="Wingdings" pitchFamily="2" charset="2"/>
              <a:buNone/>
            </a:pPr>
            <a:r>
              <a:rPr lang="en-US" altLang="en-US" sz="2600">
                <a:solidFill>
                  <a:srgbClr val="FF0000"/>
                </a:solidFill>
                <a:latin typeface="Times New Roman" panose="02020603050405020304" pitchFamily="18" charset="0"/>
                <a:ea typeface="ＭＳ Ｐゴシック" panose="020B0600070205080204" pitchFamily="34" charset="-128"/>
              </a:rPr>
              <a:t>Why?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28727384-5BE6-3B43-A595-FCA9405C0C37}"/>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Democracy-Dictatorship (DD)</a:t>
            </a:r>
          </a:p>
        </p:txBody>
      </p:sp>
      <p:sp>
        <p:nvSpPr>
          <p:cNvPr id="61442" name="Rectangle 3">
            <a:extLst>
              <a:ext uri="{FF2B5EF4-FFF2-40B4-BE49-F238E27FC236}">
                <a16:creationId xmlns:a16="http://schemas.microsoft.com/office/drawing/2014/main" id="{F6CB93BB-32F7-E149-88CF-7400FED3CB8D}"/>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a:latin typeface="Times New Roman" panose="02020603050405020304" pitchFamily="18" charset="0"/>
                <a:ea typeface="ＭＳ Ｐゴシック" panose="020B0600070205080204" pitchFamily="34" charset="-128"/>
              </a:rPr>
              <a:t>The problem is that it is difficult to distinguish between regimes in which (a) incumbents never lose power because they are popular and (b) incumbents hold elections only because they know they will not lose them.</a:t>
            </a:r>
          </a:p>
          <a:p>
            <a:pPr lvl="1" eaLnBrk="1" hangingPunct="1">
              <a:buFont typeface="Wingdings" pitchFamily="2" charset="2"/>
              <a:buBlip>
                <a:blip r:embed="rId4"/>
              </a:buBlip>
            </a:pPr>
            <a:r>
              <a:rPr lang="en-US" altLang="en-US" sz="2200">
                <a:latin typeface="Times New Roman" panose="02020603050405020304" pitchFamily="18" charset="0"/>
                <a:ea typeface="ＭＳ Ｐゴシック" panose="020B0600070205080204" pitchFamily="34" charset="-128"/>
              </a:rPr>
              <a:t>The two cases are observationally equivalent.</a:t>
            </a:r>
          </a:p>
          <a:p>
            <a:pPr lvl="1" eaLnBrk="1" hangingPunct="1">
              <a:buFont typeface="Wingdings" pitchFamily="2" charset="2"/>
              <a:buBlip>
                <a:blip r:embed="rId4"/>
              </a:buBlip>
            </a:pPr>
            <a:r>
              <a:rPr lang="en-US" altLang="en-US" sz="2200">
                <a:latin typeface="Times New Roman" panose="02020603050405020304" pitchFamily="18" charset="0"/>
                <a:ea typeface="ＭＳ Ｐゴシック" panose="020B0600070205080204" pitchFamily="34" charset="-128"/>
              </a:rPr>
              <a:t>Botswana, Japan, Malaysia, Mexico.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6F08086B-94BE-E541-A0FD-0E5C0C5042D9}"/>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Democracy-Dictatorship (DD)</a:t>
            </a:r>
          </a:p>
        </p:txBody>
      </p:sp>
      <p:sp>
        <p:nvSpPr>
          <p:cNvPr id="63490" name="Rectangle 3">
            <a:extLst>
              <a:ext uri="{FF2B5EF4-FFF2-40B4-BE49-F238E27FC236}">
                <a16:creationId xmlns:a16="http://schemas.microsoft.com/office/drawing/2014/main" id="{A56E158F-D8A9-584B-AC6D-1D986A5E5D94}"/>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DD builds on Dahl in two ways.</a:t>
            </a:r>
          </a:p>
          <a:p>
            <a:pPr lvl="1" eaLnBrk="1" hangingPunct="1">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Purely procedural or minimalist view of democracy.</a:t>
            </a:r>
          </a:p>
          <a:p>
            <a:pPr lvl="1" eaLnBrk="1" hangingPunct="1">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Focuses on Dahl</a:t>
            </a:r>
            <a:r>
              <a:rPr lang="ja-JP" altLang="en-US" sz="2200">
                <a:latin typeface="Times New Roman" panose="02020603050405020304" pitchFamily="18" charset="0"/>
                <a:ea typeface="ＭＳ Ｐゴシック" panose="020B0600070205080204" pitchFamily="34" charset="-128"/>
              </a:rPr>
              <a:t>’</a:t>
            </a:r>
            <a:r>
              <a:rPr lang="en-US" altLang="ja-JP" sz="2200" dirty="0">
                <a:latin typeface="Times New Roman" panose="02020603050405020304" pitchFamily="18" charset="0"/>
                <a:ea typeface="ＭＳ Ｐゴシック" panose="020B0600070205080204" pitchFamily="34" charset="-128"/>
              </a:rPr>
              <a:t>s notion of contestation.</a:t>
            </a:r>
          </a:p>
          <a:p>
            <a:pPr lvl="1" eaLnBrk="1" hangingPunct="1">
              <a:buFont typeface="Wingdings" pitchFamily="2" charset="2"/>
              <a:buBlip>
                <a:blip r:embed="rId3"/>
              </a:buBlip>
            </a:pPr>
            <a:endParaRPr lang="en-US" altLang="en-US" dirty="0">
              <a:latin typeface="Times New Roman" panose="02020603050405020304" pitchFamily="18" charset="0"/>
              <a:ea typeface="ＭＳ Ｐゴシック" panose="020B0600070205080204" pitchFamily="34" charset="-128"/>
            </a:endParaRPr>
          </a:p>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The main difference is that DD treats regime type as a dichotomy (</a:t>
            </a:r>
            <a:r>
              <a:rPr lang="en-US" altLang="en-US" sz="2600" i="1" dirty="0">
                <a:latin typeface="Times New Roman" panose="02020603050405020304" pitchFamily="18" charset="0"/>
                <a:ea typeface="ＭＳ Ｐゴシック" panose="020B0600070205080204" pitchFamily="34" charset="-128"/>
              </a:rPr>
              <a:t>either</a:t>
            </a:r>
            <a:r>
              <a:rPr lang="en-US" altLang="en-US" sz="2600" dirty="0">
                <a:latin typeface="Times New Roman" panose="02020603050405020304" pitchFamily="18" charset="0"/>
                <a:ea typeface="ＭＳ Ｐゴシック" panose="020B0600070205080204" pitchFamily="34" charset="-128"/>
              </a:rPr>
              <a:t> democracy </a:t>
            </a:r>
            <a:r>
              <a:rPr lang="en-US" altLang="en-US" sz="2600" i="1" dirty="0">
                <a:latin typeface="Times New Roman" panose="02020603050405020304" pitchFamily="18" charset="0"/>
                <a:ea typeface="ＭＳ Ｐゴシック" panose="020B0600070205080204" pitchFamily="34" charset="-128"/>
              </a:rPr>
              <a:t>or</a:t>
            </a:r>
            <a:r>
              <a:rPr lang="en-US" altLang="en-US" sz="2600" dirty="0">
                <a:latin typeface="Times New Roman" panose="02020603050405020304" pitchFamily="18" charset="0"/>
                <a:ea typeface="ＭＳ Ｐゴシック" panose="020B0600070205080204" pitchFamily="34" charset="-128"/>
              </a:rPr>
              <a:t> dictatorship) rather than as a continuum (</a:t>
            </a:r>
            <a:r>
              <a:rPr lang="en-US" altLang="en-US" sz="2600" i="1" dirty="0">
                <a:latin typeface="Times New Roman" panose="02020603050405020304" pitchFamily="18" charset="0"/>
                <a:ea typeface="ＭＳ Ｐゴシック" panose="020B0600070205080204" pitchFamily="34" charset="-128"/>
              </a:rPr>
              <a:t>more or less </a:t>
            </a:r>
            <a:r>
              <a:rPr lang="en-US" altLang="en-US" sz="2600" dirty="0">
                <a:latin typeface="Times New Roman" panose="02020603050405020304" pitchFamily="18" charset="0"/>
                <a:ea typeface="ＭＳ Ｐゴシック" panose="020B0600070205080204" pitchFamily="34" charset="-128"/>
              </a:rPr>
              <a:t>democratic).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537" name="Picture 2" descr="Clark_2e_Figure 5.2A.jpg">
            <a:extLst>
              <a:ext uri="{FF2B5EF4-FFF2-40B4-BE49-F238E27FC236}">
                <a16:creationId xmlns:a16="http://schemas.microsoft.com/office/drawing/2014/main" id="{07DA1967-DEC7-3E4E-8B33-BF89DCAEA2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7239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8" name="Picture 3" descr="Clark_2e_Figure 5.2B.jpg">
            <a:extLst>
              <a:ext uri="{FF2B5EF4-FFF2-40B4-BE49-F238E27FC236}">
                <a16:creationId xmlns:a16="http://schemas.microsoft.com/office/drawing/2014/main" id="{B8290561-D531-4E47-82EF-6F908E0E40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02038"/>
            <a:ext cx="68580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itle 1">
            <a:extLst>
              <a:ext uri="{FF2B5EF4-FFF2-40B4-BE49-F238E27FC236}">
                <a16:creationId xmlns:a16="http://schemas.microsoft.com/office/drawing/2014/main" id="{3D4A30EB-F1DE-B348-89B3-4F9A33F71664}"/>
              </a:ext>
            </a:extLst>
          </p:cNvPr>
          <p:cNvSpPr>
            <a:spLocks noGrp="1"/>
          </p:cNvSpPr>
          <p:nvPr>
            <p:ph type="title"/>
          </p:nvPr>
        </p:nvSpPr>
        <p:spPr/>
        <p:txBody>
          <a:bodyPr/>
          <a:lstStyle/>
          <a:p>
            <a:pPr eaLnBrk="1" hangingPunct="1"/>
            <a:r>
              <a:rPr lang="en-US" altLang="en-US">
                <a:ea typeface="ＭＳ Ｐゴシック" panose="020B0600070205080204" pitchFamily="34" charset="-128"/>
              </a:rPr>
              <a:t>Classification of Regime Types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9C8BB9EB-4639-C448-8D32-F2538BA54D5B}"/>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Polity IV</a:t>
            </a:r>
          </a:p>
        </p:txBody>
      </p:sp>
      <p:sp>
        <p:nvSpPr>
          <p:cNvPr id="67586" name="Rectangle 3">
            <a:extLst>
              <a:ext uri="{FF2B5EF4-FFF2-40B4-BE49-F238E27FC236}">
                <a16:creationId xmlns:a16="http://schemas.microsoft.com/office/drawing/2014/main" id="{17ED03EC-3793-D547-837A-D5BCE61484ED}"/>
              </a:ext>
            </a:extLst>
          </p:cNvPr>
          <p:cNvSpPr>
            <a:spLocks noGrp="1" noChangeArrowheads="1"/>
          </p:cNvSpPr>
          <p:nvPr>
            <p:ph idx="1"/>
          </p:nvPr>
        </p:nvSpPr>
        <p:spPr>
          <a:xfrm>
            <a:off x="457200" y="1719263"/>
            <a:ext cx="8229600" cy="4757737"/>
          </a:xfrm>
        </p:spPr>
        <p:txBody>
          <a:bodyPr/>
          <a:lstStyle/>
          <a:p>
            <a:pPr eaLnBrk="1" hangingPunct="1">
              <a:lnSpc>
                <a:spcPct val="90000"/>
              </a:lnSpc>
              <a:buFont typeface="Wingdings" pitchFamily="2" charset="2"/>
              <a:buBlip>
                <a:blip r:embed="rId3"/>
              </a:buBlip>
            </a:pPr>
            <a:r>
              <a:rPr lang="en-US" altLang="en-US" sz="2200" dirty="0">
                <a:latin typeface="Times New Roman" panose="02020603050405020304" pitchFamily="18" charset="0"/>
                <a:ea typeface="ＭＳ Ｐゴシック" panose="020B0600070205080204" pitchFamily="34" charset="-128"/>
              </a:rPr>
              <a:t>Empirical scope is 190 countries from 1800 to the present.</a:t>
            </a:r>
          </a:p>
          <a:p>
            <a:pPr eaLnBrk="1" hangingPunct="1">
              <a:lnSpc>
                <a:spcPct val="90000"/>
              </a:lnSpc>
              <a:buFont typeface="Wingdings" pitchFamily="2" charset="2"/>
              <a:buBlip>
                <a:blip r:embed="rId3"/>
              </a:buBlip>
            </a:pPr>
            <a:endParaRPr lang="en-US" altLang="en-US" sz="22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200" dirty="0">
                <a:latin typeface="Times New Roman" panose="02020603050405020304" pitchFamily="18" charset="0"/>
                <a:ea typeface="ＭＳ Ｐゴシック" panose="020B0600070205080204" pitchFamily="34" charset="-128"/>
              </a:rPr>
              <a:t>Provides an annual evaluation of democracy and autocracy.</a:t>
            </a:r>
          </a:p>
          <a:p>
            <a:pPr lvl="1" eaLnBrk="1" hangingPunct="1">
              <a:lnSpc>
                <a:spcPct val="90000"/>
              </a:lnSpc>
              <a:buFont typeface="Wingdings" pitchFamily="2" charset="2"/>
              <a:buBlip>
                <a:blip r:embed="rId4"/>
              </a:buBlip>
            </a:pPr>
            <a:r>
              <a:rPr lang="en-US" altLang="en-US" sz="2000" dirty="0">
                <a:latin typeface="Times New Roman" panose="02020603050405020304" pitchFamily="18" charset="0"/>
                <a:ea typeface="ＭＳ Ｐゴシック" panose="020B0600070205080204" pitchFamily="34" charset="-128"/>
              </a:rPr>
              <a:t>Democracy Measure 0-10.</a:t>
            </a:r>
          </a:p>
          <a:p>
            <a:pPr lvl="1" eaLnBrk="1" hangingPunct="1">
              <a:lnSpc>
                <a:spcPct val="90000"/>
              </a:lnSpc>
              <a:buFont typeface="Wingdings" pitchFamily="2" charset="2"/>
              <a:buBlip>
                <a:blip r:embed="rId4"/>
              </a:buBlip>
            </a:pPr>
            <a:r>
              <a:rPr lang="en-US" altLang="en-US" sz="2000" dirty="0">
                <a:latin typeface="Times New Roman" panose="02020603050405020304" pitchFamily="18" charset="0"/>
                <a:ea typeface="ＭＳ Ｐゴシック" panose="020B0600070205080204" pitchFamily="34" charset="-128"/>
              </a:rPr>
              <a:t>Autocracy Measure 0-10.</a:t>
            </a:r>
          </a:p>
          <a:p>
            <a:pPr eaLnBrk="1" hangingPunct="1">
              <a:lnSpc>
                <a:spcPct val="90000"/>
              </a:lnSpc>
              <a:buFont typeface="Wingdings" pitchFamily="2" charset="2"/>
              <a:buBlip>
                <a:blip r:embed="rId3"/>
              </a:buBlip>
            </a:pPr>
            <a:endParaRPr lang="en-US" altLang="en-US" sz="22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200" dirty="0">
                <a:latin typeface="Times New Roman" panose="02020603050405020304" pitchFamily="18" charset="0"/>
                <a:ea typeface="ＭＳ Ｐゴシック" panose="020B0600070205080204" pitchFamily="34" charset="-128"/>
              </a:rPr>
              <a:t>From these two measures it provides a </a:t>
            </a:r>
            <a:r>
              <a:rPr lang="en-US" altLang="en-US" sz="2200" dirty="0">
                <a:solidFill>
                  <a:srgbClr val="FF0000"/>
                </a:solidFill>
                <a:latin typeface="Times New Roman" panose="02020603050405020304" pitchFamily="18" charset="0"/>
                <a:ea typeface="ＭＳ Ｐゴシック" panose="020B0600070205080204" pitchFamily="34" charset="-128"/>
              </a:rPr>
              <a:t>Polity Score.</a:t>
            </a:r>
          </a:p>
          <a:p>
            <a:pPr lvl="1" eaLnBrk="1" hangingPunct="1">
              <a:lnSpc>
                <a:spcPct val="90000"/>
              </a:lnSpc>
              <a:buFont typeface="Wingdings" pitchFamily="2" charset="2"/>
              <a:buBlip>
                <a:blip r:embed="rId4"/>
              </a:buBlip>
            </a:pPr>
            <a:r>
              <a:rPr lang="en-US" altLang="en-US" sz="2000" dirty="0">
                <a:latin typeface="Times New Roman" panose="02020603050405020304" pitchFamily="18" charset="0"/>
                <a:ea typeface="ＭＳ Ｐゴシック" panose="020B0600070205080204" pitchFamily="34" charset="-128"/>
              </a:rPr>
              <a:t>Polity Score = Democracy Measure–Autocracy Measure.</a:t>
            </a:r>
          </a:p>
          <a:p>
            <a:pPr lvl="1" eaLnBrk="1" hangingPunct="1">
              <a:lnSpc>
                <a:spcPct val="90000"/>
              </a:lnSpc>
              <a:buFont typeface="Wingdings" pitchFamily="2" charset="2"/>
              <a:buBlip>
                <a:blip r:embed="rId4"/>
              </a:buBlip>
            </a:pPr>
            <a:r>
              <a:rPr lang="en-US" altLang="en-US" sz="2000" dirty="0">
                <a:latin typeface="Times New Roman" panose="02020603050405020304" pitchFamily="18" charset="0"/>
                <a:ea typeface="ＭＳ Ｐゴシック" panose="020B0600070205080204" pitchFamily="34" charset="-128"/>
              </a:rPr>
              <a:t>Ranges from –10 to 10.</a:t>
            </a:r>
          </a:p>
          <a:p>
            <a:pPr lvl="1" eaLnBrk="1" hangingPunct="1">
              <a:lnSpc>
                <a:spcPct val="90000"/>
              </a:lnSpc>
              <a:buFont typeface="Wingdings" pitchFamily="2" charset="2"/>
              <a:buBlip>
                <a:blip r:embed="rId3"/>
              </a:buBlip>
            </a:pPr>
            <a:r>
              <a:rPr lang="en-US" altLang="en-US" sz="2000" dirty="0">
                <a:latin typeface="Times New Roman" panose="02020603050405020304" pitchFamily="18" charset="0"/>
                <a:ea typeface="ＭＳ Ｐゴシック" panose="020B0600070205080204" pitchFamily="34" charset="-128"/>
              </a:rPr>
              <a:t>Polity: +6 -- + 10 : Democracies</a:t>
            </a:r>
          </a:p>
          <a:p>
            <a:pPr lvl="1" eaLnBrk="1" hangingPunct="1">
              <a:lnSpc>
                <a:spcPct val="90000"/>
              </a:lnSpc>
              <a:buFont typeface="Wingdings" pitchFamily="2" charset="2"/>
              <a:buBlip>
                <a:blip r:embed="rId3"/>
              </a:buBlip>
            </a:pPr>
            <a:r>
              <a:rPr lang="en-US" altLang="en-US" sz="2000" dirty="0">
                <a:latin typeface="Times New Roman" panose="02020603050405020304" pitchFamily="18" charset="0"/>
                <a:ea typeface="ＭＳ Ｐゴシック" panose="020B0600070205080204" pitchFamily="34" charset="-128"/>
              </a:rPr>
              <a:t>Polity: -5 -- +5 : Mixed regime</a:t>
            </a:r>
          </a:p>
          <a:p>
            <a:pPr lvl="1" eaLnBrk="1" hangingPunct="1">
              <a:lnSpc>
                <a:spcPct val="90000"/>
              </a:lnSpc>
              <a:buFont typeface="Wingdings" pitchFamily="2" charset="2"/>
              <a:buBlip>
                <a:blip r:embed="rId3"/>
              </a:buBlip>
            </a:pPr>
            <a:r>
              <a:rPr lang="en-US" altLang="en-US" sz="2000" dirty="0">
                <a:latin typeface="Times New Roman" panose="02020603050405020304" pitchFamily="18" charset="0"/>
                <a:ea typeface="ＭＳ Ｐゴシック" panose="020B0600070205080204" pitchFamily="34" charset="-128"/>
              </a:rPr>
              <a:t>Polity: -6 -- -10 : Dictatorships</a:t>
            </a:r>
          </a:p>
          <a:p>
            <a:pPr eaLnBrk="1" hangingPunct="1">
              <a:lnSpc>
                <a:spcPct val="90000"/>
              </a:lnSpc>
              <a:buFont typeface="Wingdings" pitchFamily="2" charset="2"/>
              <a:buNone/>
            </a:pPr>
            <a:r>
              <a:rPr lang="en-US" altLang="en-US" sz="2200" dirty="0">
                <a:solidFill>
                  <a:srgbClr val="FF0000"/>
                </a:solidFill>
                <a:latin typeface="Times New Roman" panose="02020603050405020304" pitchFamily="18" charset="0"/>
                <a:ea typeface="ＭＳ Ｐゴシック" panose="020B0600070205080204" pitchFamily="34" charset="-128"/>
              </a:rPr>
              <a:t>	</a:t>
            </a:r>
            <a:endParaRPr lang="en-US" altLang="en-US" sz="2600"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BD6E92B8-9AFF-2F4D-BDFB-62A6FC888A26}"/>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Concepts</a:t>
            </a:r>
          </a:p>
        </p:txBody>
      </p:sp>
      <p:sp>
        <p:nvSpPr>
          <p:cNvPr id="4099" name="Content Placeholder 2">
            <a:extLst>
              <a:ext uri="{FF2B5EF4-FFF2-40B4-BE49-F238E27FC236}">
                <a16:creationId xmlns:a16="http://schemas.microsoft.com/office/drawing/2014/main" id="{A8FC8FD8-1DAA-6D49-9062-AF0A56E3A714}"/>
              </a:ext>
            </a:extLst>
          </p:cNvPr>
          <p:cNvSpPr>
            <a:spLocks noGrp="1"/>
          </p:cNvSpPr>
          <p:nvPr>
            <p:ph idx="1"/>
          </p:nvPr>
        </p:nvSpPr>
        <p:spPr/>
        <p:txBody>
          <a:bodyPr rtlCol="0">
            <a:normAutofit fontScale="92500" lnSpcReduction="10000"/>
          </a:bodyPr>
          <a:lstStyle/>
          <a:p>
            <a:pPr eaLnBrk="1" fontAlgn="auto" hangingPunct="1">
              <a:spcAft>
                <a:spcPts val="0"/>
              </a:spcAft>
              <a:buFont typeface="Arial"/>
              <a:buChar char="•"/>
              <a:defRPr/>
            </a:pPr>
            <a:r>
              <a:rPr lang="en-US" dirty="0">
                <a:latin typeface="Times New Roman" charset="0"/>
                <a:ea typeface="+mn-ea"/>
                <a:cs typeface="Times New Roman" charset="0"/>
              </a:rPr>
              <a:t>A </a:t>
            </a:r>
            <a:r>
              <a:rPr lang="en-US" dirty="0">
                <a:solidFill>
                  <a:srgbClr val="FF0000"/>
                </a:solidFill>
                <a:latin typeface="Times New Roman" charset="0"/>
                <a:ea typeface="+mn-ea"/>
                <a:cs typeface="Times New Roman" charset="0"/>
              </a:rPr>
              <a:t>state</a:t>
            </a:r>
            <a:r>
              <a:rPr lang="en-US" dirty="0">
                <a:latin typeface="Times New Roman" charset="0"/>
                <a:ea typeface="+mn-ea"/>
                <a:cs typeface="Times New Roman" charset="0"/>
              </a:rPr>
              <a:t> is an entity that uses coercion and the threat of force to rule a given territory</a:t>
            </a:r>
          </a:p>
          <a:p>
            <a:pPr eaLnBrk="1" fontAlgn="auto" hangingPunct="1">
              <a:spcAft>
                <a:spcPts val="0"/>
              </a:spcAft>
              <a:buFont typeface="Arial"/>
              <a:buChar char="•"/>
              <a:defRPr/>
            </a:pPr>
            <a:r>
              <a:rPr lang="en-US" dirty="0">
                <a:latin typeface="Times New Roman" charset="0"/>
                <a:ea typeface="+mn-ea"/>
                <a:cs typeface="Times New Roman" charset="0"/>
              </a:rPr>
              <a:t>A </a:t>
            </a:r>
            <a:r>
              <a:rPr lang="en-US" dirty="0">
                <a:solidFill>
                  <a:srgbClr val="FF0000"/>
                </a:solidFill>
                <a:latin typeface="Times New Roman" charset="0"/>
                <a:ea typeface="+mn-ea"/>
                <a:cs typeface="Times New Roman" charset="0"/>
              </a:rPr>
              <a:t>government</a:t>
            </a:r>
            <a:r>
              <a:rPr lang="en-US" dirty="0">
                <a:latin typeface="Times New Roman" charset="0"/>
                <a:ea typeface="+mn-ea"/>
                <a:cs typeface="Times New Roman" charset="0"/>
              </a:rPr>
              <a:t> is a set of people who run the state; they are the means through which state power is exercised</a:t>
            </a:r>
          </a:p>
          <a:p>
            <a:pPr eaLnBrk="1" fontAlgn="auto" hangingPunct="1">
              <a:spcAft>
                <a:spcPts val="0"/>
              </a:spcAft>
              <a:buFont typeface="Arial"/>
              <a:buChar char="•"/>
              <a:defRPr/>
            </a:pPr>
            <a:r>
              <a:rPr lang="en-US" dirty="0">
                <a:latin typeface="Times New Roman" charset="0"/>
                <a:ea typeface="+mn-ea"/>
                <a:cs typeface="Times New Roman" charset="0"/>
              </a:rPr>
              <a:t>A </a:t>
            </a:r>
            <a:r>
              <a:rPr lang="en-US" dirty="0">
                <a:solidFill>
                  <a:srgbClr val="FF0000"/>
                </a:solidFill>
                <a:latin typeface="Times New Roman" charset="0"/>
                <a:ea typeface="+mn-ea"/>
                <a:cs typeface="Times New Roman" charset="0"/>
              </a:rPr>
              <a:t>regime</a:t>
            </a:r>
            <a:r>
              <a:rPr lang="en-US" dirty="0">
                <a:latin typeface="Times New Roman" charset="0"/>
                <a:ea typeface="+mn-ea"/>
                <a:cs typeface="Times New Roman" charset="0"/>
              </a:rPr>
              <a:t> is a set of rules, norms, or institutions that determine how the government is constituted, organized and major decisions are made</a:t>
            </a:r>
          </a:p>
          <a:p>
            <a:pPr lvl="1" eaLnBrk="1" fontAlgn="auto" hangingPunct="1">
              <a:spcAft>
                <a:spcPts val="0"/>
              </a:spcAft>
              <a:buFont typeface="Arial"/>
              <a:buChar char="–"/>
              <a:defRPr/>
            </a:pPr>
            <a:r>
              <a:rPr lang="en-US" dirty="0">
                <a:latin typeface="Times New Roman" charset="0"/>
                <a:ea typeface="+mn-ea"/>
                <a:cs typeface="Times New Roman" charset="0"/>
              </a:rPr>
              <a:t>Examples: (post-colonial) United States, the French Fifth Republic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DC654AB6-5E51-9846-A6D2-1C51F4639911}"/>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Polity IV</a:t>
            </a:r>
          </a:p>
        </p:txBody>
      </p:sp>
      <p:sp>
        <p:nvSpPr>
          <p:cNvPr id="69634" name="Rectangle 3">
            <a:extLst>
              <a:ext uri="{FF2B5EF4-FFF2-40B4-BE49-F238E27FC236}">
                <a16:creationId xmlns:a16="http://schemas.microsoft.com/office/drawing/2014/main" id="{18437B66-993C-E74B-9E9A-8D162B02A0FE}"/>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This measure is based on five attributes.</a:t>
            </a:r>
          </a:p>
          <a:p>
            <a:pPr lvl="1" eaLnBrk="1" hangingPunct="1">
              <a:buFontTx/>
              <a:buAutoNum type="arabicPeriod"/>
            </a:pPr>
            <a:r>
              <a:rPr lang="en-US" altLang="en-US" sz="2200" dirty="0">
                <a:latin typeface="Times New Roman" panose="02020603050405020304" pitchFamily="18" charset="0"/>
                <a:ea typeface="ＭＳ Ｐゴシック" panose="020B0600070205080204" pitchFamily="34" charset="-128"/>
              </a:rPr>
              <a:t>Competitiveness of executive recruitment </a:t>
            </a:r>
          </a:p>
          <a:p>
            <a:pPr lvl="1" eaLnBrk="1" hangingPunct="1">
              <a:buFontTx/>
              <a:buAutoNum type="arabicPeriod"/>
            </a:pPr>
            <a:r>
              <a:rPr lang="en-US" altLang="en-US" sz="2200" dirty="0">
                <a:latin typeface="Times New Roman" panose="02020603050405020304" pitchFamily="18" charset="0"/>
                <a:ea typeface="ＭＳ Ｐゴシック" panose="020B0600070205080204" pitchFamily="34" charset="-128"/>
              </a:rPr>
              <a:t>Openness of executive recruitment </a:t>
            </a:r>
          </a:p>
          <a:p>
            <a:pPr lvl="1" eaLnBrk="1" hangingPunct="1">
              <a:buFontTx/>
              <a:buAutoNum type="arabicPeriod"/>
            </a:pPr>
            <a:r>
              <a:rPr lang="en-US" altLang="en-US" sz="2200" dirty="0">
                <a:latin typeface="Times New Roman" panose="02020603050405020304" pitchFamily="18" charset="0"/>
                <a:ea typeface="ＭＳ Ｐゴシック" panose="020B0600070205080204" pitchFamily="34" charset="-128"/>
              </a:rPr>
              <a:t>Executive constraints/decision rules </a:t>
            </a:r>
          </a:p>
          <a:p>
            <a:pPr lvl="1" eaLnBrk="1" hangingPunct="1">
              <a:buFontTx/>
              <a:buAutoNum type="arabicPeriod"/>
            </a:pPr>
            <a:r>
              <a:rPr lang="en-US" altLang="en-US" sz="2200" dirty="0">
                <a:latin typeface="Times New Roman" panose="02020603050405020304" pitchFamily="18" charset="0"/>
                <a:ea typeface="ＭＳ Ｐゴシック" panose="020B0600070205080204" pitchFamily="34" charset="-128"/>
              </a:rPr>
              <a:t>Regulation of political participation </a:t>
            </a:r>
          </a:p>
          <a:p>
            <a:pPr lvl="1" eaLnBrk="1" hangingPunct="1">
              <a:buFontTx/>
              <a:buAutoNum type="arabicPeriod"/>
            </a:pPr>
            <a:r>
              <a:rPr lang="en-US" altLang="en-US" sz="2200" dirty="0">
                <a:latin typeface="Times New Roman" panose="02020603050405020304" pitchFamily="18" charset="0"/>
                <a:ea typeface="ＭＳ Ｐゴシック" panose="020B0600070205080204" pitchFamily="34" charset="-128"/>
              </a:rPr>
              <a:t>Competitiveness of participation </a:t>
            </a:r>
          </a:p>
          <a:p>
            <a:pPr lvl="1" eaLnBrk="1" hangingPunct="1">
              <a:buFontTx/>
              <a:buAutoNum type="arabicPeriod"/>
            </a:pPr>
            <a:endParaRPr lang="en-US" altLang="en-US" sz="2200" dirty="0">
              <a:latin typeface="Times New Roman" panose="02020603050405020304" pitchFamily="18" charset="0"/>
              <a:ea typeface="ＭＳ Ｐゴシック" panose="020B0600070205080204" pitchFamily="34" charset="-128"/>
            </a:endParaRPr>
          </a:p>
          <a:p>
            <a:pPr eaLnBrk="1" hangingPunct="1">
              <a:buFontTx/>
              <a:buBlip>
                <a:blip r:embed="rId3"/>
              </a:buBlip>
            </a:pPr>
            <a:r>
              <a:rPr lang="en-US" altLang="en-US" sz="2600" dirty="0">
                <a:latin typeface="Times New Roman" panose="02020603050405020304" pitchFamily="18" charset="0"/>
                <a:ea typeface="ＭＳ Ｐゴシック" panose="020B0600070205080204" pitchFamily="34" charset="-128"/>
              </a:rPr>
              <a:t>Each attribute is worth a different number of points.  When coming up with </a:t>
            </a:r>
            <a:r>
              <a:rPr lang="en-US" altLang="en-US" sz="2600">
                <a:latin typeface="Times New Roman" panose="02020603050405020304" pitchFamily="18" charset="0"/>
                <a:ea typeface="ＭＳ Ｐゴシック" panose="020B0600070205080204" pitchFamily="34" charset="-128"/>
              </a:rPr>
              <a:t>an overall </a:t>
            </a:r>
            <a:r>
              <a:rPr lang="en-US" altLang="en-US" sz="2600" dirty="0">
                <a:latin typeface="Times New Roman" panose="02020603050405020304" pitchFamily="18" charset="0"/>
                <a:ea typeface="ＭＳ Ｐゴシック" panose="020B0600070205080204" pitchFamily="34" charset="-128"/>
              </a:rPr>
              <a:t>democracy or autocracy score, each attribute is weighted differently.</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1" name="Rectangle 4">
            <a:extLst>
              <a:ext uri="{FF2B5EF4-FFF2-40B4-BE49-F238E27FC236}">
                <a16:creationId xmlns:a16="http://schemas.microsoft.com/office/drawing/2014/main" id="{DCB7870F-C0BE-D644-993A-3DA720219D55}"/>
              </a:ext>
            </a:extLst>
          </p:cNvPr>
          <p:cNvSpPr>
            <a:spLocks noGrp="1" noChangeArrowheads="1"/>
          </p:cNvSpPr>
          <p:nvPr>
            <p:ph type="title"/>
          </p:nvPr>
        </p:nvSpPr>
        <p:spPr>
          <a:xfrm>
            <a:off x="457200" y="122238"/>
            <a:ext cx="7543800" cy="792162"/>
          </a:xfrm>
        </p:spPr>
        <p:txBody>
          <a:bodyPr/>
          <a:lstStyle/>
          <a:p>
            <a:pPr eaLnBrk="1" hangingPunct="1"/>
            <a:r>
              <a:rPr lang="en-US" altLang="en-US">
                <a:latin typeface="Arial" panose="020B0604020202020204" pitchFamily="34" charset="0"/>
                <a:ea typeface="ＭＳ Ｐゴシック" panose="020B0600070205080204" pitchFamily="34" charset="-128"/>
              </a:rPr>
              <a:t>Polity IV</a:t>
            </a:r>
          </a:p>
        </p:txBody>
      </p:sp>
      <p:pic>
        <p:nvPicPr>
          <p:cNvPr id="71682" name="Picture 5" descr="C:\Users\williamslaro\Dropbox\CQ Press\TAB5-2.jpg">
            <a:extLst>
              <a:ext uri="{FF2B5EF4-FFF2-40B4-BE49-F238E27FC236}">
                <a16:creationId xmlns:a16="http://schemas.microsoft.com/office/drawing/2014/main" id="{5BDADCC9-3504-7848-8679-1CA5EF9D8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5344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DC654AB6-5E51-9846-A6D2-1C51F4639911}"/>
              </a:ext>
            </a:extLst>
          </p:cNvPr>
          <p:cNvSpPr>
            <a:spLocks noGrp="1" noChangeArrowheads="1"/>
          </p:cNvSpPr>
          <p:nvPr>
            <p:ph type="title"/>
          </p:nvPr>
        </p:nvSpPr>
        <p:spPr>
          <a:xfrm>
            <a:off x="457200" y="685800"/>
            <a:ext cx="8229600" cy="715962"/>
          </a:xfrm>
        </p:spPr>
        <p:txBody>
          <a:bodyPr/>
          <a:lstStyle/>
          <a:p>
            <a:pPr eaLnBrk="1" hangingPunct="1"/>
            <a:r>
              <a:rPr lang="en-US" altLang="en-US" dirty="0">
                <a:latin typeface="Arial" panose="020B0604020202020204" pitchFamily="34" charset="0"/>
                <a:ea typeface="ＭＳ Ｐゴシック" panose="020B0600070205080204" pitchFamily="34" charset="-128"/>
              </a:rPr>
              <a:t>Polity IV: Competitiveness of Participation</a:t>
            </a:r>
          </a:p>
        </p:txBody>
      </p:sp>
      <p:sp>
        <p:nvSpPr>
          <p:cNvPr id="69634" name="Rectangle 3">
            <a:extLst>
              <a:ext uri="{FF2B5EF4-FFF2-40B4-BE49-F238E27FC236}">
                <a16:creationId xmlns:a16="http://schemas.microsoft.com/office/drawing/2014/main" id="{18437B66-993C-E74B-9E9A-8D162B02A0FE}"/>
              </a:ext>
            </a:extLst>
          </p:cNvPr>
          <p:cNvSpPr>
            <a:spLocks noGrp="1" noChangeArrowheads="1"/>
          </p:cNvSpPr>
          <p:nvPr>
            <p:ph idx="1"/>
          </p:nvPr>
        </p:nvSpPr>
        <p:spPr>
          <a:xfrm>
            <a:off x="423041" y="1981200"/>
            <a:ext cx="8229600" cy="4525963"/>
          </a:xfrm>
        </p:spPr>
        <p:txBody>
          <a:bodyPr/>
          <a:lstStyle/>
          <a:p>
            <a:pPr marL="0" indent="0">
              <a:buNone/>
            </a:pPr>
            <a:r>
              <a:rPr lang="en-US" sz="1800" dirty="0"/>
              <a:t>The </a:t>
            </a:r>
            <a:r>
              <a:rPr lang="en-US" sz="1800" b="1" dirty="0"/>
              <a:t>Competitiveness of Participation</a:t>
            </a:r>
            <a:r>
              <a:rPr lang="en-US" sz="1800" dirty="0"/>
              <a:t>: the competitiveness of participation refers to the extent to which alternative preferences for policy and leadership can be pursued in the political arena. </a:t>
            </a:r>
          </a:p>
          <a:p>
            <a:pPr marL="0" indent="0">
              <a:buNone/>
            </a:pPr>
            <a:endParaRPr lang="en-US" sz="1800" dirty="0"/>
          </a:p>
          <a:p>
            <a:pPr marL="0" indent="0">
              <a:buNone/>
            </a:pPr>
            <a:r>
              <a:rPr lang="en-US" sz="1800" dirty="0"/>
              <a:t>(1) Repressed: No significant oppositional activity is permitted outside the ranks of the regime and ruling party.</a:t>
            </a:r>
          </a:p>
          <a:p>
            <a:pPr marL="0" indent="0">
              <a:buNone/>
            </a:pPr>
            <a:r>
              <a:rPr lang="en-US" sz="1800" dirty="0"/>
              <a:t>(2) Suppressed: Some organized, political competition occurs outside government, without serious factionalism; but the regime systematically and sharply limits its form, extent, or both in ways that exclude substantial groups (20% or more of  the adult population) from participation.</a:t>
            </a:r>
          </a:p>
          <a:p>
            <a:pPr marL="0" indent="0">
              <a:buNone/>
            </a:pPr>
            <a:r>
              <a:rPr lang="en-US" sz="1800" dirty="0"/>
              <a:t>(3) Factional: Polities with parochial or ethnic-based political factions that regularly compete for political influence in order to promote </a:t>
            </a:r>
            <a:r>
              <a:rPr lang="en-US" sz="1800" dirty="0" err="1"/>
              <a:t>particularist</a:t>
            </a:r>
            <a:r>
              <a:rPr lang="en-US" sz="1800" dirty="0"/>
              <a:t> agendas and favor group members to the detriment of common, secular, or cross-cutting agendas.</a:t>
            </a:r>
          </a:p>
          <a:p>
            <a:pPr marL="0" indent="0">
              <a:buNone/>
            </a:pPr>
            <a:endParaRPr lang="en-US" sz="1800" dirty="0"/>
          </a:p>
          <a:p>
            <a:pPr marL="0" indent="0">
              <a:buNone/>
            </a:pPr>
            <a:r>
              <a:rPr lang="en-US" sz="1800" dirty="0"/>
              <a:t>…</a:t>
            </a:r>
          </a:p>
        </p:txBody>
      </p:sp>
    </p:spTree>
    <p:extLst>
      <p:ext uri="{BB962C8B-B14F-4D97-AF65-F5344CB8AC3E}">
        <p14:creationId xmlns:p14="http://schemas.microsoft.com/office/powerpoint/2010/main" val="607058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DC654AB6-5E51-9846-A6D2-1C51F4639911}"/>
              </a:ext>
            </a:extLst>
          </p:cNvPr>
          <p:cNvSpPr>
            <a:spLocks noGrp="1" noChangeArrowheads="1"/>
          </p:cNvSpPr>
          <p:nvPr>
            <p:ph type="title"/>
          </p:nvPr>
        </p:nvSpPr>
        <p:spPr>
          <a:xfrm>
            <a:off x="457200" y="685800"/>
            <a:ext cx="8229600" cy="715962"/>
          </a:xfrm>
        </p:spPr>
        <p:txBody>
          <a:bodyPr/>
          <a:lstStyle/>
          <a:p>
            <a:pPr eaLnBrk="1" hangingPunct="1"/>
            <a:r>
              <a:rPr lang="en-US" altLang="en-US" dirty="0">
                <a:latin typeface="Arial" panose="020B0604020202020204" pitchFamily="34" charset="0"/>
                <a:ea typeface="ＭＳ Ｐゴシック" panose="020B0600070205080204" pitchFamily="34" charset="-128"/>
              </a:rPr>
              <a:t>Polity IV: Competitiveness of Participation</a:t>
            </a:r>
          </a:p>
        </p:txBody>
      </p:sp>
      <p:sp>
        <p:nvSpPr>
          <p:cNvPr id="69634" name="Rectangle 3">
            <a:extLst>
              <a:ext uri="{FF2B5EF4-FFF2-40B4-BE49-F238E27FC236}">
                <a16:creationId xmlns:a16="http://schemas.microsoft.com/office/drawing/2014/main" id="{18437B66-993C-E74B-9E9A-8D162B02A0FE}"/>
              </a:ext>
            </a:extLst>
          </p:cNvPr>
          <p:cNvSpPr>
            <a:spLocks noGrp="1" noChangeArrowheads="1"/>
          </p:cNvSpPr>
          <p:nvPr>
            <p:ph idx="1"/>
          </p:nvPr>
        </p:nvSpPr>
        <p:spPr>
          <a:xfrm>
            <a:off x="444062" y="2057400"/>
            <a:ext cx="8229600" cy="4525963"/>
          </a:xfrm>
        </p:spPr>
        <p:txBody>
          <a:bodyPr/>
          <a:lstStyle/>
          <a:p>
            <a:pPr marL="0" indent="0">
              <a:buNone/>
            </a:pPr>
            <a:r>
              <a:rPr lang="en-US" sz="1800" dirty="0"/>
              <a:t>…. Continued</a:t>
            </a:r>
          </a:p>
          <a:p>
            <a:pPr marL="0" indent="0">
              <a:buNone/>
            </a:pPr>
            <a:endParaRPr lang="en-US" sz="1800" dirty="0"/>
          </a:p>
          <a:p>
            <a:pPr marL="0" indent="0">
              <a:buNone/>
            </a:pPr>
            <a:r>
              <a:rPr lang="en-US" sz="1800" dirty="0"/>
              <a:t>(4) Transitional: Any transitional arrangement from Restricted, Suppressed, or Factional patterns to fully Competitive patterns, or vice versa. Transitional arrangements are accommodative of competing, parochial interests but have not fully linked parochial with broader, general interests. Sectarian and secular interest groups coexist.</a:t>
            </a:r>
          </a:p>
          <a:p>
            <a:pPr marL="0" indent="0">
              <a:buNone/>
            </a:pPr>
            <a:r>
              <a:rPr lang="en-US" sz="1800" dirty="0"/>
              <a:t>(5) Competitive: There are relatively stable and enduring, secular political groups which regularly compete for political influence at the national level; ruling groups and coalitions regularly, voluntarily transfer central power to competing groups. Competition among groups seldom involves coercion or disruption. Small parties or political groups maybe restricted in the Competitive pattern.</a:t>
            </a:r>
          </a:p>
        </p:txBody>
      </p:sp>
    </p:spTree>
    <p:extLst>
      <p:ext uri="{BB962C8B-B14F-4D97-AF65-F5344CB8AC3E}">
        <p14:creationId xmlns:p14="http://schemas.microsoft.com/office/powerpoint/2010/main" val="4166563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7C73229-18F8-894A-9965-F7F58890A892}"/>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Freedom House</a:t>
            </a:r>
          </a:p>
        </p:txBody>
      </p:sp>
      <p:sp>
        <p:nvSpPr>
          <p:cNvPr id="75778" name="Rectangle 3">
            <a:extLst>
              <a:ext uri="{FF2B5EF4-FFF2-40B4-BE49-F238E27FC236}">
                <a16:creationId xmlns:a16="http://schemas.microsoft.com/office/drawing/2014/main" id="{B2FA0C5E-B383-5D46-80E0-B6C221F08470}"/>
              </a:ext>
            </a:extLst>
          </p:cNvPr>
          <p:cNvSpPr>
            <a:spLocks noGrp="1" noChangeArrowheads="1"/>
          </p:cNvSpPr>
          <p:nvPr>
            <p:ph idx="1"/>
          </p:nvPr>
        </p:nvSpPr>
        <p:spPr>
          <a:xfrm>
            <a:off x="457200" y="1719263"/>
            <a:ext cx="8229600" cy="4605337"/>
          </a:xfrm>
        </p:spPr>
        <p:txBody>
          <a:bodyPr/>
          <a:lstStyle/>
          <a:p>
            <a:pPr eaLnBrk="1" hangingPunct="1">
              <a:lnSpc>
                <a:spcPct val="90000"/>
              </a:lnSpc>
              <a:buFont typeface="Wingdings" pitchFamily="2" charset="2"/>
              <a:buBlip>
                <a:blip r:embed="rId3"/>
              </a:buBlip>
            </a:pPr>
            <a:r>
              <a:rPr lang="en-US" altLang="en-US" sz="2100">
                <a:latin typeface="Times New Roman" panose="02020603050405020304" pitchFamily="18" charset="0"/>
                <a:ea typeface="ＭＳ Ｐゴシック" panose="020B0600070205080204" pitchFamily="34" charset="-128"/>
              </a:rPr>
              <a:t>Empirical scope is 194 countries (and 14 territories) from 1972 to the present.</a:t>
            </a:r>
          </a:p>
          <a:p>
            <a:pPr eaLnBrk="1" hangingPunct="1">
              <a:lnSpc>
                <a:spcPct val="90000"/>
              </a:lnSpc>
              <a:buFont typeface="Wingdings" pitchFamily="2" charset="2"/>
              <a:buBlip>
                <a:blip r:embed="rId3"/>
              </a:buBlip>
            </a:pPr>
            <a:endParaRPr lang="en-US" altLang="en-US" sz="210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100">
                <a:latin typeface="Times New Roman" panose="02020603050405020304" pitchFamily="18" charset="0"/>
                <a:ea typeface="ＭＳ Ｐゴシック" panose="020B0600070205080204" pitchFamily="34" charset="-128"/>
              </a:rPr>
              <a:t>Not explicitly a measure of democracy. It is an annual evaluation of the state of </a:t>
            </a:r>
            <a:r>
              <a:rPr lang="ja-JP" altLang="en-US" sz="2100">
                <a:latin typeface="Times New Roman" panose="02020603050405020304" pitchFamily="18" charset="0"/>
                <a:ea typeface="ＭＳ Ｐゴシック" panose="020B0600070205080204" pitchFamily="34" charset="-128"/>
              </a:rPr>
              <a:t>“</a:t>
            </a:r>
            <a:r>
              <a:rPr lang="en-US" altLang="ja-JP" sz="2100">
                <a:latin typeface="Times New Roman" panose="02020603050405020304" pitchFamily="18" charset="0"/>
                <a:ea typeface="ＭＳ Ｐゴシック" panose="020B0600070205080204" pitchFamily="34" charset="-128"/>
              </a:rPr>
              <a:t>global freedom.</a:t>
            </a:r>
            <a:r>
              <a:rPr lang="ja-JP" altLang="en-US" sz="2100">
                <a:latin typeface="Times New Roman" panose="02020603050405020304" pitchFamily="18" charset="0"/>
                <a:ea typeface="ＭＳ Ｐゴシック" panose="020B0600070205080204" pitchFamily="34" charset="-128"/>
              </a:rPr>
              <a:t>”</a:t>
            </a:r>
            <a:endParaRPr lang="en-US" altLang="ja-JP" sz="210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endParaRPr lang="en-US" altLang="en-US" sz="210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100">
                <a:latin typeface="Times New Roman" panose="02020603050405020304" pitchFamily="18" charset="0"/>
                <a:ea typeface="ＭＳ Ｐゴシック" panose="020B0600070205080204" pitchFamily="34" charset="-128"/>
              </a:rPr>
              <a:t>Freedom has two broad categories.</a:t>
            </a:r>
          </a:p>
          <a:p>
            <a:pPr lvl="1" eaLnBrk="1" hangingPunct="1">
              <a:lnSpc>
                <a:spcPct val="90000"/>
              </a:lnSpc>
              <a:buFont typeface="Wingdings" pitchFamily="2" charset="2"/>
              <a:buBlip>
                <a:blip r:embed="rId4"/>
              </a:buBlip>
            </a:pPr>
            <a:r>
              <a:rPr lang="en-US" altLang="en-US" sz="2000">
                <a:solidFill>
                  <a:srgbClr val="FF0000"/>
                </a:solidFill>
                <a:latin typeface="Times New Roman" panose="02020603050405020304" pitchFamily="18" charset="0"/>
                <a:ea typeface="ＭＳ Ｐゴシック" panose="020B0600070205080204" pitchFamily="34" charset="-128"/>
              </a:rPr>
              <a:t>Political rights</a:t>
            </a:r>
            <a:r>
              <a:rPr lang="en-US" altLang="en-US" sz="2000">
                <a:latin typeface="Times New Roman" panose="02020603050405020304" pitchFamily="18" charset="0"/>
                <a:ea typeface="ＭＳ Ｐゴシック" panose="020B0600070205080204" pitchFamily="34" charset="-128"/>
              </a:rPr>
              <a:t> (right to vote and compete for office, and so on)</a:t>
            </a:r>
          </a:p>
          <a:p>
            <a:pPr lvl="1" eaLnBrk="1" hangingPunct="1">
              <a:lnSpc>
                <a:spcPct val="90000"/>
              </a:lnSpc>
              <a:buFont typeface="Wingdings" pitchFamily="2" charset="2"/>
              <a:buBlip>
                <a:blip r:embed="rId4"/>
              </a:buBlip>
            </a:pPr>
            <a:r>
              <a:rPr lang="en-US" altLang="en-US" sz="2000">
                <a:solidFill>
                  <a:srgbClr val="FF0000"/>
                </a:solidFill>
                <a:latin typeface="Times New Roman" panose="02020603050405020304" pitchFamily="18" charset="0"/>
                <a:ea typeface="ＭＳ Ｐゴシック" panose="020B0600070205080204" pitchFamily="34" charset="-128"/>
              </a:rPr>
              <a:t>Civil rights</a:t>
            </a:r>
            <a:r>
              <a:rPr lang="en-US" altLang="en-US" sz="2000">
                <a:latin typeface="Times New Roman" panose="02020603050405020304" pitchFamily="18" charset="0"/>
                <a:ea typeface="ＭＳ Ｐゴシック" panose="020B0600070205080204" pitchFamily="34" charset="-128"/>
              </a:rPr>
              <a:t> (freedom of speech and so on)</a:t>
            </a:r>
          </a:p>
          <a:p>
            <a:pPr lvl="1" eaLnBrk="1" hangingPunct="1">
              <a:lnSpc>
                <a:spcPct val="90000"/>
              </a:lnSpc>
              <a:buFont typeface="Wingdings" pitchFamily="2" charset="2"/>
              <a:buBlip>
                <a:blip r:embed="rId4"/>
              </a:buBlip>
            </a:pPr>
            <a:r>
              <a:rPr lang="en-US" altLang="en-US" sz="2000">
                <a:latin typeface="Times New Roman" panose="02020603050405020304" pitchFamily="18" charset="0"/>
                <a:ea typeface="ＭＳ Ｐゴシック" panose="020B0600070205080204" pitchFamily="34" charset="-128"/>
              </a:rPr>
              <a:t>Based on Universal Declaration of Human Rights</a:t>
            </a:r>
          </a:p>
          <a:p>
            <a:pPr lvl="1" eaLnBrk="1" hangingPunct="1">
              <a:lnSpc>
                <a:spcPct val="90000"/>
              </a:lnSpc>
              <a:buFont typeface="Wingdings" pitchFamily="2" charset="2"/>
              <a:buBlip>
                <a:blip r:embed="rId4"/>
              </a:buBlip>
            </a:pPr>
            <a:endParaRPr lang="en-US" altLang="en-US" sz="2000">
              <a:latin typeface="Times New Roman" panose="02020603050405020304" pitchFamily="18" charset="0"/>
              <a:ea typeface="ＭＳ Ｐゴシック" panose="020B0600070205080204" pitchFamily="34" charset="-128"/>
            </a:endParaRPr>
          </a:p>
          <a:p>
            <a:pPr algn="ctr" eaLnBrk="1" hangingPunct="1">
              <a:lnSpc>
                <a:spcPct val="90000"/>
              </a:lnSpc>
              <a:buFont typeface="Wingdings" pitchFamily="2" charset="2"/>
              <a:buNone/>
            </a:pPr>
            <a:r>
              <a:rPr lang="en-US" altLang="en-US" sz="2100">
                <a:latin typeface="Times New Roman" panose="02020603050405020304" pitchFamily="18" charset="0"/>
                <a:ea typeface="ＭＳ Ｐゴシック" panose="020B0600070205080204" pitchFamily="34" charset="-128"/>
              </a:rPr>
              <a:t>	Based on scores for political and civil rights, Freedom House classifies countries as </a:t>
            </a:r>
            <a:r>
              <a:rPr lang="en-US" altLang="en-US" sz="2100">
                <a:solidFill>
                  <a:srgbClr val="FF0000"/>
                </a:solidFill>
                <a:latin typeface="Times New Roman" panose="02020603050405020304" pitchFamily="18" charset="0"/>
                <a:ea typeface="ＭＳ Ｐゴシック" panose="020B0600070205080204" pitchFamily="34" charset="-128"/>
              </a:rPr>
              <a:t>Free</a:t>
            </a:r>
            <a:r>
              <a:rPr lang="en-US" altLang="en-US" sz="2100">
                <a:latin typeface="Times New Roman" panose="02020603050405020304" pitchFamily="18" charset="0"/>
                <a:ea typeface="ＭＳ Ｐゴシック" panose="020B0600070205080204" pitchFamily="34" charset="-128"/>
              </a:rPr>
              <a:t>, </a:t>
            </a:r>
            <a:r>
              <a:rPr lang="en-US" altLang="en-US" sz="2100">
                <a:solidFill>
                  <a:srgbClr val="FF0000"/>
                </a:solidFill>
                <a:latin typeface="Times New Roman" panose="02020603050405020304" pitchFamily="18" charset="0"/>
                <a:ea typeface="ＭＳ Ｐゴシック" panose="020B0600070205080204" pitchFamily="34" charset="-128"/>
              </a:rPr>
              <a:t>Partly Free</a:t>
            </a:r>
            <a:r>
              <a:rPr lang="en-US" altLang="en-US" sz="2100">
                <a:latin typeface="Times New Roman" panose="02020603050405020304" pitchFamily="18" charset="0"/>
                <a:ea typeface="ＭＳ Ｐゴシック" panose="020B0600070205080204" pitchFamily="34" charset="-128"/>
              </a:rPr>
              <a:t>, and </a:t>
            </a:r>
            <a:r>
              <a:rPr lang="en-US" altLang="en-US" sz="2100">
                <a:solidFill>
                  <a:srgbClr val="FF0000"/>
                </a:solidFill>
                <a:latin typeface="Times New Roman" panose="02020603050405020304" pitchFamily="18" charset="0"/>
                <a:ea typeface="ＭＳ Ｐゴシック" panose="020B0600070205080204" pitchFamily="34" charset="-128"/>
              </a:rPr>
              <a:t>Not Free</a:t>
            </a:r>
            <a:r>
              <a:rPr lang="en-US" altLang="en-US" sz="2100">
                <a:latin typeface="Times New Roman" panose="02020603050405020304" pitchFamily="18" charset="0"/>
                <a:ea typeface="ＭＳ Ｐゴシック" panose="020B0600070205080204" pitchFamily="34" charset="-128"/>
              </a:rPr>
              <a:t>.</a:t>
            </a:r>
          </a:p>
          <a:p>
            <a:pPr eaLnBrk="1" hangingPunct="1">
              <a:lnSpc>
                <a:spcPct val="90000"/>
              </a:lnSpc>
            </a:pPr>
            <a:endParaRPr lang="en-US" altLang="en-US" sz="2100">
              <a:latin typeface="Arial" panose="020B0604020202020204" pitchFamily="34" charset="0"/>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E653BB78-F2B1-3944-B6E9-2A6D3459D5B8}"/>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Freedom House</a:t>
            </a:r>
          </a:p>
        </p:txBody>
      </p:sp>
      <p:sp>
        <p:nvSpPr>
          <p:cNvPr id="77826" name="Rectangle 3">
            <a:extLst>
              <a:ext uri="{FF2B5EF4-FFF2-40B4-BE49-F238E27FC236}">
                <a16:creationId xmlns:a16="http://schemas.microsoft.com/office/drawing/2014/main" id="{C122459F-64EF-1244-9A83-C5515C9CD3E1}"/>
              </a:ext>
            </a:extLst>
          </p:cNvPr>
          <p:cNvSpPr>
            <a:spLocks noGrp="1" noChangeArrowheads="1"/>
          </p:cNvSpPr>
          <p:nvPr>
            <p:ph idx="1"/>
          </p:nvPr>
        </p:nvSpPr>
        <p:spPr>
          <a:xfrm>
            <a:off x="457200" y="1719263"/>
            <a:ext cx="8229600" cy="4681537"/>
          </a:xfrm>
        </p:spPr>
        <p:txBody>
          <a:bodyPr/>
          <a:lstStyle/>
          <a:p>
            <a:pPr eaLnBrk="1" hangingPunct="1">
              <a:lnSpc>
                <a:spcPct val="90000"/>
              </a:lnSpc>
              <a:buFont typeface="Wingdings" pitchFamily="2" charset="2"/>
              <a:buBlip>
                <a:blip r:embed="rId3"/>
              </a:buBlip>
            </a:pPr>
            <a:r>
              <a:rPr lang="en-US" altLang="en-US" sz="2100" dirty="0">
                <a:latin typeface="Times New Roman" panose="02020603050405020304" pitchFamily="18" charset="0"/>
                <a:ea typeface="ＭＳ Ｐゴシック" panose="020B0600070205080204" pitchFamily="34" charset="-128"/>
              </a:rPr>
              <a:t>Political rights</a:t>
            </a:r>
          </a:p>
          <a:p>
            <a:pPr lvl="1" eaLnBrk="1" hangingPunct="1">
              <a:lnSpc>
                <a:spcPct val="90000"/>
              </a:lnSpc>
              <a:buFont typeface="Wingdings" pitchFamily="2" charset="2"/>
              <a:buBlip>
                <a:blip r:embed="rId4"/>
              </a:buBlip>
            </a:pPr>
            <a:r>
              <a:rPr lang="en-US" altLang="en-US" sz="2000" dirty="0">
                <a:latin typeface="Times New Roman" panose="02020603050405020304" pitchFamily="18" charset="0"/>
                <a:ea typeface="ＭＳ Ｐゴシック" panose="020B0600070205080204" pitchFamily="34" charset="-128"/>
              </a:rPr>
              <a:t>Country is awarded 0-4 points for each of 10 questions.</a:t>
            </a:r>
          </a:p>
          <a:p>
            <a:pPr lvl="1" eaLnBrk="1" hangingPunct="1">
              <a:lnSpc>
                <a:spcPct val="90000"/>
              </a:lnSpc>
              <a:buFont typeface="Wingdings" pitchFamily="2" charset="2"/>
              <a:buBlip>
                <a:blip r:embed="rId4"/>
              </a:buBlip>
            </a:pPr>
            <a:r>
              <a:rPr lang="en-US" altLang="en-US" sz="2000" dirty="0">
                <a:latin typeface="Times New Roman" panose="02020603050405020304" pitchFamily="18" charset="0"/>
                <a:ea typeface="ＭＳ Ｐゴシック" panose="020B0600070205080204" pitchFamily="34" charset="-128"/>
              </a:rPr>
              <a:t>Take these points and place on a 1-7 scale.</a:t>
            </a:r>
          </a:p>
          <a:p>
            <a:pPr lvl="1" eaLnBrk="1" hangingPunct="1">
              <a:lnSpc>
                <a:spcPct val="90000"/>
              </a:lnSpc>
              <a:buFont typeface="Wingdings" pitchFamily="2" charset="2"/>
              <a:buBlip>
                <a:blip r:embed="rId4"/>
              </a:buBlip>
            </a:pPr>
            <a:endParaRPr lang="en-US" altLang="en-US" sz="20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100" dirty="0">
                <a:latin typeface="Times New Roman" panose="02020603050405020304" pitchFamily="18" charset="0"/>
                <a:ea typeface="ＭＳ Ｐゴシック" panose="020B0600070205080204" pitchFamily="34" charset="-128"/>
              </a:rPr>
              <a:t>Civil rights</a:t>
            </a:r>
          </a:p>
          <a:p>
            <a:pPr lvl="1" eaLnBrk="1" hangingPunct="1">
              <a:lnSpc>
                <a:spcPct val="90000"/>
              </a:lnSpc>
              <a:buFont typeface="Wingdings" pitchFamily="2" charset="2"/>
              <a:buBlip>
                <a:blip r:embed="rId4"/>
              </a:buBlip>
            </a:pPr>
            <a:r>
              <a:rPr lang="en-US" altLang="en-US" sz="2000" dirty="0">
                <a:latin typeface="Times New Roman" panose="02020603050405020304" pitchFamily="18" charset="0"/>
                <a:ea typeface="ＭＳ Ｐゴシック" panose="020B0600070205080204" pitchFamily="34" charset="-128"/>
              </a:rPr>
              <a:t>Country is awarded 0-4 points for each of 15 questions.</a:t>
            </a:r>
          </a:p>
          <a:p>
            <a:pPr lvl="1" eaLnBrk="1" hangingPunct="1">
              <a:lnSpc>
                <a:spcPct val="90000"/>
              </a:lnSpc>
              <a:buFont typeface="Wingdings" pitchFamily="2" charset="2"/>
              <a:buBlip>
                <a:blip r:embed="rId4"/>
              </a:buBlip>
            </a:pPr>
            <a:r>
              <a:rPr lang="en-US" altLang="en-US" sz="2000" dirty="0">
                <a:latin typeface="Times New Roman" panose="02020603050405020304" pitchFamily="18" charset="0"/>
                <a:ea typeface="ＭＳ Ｐゴシック" panose="020B0600070205080204" pitchFamily="34" charset="-128"/>
              </a:rPr>
              <a:t>Take these points and place on a 1-7 scale.</a:t>
            </a:r>
          </a:p>
          <a:p>
            <a:pPr algn="ctr" eaLnBrk="1" hangingPunct="1">
              <a:lnSpc>
                <a:spcPct val="90000"/>
              </a:lnSpc>
              <a:buFont typeface="Wingdings" pitchFamily="2" charset="2"/>
              <a:buNone/>
            </a:pPr>
            <a:r>
              <a:rPr lang="en-US" altLang="en-US" sz="2100" dirty="0">
                <a:latin typeface="Times New Roman" panose="02020603050405020304" pitchFamily="18" charset="0"/>
                <a:ea typeface="ＭＳ Ｐゴシック" panose="020B0600070205080204" pitchFamily="34" charset="-128"/>
              </a:rPr>
              <a:t>	</a:t>
            </a:r>
          </a:p>
          <a:p>
            <a:pPr algn="ctr" eaLnBrk="1" hangingPunct="1">
              <a:lnSpc>
                <a:spcPct val="90000"/>
              </a:lnSpc>
              <a:buFont typeface="Wingdings" pitchFamily="2" charset="2"/>
              <a:buNone/>
            </a:pPr>
            <a:r>
              <a:rPr lang="en-US" altLang="en-US" sz="2100" dirty="0">
                <a:latin typeface="Times New Roman" panose="02020603050405020304" pitchFamily="18" charset="0"/>
                <a:ea typeface="ＭＳ Ｐゴシック" panose="020B0600070205080204" pitchFamily="34" charset="-128"/>
              </a:rPr>
              <a:t>Take the average of these two 7-point scales and determine if a country is free (1-2.5), partly free (3-5.5) , or not free (5.5-7).</a:t>
            </a:r>
          </a:p>
          <a:p>
            <a:pPr algn="ctr" eaLnBrk="1" hangingPunct="1">
              <a:lnSpc>
                <a:spcPct val="90000"/>
              </a:lnSpc>
              <a:buFont typeface="Wingdings" pitchFamily="2" charset="2"/>
              <a:buNone/>
            </a:pPr>
            <a:endParaRPr lang="en-US" altLang="en-US" sz="21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100" dirty="0">
                <a:latin typeface="Times New Roman" panose="02020603050405020304" pitchFamily="18" charset="0"/>
                <a:ea typeface="ＭＳ Ｐゴシック" panose="020B0600070205080204" pitchFamily="34" charset="-128"/>
              </a:rPr>
              <a:t>In contrast to Dahl, DD, and Polity IV, Freedom House takes a </a:t>
            </a:r>
            <a:r>
              <a:rPr lang="en-US" altLang="en-US" sz="2100" b="1" dirty="0">
                <a:latin typeface="Times New Roman" panose="02020603050405020304" pitchFamily="18" charset="0"/>
                <a:ea typeface="ＭＳ Ｐゴシック" panose="020B0600070205080204" pitchFamily="34" charset="-128"/>
              </a:rPr>
              <a:t>substantive</a:t>
            </a:r>
            <a:r>
              <a:rPr lang="en-US" altLang="en-US" sz="2100" dirty="0">
                <a:latin typeface="Times New Roman" panose="02020603050405020304" pitchFamily="18" charset="0"/>
                <a:ea typeface="ＭＳ Ｐゴシック" panose="020B0600070205080204" pitchFamily="34" charset="-128"/>
              </a:rPr>
              <a:t> view of democracy.</a:t>
            </a:r>
            <a:endParaRPr lang="en-US" altLang="en-US" sz="2100"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8CDF773A-5630-8641-9BA0-A1C4B174C865}"/>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Freedom House</a:t>
            </a:r>
          </a:p>
        </p:txBody>
      </p:sp>
      <p:sp>
        <p:nvSpPr>
          <p:cNvPr id="79874" name="Rectangle 3">
            <a:extLst>
              <a:ext uri="{FF2B5EF4-FFF2-40B4-BE49-F238E27FC236}">
                <a16:creationId xmlns:a16="http://schemas.microsoft.com/office/drawing/2014/main" id="{4A9B10D6-921A-6A47-AF9E-225A50BA1526}"/>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a:latin typeface="Times New Roman" panose="02020603050405020304" pitchFamily="18" charset="0"/>
                <a:ea typeface="ＭＳ Ｐゴシック" panose="020B0600070205080204" pitchFamily="34" charset="-128"/>
              </a:rPr>
              <a:t>Types of Political Rights Questions.</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Is the head of state elected in free and fair elections?</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Is there pervasive corruption?</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Is the government accountable between elections? is it open and transparent?</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Do people have the right to organize?</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Is there a competitive opposition?</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Do minorities have reasonable autonomy?</a:t>
            </a:r>
          </a:p>
          <a:p>
            <a:pPr eaLnBrk="1" hangingPunct="1"/>
            <a:endParaRPr lang="en-US" altLang="en-US" sz="2200">
              <a:latin typeface="Arial" panose="020B0604020202020204" pitchFamily="34" charset="0"/>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354461B4-1859-B141-B0DA-ADDC784A7EF9}"/>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Freedom House</a:t>
            </a:r>
          </a:p>
        </p:txBody>
      </p:sp>
      <p:sp>
        <p:nvSpPr>
          <p:cNvPr id="81922" name="Rectangle 3">
            <a:extLst>
              <a:ext uri="{FF2B5EF4-FFF2-40B4-BE49-F238E27FC236}">
                <a16:creationId xmlns:a16="http://schemas.microsoft.com/office/drawing/2014/main" id="{4A7A827F-E12C-BA4F-ABFA-7B49E93F2840}"/>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a:latin typeface="Times New Roman" panose="02020603050405020304" pitchFamily="18" charset="0"/>
                <a:ea typeface="ＭＳ Ｐゴシック" panose="020B0600070205080204" pitchFamily="34" charset="-128"/>
              </a:rPr>
              <a:t>Types of Civil Rights Questions</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Is the media free and independent?</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Are there free religious organizations?</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Is there an independent judiciary?</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Is there equal treatment under the law?</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Are there free trade unions?</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Is there equality of opportunity?</a:t>
            </a:r>
          </a:p>
          <a:p>
            <a:pPr lvl="1" eaLnBrk="1" hangingPunct="1">
              <a:buFontTx/>
              <a:buAutoNum type="arabicPeriod"/>
            </a:pPr>
            <a:r>
              <a:rPr lang="en-US" altLang="en-US" sz="2200">
                <a:latin typeface="Times New Roman" panose="02020603050405020304" pitchFamily="18" charset="0"/>
                <a:ea typeface="ＭＳ Ｐゴシック" panose="020B0600070205080204" pitchFamily="34" charset="-128"/>
              </a:rPr>
              <a:t>Do citizens have the right to own property?</a:t>
            </a:r>
          </a:p>
          <a:p>
            <a:pPr eaLnBrk="1" hangingPunct="1">
              <a:buFont typeface="Wingdings" pitchFamily="2" charset="2"/>
              <a:buNone/>
            </a:pP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354461B4-1859-B141-B0DA-ADDC784A7EF9}"/>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Polity &amp; Freedom House: </a:t>
            </a:r>
            <a:br>
              <a:rPr lang="en-US" altLang="en-US" dirty="0">
                <a:latin typeface="Arial" panose="020B0604020202020204" pitchFamily="34" charset="0"/>
                <a:ea typeface="ＭＳ Ｐゴシック" panose="020B0600070205080204" pitchFamily="34" charset="-128"/>
              </a:rPr>
            </a:br>
            <a:r>
              <a:rPr lang="en-US" altLang="en-US" dirty="0">
                <a:latin typeface="Arial" panose="020B0604020202020204" pitchFamily="34" charset="0"/>
                <a:ea typeface="ＭＳ Ｐゴシック" panose="020B0600070205080204" pitchFamily="34" charset="-128"/>
              </a:rPr>
              <a:t>More Info</a:t>
            </a:r>
          </a:p>
        </p:txBody>
      </p:sp>
      <p:sp>
        <p:nvSpPr>
          <p:cNvPr id="81922" name="Rectangle 3">
            <a:extLst>
              <a:ext uri="{FF2B5EF4-FFF2-40B4-BE49-F238E27FC236}">
                <a16:creationId xmlns:a16="http://schemas.microsoft.com/office/drawing/2014/main" id="{4A7A827F-E12C-BA4F-ABFA-7B49E93F2840}"/>
              </a:ext>
            </a:extLst>
          </p:cNvPr>
          <p:cNvSpPr>
            <a:spLocks noGrp="1" noChangeArrowheads="1"/>
          </p:cNvSpPr>
          <p:nvPr>
            <p:ph idx="1"/>
          </p:nvPr>
        </p:nvSpPr>
        <p:spPr>
          <a:xfrm>
            <a:off x="467710" y="1371600"/>
            <a:ext cx="8229600" cy="4525963"/>
          </a:xfrm>
        </p:spPr>
        <p:txBody>
          <a:bodyPr/>
          <a:lstStyle/>
          <a:p>
            <a:pPr eaLnBrk="1" hangingPunct="1">
              <a:buFont typeface="Wingdings" pitchFamily="2" charset="2"/>
              <a:buNone/>
            </a:pPr>
            <a:r>
              <a:rPr lang="en-US" altLang="en-US" dirty="0">
                <a:latin typeface="Arial" panose="020B0604020202020204" pitchFamily="34" charset="0"/>
                <a:ea typeface="ＭＳ Ｐゴシック" panose="020B0600070205080204" pitchFamily="34" charset="-128"/>
              </a:rPr>
              <a:t>For Polity: </a:t>
            </a:r>
          </a:p>
          <a:p>
            <a:pPr eaLnBrk="1" hangingPunct="1"/>
            <a:r>
              <a:rPr lang="en-US" altLang="en-US" dirty="0">
                <a:latin typeface="Arial" panose="020B0604020202020204" pitchFamily="34" charset="0"/>
                <a:ea typeface="ＭＳ Ｐゴシック" panose="020B0600070205080204" pitchFamily="34" charset="-128"/>
                <a:hlinkClick r:id="rId3"/>
              </a:rPr>
              <a:t>Some recent data</a:t>
            </a:r>
            <a:r>
              <a:rPr lang="en-US" altLang="en-US" dirty="0">
                <a:latin typeface="Arial" panose="020B0604020202020204" pitchFamily="34" charset="0"/>
                <a:ea typeface="ＭＳ Ｐゴシック" panose="020B0600070205080204" pitchFamily="34" charset="-128"/>
              </a:rPr>
              <a:t>.</a:t>
            </a:r>
          </a:p>
          <a:p>
            <a:pPr eaLnBrk="1" hangingPunct="1"/>
            <a:r>
              <a:rPr lang="en-US" altLang="en-US" dirty="0">
                <a:latin typeface="Arial" panose="020B0604020202020204" pitchFamily="34" charset="0"/>
                <a:ea typeface="ＭＳ Ｐゴシック" panose="020B0600070205080204" pitchFamily="34" charset="-128"/>
                <a:hlinkClick r:id="rId4"/>
              </a:rPr>
              <a:t>Methodology</a:t>
            </a:r>
            <a:r>
              <a:rPr lang="en-US" altLang="en-US" dirty="0">
                <a:latin typeface="Arial" panose="020B0604020202020204" pitchFamily="34" charset="0"/>
                <a:ea typeface="ＭＳ Ｐゴシック" panose="020B0600070205080204" pitchFamily="34" charset="-128"/>
              </a:rPr>
              <a:t>. </a:t>
            </a:r>
          </a:p>
          <a:p>
            <a:pPr eaLnBrk="1" hangingPunct="1"/>
            <a:endParaRPr lang="en-US" altLang="en-US" dirty="0">
              <a:latin typeface="Arial" panose="020B0604020202020204" pitchFamily="34" charset="0"/>
              <a:ea typeface="ＭＳ Ｐゴシック" panose="020B0600070205080204" pitchFamily="34" charset="-128"/>
            </a:endParaRPr>
          </a:p>
          <a:p>
            <a:pPr marL="0" indent="0" eaLnBrk="1" hangingPunct="1">
              <a:buNone/>
            </a:pPr>
            <a:r>
              <a:rPr lang="en-US" altLang="en-US" dirty="0">
                <a:latin typeface="Arial" panose="020B0604020202020204" pitchFamily="34" charset="0"/>
                <a:ea typeface="ＭＳ Ｐゴシック" panose="020B0600070205080204" pitchFamily="34" charset="-128"/>
              </a:rPr>
              <a:t>For Freedom House: </a:t>
            </a:r>
          </a:p>
          <a:p>
            <a:pPr eaLnBrk="1" hangingPunct="1"/>
            <a:r>
              <a:rPr lang="en-US" altLang="en-US" dirty="0">
                <a:latin typeface="Arial" panose="020B0604020202020204" pitchFamily="34" charset="0"/>
                <a:ea typeface="ＭＳ Ｐゴシック" panose="020B0600070205080204" pitchFamily="34" charset="-128"/>
                <a:hlinkClick r:id="rId5"/>
              </a:rPr>
              <a:t>Some recent data</a:t>
            </a:r>
            <a:r>
              <a:rPr lang="en-US" altLang="en-US" dirty="0">
                <a:latin typeface="Arial" panose="020B0604020202020204" pitchFamily="34" charset="0"/>
                <a:ea typeface="ＭＳ Ｐゴシック" panose="020B0600070205080204" pitchFamily="34" charset="-128"/>
              </a:rPr>
              <a:t>.</a:t>
            </a:r>
          </a:p>
          <a:p>
            <a:pPr eaLnBrk="1" hangingPunct="1"/>
            <a:r>
              <a:rPr lang="en-US" altLang="en-US" dirty="0">
                <a:latin typeface="Arial" panose="020B0604020202020204" pitchFamily="34" charset="0"/>
                <a:ea typeface="ＭＳ Ｐゴシック" panose="020B0600070205080204" pitchFamily="34" charset="-128"/>
                <a:hlinkClick r:id="rId6"/>
              </a:rPr>
              <a:t>Methodology</a:t>
            </a:r>
            <a:r>
              <a:rPr lang="en-US" altLang="en-US" dirty="0">
                <a:latin typeface="Arial" panose="020B0604020202020204" pitchFamily="34" charset="0"/>
                <a:ea typeface="ＭＳ Ｐゴシック" panose="020B0600070205080204" pitchFamily="34" charset="-128"/>
              </a:rPr>
              <a:t>.</a:t>
            </a:r>
          </a:p>
          <a:p>
            <a:pPr marL="0" indent="0" algn="ctr" eaLnBrk="1" hangingPunct="1">
              <a:buNone/>
            </a:pPr>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2838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2" descr="C:\Users\williamslaro\Dropbox\CQ Press\MAP5-1.jpg">
            <a:extLst>
              <a:ext uri="{FF2B5EF4-FFF2-40B4-BE49-F238E27FC236}">
                <a16:creationId xmlns:a16="http://schemas.microsoft.com/office/drawing/2014/main" id="{97DBBA35-27A2-B240-8EE2-59857420A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988"/>
            <a:ext cx="6934200" cy="672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765F38B-05C0-D84F-94FB-2144993C4EF0}"/>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atin typeface="Arial" charset="0"/>
                <a:ea typeface="+mj-ea"/>
                <a:cs typeface="+mj-cs"/>
              </a:rPr>
              <a:t>Democracy in Historical Perspective</a:t>
            </a:r>
          </a:p>
        </p:txBody>
      </p:sp>
      <p:sp>
        <p:nvSpPr>
          <p:cNvPr id="18434" name="Rectangle 3">
            <a:extLst>
              <a:ext uri="{FF2B5EF4-FFF2-40B4-BE49-F238E27FC236}">
                <a16:creationId xmlns:a16="http://schemas.microsoft.com/office/drawing/2014/main" id="{F4B56A57-7D65-9342-98D1-E88A2E049A4C}"/>
              </a:ext>
            </a:extLst>
          </p:cNvPr>
          <p:cNvSpPr>
            <a:spLocks noGrp="1" noChangeArrowheads="1"/>
          </p:cNvSpPr>
          <p:nvPr>
            <p:ph idx="1"/>
          </p:nvPr>
        </p:nvSpPr>
        <p:spPr/>
        <p:txBody>
          <a:bodyPr/>
          <a:lstStyle/>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When we talk about </a:t>
            </a:r>
            <a:r>
              <a:rPr lang="en-US" altLang="en-US" sz="2600" b="1" dirty="0">
                <a:latin typeface="Times New Roman" panose="02020603050405020304" pitchFamily="18" charset="0"/>
                <a:ea typeface="ＭＳ Ｐゴシック" panose="020B0600070205080204" pitchFamily="34" charset="-128"/>
              </a:rPr>
              <a:t>democracy</a:t>
            </a:r>
            <a:r>
              <a:rPr lang="en-US" altLang="en-US" sz="2600" dirty="0">
                <a:latin typeface="Times New Roman" panose="02020603050405020304" pitchFamily="18" charset="0"/>
                <a:ea typeface="ＭＳ Ｐゴシック" panose="020B0600070205080204" pitchFamily="34" charset="-128"/>
              </a:rPr>
              <a:t> or </a:t>
            </a:r>
            <a:r>
              <a:rPr lang="en-US" altLang="en-US" sz="2600" b="1" dirty="0">
                <a:latin typeface="Times New Roman" panose="02020603050405020304" pitchFamily="18" charset="0"/>
                <a:ea typeface="ＭＳ Ｐゴシック" panose="020B0600070205080204" pitchFamily="34" charset="-128"/>
              </a:rPr>
              <a:t>dictatorship </a:t>
            </a:r>
            <a:r>
              <a:rPr lang="en-US" altLang="en-US" sz="2600" dirty="0">
                <a:latin typeface="Times New Roman" panose="02020603050405020304" pitchFamily="18" charset="0"/>
                <a:ea typeface="ＭＳ Ｐゴシック" panose="020B0600070205080204" pitchFamily="34" charset="-128"/>
              </a:rPr>
              <a:t>(or autocracy) we are typically referring to the categorization  of a </a:t>
            </a:r>
            <a:r>
              <a:rPr lang="en-US" altLang="en-US" sz="2600" i="1" dirty="0">
                <a:latin typeface="Times New Roman" panose="02020603050405020304" pitchFamily="18" charset="0"/>
                <a:ea typeface="ＭＳ Ｐゴシック" panose="020B0600070205080204" pitchFamily="34" charset="-128"/>
              </a:rPr>
              <a:t>regime</a:t>
            </a:r>
            <a:r>
              <a:rPr lang="en-US" altLang="en-US" sz="2600" dirty="0">
                <a:latin typeface="Times New Roman" panose="02020603050405020304" pitchFamily="18" charset="0"/>
                <a:ea typeface="ＭＳ Ｐゴシック" panose="020B0600070205080204" pitchFamily="34" charset="-128"/>
              </a:rPr>
              <a:t>.</a:t>
            </a:r>
          </a:p>
          <a:p>
            <a:pPr eaLnBrk="1" hangingPunct="1">
              <a:lnSpc>
                <a:spcPct val="90000"/>
              </a:lnSpc>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We live in a world that (mostly) agrees on the importance and desirability of democracy. (Even North Korea calls itself the </a:t>
            </a:r>
            <a:r>
              <a:rPr lang="en-US" altLang="en-US" sz="2600" i="1" dirty="0">
                <a:latin typeface="Times New Roman" panose="02020603050405020304" pitchFamily="18" charset="0"/>
                <a:ea typeface="ＭＳ Ｐゴシック" panose="020B0600070205080204" pitchFamily="34" charset="-128"/>
              </a:rPr>
              <a:t>Democratic</a:t>
            </a:r>
            <a:r>
              <a:rPr lang="en-US" altLang="en-US" sz="2600" dirty="0">
                <a:latin typeface="Times New Roman" panose="02020603050405020304" pitchFamily="18" charset="0"/>
                <a:ea typeface="ＭＳ Ｐゴシック" panose="020B0600070205080204" pitchFamily="34" charset="-128"/>
              </a:rPr>
              <a:t> People’s Republic of Korea!)</a:t>
            </a:r>
          </a:p>
          <a:p>
            <a:pPr marL="0" indent="0" eaLnBrk="1" hangingPunct="1">
              <a:lnSpc>
                <a:spcPct val="90000"/>
              </a:lnSpc>
              <a:buNone/>
            </a:pPr>
            <a:endParaRPr lang="en-US" altLang="en-US" sz="2600" dirty="0">
              <a:latin typeface="Times New Roman" panose="02020603050405020304" pitchFamily="18" charset="0"/>
              <a:ea typeface="ＭＳ Ｐゴシック" panose="020B0600070205080204" pitchFamily="34" charset="-128"/>
            </a:endParaRPr>
          </a:p>
          <a:p>
            <a:pPr algn="ctr" eaLnBrk="1" hangingPunct="1">
              <a:lnSpc>
                <a:spcPct val="90000"/>
              </a:lnSpc>
              <a:buFont typeface="Wingdings" pitchFamily="2" charset="2"/>
              <a:buNone/>
            </a:pPr>
            <a:r>
              <a:rPr lang="en-US" altLang="en-US" sz="2600" dirty="0">
                <a:solidFill>
                  <a:srgbClr val="FF0000"/>
                </a:solidFill>
                <a:latin typeface="Times New Roman" panose="02020603050405020304" pitchFamily="18" charset="0"/>
                <a:ea typeface="ＭＳ Ｐゴシック" panose="020B0600070205080204" pitchFamily="34" charset="-128"/>
              </a:rPr>
              <a:t>But it </a:t>
            </a:r>
            <a:r>
              <a:rPr lang="en-US" altLang="en-US" sz="2600" dirty="0" err="1">
                <a:solidFill>
                  <a:srgbClr val="FF0000"/>
                </a:solidFill>
                <a:latin typeface="Times New Roman" panose="02020603050405020304" pitchFamily="18" charset="0"/>
                <a:ea typeface="ＭＳ Ｐゴシック" panose="020B0600070205080204" pitchFamily="34" charset="-128"/>
              </a:rPr>
              <a:t>hasn</a:t>
            </a:r>
            <a:r>
              <a:rPr lang="ja-JP" altLang="en-US" sz="2600">
                <a:solidFill>
                  <a:srgbClr val="FF0000"/>
                </a:solidFill>
                <a:latin typeface="Times New Roman" panose="02020603050405020304" pitchFamily="18" charset="0"/>
                <a:ea typeface="ＭＳ Ｐゴシック" panose="020B0600070205080204" pitchFamily="34" charset="-128"/>
              </a:rPr>
              <a:t>’</a:t>
            </a:r>
            <a:r>
              <a:rPr lang="en-US" altLang="ja-JP" sz="2600" dirty="0">
                <a:solidFill>
                  <a:srgbClr val="FF0000"/>
                </a:solidFill>
                <a:latin typeface="Times New Roman" panose="02020603050405020304" pitchFamily="18" charset="0"/>
                <a:ea typeface="ＭＳ Ｐゴシック" panose="020B0600070205080204" pitchFamily="34" charset="-128"/>
              </a:rPr>
              <a:t>t always been that way.</a:t>
            </a:r>
          </a:p>
          <a:p>
            <a:pPr eaLnBrk="1" hangingPunct="1">
              <a:lnSpc>
                <a:spcPct val="90000"/>
              </a:lnSpc>
              <a:buFont typeface="Wingdings" pitchFamily="2" charset="2"/>
              <a:buBlip>
                <a:blip r:embed="rId3"/>
              </a:buBlip>
            </a:pPr>
            <a:endParaRPr lang="en-US" altLang="en-US" sz="2600" dirty="0">
              <a:solidFill>
                <a:srgbClr val="FF0000"/>
              </a:solidFill>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Until the middle of the nineteenth century, democracy was associated with an obsolete and ancient political system that was dangerous and unstable.</a:t>
            </a:r>
          </a:p>
          <a:p>
            <a:pPr eaLnBrk="1" hangingPunct="1">
              <a:buFont typeface="Wingdings" pitchFamily="2" charset="2"/>
              <a:buNone/>
            </a:pP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4993" name="Picture 97" descr="C:\Users\williamslaro\Dropbox\CQ Press\TAB5-4.jpg">
            <a:extLst>
              <a:ext uri="{FF2B5EF4-FFF2-40B4-BE49-F238E27FC236}">
                <a16:creationId xmlns:a16="http://schemas.microsoft.com/office/drawing/2014/main" id="{68A9D721-7DE3-2A42-B8A2-DB37C22C7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228600"/>
            <a:ext cx="8916988"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E78CAB6E-7D6F-0C4E-9DD0-A2F87298801B}"/>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Conceptualization</a:t>
            </a:r>
          </a:p>
        </p:txBody>
      </p:sp>
      <p:sp>
        <p:nvSpPr>
          <p:cNvPr id="89090" name="Rectangle 3">
            <a:extLst>
              <a:ext uri="{FF2B5EF4-FFF2-40B4-BE49-F238E27FC236}">
                <a16:creationId xmlns:a16="http://schemas.microsoft.com/office/drawing/2014/main" id="{C1B21A5D-185B-2347-982A-E1F9E81923D7}"/>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dirty="0">
                <a:solidFill>
                  <a:srgbClr val="FF0000"/>
                </a:solidFill>
                <a:latin typeface="Times New Roman" panose="02020603050405020304" pitchFamily="18" charset="0"/>
                <a:ea typeface="ＭＳ Ｐゴシック" panose="020B0600070205080204" pitchFamily="34" charset="-128"/>
              </a:rPr>
              <a:t>Conceptualization is the process of creating mental categories that capture the meaning of objects, events, or ideas.</a:t>
            </a:r>
          </a:p>
          <a:p>
            <a:pPr eaLnBrk="1" hangingPunct="1">
              <a:buFont typeface="Wingdings" pitchFamily="2" charset="2"/>
              <a:buBlip>
                <a:blip r:embed="rId3"/>
              </a:buBlip>
            </a:pPr>
            <a:endParaRPr lang="en-US" altLang="en-US" sz="2600" dirty="0">
              <a:solidFill>
                <a:srgbClr val="FF0000"/>
              </a:solidFill>
              <a:latin typeface="Times New Roman" panose="02020603050405020304" pitchFamily="18" charset="0"/>
              <a:ea typeface="ＭＳ Ｐゴシック" panose="020B0600070205080204" pitchFamily="34" charset="-128"/>
            </a:endParaRPr>
          </a:p>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Should we use a minimalist or substantive conceptualization of democracy?</a:t>
            </a:r>
          </a:p>
          <a:p>
            <a:pPr marL="0" indent="0" eaLnBrk="1" hangingPunct="1">
              <a:buNone/>
            </a:pPr>
            <a:endParaRPr lang="en-US" altLang="en-US" sz="2600" dirty="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BFBF2939-B611-5041-9DD3-FCA1C90C1BB1}"/>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Conceptualization</a:t>
            </a:r>
          </a:p>
        </p:txBody>
      </p:sp>
      <p:sp>
        <p:nvSpPr>
          <p:cNvPr id="91138" name="Rectangle 3">
            <a:extLst>
              <a:ext uri="{FF2B5EF4-FFF2-40B4-BE49-F238E27FC236}">
                <a16:creationId xmlns:a16="http://schemas.microsoft.com/office/drawing/2014/main" id="{E5B501A2-DE01-5240-A763-810A091C0CB8}"/>
              </a:ext>
            </a:extLst>
          </p:cNvPr>
          <p:cNvSpPr>
            <a:spLocks noGrp="1" noChangeArrowheads="1"/>
          </p:cNvSpPr>
          <p:nvPr>
            <p:ph idx="1"/>
          </p:nvPr>
        </p:nvSpPr>
        <p:spPr>
          <a:xfrm>
            <a:off x="457200" y="1719263"/>
            <a:ext cx="8229600" cy="4681537"/>
          </a:xfrm>
        </p:spPr>
        <p:txBody>
          <a:bodyPr/>
          <a:lstStyle/>
          <a:p>
            <a:pPr eaLnBrk="1" hangingPunct="1">
              <a:lnSpc>
                <a:spcPct val="90000"/>
              </a:lnSpc>
              <a:buFont typeface="Wingdings" pitchFamily="2" charset="2"/>
              <a:buBlip>
                <a:blip r:embed="rId3"/>
              </a:buBlip>
            </a:pPr>
            <a:r>
              <a:rPr lang="en-US" altLang="en-US" sz="2700" dirty="0">
                <a:solidFill>
                  <a:srgbClr val="FF0000"/>
                </a:solidFill>
                <a:latin typeface="Times New Roman" panose="02020603050405020304" pitchFamily="18" charset="0"/>
                <a:ea typeface="ＭＳ Ｐゴシック" panose="020B0600070205080204" pitchFamily="34" charset="-128"/>
              </a:rPr>
              <a:t>Minimalist (Procedural) View	</a:t>
            </a:r>
          </a:p>
          <a:p>
            <a:pPr lvl="1" eaLnBrk="1" hangingPunct="1">
              <a:lnSpc>
                <a:spcPct val="9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Democracy depends exclusively on the presence of certain institutions, with no reference to the kinds of outcomes that are generated.</a:t>
            </a:r>
          </a:p>
          <a:p>
            <a:pPr lvl="1" eaLnBrk="1" hangingPunct="1">
              <a:lnSpc>
                <a:spcPct val="9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DD (only contestation) and Polity IV (contestation </a:t>
            </a:r>
            <a:r>
              <a:rPr lang="en-US" altLang="en-US" sz="2200" i="1" dirty="0">
                <a:latin typeface="Times New Roman" panose="02020603050405020304" pitchFamily="18" charset="0"/>
                <a:ea typeface="ＭＳ Ｐゴシック" panose="020B0600070205080204" pitchFamily="34" charset="-128"/>
              </a:rPr>
              <a:t>and</a:t>
            </a:r>
            <a:r>
              <a:rPr lang="en-US" altLang="en-US" sz="2200" dirty="0">
                <a:latin typeface="Times New Roman" panose="02020603050405020304" pitchFamily="18" charset="0"/>
                <a:ea typeface="ＭＳ Ｐゴシック" panose="020B0600070205080204" pitchFamily="34" charset="-128"/>
              </a:rPr>
              <a:t> inclusion).</a:t>
            </a:r>
          </a:p>
          <a:p>
            <a:pPr lvl="1" eaLnBrk="1" hangingPunct="1">
              <a:lnSpc>
                <a:spcPct val="90000"/>
              </a:lnSpc>
              <a:buFont typeface="Wingdings" pitchFamily="2" charset="2"/>
              <a:buBlip>
                <a:blip r:embed="rId4"/>
              </a:buBlip>
            </a:pPr>
            <a:endParaRPr lang="en-US" altLang="en-US" sz="22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700" dirty="0">
                <a:solidFill>
                  <a:srgbClr val="FF0000"/>
                </a:solidFill>
                <a:latin typeface="Times New Roman" panose="02020603050405020304" pitchFamily="18" charset="0"/>
                <a:ea typeface="ＭＳ Ｐゴシック" panose="020B0600070205080204" pitchFamily="34" charset="-128"/>
              </a:rPr>
              <a:t>Substantive View</a:t>
            </a:r>
          </a:p>
          <a:p>
            <a:pPr lvl="1" eaLnBrk="1" hangingPunct="1">
              <a:lnSpc>
                <a:spcPct val="9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Institutions are seen as necessary, but not sufficient, to characterize regimes.</a:t>
            </a:r>
          </a:p>
          <a:p>
            <a:pPr lvl="1" eaLnBrk="1" hangingPunct="1">
              <a:lnSpc>
                <a:spcPct val="9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Representation, accountability, economic equality, rationality, and so on.</a:t>
            </a:r>
          </a:p>
          <a:p>
            <a:pPr lvl="1" eaLnBrk="1" hangingPunct="1">
              <a:lnSpc>
                <a:spcPct val="9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Freedom House.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BFBF2939-B611-5041-9DD3-FCA1C90C1BB1}"/>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Conceptualization</a:t>
            </a:r>
          </a:p>
        </p:txBody>
      </p:sp>
      <p:sp>
        <p:nvSpPr>
          <p:cNvPr id="91138" name="Rectangle 3">
            <a:extLst>
              <a:ext uri="{FF2B5EF4-FFF2-40B4-BE49-F238E27FC236}">
                <a16:creationId xmlns:a16="http://schemas.microsoft.com/office/drawing/2014/main" id="{E5B501A2-DE01-5240-A763-810A091C0CB8}"/>
              </a:ext>
            </a:extLst>
          </p:cNvPr>
          <p:cNvSpPr>
            <a:spLocks noGrp="1" noChangeArrowheads="1"/>
          </p:cNvSpPr>
          <p:nvPr>
            <p:ph idx="1"/>
          </p:nvPr>
        </p:nvSpPr>
        <p:spPr>
          <a:xfrm>
            <a:off x="457200" y="1391362"/>
            <a:ext cx="8229600" cy="4681537"/>
          </a:xfrm>
        </p:spPr>
        <p:txBody>
          <a:bodyPr/>
          <a:lstStyle/>
          <a:p>
            <a:pPr marL="0" indent="0" eaLnBrk="1" hangingPunct="1">
              <a:lnSpc>
                <a:spcPct val="90000"/>
              </a:lnSpc>
              <a:buNone/>
            </a:pPr>
            <a:r>
              <a:rPr lang="en-US" altLang="en-US" sz="2200" dirty="0">
                <a:latin typeface="Times New Roman" panose="02020603050405020304" pitchFamily="18" charset="0"/>
                <a:ea typeface="ＭＳ Ｐゴシック" panose="020B0600070205080204" pitchFamily="34" charset="-128"/>
              </a:rPr>
              <a:t>POLITY explicitly throws shade on substantive democracy: </a:t>
            </a:r>
          </a:p>
          <a:p>
            <a:pPr marL="0" indent="0" eaLnBrk="1" hangingPunct="1">
              <a:lnSpc>
                <a:spcPct val="90000"/>
              </a:lnSpc>
              <a:buNone/>
            </a:pPr>
            <a:endParaRPr lang="en-US" altLang="en-US" sz="2200" dirty="0">
              <a:latin typeface="Times New Roman" panose="02020603050405020304" pitchFamily="18" charset="0"/>
              <a:ea typeface="ＭＳ Ｐゴシック" panose="020B0600070205080204" pitchFamily="34" charset="-128"/>
            </a:endParaRPr>
          </a:p>
          <a:p>
            <a:pPr marL="0" indent="0" eaLnBrk="1" hangingPunct="1">
              <a:lnSpc>
                <a:spcPct val="90000"/>
              </a:lnSpc>
              <a:buNone/>
            </a:pPr>
            <a:endParaRPr lang="en-US" altLang="en-US" sz="2200" dirty="0">
              <a:latin typeface="Times New Roman" panose="02020603050405020304" pitchFamily="18" charset="0"/>
              <a:ea typeface="ＭＳ Ｐゴシック" panose="020B0600070205080204" pitchFamily="34" charset="-128"/>
            </a:endParaRPr>
          </a:p>
          <a:p>
            <a:pPr marL="0" indent="0" eaLnBrk="1" hangingPunct="1">
              <a:lnSpc>
                <a:spcPct val="90000"/>
              </a:lnSpc>
              <a:buNone/>
            </a:pPr>
            <a:r>
              <a:rPr lang="en-US" sz="2400" i="1" dirty="0"/>
              <a:t>Institutionalized Democracy: Democracy is conceived as three essential , interdependent elements. One is the presence of institutions and procedures through which citizens can express effective preferences about alternative policies and leaders . Second is the existence of institutionalized constraints on the exercise of power by the executive. Third is the guarantee of civil liberties to all citizens in their daily lives and in acts of political participation. </a:t>
            </a:r>
            <a:r>
              <a:rPr lang="en-US" sz="2400" b="1" i="1" dirty="0"/>
              <a:t>Other aspects of plural democracy, such as the rule of law, systems of checks and balances, freedom of the press, and so on are means to, or specific manifestations of, these general principles. We do not include coded data on civil liberties.</a:t>
            </a:r>
            <a:endParaRPr lang="en-US" sz="2400" b="1" dirty="0"/>
          </a:p>
          <a:p>
            <a:pPr marL="0" indent="0" eaLnBrk="1" hangingPunct="1">
              <a:lnSpc>
                <a:spcPct val="90000"/>
              </a:lnSpc>
              <a:buNone/>
            </a:pPr>
            <a:endParaRPr lang="en-US" altLang="en-US" sz="220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378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4D4816-C5FB-9346-8568-F420D3AD1E78}"/>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atin typeface="Arial" charset="0"/>
                <a:ea typeface="+mj-ea"/>
                <a:cs typeface="+mj-cs"/>
              </a:rPr>
              <a:t>Democracy in Historical Perspective</a:t>
            </a:r>
          </a:p>
        </p:txBody>
      </p:sp>
      <p:sp>
        <p:nvSpPr>
          <p:cNvPr id="20482" name="Rectangle 3">
            <a:extLst>
              <a:ext uri="{FF2B5EF4-FFF2-40B4-BE49-F238E27FC236}">
                <a16:creationId xmlns:a16="http://schemas.microsoft.com/office/drawing/2014/main" id="{6CA0F442-8774-404F-A015-578257DB6A1D}"/>
              </a:ext>
            </a:extLst>
          </p:cNvPr>
          <p:cNvSpPr>
            <a:spLocks noGrp="1" noChangeArrowheads="1"/>
          </p:cNvSpPr>
          <p:nvPr>
            <p:ph idx="1"/>
          </p:nvPr>
        </p:nvSpPr>
        <p:spPr/>
        <p:txBody>
          <a:bodyPr/>
          <a:lstStyle/>
          <a:p>
            <a:pPr eaLnBrk="1" hangingPunct="1">
              <a:lnSpc>
                <a:spcPct val="8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The concern with the relative merits of different forms of government goes back at least as far as Aristotle and Plato.</a:t>
            </a:r>
          </a:p>
          <a:p>
            <a:pPr eaLnBrk="1" hangingPunct="1">
              <a:lnSpc>
                <a:spcPct val="80000"/>
              </a:lnSpc>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eaLnBrk="1" hangingPunct="1">
              <a:lnSpc>
                <a:spcPct val="80000"/>
              </a:lnSpc>
              <a:buFont typeface="Wingdings" pitchFamily="2" charset="2"/>
              <a:buBlip>
                <a:blip r:embed="rId3"/>
              </a:buBlip>
            </a:pPr>
            <a:r>
              <a:rPr lang="en-US" altLang="en-US" sz="2600" b="1" i="1" dirty="0">
                <a:latin typeface="Times New Roman" panose="02020603050405020304" pitchFamily="18" charset="0"/>
                <a:ea typeface="ＭＳ Ｐゴシック" panose="020B0600070205080204" pitchFamily="34" charset="-128"/>
              </a:rPr>
              <a:t>Democracy</a:t>
            </a:r>
            <a:r>
              <a:rPr lang="en-US" altLang="en-US" sz="2600" dirty="0">
                <a:latin typeface="Times New Roman" panose="02020603050405020304" pitchFamily="18" charset="0"/>
                <a:ea typeface="ＭＳ Ｐゴシック" panose="020B0600070205080204" pitchFamily="34" charset="-128"/>
              </a:rPr>
              <a:t> comes from the Greek word, </a:t>
            </a:r>
            <a:r>
              <a:rPr lang="en-US" altLang="en-US" sz="2600" i="1" dirty="0" err="1">
                <a:latin typeface="Times New Roman" panose="02020603050405020304" pitchFamily="18" charset="0"/>
                <a:ea typeface="ＭＳ Ｐゴシック" panose="020B0600070205080204" pitchFamily="34" charset="-128"/>
              </a:rPr>
              <a:t>Demokratia</a:t>
            </a:r>
            <a:r>
              <a:rPr lang="en-US" altLang="en-US" sz="2600" dirty="0">
                <a:latin typeface="Times New Roman" panose="02020603050405020304" pitchFamily="18" charset="0"/>
                <a:ea typeface="ＭＳ Ｐゴシック" panose="020B0600070205080204" pitchFamily="34" charset="-128"/>
              </a:rPr>
              <a:t> normally gets translated as </a:t>
            </a:r>
            <a:r>
              <a:rPr lang="ja-JP" altLang="en-US" sz="2600">
                <a:latin typeface="Times New Roman" panose="02020603050405020304" pitchFamily="18" charset="0"/>
                <a:ea typeface="ＭＳ Ｐゴシック" panose="020B0600070205080204" pitchFamily="34" charset="-128"/>
              </a:rPr>
              <a:t>“</a:t>
            </a:r>
            <a:r>
              <a:rPr lang="en-US" altLang="ja-JP" sz="2600" dirty="0">
                <a:latin typeface="Times New Roman" panose="02020603050405020304" pitchFamily="18" charset="0"/>
                <a:ea typeface="ＭＳ Ｐゴシック" panose="020B0600070205080204" pitchFamily="34" charset="-128"/>
              </a:rPr>
              <a:t>rule by the people</a:t>
            </a:r>
            <a:r>
              <a:rPr lang="ja-JP" altLang="en-US" sz="2600">
                <a:latin typeface="Times New Roman" panose="02020603050405020304" pitchFamily="18" charset="0"/>
                <a:ea typeface="ＭＳ Ｐゴシック" panose="020B0600070205080204" pitchFamily="34" charset="-128"/>
              </a:rPr>
              <a:t>”</a:t>
            </a:r>
            <a:r>
              <a:rPr lang="en-US" altLang="ja-JP" sz="2600" dirty="0">
                <a:latin typeface="Times New Roman" panose="02020603050405020304" pitchFamily="18" charset="0"/>
                <a:ea typeface="ＭＳ Ｐゴシック" panose="020B0600070205080204" pitchFamily="34" charset="-128"/>
              </a:rPr>
              <a:t> but without distinguishing who the people are. </a:t>
            </a:r>
          </a:p>
          <a:p>
            <a:pPr eaLnBrk="1" hangingPunct="1">
              <a:lnSpc>
                <a:spcPct val="80000"/>
              </a:lnSpc>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eaLnBrk="1" hangingPunct="1">
              <a:lnSpc>
                <a:spcPct val="80000"/>
              </a:lnSpc>
              <a:buFont typeface="Wingdings" pitchFamily="2" charset="2"/>
              <a:buBlip>
                <a:blip r:embed="rId3"/>
              </a:buBlip>
            </a:pPr>
            <a:r>
              <a:rPr lang="en-US" altLang="en-US" sz="2600" i="1" dirty="0">
                <a:latin typeface="Times New Roman" panose="02020603050405020304" pitchFamily="18" charset="0"/>
                <a:ea typeface="ＭＳ Ｐゴシック" panose="020B0600070205080204" pitchFamily="34" charset="-128"/>
              </a:rPr>
              <a:t>Demos, </a:t>
            </a:r>
            <a:r>
              <a:rPr lang="en-US" altLang="en-US" sz="2600" dirty="0">
                <a:latin typeface="Times New Roman" panose="02020603050405020304" pitchFamily="18" charset="0"/>
                <a:ea typeface="ＭＳ Ｐゴシック" panose="020B0600070205080204" pitchFamily="34" charset="-128"/>
              </a:rPr>
              <a:t>for the ancient Greeks, actually referred to the </a:t>
            </a:r>
            <a:r>
              <a:rPr lang="ja-JP" altLang="en-US" sz="2600">
                <a:latin typeface="Times New Roman" panose="02020603050405020304" pitchFamily="18" charset="0"/>
                <a:ea typeface="ＭＳ Ｐゴシック" panose="020B0600070205080204" pitchFamily="34" charset="-128"/>
              </a:rPr>
              <a:t>“</a:t>
            </a:r>
            <a:r>
              <a:rPr lang="en-US" altLang="ja-JP" sz="2600" dirty="0">
                <a:latin typeface="Times New Roman" panose="02020603050405020304" pitchFamily="18" charset="0"/>
                <a:ea typeface="ＭＳ Ｐゴシック" panose="020B0600070205080204" pitchFamily="34" charset="-128"/>
              </a:rPr>
              <a:t>common people.</a:t>
            </a:r>
            <a:r>
              <a:rPr lang="ja-JP" altLang="en-US" sz="2600">
                <a:latin typeface="Times New Roman" panose="02020603050405020304" pitchFamily="18" charset="0"/>
                <a:ea typeface="ＭＳ Ｐゴシック" panose="020B0600070205080204" pitchFamily="34" charset="-128"/>
              </a:rPr>
              <a:t>”</a:t>
            </a:r>
            <a:endParaRPr lang="en-US" altLang="ja-JP" sz="2600" dirty="0">
              <a:latin typeface="Times New Roman" panose="02020603050405020304" pitchFamily="18" charset="0"/>
              <a:ea typeface="ＭＳ Ｐゴシック" panose="020B0600070205080204" pitchFamily="34" charset="-128"/>
            </a:endParaRPr>
          </a:p>
          <a:p>
            <a:pPr eaLnBrk="1" hangingPunct="1">
              <a:lnSpc>
                <a:spcPct val="80000"/>
              </a:lnSpc>
              <a:buFont typeface="Wingdings" pitchFamily="2" charset="2"/>
              <a:buBlip>
                <a:blip r:embed="rId3"/>
              </a:buBlip>
            </a:pPr>
            <a:endParaRPr lang="en-US" altLang="ja-JP" sz="2600" dirty="0">
              <a:latin typeface="Times New Roman" panose="02020603050405020304" pitchFamily="18" charset="0"/>
              <a:ea typeface="ＭＳ Ｐゴシック" panose="020B0600070205080204" pitchFamily="34" charset="-128"/>
            </a:endParaRPr>
          </a:p>
          <a:p>
            <a:pPr eaLnBrk="1" hangingPunct="1">
              <a:lnSpc>
                <a:spcPct val="80000"/>
              </a:lnSpc>
              <a:buFont typeface="Wingdings" pitchFamily="2" charset="2"/>
              <a:buBlip>
                <a:blip r:embed="rId3"/>
              </a:buBlip>
            </a:pPr>
            <a:r>
              <a:rPr lang="en-US" altLang="ja-JP" sz="2600" dirty="0">
                <a:latin typeface="Times New Roman" panose="02020603050405020304" pitchFamily="18" charset="0"/>
                <a:ea typeface="ＭＳ Ｐゴシック" panose="020B0600070205080204" pitchFamily="34" charset="-128"/>
              </a:rPr>
              <a:t>And, </a:t>
            </a:r>
            <a:r>
              <a:rPr lang="en-US" altLang="ja-JP" sz="2600" dirty="0" err="1">
                <a:latin typeface="Times New Roman" panose="02020603050405020304" pitchFamily="18" charset="0"/>
                <a:ea typeface="ＭＳ Ｐゴシック" panose="020B0600070205080204" pitchFamily="34" charset="-128"/>
              </a:rPr>
              <a:t>demokratia</a:t>
            </a:r>
            <a:r>
              <a:rPr lang="en-US" altLang="ja-JP" sz="2600" dirty="0">
                <a:latin typeface="Times New Roman" panose="02020603050405020304" pitchFamily="18" charset="0"/>
                <a:ea typeface="ＭＳ Ｐゴシック" panose="020B0600070205080204" pitchFamily="34" charset="-128"/>
              </a:rPr>
              <a:t> wasn’t exactly seen as good by them.</a:t>
            </a:r>
          </a:p>
          <a:p>
            <a:pPr eaLnBrk="1" hangingPunct="1">
              <a:lnSpc>
                <a:spcPct val="80000"/>
              </a:lnSpc>
              <a:buFont typeface="Wingdings" pitchFamily="2" charset="2"/>
              <a:buBlip>
                <a:blip r:embed="rId3"/>
              </a:buBlip>
            </a:pPr>
            <a:endParaRPr lang="en-US" altLang="ja-JP" sz="2600" dirty="0">
              <a:latin typeface="Times New Roman" panose="02020603050405020304" pitchFamily="18" charset="0"/>
              <a:ea typeface="ＭＳ Ｐゴシック" panose="020B0600070205080204" pitchFamily="34" charset="-128"/>
            </a:endParaRPr>
          </a:p>
          <a:p>
            <a:pPr eaLnBrk="1" hangingPunct="1">
              <a:lnSpc>
                <a:spcPct val="80000"/>
              </a:lnSpc>
              <a:buFont typeface="Wingdings" pitchFamily="2" charset="2"/>
              <a:buBlip>
                <a:blip r:embed="rId3"/>
              </a:buBlip>
            </a:pPr>
            <a:r>
              <a:rPr lang="en-US" altLang="ja-JP" sz="2600" dirty="0">
                <a:latin typeface="Times New Roman" panose="02020603050405020304" pitchFamily="18" charset="0"/>
                <a:ea typeface="ＭＳ Ｐゴシック" panose="020B0600070205080204" pitchFamily="34" charset="-128"/>
              </a:rPr>
              <a:t>Seen as something like mob rule.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3E699AB-5FA1-164E-B5ED-024B61555C07}"/>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atin typeface="Arial" charset="0"/>
                <a:ea typeface="+mj-ea"/>
                <a:cs typeface="+mj-cs"/>
              </a:rPr>
              <a:t>Democracy in Historical Perspective</a:t>
            </a:r>
          </a:p>
        </p:txBody>
      </p:sp>
      <p:sp>
        <p:nvSpPr>
          <p:cNvPr id="30722" name="Rectangle 3">
            <a:extLst>
              <a:ext uri="{FF2B5EF4-FFF2-40B4-BE49-F238E27FC236}">
                <a16:creationId xmlns:a16="http://schemas.microsoft.com/office/drawing/2014/main" id="{839D4057-6D48-FC49-968D-48E36AFD5014}"/>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Fast-forward to 19</a:t>
            </a:r>
            <a:r>
              <a:rPr lang="en-US" altLang="en-US" sz="2600" baseline="30000" dirty="0">
                <a:latin typeface="Times New Roman" panose="02020603050405020304" pitchFamily="18" charset="0"/>
                <a:ea typeface="ＭＳ Ｐゴシック" panose="020B0600070205080204" pitchFamily="34" charset="-128"/>
              </a:rPr>
              <a:t>th</a:t>
            </a:r>
            <a:r>
              <a:rPr lang="en-US" altLang="en-US" sz="2600" dirty="0">
                <a:latin typeface="Times New Roman" panose="02020603050405020304" pitchFamily="18" charset="0"/>
                <a:ea typeface="ＭＳ Ｐゴシック" panose="020B0600070205080204" pitchFamily="34" charset="-128"/>
              </a:rPr>
              <a:t> century Europe:</a:t>
            </a:r>
          </a:p>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Democracy was seen as obsolete.</a:t>
            </a:r>
          </a:p>
          <a:p>
            <a:pPr lvl="1" eaLnBrk="1" hangingPunct="1">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It meant direct legislation by (a subset of) the people, not by </a:t>
            </a:r>
            <a:r>
              <a:rPr lang="en-US" altLang="en-US" sz="2200" i="1" dirty="0">
                <a:latin typeface="Times New Roman" panose="02020603050405020304" pitchFamily="18" charset="0"/>
                <a:ea typeface="ＭＳ Ｐゴシック" panose="020B0600070205080204" pitchFamily="34" charset="-128"/>
              </a:rPr>
              <a:t>representatives</a:t>
            </a:r>
            <a:r>
              <a:rPr lang="en-US" altLang="en-US" sz="2200" dirty="0">
                <a:latin typeface="Times New Roman" panose="02020603050405020304" pitchFamily="18" charset="0"/>
                <a:ea typeface="ＭＳ Ｐゴシック" panose="020B0600070205080204" pitchFamily="34" charset="-128"/>
              </a:rPr>
              <a:t> of the people.</a:t>
            </a:r>
          </a:p>
          <a:p>
            <a:pPr lvl="1" eaLnBrk="1" hangingPunct="1">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It could work in Athens but most people thought that it could not work in the modern world.</a:t>
            </a:r>
            <a:endParaRPr lang="en-US" altLang="en-US" sz="2600" dirty="0">
              <a:latin typeface="Times New Roman" panose="02020603050405020304" pitchFamily="18" charset="0"/>
              <a:ea typeface="ＭＳ Ｐゴシック" panose="020B0600070205080204" pitchFamily="34" charset="-128"/>
            </a:endParaRPr>
          </a:p>
          <a:p>
            <a:pPr eaLnBrk="1" hangingPunct="1"/>
            <a:r>
              <a:rPr lang="en-US" altLang="en-US" sz="2400" dirty="0">
                <a:latin typeface="Times New Roman" panose="02020603050405020304" pitchFamily="18" charset="0"/>
                <a:ea typeface="ＭＳ Ｐゴシック" panose="020B0600070205080204" pitchFamily="34" charset="-128"/>
              </a:rPr>
              <a:t>Important distinction between:</a:t>
            </a:r>
          </a:p>
          <a:p>
            <a:pPr lvl="1" eaLnBrk="1" hangingPunct="1"/>
            <a:r>
              <a:rPr lang="en-US" altLang="en-US" sz="2000" b="1" i="1" dirty="0">
                <a:latin typeface="Times New Roman" panose="02020603050405020304" pitchFamily="18" charset="0"/>
                <a:ea typeface="ＭＳ Ｐゴシック" panose="020B0600070205080204" pitchFamily="34" charset="-128"/>
              </a:rPr>
              <a:t>Direct</a:t>
            </a:r>
            <a:r>
              <a:rPr lang="en-US" altLang="en-US" sz="2000" dirty="0">
                <a:latin typeface="Times New Roman" panose="02020603050405020304" pitchFamily="18" charset="0"/>
                <a:ea typeface="ＭＳ Ｐゴシック" panose="020B0600070205080204" pitchFamily="34" charset="-128"/>
              </a:rPr>
              <a:t> </a:t>
            </a:r>
            <a:r>
              <a:rPr lang="en-US" altLang="en-US" sz="2000" b="1" dirty="0">
                <a:latin typeface="Times New Roman" panose="02020603050405020304" pitchFamily="18" charset="0"/>
                <a:ea typeface="ＭＳ Ｐゴシック" panose="020B0600070205080204" pitchFamily="34" charset="-128"/>
              </a:rPr>
              <a:t>democracy</a:t>
            </a:r>
            <a:r>
              <a:rPr lang="en-US" altLang="en-US" sz="2000" dirty="0">
                <a:latin typeface="Times New Roman" panose="02020603050405020304" pitchFamily="18" charset="0"/>
                <a:ea typeface="ＭＳ Ｐゴシック" panose="020B0600070205080204" pitchFamily="34" charset="-128"/>
              </a:rPr>
              <a:t> (mostly ancient) – the people vote directly -- disagreement  over who should be  “the people”</a:t>
            </a:r>
          </a:p>
          <a:p>
            <a:pPr lvl="1" eaLnBrk="1" hangingPunct="1"/>
            <a:r>
              <a:rPr lang="en-US" altLang="en-US" sz="2000" b="1" i="1" dirty="0">
                <a:latin typeface="Times New Roman" panose="02020603050405020304" pitchFamily="18" charset="0"/>
                <a:ea typeface="ＭＳ Ｐゴシック" panose="020B0600070205080204" pitchFamily="34" charset="-128"/>
              </a:rPr>
              <a:t>Representative</a:t>
            </a:r>
            <a:r>
              <a:rPr lang="en-US" altLang="en-US" sz="2000" dirty="0">
                <a:latin typeface="Times New Roman" panose="02020603050405020304" pitchFamily="18" charset="0"/>
                <a:ea typeface="ＭＳ Ｐゴシック" panose="020B0600070205080204" pitchFamily="34" charset="-128"/>
              </a:rPr>
              <a:t> </a:t>
            </a:r>
            <a:r>
              <a:rPr lang="en-US" altLang="en-US" sz="2000" b="1" dirty="0">
                <a:latin typeface="Times New Roman" panose="02020603050405020304" pitchFamily="18" charset="0"/>
                <a:ea typeface="ＭＳ Ｐゴシック" panose="020B0600070205080204" pitchFamily="34" charset="-128"/>
              </a:rPr>
              <a:t>democracy</a:t>
            </a:r>
            <a:r>
              <a:rPr lang="en-US" altLang="en-US" sz="2000" dirty="0">
                <a:latin typeface="Times New Roman" panose="02020603050405020304" pitchFamily="18" charset="0"/>
                <a:ea typeface="ＭＳ Ｐゴシック" panose="020B0600070205080204" pitchFamily="34" charset="-128"/>
              </a:rPr>
              <a:t> (modern): the people vote for  (choose) their representatives  --  still disagreement over who should be  “the people” and also </a:t>
            </a:r>
            <a:r>
              <a:rPr lang="en-US" altLang="en-US" sz="2000" i="1" dirty="0">
                <a:latin typeface="Times New Roman" panose="02020603050405020304" pitchFamily="18" charset="0"/>
                <a:ea typeface="ＭＳ Ｐゴシック" panose="020B0600070205080204" pitchFamily="34" charset="-128"/>
              </a:rPr>
              <a:t>how</a:t>
            </a:r>
            <a:r>
              <a:rPr lang="en-US" altLang="en-US" sz="2000" dirty="0">
                <a:latin typeface="Times New Roman" panose="02020603050405020304" pitchFamily="18" charset="0"/>
                <a:ea typeface="ＭＳ Ｐゴシック" panose="020B0600070205080204" pitchFamily="34" charset="-128"/>
              </a:rPr>
              <a:t> they should elect their representatives. </a:t>
            </a:r>
          </a:p>
          <a:p>
            <a:pPr eaLnBrk="1" hangingPunct="1"/>
            <a:endParaRPr lang="en-US" altLang="en-US" sz="2200"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A1A7145-2DF8-EB48-A20A-91DEFEFCD077}"/>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Questions</a:t>
            </a:r>
          </a:p>
        </p:txBody>
      </p:sp>
      <p:sp>
        <p:nvSpPr>
          <p:cNvPr id="40962" name="Rectangle 3">
            <a:extLst>
              <a:ext uri="{FF2B5EF4-FFF2-40B4-BE49-F238E27FC236}">
                <a16:creationId xmlns:a16="http://schemas.microsoft.com/office/drawing/2014/main" id="{A47774C6-CA70-2C47-ADFA-8C1A7C4A50BF}"/>
              </a:ext>
            </a:extLst>
          </p:cNvPr>
          <p:cNvSpPr>
            <a:spLocks noGrp="1" noChangeArrowheads="1"/>
          </p:cNvSpPr>
          <p:nvPr>
            <p:ph idx="1"/>
          </p:nvPr>
        </p:nvSpPr>
        <p:spPr>
          <a:xfrm>
            <a:off x="457200" y="1719263"/>
            <a:ext cx="8229600" cy="4605337"/>
          </a:xfrm>
        </p:spPr>
        <p:txBody>
          <a:bodyPr/>
          <a:lstStyle/>
          <a:p>
            <a:pPr marL="0" indent="0" eaLnBrk="1" hangingPunct="1">
              <a:lnSpc>
                <a:spcPct val="80000"/>
              </a:lnSpc>
              <a:buNone/>
            </a:pPr>
            <a:endParaRPr lang="en-US" altLang="en-US" sz="2600" dirty="0">
              <a:latin typeface="Times New Roman" panose="02020603050405020304" pitchFamily="18" charset="0"/>
              <a:ea typeface="ＭＳ Ｐゴシック" panose="020B0600070205080204" pitchFamily="34" charset="-128"/>
            </a:endParaRPr>
          </a:p>
          <a:p>
            <a:pPr eaLnBrk="1" hangingPunct="1">
              <a:lnSpc>
                <a:spcPct val="8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We want to answer substantive questions like the following ones. </a:t>
            </a:r>
          </a:p>
          <a:p>
            <a:pPr lvl="1" eaLnBrk="1" hangingPunct="1">
              <a:lnSpc>
                <a:spcPct val="8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Do democracies or dictatorships lead to higher levels of growth?</a:t>
            </a:r>
          </a:p>
          <a:p>
            <a:pPr lvl="1" eaLnBrk="1" hangingPunct="1">
              <a:lnSpc>
                <a:spcPct val="8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Do democracies or dictatorships increase life expectancy?</a:t>
            </a:r>
          </a:p>
          <a:p>
            <a:pPr lvl="1" eaLnBrk="1" hangingPunct="1">
              <a:lnSpc>
                <a:spcPct val="8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What factors increase the survival of democracies?</a:t>
            </a:r>
          </a:p>
          <a:p>
            <a:pPr lvl="1" eaLnBrk="1" hangingPunct="1">
              <a:lnSpc>
                <a:spcPct val="80000"/>
              </a:lnSpc>
              <a:buFont typeface="Wingdings" pitchFamily="2" charset="2"/>
              <a:buBlip>
                <a:blip r:embed="rId4"/>
              </a:buBlip>
            </a:pPr>
            <a:r>
              <a:rPr lang="en-US" altLang="en-US" sz="2200" dirty="0">
                <a:latin typeface="Times New Roman" panose="02020603050405020304" pitchFamily="18" charset="0"/>
                <a:ea typeface="ＭＳ Ｐゴシック" panose="020B0600070205080204" pitchFamily="34" charset="-128"/>
              </a:rPr>
              <a:t>What factors increase the probability that a dictatorship will become a democracy?</a:t>
            </a:r>
            <a:endParaRPr lang="en-US" altLang="en-US" sz="2200"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CC1A6A4B-42EB-5F4B-BA83-217EAC7B5661}"/>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Questions</a:t>
            </a:r>
          </a:p>
        </p:txBody>
      </p:sp>
      <p:sp>
        <p:nvSpPr>
          <p:cNvPr id="43010" name="Rectangle 3">
            <a:extLst>
              <a:ext uri="{FF2B5EF4-FFF2-40B4-BE49-F238E27FC236}">
                <a16:creationId xmlns:a16="http://schemas.microsoft.com/office/drawing/2014/main" id="{B786A2F6-F410-A845-ADAF-E08710F13CA3}"/>
              </a:ext>
            </a:extLst>
          </p:cNvPr>
          <p:cNvSpPr>
            <a:spLocks noGrp="1" noChangeArrowheads="1"/>
          </p:cNvSpPr>
          <p:nvPr>
            <p:ph idx="1"/>
          </p:nvPr>
        </p:nvSpPr>
        <p:spPr/>
        <p:txBody>
          <a:bodyPr/>
          <a:lstStyle/>
          <a:p>
            <a:pPr eaLnBrk="1" hangingPunct="1">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To answer these questions, we need to be able to classify countries as democracies or dictatorships.</a:t>
            </a:r>
          </a:p>
          <a:p>
            <a:pPr lvl="1" eaLnBrk="1" hangingPunct="1">
              <a:buFont typeface="Wingdings" pitchFamily="2" charset="2"/>
              <a:buBlip>
                <a:blip r:embed="rId3"/>
              </a:buBlip>
            </a:pPr>
            <a:r>
              <a:rPr lang="en-US" altLang="en-US" sz="2200" dirty="0">
                <a:latin typeface="Times New Roman" panose="02020603050405020304" pitchFamily="18" charset="0"/>
                <a:ea typeface="ＭＳ Ｐゴシック" panose="020B0600070205080204" pitchFamily="34" charset="-128"/>
              </a:rPr>
              <a:t>These questions about measuring abstract political phenomena apply equally well to other concepts, such as representation, culture, identity, etc.</a:t>
            </a:r>
          </a:p>
          <a:p>
            <a:pPr marL="0" indent="0" eaLnBrk="1" hangingPunct="1">
              <a:buNone/>
            </a:pPr>
            <a:endParaRPr lang="en-US" altLang="en-US" sz="2600" dirty="0">
              <a:latin typeface="Times New Roman" panose="02020603050405020304" pitchFamily="18" charset="0"/>
              <a:ea typeface="ＭＳ Ｐゴシック" panose="020B0600070205080204" pitchFamily="34" charset="-128"/>
            </a:endParaRPr>
          </a:p>
          <a:p>
            <a:pPr marL="0" indent="0" eaLnBrk="1" hangingPunct="1">
              <a:buNone/>
            </a:pPr>
            <a:r>
              <a:rPr lang="en-US" altLang="en-US" sz="2600" dirty="0">
                <a:latin typeface="Times New Roman" panose="02020603050405020304" pitchFamily="18" charset="0"/>
                <a:ea typeface="ＭＳ Ｐゴシック" panose="020B0600070205080204" pitchFamily="34" charset="-128"/>
              </a:rPr>
              <a:t>In other words:</a:t>
            </a:r>
          </a:p>
          <a:p>
            <a:pPr algn="ctr" eaLnBrk="1" hangingPunct="1">
              <a:buFont typeface="Wingdings" pitchFamily="2" charset="2"/>
              <a:buNone/>
            </a:pPr>
            <a:r>
              <a:rPr lang="en-US" altLang="en-US" sz="2600" dirty="0">
                <a:solidFill>
                  <a:srgbClr val="FF0000"/>
                </a:solidFill>
                <a:latin typeface="Times New Roman" panose="02020603050405020304" pitchFamily="18" charset="0"/>
                <a:ea typeface="ＭＳ Ｐゴシック" panose="020B0600070205080204" pitchFamily="34" charset="-128"/>
              </a:rPr>
              <a:t>How do we know a democracy when we see one?</a:t>
            </a:r>
            <a:r>
              <a:rPr lang="en-US" altLang="en-US" sz="3400" dirty="0">
                <a:solidFill>
                  <a:srgbClr val="FF0000"/>
                </a:solidFill>
                <a:latin typeface="Times New Roman" panose="02020603050405020304" pitchFamily="18" charset="0"/>
                <a:ea typeface="ＭＳ Ｐゴシック" panose="020B0600070205080204" pitchFamily="34" charset="-128"/>
              </a:rPr>
              <a:t> </a:t>
            </a:r>
            <a:endParaRPr lang="en-US" altLang="en-US" sz="3400" dirty="0">
              <a:latin typeface="Arial" panose="020B0604020202020204" pitchFamily="34"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8419F20-BF50-F047-BCFB-A5D70385E023}"/>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Dahl</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View of Democracy</a:t>
            </a:r>
            <a:endParaRPr lang="en-US" altLang="en-US">
              <a:latin typeface="Arial" panose="020B0604020202020204" pitchFamily="34" charset="0"/>
              <a:ea typeface="ＭＳ Ｐゴシック" panose="020B0600070205080204" pitchFamily="34" charset="-128"/>
            </a:endParaRPr>
          </a:p>
        </p:txBody>
      </p:sp>
      <p:sp>
        <p:nvSpPr>
          <p:cNvPr id="45058" name="Rectangle 3">
            <a:extLst>
              <a:ext uri="{FF2B5EF4-FFF2-40B4-BE49-F238E27FC236}">
                <a16:creationId xmlns:a16="http://schemas.microsoft.com/office/drawing/2014/main" id="{67A52C3E-BDAC-3F4E-8E87-A12C68EE7753}"/>
              </a:ext>
            </a:extLst>
          </p:cNvPr>
          <p:cNvSpPr>
            <a:spLocks noGrp="1" noChangeArrowheads="1"/>
          </p:cNvSpPr>
          <p:nvPr>
            <p:ph idx="1"/>
          </p:nvPr>
        </p:nvSpPr>
        <p:spPr/>
        <p:txBody>
          <a:bodyPr/>
          <a:lstStyle/>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How do we translate our abstract concept of democracy into a practical set of criteria for classifying democracies?</a:t>
            </a:r>
          </a:p>
          <a:p>
            <a:pPr eaLnBrk="1" hangingPunct="1">
              <a:lnSpc>
                <a:spcPct val="90000"/>
              </a:lnSpc>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Two Views of Democracy.</a:t>
            </a:r>
          </a:p>
          <a:p>
            <a:pPr lvl="1" eaLnBrk="1" hangingPunct="1">
              <a:lnSpc>
                <a:spcPct val="90000"/>
              </a:lnSpc>
              <a:buFont typeface="Wingdings" pitchFamily="2" charset="2"/>
              <a:buBlip>
                <a:blip r:embed="rId4"/>
              </a:buBlip>
            </a:pPr>
            <a:r>
              <a:rPr lang="en-US" altLang="en-US" sz="2200" dirty="0">
                <a:solidFill>
                  <a:srgbClr val="FF0000"/>
                </a:solidFill>
                <a:latin typeface="Times New Roman" panose="02020603050405020304" pitchFamily="18" charset="0"/>
                <a:ea typeface="ＭＳ Ｐゴシック" panose="020B0600070205080204" pitchFamily="34" charset="-128"/>
              </a:rPr>
              <a:t>Substantive View:</a:t>
            </a:r>
            <a:r>
              <a:rPr lang="en-US" altLang="en-US" sz="2200" dirty="0">
                <a:latin typeface="Times New Roman" panose="02020603050405020304" pitchFamily="18" charset="0"/>
                <a:ea typeface="ＭＳ Ｐゴシック" panose="020B0600070205080204" pitchFamily="34" charset="-128"/>
              </a:rPr>
              <a:t> Classify political regimes in terms of the outcomes that they produce.</a:t>
            </a:r>
          </a:p>
          <a:p>
            <a:pPr lvl="1" eaLnBrk="1" hangingPunct="1">
              <a:lnSpc>
                <a:spcPct val="90000"/>
              </a:lnSpc>
              <a:buFont typeface="Wingdings" pitchFamily="2" charset="2"/>
              <a:buBlip>
                <a:blip r:embed="rId4"/>
              </a:buBlip>
            </a:pPr>
            <a:r>
              <a:rPr lang="en-US" altLang="en-US" sz="2200" dirty="0">
                <a:solidFill>
                  <a:srgbClr val="FF0000"/>
                </a:solidFill>
                <a:latin typeface="Times New Roman" panose="02020603050405020304" pitchFamily="18" charset="0"/>
                <a:ea typeface="ＭＳ Ｐゴシック" panose="020B0600070205080204" pitchFamily="34" charset="-128"/>
              </a:rPr>
              <a:t>Procedural [or Minimalist] View:</a:t>
            </a:r>
            <a:r>
              <a:rPr lang="en-US" altLang="en-US" sz="2200" dirty="0">
                <a:latin typeface="Times New Roman" panose="02020603050405020304" pitchFamily="18" charset="0"/>
                <a:ea typeface="ＭＳ Ｐゴシック" panose="020B0600070205080204" pitchFamily="34" charset="-128"/>
              </a:rPr>
              <a:t> Classify political regimes in terms of their institutions or procedures.</a:t>
            </a:r>
          </a:p>
          <a:p>
            <a:pPr lvl="1" eaLnBrk="1" hangingPunct="1">
              <a:lnSpc>
                <a:spcPct val="90000"/>
              </a:lnSpc>
              <a:buFont typeface="Wingdings" pitchFamily="2" charset="2"/>
              <a:buBlip>
                <a:blip r:embed="rId4"/>
              </a:buBlip>
            </a:pPr>
            <a:endParaRPr lang="en-US" altLang="en-US" sz="22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Democratic theorist Robert Dahl argued that we should use a procedural or minimalist view of democracy.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5D994BE-00C3-894D-B535-9C03A47C884F}"/>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Dahl</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View of Democracy</a:t>
            </a:r>
            <a:endParaRPr lang="en-US" altLang="en-US">
              <a:latin typeface="Arial" panose="020B0604020202020204" pitchFamily="34" charset="0"/>
              <a:ea typeface="ＭＳ Ｐゴシック" panose="020B0600070205080204" pitchFamily="34" charset="-128"/>
            </a:endParaRPr>
          </a:p>
        </p:txBody>
      </p:sp>
      <p:sp>
        <p:nvSpPr>
          <p:cNvPr id="47106" name="Rectangle 3">
            <a:extLst>
              <a:ext uri="{FF2B5EF4-FFF2-40B4-BE49-F238E27FC236}">
                <a16:creationId xmlns:a16="http://schemas.microsoft.com/office/drawing/2014/main" id="{8899EA37-AADD-8D40-B83E-CB55480E0473}"/>
              </a:ext>
            </a:extLst>
          </p:cNvPr>
          <p:cNvSpPr>
            <a:spLocks noGrp="1" noChangeArrowheads="1"/>
          </p:cNvSpPr>
          <p:nvPr>
            <p:ph idx="1"/>
          </p:nvPr>
        </p:nvSpPr>
        <p:spPr/>
        <p:txBody>
          <a:bodyPr/>
          <a:lstStyle/>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Dahl did not believe that any country in the world was ever fully democratized. Instead, he used the idea of  </a:t>
            </a:r>
            <a:r>
              <a:rPr lang="en-US" altLang="ja-JP" sz="2600" b="1" dirty="0">
                <a:latin typeface="Times New Roman" panose="02020603050405020304" pitchFamily="18" charset="0"/>
                <a:ea typeface="ＭＳ Ｐゴシック" panose="020B0600070205080204" pitchFamily="34" charset="-128"/>
              </a:rPr>
              <a:t>polyarchies: </a:t>
            </a:r>
            <a:r>
              <a:rPr lang="en-US" altLang="ja-JP" sz="2600" dirty="0">
                <a:latin typeface="Times New Roman" panose="02020603050405020304" pitchFamily="18" charset="0"/>
                <a:ea typeface="ＭＳ Ｐゴシック" panose="020B0600070205080204" pitchFamily="34" charset="-128"/>
              </a:rPr>
              <a:t>regimes somewhere between pure authoritarianism and pure democracy</a:t>
            </a:r>
          </a:p>
          <a:p>
            <a:pPr eaLnBrk="1" hangingPunct="1">
              <a:lnSpc>
                <a:spcPct val="90000"/>
              </a:lnSpc>
              <a:buFont typeface="Wingdings" pitchFamily="2" charset="2"/>
              <a:buBlip>
                <a:blip r:embed="rId3"/>
              </a:buBlip>
            </a:pPr>
            <a:endParaRPr lang="en-US" altLang="en-US" sz="2600"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Polyarchies were based on two dimensions.</a:t>
            </a:r>
          </a:p>
          <a:p>
            <a:pPr lvl="1" eaLnBrk="1" hangingPunct="1">
              <a:lnSpc>
                <a:spcPct val="90000"/>
              </a:lnSpc>
              <a:buFont typeface="Wingdings" pitchFamily="2" charset="2"/>
              <a:buBlip>
                <a:blip r:embed="rId4"/>
              </a:buBlip>
            </a:pPr>
            <a:r>
              <a:rPr lang="en-US" altLang="en-US" sz="2200" dirty="0">
                <a:solidFill>
                  <a:srgbClr val="FF0000"/>
                </a:solidFill>
                <a:latin typeface="Times New Roman" panose="02020603050405020304" pitchFamily="18" charset="0"/>
                <a:ea typeface="ＭＳ Ｐゴシック" panose="020B0600070205080204" pitchFamily="34" charset="-128"/>
              </a:rPr>
              <a:t>Inclusion</a:t>
            </a:r>
            <a:r>
              <a:rPr lang="en-US" altLang="en-US" sz="2200" dirty="0">
                <a:latin typeface="Times New Roman" panose="02020603050405020304" pitchFamily="18" charset="0"/>
                <a:ea typeface="ＭＳ Ｐゴシック" panose="020B0600070205080204" pitchFamily="34" charset="-128"/>
              </a:rPr>
              <a:t>–who gets to participate in politics?</a:t>
            </a:r>
          </a:p>
          <a:p>
            <a:pPr lvl="1" eaLnBrk="1" hangingPunct="1">
              <a:lnSpc>
                <a:spcPct val="90000"/>
              </a:lnSpc>
              <a:buFont typeface="Wingdings" pitchFamily="2" charset="2"/>
              <a:buBlip>
                <a:blip r:embed="rId4"/>
              </a:buBlip>
            </a:pPr>
            <a:r>
              <a:rPr lang="en-US" altLang="en-US" sz="2200" dirty="0">
                <a:solidFill>
                  <a:srgbClr val="FF0000"/>
                </a:solidFill>
                <a:latin typeface="Times New Roman" panose="02020603050405020304" pitchFamily="18" charset="0"/>
                <a:ea typeface="ＭＳ Ｐゴシック" panose="020B0600070205080204" pitchFamily="34" charset="-128"/>
              </a:rPr>
              <a:t>Contestation</a:t>
            </a:r>
            <a:r>
              <a:rPr lang="en-US" altLang="en-US" sz="2200" dirty="0">
                <a:latin typeface="Times New Roman" panose="02020603050405020304" pitchFamily="18" charset="0"/>
                <a:ea typeface="ＭＳ Ｐゴシック" panose="020B0600070205080204" pitchFamily="34" charset="-128"/>
              </a:rPr>
              <a:t>–extent to which citizens have organized themselves into competing blocs (democratic competition).</a:t>
            </a:r>
          </a:p>
          <a:p>
            <a:pPr lvl="1" eaLnBrk="1" hangingPunct="1">
              <a:lnSpc>
                <a:spcPct val="90000"/>
              </a:lnSpc>
              <a:buFont typeface="Wingdings" pitchFamily="2" charset="2"/>
              <a:buBlip>
                <a:blip r:embed="rId4"/>
              </a:buBlip>
            </a:pPr>
            <a:endParaRPr lang="en-US" altLang="en-US" dirty="0">
              <a:latin typeface="Times New Roman" panose="02020603050405020304" pitchFamily="18" charset="0"/>
              <a:ea typeface="ＭＳ Ｐゴシック" panose="020B0600070205080204" pitchFamily="34" charset="-128"/>
            </a:endParaRPr>
          </a:p>
          <a:p>
            <a:pPr eaLnBrk="1" hangingPunct="1">
              <a:lnSpc>
                <a:spcPct val="90000"/>
              </a:lnSpc>
              <a:buFont typeface="Wingdings" pitchFamily="2" charset="2"/>
              <a:buBlip>
                <a:blip r:embed="rId3"/>
              </a:buBlip>
            </a:pPr>
            <a:r>
              <a:rPr lang="en-US" altLang="en-US" sz="2600" dirty="0">
                <a:latin typeface="Times New Roman" panose="02020603050405020304" pitchFamily="18" charset="0"/>
                <a:ea typeface="ＭＳ Ｐゴシック" panose="020B0600070205080204" pitchFamily="34" charset="-128"/>
              </a:rPr>
              <a:t>Dahl</a:t>
            </a:r>
            <a:r>
              <a:rPr lang="ja-JP" altLang="en-US" sz="2600" dirty="0">
                <a:latin typeface="Times New Roman" panose="02020603050405020304" pitchFamily="18" charset="0"/>
                <a:ea typeface="ＭＳ Ｐゴシック" panose="020B0600070205080204" pitchFamily="34" charset="-128"/>
              </a:rPr>
              <a:t>’</a:t>
            </a:r>
            <a:r>
              <a:rPr lang="en-US" altLang="ja-JP" sz="2600" dirty="0">
                <a:latin typeface="Times New Roman" panose="02020603050405020304" pitchFamily="18" charset="0"/>
                <a:ea typeface="ＭＳ Ｐゴシック" panose="020B0600070205080204" pitchFamily="34" charset="-128"/>
              </a:rPr>
              <a:t>s insights have been incorporated into many measures of democracy.</a:t>
            </a:r>
            <a:endParaRPr lang="en-US" altLang="en-US" sz="2600" dirty="0">
              <a:latin typeface="Arial" panose="020B0604020202020204" pitchFamily="34" charset="0"/>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11417</TotalTime>
  <Words>2196</Words>
  <Application>Microsoft Office PowerPoint</Application>
  <PresentationFormat>On-screen Show (4:3)</PresentationFormat>
  <Paragraphs>257</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Unicode MS</vt:lpstr>
      <vt:lpstr>Calibri</vt:lpstr>
      <vt:lpstr>Times New Roman</vt:lpstr>
      <vt:lpstr>Wingdings</vt:lpstr>
      <vt:lpstr>Office Theme</vt:lpstr>
      <vt:lpstr>POL 103: Intro to Comparative Politics</vt:lpstr>
      <vt:lpstr>Concepts</vt:lpstr>
      <vt:lpstr>Democracy in Historical Perspective</vt:lpstr>
      <vt:lpstr>Democracy in Historical Perspective</vt:lpstr>
      <vt:lpstr>Democracy in Historical Perspective</vt:lpstr>
      <vt:lpstr>Questions</vt:lpstr>
      <vt:lpstr>Questions</vt:lpstr>
      <vt:lpstr>Dahl’s View of Democracy</vt:lpstr>
      <vt:lpstr>Dahl’s View of Democracy</vt:lpstr>
      <vt:lpstr>PowerPoint Presentation</vt:lpstr>
      <vt:lpstr>Measuring Democracy</vt:lpstr>
      <vt:lpstr>Democracy-Dictatorship (DD)</vt:lpstr>
      <vt:lpstr>Democracy-Dictatorship (DD)</vt:lpstr>
      <vt:lpstr>Democracy-Dictatorship (DD)</vt:lpstr>
      <vt:lpstr>Democracy-Dictatorship (DD)</vt:lpstr>
      <vt:lpstr>Democracy-Dictatorship (DD)</vt:lpstr>
      <vt:lpstr>Democracy-Dictatorship (DD)</vt:lpstr>
      <vt:lpstr>Classification of Regime Types</vt:lpstr>
      <vt:lpstr>Polity IV</vt:lpstr>
      <vt:lpstr>Polity IV</vt:lpstr>
      <vt:lpstr>Polity IV</vt:lpstr>
      <vt:lpstr>Polity IV: Competitiveness of Participation</vt:lpstr>
      <vt:lpstr>Polity IV: Competitiveness of Participation</vt:lpstr>
      <vt:lpstr>Freedom House</vt:lpstr>
      <vt:lpstr>Freedom House</vt:lpstr>
      <vt:lpstr>Freedom House</vt:lpstr>
      <vt:lpstr>Freedom House</vt:lpstr>
      <vt:lpstr>Polity &amp; Freedom House:  More Info</vt:lpstr>
      <vt:lpstr>PowerPoint Presentation</vt:lpstr>
      <vt:lpstr>PowerPoint Presentation</vt:lpstr>
      <vt:lpstr>Conceptualization</vt:lpstr>
      <vt:lpstr>Conceptualization</vt:lpstr>
      <vt:lpstr>Conceptualization</vt:lpstr>
    </vt:vector>
  </TitlesOfParts>
  <Company>nyu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and Politics of Europe 030:140:001</dc:title>
  <dc:creator> </dc:creator>
  <cp:lastModifiedBy>Reuben C Kline</cp:lastModifiedBy>
  <cp:revision>220</cp:revision>
  <dcterms:created xsi:type="dcterms:W3CDTF">2008-09-25T19:26:29Z</dcterms:created>
  <dcterms:modified xsi:type="dcterms:W3CDTF">2023-02-20T01:23:18Z</dcterms:modified>
</cp:coreProperties>
</file>