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Lst>
  <p:notesMasterIdLst>
    <p:notesMasterId r:id="rId39"/>
  </p:notesMasterIdLst>
  <p:sldIdLst>
    <p:sldId id="256" r:id="rId2"/>
    <p:sldId id="444" r:id="rId3"/>
    <p:sldId id="445" r:id="rId4"/>
    <p:sldId id="265" r:id="rId5"/>
    <p:sldId id="448" r:id="rId6"/>
    <p:sldId id="446" r:id="rId7"/>
    <p:sldId id="266" r:id="rId8"/>
    <p:sldId id="449" r:id="rId9"/>
    <p:sldId id="450" r:id="rId10"/>
    <p:sldId id="267" r:id="rId11"/>
    <p:sldId id="268" r:id="rId12"/>
    <p:sldId id="269" r:id="rId13"/>
    <p:sldId id="270" r:id="rId14"/>
    <p:sldId id="271" r:id="rId15"/>
    <p:sldId id="272" r:id="rId16"/>
    <p:sldId id="273" r:id="rId17"/>
    <p:sldId id="274" r:id="rId18"/>
    <p:sldId id="291" r:id="rId19"/>
    <p:sldId id="292" r:id="rId20"/>
    <p:sldId id="293" r:id="rId21"/>
    <p:sldId id="294" r:id="rId22"/>
    <p:sldId id="447" r:id="rId23"/>
    <p:sldId id="295" r:id="rId24"/>
    <p:sldId id="296" r:id="rId25"/>
    <p:sldId id="299" r:id="rId26"/>
    <p:sldId id="451" r:id="rId27"/>
    <p:sldId id="275" r:id="rId28"/>
    <p:sldId id="276" r:id="rId29"/>
    <p:sldId id="278" r:id="rId30"/>
    <p:sldId id="277" r:id="rId31"/>
    <p:sldId id="279" r:id="rId32"/>
    <p:sldId id="280" r:id="rId33"/>
    <p:sldId id="281" r:id="rId34"/>
    <p:sldId id="282" r:id="rId35"/>
    <p:sldId id="283" r:id="rId36"/>
    <p:sldId id="285" r:id="rId37"/>
    <p:sldId id="28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55" autoAdjust="0"/>
    <p:restoredTop sz="86122" autoAdjust="0"/>
  </p:normalViewPr>
  <p:slideViewPr>
    <p:cSldViewPr>
      <p:cViewPr>
        <p:scale>
          <a:sx n="75" d="100"/>
          <a:sy n="75" d="100"/>
        </p:scale>
        <p:origin x="1394" y="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9/27/2021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a:t>
            </a:fld>
            <a:endParaRPr lang="en-US"/>
          </a:p>
        </p:txBody>
      </p:sp>
    </p:spTree>
    <p:extLst>
      <p:ext uri="{BB962C8B-B14F-4D97-AF65-F5344CB8AC3E}">
        <p14:creationId xmlns:p14="http://schemas.microsoft.com/office/powerpoint/2010/main" val="358251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12</a:t>
            </a:fld>
            <a:endParaRPr lang="en-US"/>
          </a:p>
        </p:txBody>
      </p:sp>
    </p:spTree>
    <p:extLst>
      <p:ext uri="{BB962C8B-B14F-4D97-AF65-F5344CB8AC3E}">
        <p14:creationId xmlns:p14="http://schemas.microsoft.com/office/powerpoint/2010/main" val="3045506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13</a:t>
            </a:fld>
            <a:endParaRPr lang="en-US"/>
          </a:p>
        </p:txBody>
      </p:sp>
    </p:spTree>
    <p:extLst>
      <p:ext uri="{BB962C8B-B14F-4D97-AF65-F5344CB8AC3E}">
        <p14:creationId xmlns:p14="http://schemas.microsoft.com/office/powerpoint/2010/main" val="3838732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14</a:t>
            </a:fld>
            <a:endParaRPr lang="en-US"/>
          </a:p>
        </p:txBody>
      </p:sp>
    </p:spTree>
    <p:extLst>
      <p:ext uri="{BB962C8B-B14F-4D97-AF65-F5344CB8AC3E}">
        <p14:creationId xmlns:p14="http://schemas.microsoft.com/office/powerpoint/2010/main" val="1611587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15</a:t>
            </a:fld>
            <a:endParaRPr lang="en-US"/>
          </a:p>
        </p:txBody>
      </p:sp>
    </p:spTree>
    <p:extLst>
      <p:ext uri="{BB962C8B-B14F-4D97-AF65-F5344CB8AC3E}">
        <p14:creationId xmlns:p14="http://schemas.microsoft.com/office/powerpoint/2010/main" val="1821725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16</a:t>
            </a:fld>
            <a:endParaRPr lang="en-US"/>
          </a:p>
        </p:txBody>
      </p:sp>
    </p:spTree>
    <p:extLst>
      <p:ext uri="{BB962C8B-B14F-4D97-AF65-F5344CB8AC3E}">
        <p14:creationId xmlns:p14="http://schemas.microsoft.com/office/powerpoint/2010/main" val="4075135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17</a:t>
            </a:fld>
            <a:endParaRPr lang="en-US"/>
          </a:p>
        </p:txBody>
      </p:sp>
    </p:spTree>
    <p:extLst>
      <p:ext uri="{BB962C8B-B14F-4D97-AF65-F5344CB8AC3E}">
        <p14:creationId xmlns:p14="http://schemas.microsoft.com/office/powerpoint/2010/main" val="3752633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181D3E7C-4747-BE43-B648-738DE8E726C9}" type="slidenum">
              <a:rPr lang="en-US" sz="1100">
                <a:latin typeface="Times New Roman" charset="0"/>
              </a:rPr>
              <a:pPr/>
              <a:t>18</a:t>
            </a:fld>
            <a:endParaRPr lang="en-US" sz="1100">
              <a:latin typeface="Times New Roman" charset="0"/>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5E5162D2-2A5D-DC49-A1BE-41A0D603EC8B}" type="slidenum">
              <a:rPr lang="en-US" sz="1100">
                <a:latin typeface="Times New Roman" charset="0"/>
              </a:rPr>
              <a:pPr/>
              <a:t>19</a:t>
            </a:fld>
            <a:endParaRPr lang="en-US" sz="1100">
              <a:latin typeface="Times New Roman" charset="0"/>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953FBBDD-42BF-B745-9F9A-3A14A71BE2E5}" type="slidenum">
              <a:rPr lang="en-US" sz="1100">
                <a:latin typeface="Times New Roman" charset="0"/>
              </a:rPr>
              <a:pPr/>
              <a:t>20</a:t>
            </a:fld>
            <a:endParaRPr lang="en-US" sz="1100">
              <a:latin typeface="Times New Roman" charset="0"/>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a:latin typeface="Times New Roman" charset="0"/>
              </a:rPr>
              <a:t>Immobile: crop production; natural resources</a:t>
            </a:r>
          </a:p>
          <a:p>
            <a:pPr eaLnBrk="1" hangingPunct="1"/>
            <a:r>
              <a:rPr lang="en-US" dirty="0">
                <a:latin typeface="Times New Roman" charset="0"/>
              </a:rPr>
              <a:t>Mobile: Finance, services and intellectual property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10FB00FD-F264-0B49-BC41-343716A91027}" type="slidenum">
              <a:rPr lang="en-US" sz="1100">
                <a:latin typeface="Times New Roman" charset="0"/>
              </a:rPr>
              <a:pPr/>
              <a:t>21</a:t>
            </a:fld>
            <a:endParaRPr lang="en-US" sz="1100">
              <a:latin typeface="Times New Roman"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4</a:t>
            </a:fld>
            <a:endParaRPr lang="en-US"/>
          </a:p>
        </p:txBody>
      </p:sp>
    </p:spTree>
    <p:extLst>
      <p:ext uri="{BB962C8B-B14F-4D97-AF65-F5344CB8AC3E}">
        <p14:creationId xmlns:p14="http://schemas.microsoft.com/office/powerpoint/2010/main" val="1690363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10FB00FD-F264-0B49-BC41-343716A91027}" type="slidenum">
              <a:rPr lang="en-US" sz="1100">
                <a:latin typeface="Times New Roman" charset="0"/>
              </a:rPr>
              <a:pPr/>
              <a:t>22</a:t>
            </a:fld>
            <a:endParaRPr lang="en-US" sz="1100">
              <a:latin typeface="Times New Roman"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829089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D69D9347-64AB-6441-AD08-289ED508ACEF}" type="slidenum">
              <a:rPr lang="en-US" sz="1100">
                <a:latin typeface="Times New Roman" charset="0"/>
              </a:rPr>
              <a:pPr/>
              <a:t>23</a:t>
            </a:fld>
            <a:endParaRPr lang="en-US" sz="1100">
              <a:latin typeface="Times New Roman"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7BD469A7-C8CA-F446-B164-C493DA2D65E1}" type="slidenum">
              <a:rPr lang="en-US" sz="1100">
                <a:latin typeface="Times New Roman" charset="0"/>
              </a:rPr>
              <a:pPr/>
              <a:t>24</a:t>
            </a:fld>
            <a:endParaRPr lang="en-US" sz="1100">
              <a:latin typeface="Times New Roman"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payoff matrix. </a:t>
            </a:r>
          </a:p>
          <a:p>
            <a:r>
              <a:rPr lang="en-US" dirty="0"/>
              <a:t>Governments that are dependent on actors with mobile assets won’t be democratic in the majoritarian sense, but since the number of citizens with mobile assets tends to increase with economic development, then government should become gradually more responsive over time. </a:t>
            </a:r>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a:p>
        </p:txBody>
      </p:sp>
    </p:spTree>
    <p:extLst>
      <p:ext uri="{BB962C8B-B14F-4D97-AF65-F5344CB8AC3E}">
        <p14:creationId xmlns:p14="http://schemas.microsoft.com/office/powerpoint/2010/main" val="1482884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27</a:t>
            </a:fld>
            <a:endParaRPr lang="en-US"/>
          </a:p>
        </p:txBody>
      </p:sp>
    </p:spTree>
    <p:extLst>
      <p:ext uri="{BB962C8B-B14F-4D97-AF65-F5344CB8AC3E}">
        <p14:creationId xmlns:p14="http://schemas.microsoft.com/office/powerpoint/2010/main" val="891744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28</a:t>
            </a:fld>
            <a:endParaRPr lang="en-US"/>
          </a:p>
        </p:txBody>
      </p:sp>
    </p:spTree>
    <p:extLst>
      <p:ext uri="{BB962C8B-B14F-4D97-AF65-F5344CB8AC3E}">
        <p14:creationId xmlns:p14="http://schemas.microsoft.com/office/powerpoint/2010/main" val="187170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29</a:t>
            </a:fld>
            <a:endParaRPr lang="en-US"/>
          </a:p>
        </p:txBody>
      </p:sp>
    </p:spTree>
    <p:extLst>
      <p:ext uri="{BB962C8B-B14F-4D97-AF65-F5344CB8AC3E}">
        <p14:creationId xmlns:p14="http://schemas.microsoft.com/office/powerpoint/2010/main" val="4138540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30</a:t>
            </a:fld>
            <a:endParaRPr lang="en-US"/>
          </a:p>
        </p:txBody>
      </p:sp>
    </p:spTree>
    <p:extLst>
      <p:ext uri="{BB962C8B-B14F-4D97-AF65-F5344CB8AC3E}">
        <p14:creationId xmlns:p14="http://schemas.microsoft.com/office/powerpoint/2010/main" val="1683569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31</a:t>
            </a:fld>
            <a:endParaRPr lang="en-US"/>
          </a:p>
        </p:txBody>
      </p:sp>
    </p:spTree>
    <p:extLst>
      <p:ext uri="{BB962C8B-B14F-4D97-AF65-F5344CB8AC3E}">
        <p14:creationId xmlns:p14="http://schemas.microsoft.com/office/powerpoint/2010/main" val="1569098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32</a:t>
            </a:fld>
            <a:endParaRPr lang="en-US"/>
          </a:p>
        </p:txBody>
      </p:sp>
    </p:spTree>
    <p:extLst>
      <p:ext uri="{BB962C8B-B14F-4D97-AF65-F5344CB8AC3E}">
        <p14:creationId xmlns:p14="http://schemas.microsoft.com/office/powerpoint/2010/main" val="70996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5</a:t>
            </a:fld>
            <a:endParaRPr lang="en-US"/>
          </a:p>
        </p:txBody>
      </p:sp>
    </p:spTree>
    <p:extLst>
      <p:ext uri="{BB962C8B-B14F-4D97-AF65-F5344CB8AC3E}">
        <p14:creationId xmlns:p14="http://schemas.microsoft.com/office/powerpoint/2010/main" val="4074842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33</a:t>
            </a:fld>
            <a:endParaRPr lang="en-US"/>
          </a:p>
        </p:txBody>
      </p:sp>
    </p:spTree>
    <p:extLst>
      <p:ext uri="{BB962C8B-B14F-4D97-AF65-F5344CB8AC3E}">
        <p14:creationId xmlns:p14="http://schemas.microsoft.com/office/powerpoint/2010/main" val="241605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34</a:t>
            </a:fld>
            <a:endParaRPr lang="en-US"/>
          </a:p>
        </p:txBody>
      </p:sp>
    </p:spTree>
    <p:extLst>
      <p:ext uri="{BB962C8B-B14F-4D97-AF65-F5344CB8AC3E}">
        <p14:creationId xmlns:p14="http://schemas.microsoft.com/office/powerpoint/2010/main" val="1390990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stringent than in other EVL stories, b/c the third criteria---that the donor wants to promote democratic reform. </a:t>
            </a:r>
          </a:p>
        </p:txBody>
      </p:sp>
      <p:sp>
        <p:nvSpPr>
          <p:cNvPr id="4" name="Slide Number Placeholder 3"/>
          <p:cNvSpPr>
            <a:spLocks noGrp="1"/>
          </p:cNvSpPr>
          <p:nvPr>
            <p:ph type="sldNum" sz="quarter" idx="10"/>
          </p:nvPr>
        </p:nvSpPr>
        <p:spPr/>
        <p:txBody>
          <a:bodyPr/>
          <a:lstStyle/>
          <a:p>
            <a:fld id="{39974C31-EB4A-4B21-8134-CB5741A1DC5F}" type="slidenum">
              <a:rPr lang="en-US" smtClean="0"/>
              <a:t>35</a:t>
            </a:fld>
            <a:endParaRPr lang="en-US"/>
          </a:p>
        </p:txBody>
      </p:sp>
    </p:spTree>
    <p:extLst>
      <p:ext uri="{BB962C8B-B14F-4D97-AF65-F5344CB8AC3E}">
        <p14:creationId xmlns:p14="http://schemas.microsoft.com/office/powerpoint/2010/main" val="681419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Poor are dependent on the rich’s resources for economic growth, so therefore might limit their redistribution—if assets are mobile. Inequality should be bad for democracy when elites don’t have mobile assets </a:t>
            </a:r>
          </a:p>
          <a:p>
            <a:r>
              <a:rPr lang="en-US" dirty="0"/>
              <a:t>Landed elites have immobile assets, so land inequality is likely bad for democracy </a:t>
            </a:r>
          </a:p>
          <a:p>
            <a:r>
              <a:rPr lang="en-US" dirty="0"/>
              <a:t>In both cases elites don’t want to democratize</a:t>
            </a:r>
          </a:p>
        </p:txBody>
      </p:sp>
      <p:sp>
        <p:nvSpPr>
          <p:cNvPr id="4" name="Slide Number Placeholder 3"/>
          <p:cNvSpPr>
            <a:spLocks noGrp="1"/>
          </p:cNvSpPr>
          <p:nvPr>
            <p:ph type="sldNum" sz="quarter" idx="10"/>
          </p:nvPr>
        </p:nvSpPr>
        <p:spPr/>
        <p:txBody>
          <a:bodyPr/>
          <a:lstStyle/>
          <a:p>
            <a:fld id="{39974C31-EB4A-4B21-8134-CB5741A1DC5F}" type="slidenum">
              <a:rPr lang="en-US" smtClean="0"/>
              <a:t>36</a:t>
            </a:fld>
            <a:endParaRPr lang="en-US"/>
          </a:p>
        </p:txBody>
      </p:sp>
    </p:spTree>
    <p:extLst>
      <p:ext uri="{BB962C8B-B14F-4D97-AF65-F5344CB8AC3E}">
        <p14:creationId xmlns:p14="http://schemas.microsoft.com/office/powerpoint/2010/main" val="679137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37</a:t>
            </a:fld>
            <a:endParaRPr lang="en-US"/>
          </a:p>
        </p:txBody>
      </p:sp>
    </p:spTree>
    <p:extLst>
      <p:ext uri="{BB962C8B-B14F-4D97-AF65-F5344CB8AC3E}">
        <p14:creationId xmlns:p14="http://schemas.microsoft.com/office/powerpoint/2010/main" val="277406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6</a:t>
            </a:fld>
            <a:endParaRPr lang="en-US"/>
          </a:p>
        </p:txBody>
      </p:sp>
    </p:spTree>
    <p:extLst>
      <p:ext uri="{BB962C8B-B14F-4D97-AF65-F5344CB8AC3E}">
        <p14:creationId xmlns:p14="http://schemas.microsoft.com/office/powerpoint/2010/main" val="1119249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7</a:t>
            </a:fld>
            <a:endParaRPr lang="en-US"/>
          </a:p>
        </p:txBody>
      </p:sp>
    </p:spTree>
    <p:extLst>
      <p:ext uri="{BB962C8B-B14F-4D97-AF65-F5344CB8AC3E}">
        <p14:creationId xmlns:p14="http://schemas.microsoft.com/office/powerpoint/2010/main" val="2471759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8</a:t>
            </a:fld>
            <a:endParaRPr lang="en-US"/>
          </a:p>
        </p:txBody>
      </p:sp>
    </p:spTree>
    <p:extLst>
      <p:ext uri="{BB962C8B-B14F-4D97-AF65-F5344CB8AC3E}">
        <p14:creationId xmlns:p14="http://schemas.microsoft.com/office/powerpoint/2010/main" val="2881132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9</a:t>
            </a:fld>
            <a:endParaRPr lang="en-US"/>
          </a:p>
        </p:txBody>
      </p:sp>
    </p:spTree>
    <p:extLst>
      <p:ext uri="{BB962C8B-B14F-4D97-AF65-F5344CB8AC3E}">
        <p14:creationId xmlns:p14="http://schemas.microsoft.com/office/powerpoint/2010/main" val="137294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10</a:t>
            </a:fld>
            <a:endParaRPr lang="en-US"/>
          </a:p>
        </p:txBody>
      </p:sp>
    </p:spTree>
    <p:extLst>
      <p:ext uri="{BB962C8B-B14F-4D97-AF65-F5344CB8AC3E}">
        <p14:creationId xmlns:p14="http://schemas.microsoft.com/office/powerpoint/2010/main" val="265111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11</a:t>
            </a:fld>
            <a:endParaRPr lang="en-US"/>
          </a:p>
        </p:txBody>
      </p:sp>
    </p:spTree>
    <p:extLst>
      <p:ext uri="{BB962C8B-B14F-4D97-AF65-F5344CB8AC3E}">
        <p14:creationId xmlns:p14="http://schemas.microsoft.com/office/powerpoint/2010/main" val="164757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048000"/>
            <a:ext cx="6400800" cy="17526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ext Placeholder 3"/>
          <p:cNvSpPr>
            <a:spLocks noGrp="1"/>
          </p:cNvSpPr>
          <p:nvPr>
            <p:ph type="body" sz="quarter" idx="13"/>
          </p:nvPr>
        </p:nvSpPr>
        <p:spPr>
          <a:xfrm>
            <a:off x="1371600" y="1143000"/>
            <a:ext cx="6400800" cy="1828800"/>
          </a:xfrm>
        </p:spPr>
        <p:txBody>
          <a:bodyPr anchor="b">
            <a:normAutofit/>
          </a:bodyPr>
          <a:lstStyle>
            <a:lvl1pPr marL="0" indent="0" algn="ctr">
              <a:buNone/>
              <a:defRPr sz="4400" b="1">
                <a:solidFill>
                  <a:srgbClr val="1F497D"/>
                </a:solidFill>
                <a:effectLst>
                  <a:outerShdw blurRad="38100" dist="38100" dir="2700000" algn="tl">
                    <a:srgbClr val="000000">
                      <a:alpha val="43137"/>
                    </a:srgbClr>
                  </a:outerShdw>
                </a:effectLst>
              </a:defRPr>
            </a:lvl1pPr>
          </a:lstStyle>
          <a:p>
            <a:pPr lvl="0"/>
            <a:r>
              <a:rPr lang="en-US"/>
              <a:t>Click to edit Master text styles</a:t>
            </a:r>
          </a:p>
        </p:txBody>
      </p:sp>
    </p:spTree>
    <p:extLst>
      <p:ext uri="{BB962C8B-B14F-4D97-AF65-F5344CB8AC3E}">
        <p14:creationId xmlns:p14="http://schemas.microsoft.com/office/powerpoint/2010/main" val="234916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754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403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2_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863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078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5509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990600" y="1676400"/>
            <a:ext cx="7696200" cy="4449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90600" y="6356350"/>
            <a:ext cx="7010400" cy="365125"/>
          </a:xfrm>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21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41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012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9578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72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34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71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lang="en-US" sz="1050" smtClean="0">
                <a:effectLst/>
              </a:defRPr>
            </a:lvl1p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848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dt="0"/>
  <p:txStyles>
    <p:titleStyle>
      <a:lvl1pPr algn="ctr" defTabSz="914400" rtl="0" eaLnBrk="1" latinLnBrk="0" hangingPunct="1">
        <a:spcBef>
          <a:spcPct val="0"/>
        </a:spcBef>
        <a:buNone/>
        <a:defRPr sz="44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The Economic Determinants of Democracy and Dictatorship</a:t>
            </a:r>
          </a:p>
        </p:txBody>
      </p:sp>
      <p:sp>
        <p:nvSpPr>
          <p:cNvPr id="2" name="Text Placeholder 1"/>
          <p:cNvSpPr>
            <a:spLocks noGrp="1"/>
          </p:cNvSpPr>
          <p:nvPr>
            <p:ph type="body" sz="quarter" idx="13"/>
          </p:nvPr>
        </p:nvSpPr>
        <p:spPr/>
        <p:txBody>
          <a:bodyPr/>
          <a:lstStyle/>
          <a:p>
            <a:r>
              <a:rPr lang="en-US" dirty="0"/>
              <a:t>Chapter 5</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Modernization Theory and Democracy </a:t>
            </a:r>
          </a:p>
        </p:txBody>
      </p:sp>
      <p:sp>
        <p:nvSpPr>
          <p:cNvPr id="9" name="Content Placeholder 8"/>
          <p:cNvSpPr>
            <a:spLocks noGrp="1"/>
          </p:cNvSpPr>
          <p:nvPr>
            <p:ph idx="1"/>
          </p:nvPr>
        </p:nvSpPr>
        <p:spPr/>
        <p:txBody>
          <a:bodyPr>
            <a:normAutofit/>
          </a:bodyPr>
          <a:lstStyle/>
          <a:p>
            <a:pPr hangingPunct="0"/>
            <a:r>
              <a:rPr lang="en-US" sz="2400" dirty="0">
                <a:latin typeface="Arial" panose="020B0604020202020204" pitchFamily="34" charset="0"/>
                <a:cs typeface="Arial" panose="020B0604020202020204" pitchFamily="34" charset="0"/>
              </a:rPr>
              <a:t>Income and democracy seem to increase together</a:t>
            </a:r>
          </a:p>
          <a:p>
            <a:pPr marL="0" indent="0" hangingPunct="0">
              <a:buNone/>
            </a:pPr>
            <a:r>
              <a:rPr lang="en-US" sz="2400" dirty="0">
                <a:latin typeface="Arial" panose="020B0604020202020204" pitchFamily="34" charset="0"/>
                <a:cs typeface="Arial" panose="020B0604020202020204" pitchFamily="34" charset="0"/>
              </a:rPr>
              <a:t>In other words:</a:t>
            </a:r>
          </a:p>
          <a:p>
            <a:pPr hangingPunct="0"/>
            <a:r>
              <a:rPr lang="en-US" sz="2400" b="1" dirty="0">
                <a:latin typeface="Arial" panose="020B0604020202020204" pitchFamily="34" charset="0"/>
                <a:cs typeface="Arial" panose="020B0604020202020204" pitchFamily="34" charset="0"/>
              </a:rPr>
              <a:t>There seems to be a strong positive relationship between income and democracy.</a:t>
            </a:r>
          </a:p>
          <a:p>
            <a:pPr lvl="1" hangingPunct="0"/>
            <a:endParaRPr lang="en-US" sz="2000" dirty="0">
              <a:latin typeface="Arial" panose="020B0604020202020204" pitchFamily="34" charset="0"/>
              <a:cs typeface="Arial" panose="020B0604020202020204" pitchFamily="34" charset="0"/>
            </a:endParaRPr>
          </a:p>
          <a:p>
            <a:pPr hangingPunct="0"/>
            <a:r>
              <a:rPr lang="en-US" sz="2400" dirty="0">
                <a:latin typeface="Arial" panose="020B0604020202020204" pitchFamily="34" charset="0"/>
                <a:cs typeface="Arial" panose="020B0604020202020204" pitchFamily="34" charset="0"/>
              </a:rPr>
              <a:t>Does this necessarily mean that modernization theory is correct?</a:t>
            </a:r>
          </a:p>
          <a:p>
            <a:pPr lvl="1" hangingPunct="0"/>
            <a:r>
              <a:rPr lang="en-US" altLang="en-US" sz="2400" dirty="0">
                <a:latin typeface="Arial" panose="020B0604020202020204" pitchFamily="34" charset="0"/>
                <a:cs typeface="Arial" panose="020B0604020202020204" pitchFamily="34" charset="0"/>
              </a:rPr>
              <a:t>It turns out that the data are consistent with two different stories linking income and democracy.</a:t>
            </a:r>
          </a:p>
          <a:p>
            <a:pPr lvl="1" hangingPunct="0"/>
            <a:endParaRPr lang="en-US" sz="2400" b="1" dirty="0"/>
          </a:p>
          <a:p>
            <a:pPr lvl="1" hangingPunct="0"/>
            <a:endParaRPr lang="en-US" sz="2000" b="1" dirty="0">
              <a:solidFill>
                <a:srgbClr val="FF0000"/>
              </a:solidFill>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72974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Modernization Theory and Democracy </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Modernization Theory</a:t>
            </a:r>
          </a:p>
          <a:p>
            <a:pPr lvl="1"/>
            <a:r>
              <a:rPr lang="en-US" altLang="en-US" sz="2400" dirty="0">
                <a:latin typeface="Arial" panose="020B0604020202020204" pitchFamily="34" charset="0"/>
                <a:cs typeface="Arial" panose="020B0604020202020204" pitchFamily="34" charset="0"/>
              </a:rPr>
              <a:t>Modernization theory predicts that countries are more likely to </a:t>
            </a:r>
            <a:r>
              <a:rPr lang="en-US" altLang="en-US" sz="2400" i="1" dirty="0">
                <a:highlight>
                  <a:srgbClr val="FFFF00"/>
                </a:highlight>
                <a:latin typeface="Arial" panose="020B0604020202020204" pitchFamily="34" charset="0"/>
                <a:cs typeface="Arial" panose="020B0604020202020204" pitchFamily="34" charset="0"/>
              </a:rPr>
              <a:t>become</a:t>
            </a:r>
            <a:r>
              <a:rPr lang="en-US" altLang="en-US" sz="2400" dirty="0">
                <a:highlight>
                  <a:srgbClr val="FFFF00"/>
                </a:highlight>
                <a:latin typeface="Arial" panose="020B0604020202020204" pitchFamily="34" charset="0"/>
                <a:cs typeface="Arial" panose="020B0604020202020204" pitchFamily="34" charset="0"/>
              </a:rPr>
              <a:t> and </a:t>
            </a:r>
            <a:r>
              <a:rPr lang="en-US" altLang="en-US" sz="2400" i="1" dirty="0">
                <a:highlight>
                  <a:srgbClr val="FFFF00"/>
                </a:highlight>
                <a:latin typeface="Arial" panose="020B0604020202020204" pitchFamily="34" charset="0"/>
                <a:cs typeface="Arial" panose="020B0604020202020204" pitchFamily="34" charset="0"/>
              </a:rPr>
              <a:t>remain</a:t>
            </a:r>
            <a:r>
              <a:rPr lang="en-US" altLang="en-US" sz="2400" dirty="0">
                <a:highlight>
                  <a:srgbClr val="FFFF00"/>
                </a:highlight>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democratic as they become richer.</a:t>
            </a:r>
          </a:p>
          <a:p>
            <a:pPr lvl="1">
              <a:buNone/>
            </a:pP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Survival Story–</a:t>
            </a:r>
            <a:r>
              <a:rPr lang="en-US" altLang="en-US" sz="2400" dirty="0" err="1">
                <a:latin typeface="Arial" panose="020B0604020202020204" pitchFamily="34" charset="0"/>
                <a:cs typeface="Arial" panose="020B0604020202020204" pitchFamily="34" charset="0"/>
              </a:rPr>
              <a:t>Przeworski</a:t>
            </a:r>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The survival story predicts that democracy is more likely to survive as countries develop and become richer, </a:t>
            </a:r>
            <a:r>
              <a:rPr lang="en-US" altLang="en-US" sz="2400" i="1" dirty="0">
                <a:highlight>
                  <a:srgbClr val="FFFF00"/>
                </a:highlight>
                <a:latin typeface="Arial" panose="020B0604020202020204" pitchFamily="34" charset="0"/>
                <a:cs typeface="Arial" panose="020B0604020202020204" pitchFamily="34" charset="0"/>
              </a:rPr>
              <a:t>but it is not more likely to emerge.</a:t>
            </a:r>
          </a:p>
          <a:p>
            <a:pPr lvl="1" hangingPunct="0"/>
            <a:endParaRPr lang="en-US" sz="2400" b="1" dirty="0"/>
          </a:p>
          <a:p>
            <a:pPr lvl="1" hangingPunct="0"/>
            <a:endParaRPr lang="en-US" sz="2000" b="1" dirty="0">
              <a:solidFill>
                <a:srgbClr val="FF0000"/>
              </a:solidFill>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58279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Modernization Theory and Democracy </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Why Does Income Help Democratic Survival?</a:t>
            </a:r>
          </a:p>
          <a:p>
            <a:pPr lvl="1"/>
            <a:r>
              <a:rPr lang="en-US" altLang="en-US" sz="2400" dirty="0">
                <a:latin typeface="Arial" panose="020B0604020202020204" pitchFamily="34" charset="0"/>
                <a:cs typeface="Arial" panose="020B0604020202020204" pitchFamily="34" charset="0"/>
              </a:rPr>
              <a:t>Choice between democracy and dictatorship can be thought of as a choice between:</a:t>
            </a:r>
          </a:p>
          <a:p>
            <a:pPr lvl="2"/>
            <a:r>
              <a:rPr lang="en-US" altLang="en-US" sz="2000" dirty="0">
                <a:latin typeface="Arial" panose="020B0604020202020204" pitchFamily="34" charset="0"/>
                <a:cs typeface="Arial" panose="020B0604020202020204" pitchFamily="34" charset="0"/>
              </a:rPr>
              <a:t>A system in which you are guaranteed a minimal standard of consumption (democracy)</a:t>
            </a:r>
          </a:p>
          <a:p>
            <a:pPr lvl="2"/>
            <a:r>
              <a:rPr lang="en-US" altLang="en-US" sz="2000" dirty="0">
                <a:latin typeface="Arial" panose="020B0604020202020204" pitchFamily="34" charset="0"/>
                <a:cs typeface="Arial" panose="020B0604020202020204" pitchFamily="34" charset="0"/>
              </a:rPr>
              <a:t>A system in which you win or lose everything (dictatorship)</a:t>
            </a:r>
          </a:p>
          <a:p>
            <a:pPr lvl="1"/>
            <a:r>
              <a:rPr lang="en-US" altLang="en-US" sz="2400" dirty="0">
                <a:latin typeface="Arial" panose="020B0604020202020204" pitchFamily="34" charset="0"/>
                <a:cs typeface="Arial" panose="020B0604020202020204" pitchFamily="34" charset="0"/>
              </a:rPr>
              <a:t>When you are rich, getting a bigger share of the pie affects your welfare only a little. In contrast, losing everything would be disastrous. </a:t>
            </a:r>
          </a:p>
          <a:p>
            <a:pPr lvl="1"/>
            <a:endParaRPr lang="en-US" altLang="en-US" sz="2400" dirty="0">
              <a:latin typeface="Arial" panose="020B0604020202020204" pitchFamily="34" charset="0"/>
              <a:cs typeface="Arial" panose="020B0604020202020204" pitchFamily="34" charset="0"/>
            </a:endParaRPr>
          </a:p>
          <a:p>
            <a:pPr marL="457200" lvl="1" indent="0" hangingPunct="0">
              <a:buNone/>
            </a:pPr>
            <a:endParaRPr lang="en-US" sz="2400" b="1"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63131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9372600" cy="1143000"/>
          </a:xfrm>
        </p:spPr>
        <p:txBody>
          <a:bodyPr>
            <a:normAutofit/>
          </a:bodyPr>
          <a:lstStyle/>
          <a:p>
            <a:r>
              <a:rPr lang="en-US" sz="3200" dirty="0"/>
              <a:t>Modernization Theory and Democracy </a:t>
            </a:r>
          </a:p>
        </p:txBody>
      </p:sp>
      <p:sp>
        <p:nvSpPr>
          <p:cNvPr id="9" name="Content Placeholder 8"/>
          <p:cNvSpPr>
            <a:spLocks noGrp="1"/>
          </p:cNvSpPr>
          <p:nvPr>
            <p:ph idx="1"/>
          </p:nvPr>
        </p:nvSpPr>
        <p:spPr>
          <a:xfrm>
            <a:off x="457200" y="1600200"/>
            <a:ext cx="8229600" cy="4373563"/>
          </a:xfrm>
        </p:spPr>
        <p:txBody>
          <a:bodyPr>
            <a:normAutofit/>
          </a:bodyPr>
          <a:lstStyle/>
          <a:p>
            <a:r>
              <a:rPr lang="en-US" sz="2400" dirty="0"/>
              <a:t>We need to look at how income affects the probability of democratic emergence and the probability of democratic survival.</a:t>
            </a:r>
            <a:endParaRPr lang="en-US" altLang="en-US" sz="2400" dirty="0">
              <a:latin typeface="Arial" panose="020B0604020202020204" pitchFamily="34" charset="0"/>
              <a:cs typeface="Arial" panose="020B0604020202020204" pitchFamily="34" charset="0"/>
            </a:endParaRPr>
          </a:p>
          <a:p>
            <a:pPr lvl="1" hangingPunct="0"/>
            <a:endParaRPr lang="en-US" sz="2400" b="1" dirty="0"/>
          </a:p>
          <a:p>
            <a:pPr lvl="1" hangingPunct="0"/>
            <a:endParaRPr lang="en-US" sz="2000" b="1"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819400"/>
            <a:ext cx="6934200" cy="3434994"/>
          </a:xfrm>
          <a:prstGeom prst="rect">
            <a:avLst/>
          </a:prstGeom>
        </p:spPr>
      </p:pic>
      <p:sp>
        <p:nvSpPr>
          <p:cNvPr id="3" name="Footer Placeholder 2"/>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784284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Modernization Theory and Democracy </a:t>
            </a:r>
          </a:p>
        </p:txBody>
      </p:sp>
      <p:sp>
        <p:nvSpPr>
          <p:cNvPr id="9" name="Content Placeholder 8"/>
          <p:cNvSpPr>
            <a:spLocks noGrp="1"/>
          </p:cNvSpPr>
          <p:nvPr>
            <p:ph idx="1"/>
          </p:nvPr>
        </p:nvSpPr>
        <p:spPr/>
        <p:txBody>
          <a:bodyPr>
            <a:normAutofit/>
          </a:bodyPr>
          <a:lstStyle/>
          <a:p>
            <a:r>
              <a:rPr lang="en-US" sz="2400" dirty="0"/>
              <a:t>We need to look at how income affects the probability of democratic emergence and the probability of democratic survival.</a:t>
            </a:r>
          </a:p>
          <a:p>
            <a:r>
              <a:rPr lang="en-US" sz="2400" dirty="0"/>
              <a:t>What does the data show?</a:t>
            </a:r>
          </a:p>
          <a:p>
            <a:pPr lvl="1"/>
            <a:r>
              <a:rPr lang="en-US" sz="2400" dirty="0"/>
              <a:t>Additional income is positively associated with both the emergence </a:t>
            </a:r>
            <a:r>
              <a:rPr lang="en-US" sz="2400" i="1" dirty="0"/>
              <a:t>and</a:t>
            </a:r>
            <a:r>
              <a:rPr lang="en-US" sz="2400" dirty="0"/>
              <a:t> survival of democracy.</a:t>
            </a:r>
          </a:p>
          <a:p>
            <a:endParaRPr lang="en-US" altLang="en-US" sz="2400" dirty="0">
              <a:latin typeface="Arial" panose="020B0604020202020204" pitchFamily="34" charset="0"/>
              <a:cs typeface="Arial" panose="020B0604020202020204" pitchFamily="34" charset="0"/>
            </a:endParaRPr>
          </a:p>
          <a:p>
            <a:pPr lvl="1" hangingPunct="0"/>
            <a:endParaRPr lang="en-US" sz="2400" b="1" dirty="0"/>
          </a:p>
          <a:p>
            <a:pPr lvl="1" hangingPunct="0"/>
            <a:endParaRPr lang="en-US" sz="2000" b="1" dirty="0">
              <a:solidFill>
                <a:srgbClr val="FF0000"/>
              </a:solidFill>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2167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 Mobile Asset Theory</a:t>
            </a:r>
          </a:p>
        </p:txBody>
      </p:sp>
      <p:sp>
        <p:nvSpPr>
          <p:cNvPr id="9" name="Content Placeholder 8"/>
          <p:cNvSpPr>
            <a:spLocks noGrp="1"/>
          </p:cNvSpPr>
          <p:nvPr>
            <p:ph idx="1"/>
          </p:nvPr>
        </p:nvSpPr>
        <p:spPr/>
        <p:txBody>
          <a:bodyPr>
            <a:normAutofit lnSpcReduction="10000"/>
          </a:bodyPr>
          <a:lstStyle/>
          <a:p>
            <a:r>
              <a:rPr lang="en-US" altLang="en-US" sz="2400" dirty="0">
                <a:latin typeface="Arial" panose="020B0604020202020204" pitchFamily="34" charset="0"/>
                <a:cs typeface="Arial" panose="020B0604020202020204" pitchFamily="34" charset="0"/>
              </a:rPr>
              <a:t>According to </a:t>
            </a:r>
            <a:r>
              <a:rPr lang="en-US" altLang="en-US" sz="2400" b="1" dirty="0">
                <a:latin typeface="Arial" panose="020B0604020202020204" pitchFamily="34" charset="0"/>
                <a:cs typeface="Arial" panose="020B0604020202020204" pitchFamily="34" charset="0"/>
              </a:rPr>
              <a:t>mobile asset theory </a:t>
            </a:r>
            <a:r>
              <a:rPr lang="en-US" altLang="en-US" sz="2400" dirty="0">
                <a:latin typeface="Arial" panose="020B0604020202020204" pitchFamily="34" charset="0"/>
                <a:cs typeface="Arial" panose="020B0604020202020204" pitchFamily="34" charset="0"/>
              </a:rPr>
              <a:t>It is not income </a:t>
            </a:r>
            <a:r>
              <a:rPr lang="en-US" altLang="en-US" sz="2400" i="1" dirty="0">
                <a:latin typeface="Arial" panose="020B0604020202020204" pitchFamily="34" charset="0"/>
                <a:cs typeface="Arial" panose="020B0604020202020204" pitchFamily="34" charset="0"/>
              </a:rPr>
              <a:t>per se </a:t>
            </a:r>
            <a:r>
              <a:rPr lang="en-US" altLang="en-US" sz="2400" dirty="0">
                <a:latin typeface="Arial" panose="020B0604020202020204" pitchFamily="34" charset="0"/>
                <a:cs typeface="Arial" panose="020B0604020202020204" pitchFamily="34" charset="0"/>
              </a:rPr>
              <a:t>that encourages democratization.</a:t>
            </a:r>
          </a:p>
          <a:p>
            <a:pPr marL="0" indent="0">
              <a:buNone/>
            </a:pP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It is the changes in the socioeconomic structure that accompany increases in income in the modernization process.</a:t>
            </a:r>
          </a:p>
          <a:p>
            <a:pPr marL="0" indent="0">
              <a:buNone/>
            </a:pPr>
            <a:endParaRPr lang="en-US" altLang="en-US" sz="2400" dirty="0">
              <a:latin typeface="Arial" panose="020B0604020202020204" pitchFamily="34" charset="0"/>
              <a:cs typeface="Arial" panose="020B0604020202020204" pitchFamily="34" charset="0"/>
            </a:endParaRPr>
          </a:p>
          <a:p>
            <a:r>
              <a:rPr lang="en-US" sz="2400" dirty="0"/>
              <a:t>The same idea helps to explain why countries that are dependent on revenue from natural resources tend to be dictatorships rather than democracies.</a:t>
            </a:r>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pPr lvl="1" hangingPunct="0"/>
            <a:endParaRPr lang="en-US" sz="2400" b="1" dirty="0"/>
          </a:p>
          <a:p>
            <a:pPr lvl="1" hangingPunct="0"/>
            <a:endParaRPr lang="en-US" sz="2000" b="1" dirty="0">
              <a:solidFill>
                <a:srgbClr val="FF0000"/>
              </a:solidFill>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234204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Economic Development and Democracy</a:t>
            </a:r>
          </a:p>
          <a:p>
            <a:pPr lvl="1"/>
            <a:r>
              <a:rPr lang="en-US" altLang="en-US" sz="2400" dirty="0">
                <a:latin typeface="Arial" panose="020B0604020202020204" pitchFamily="34" charset="0"/>
                <a:cs typeface="Arial" panose="020B0604020202020204" pitchFamily="34" charset="0"/>
              </a:rPr>
              <a:t>According to modernization theory, all societies move through a series of stages.</a:t>
            </a:r>
          </a:p>
          <a:p>
            <a:pPr lvl="1"/>
            <a:r>
              <a:rPr lang="en-US" altLang="en-US" sz="2400" dirty="0">
                <a:latin typeface="Arial" panose="020B0604020202020204" pitchFamily="34" charset="0"/>
                <a:cs typeface="Arial" panose="020B0604020202020204" pitchFamily="34" charset="0"/>
              </a:rPr>
              <a:t>As they move through these stages, the structure of the economy changes.</a:t>
            </a:r>
          </a:p>
          <a:p>
            <a:pPr lvl="2"/>
            <a:r>
              <a:rPr lang="en-US" altLang="en-US" dirty="0">
                <a:latin typeface="Arial" panose="020B0604020202020204" pitchFamily="34" charset="0"/>
                <a:cs typeface="Arial" panose="020B0604020202020204" pitchFamily="34" charset="0"/>
              </a:rPr>
              <a:t>The relative size of the “sectors” in the economy change.</a:t>
            </a:r>
          </a:p>
          <a:p>
            <a:pPr lvl="1"/>
            <a:r>
              <a:rPr lang="en-US" altLang="en-US" sz="2400" dirty="0">
                <a:latin typeface="Arial" panose="020B0604020202020204" pitchFamily="34" charset="0"/>
                <a:cs typeface="Arial" panose="020B0604020202020204" pitchFamily="34" charset="0"/>
              </a:rPr>
              <a:t>Specifically, we see a shift from a focus on agriculture to a focus on manufacturing and services.</a:t>
            </a:r>
          </a:p>
          <a:p>
            <a:endParaRPr lang="en-US" altLang="en-US" sz="2400" dirty="0">
              <a:latin typeface="Arial" panose="020B0604020202020204" pitchFamily="34" charset="0"/>
              <a:cs typeface="Arial" panose="020B0604020202020204" pitchFamily="34" charset="0"/>
            </a:endParaRPr>
          </a:p>
          <a:p>
            <a:pPr marL="457200" lvl="1" indent="0" hangingPunct="0">
              <a:buNone/>
            </a:pPr>
            <a:endParaRPr lang="en-US" sz="2400" b="1"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23599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fontScale="92500"/>
          </a:bodyPr>
          <a:lstStyle/>
          <a:p>
            <a:r>
              <a:rPr lang="en-US" altLang="en-US" sz="2400" dirty="0">
                <a:latin typeface="Arial" panose="020B0604020202020204" pitchFamily="34" charset="0"/>
                <a:cs typeface="Arial" panose="020B0604020202020204" pitchFamily="34" charset="0"/>
              </a:rPr>
              <a:t>Economic Development and Democracy</a:t>
            </a:r>
          </a:p>
          <a:p>
            <a:pPr lvl="1"/>
            <a:r>
              <a:rPr lang="en-US" altLang="en-US" sz="2400" dirty="0">
                <a:latin typeface="Arial" panose="020B0604020202020204" pitchFamily="34" charset="0"/>
                <a:cs typeface="Arial" panose="020B0604020202020204" pitchFamily="34" charset="0"/>
              </a:rPr>
              <a:t>Many scholars have argued that these structural changes occurred in early modern Europe.</a:t>
            </a:r>
          </a:p>
          <a:p>
            <a:pPr lvl="1"/>
            <a:r>
              <a:rPr lang="en-US" altLang="en-US" sz="2400" dirty="0">
                <a:latin typeface="Arial" panose="020B0604020202020204" pitchFamily="34" charset="0"/>
                <a:cs typeface="Arial" panose="020B0604020202020204" pitchFamily="34" charset="0"/>
              </a:rPr>
              <a:t>Peasants moved from rural to urban areas and the gentry became increasingly involved in commercial activities in the towns.</a:t>
            </a:r>
          </a:p>
          <a:p>
            <a:pPr lvl="1"/>
            <a:r>
              <a:rPr lang="en-US" altLang="en-US" sz="2400" dirty="0">
                <a:latin typeface="Arial" panose="020B0604020202020204" pitchFamily="34" charset="0"/>
                <a:cs typeface="Arial" panose="020B0604020202020204" pitchFamily="34" charset="0"/>
              </a:rPr>
              <a:t>Bates and Lien (1985) have argued that these changes played a crucial role in the creation of representative government in England. Why</a:t>
            </a:r>
            <a:r>
              <a:rPr lang="en-US" altLang="en-US" sz="2600" dirty="0">
                <a:latin typeface="Arial" panose="020B0604020202020204" pitchFamily="34" charset="0"/>
                <a:cs typeface="Arial" panose="020B0604020202020204" pitchFamily="34" charset="0"/>
              </a:rPr>
              <a:t> and how</a:t>
            </a:r>
            <a:r>
              <a:rPr lang="en-US" altLang="en-US" sz="2600" dirty="0">
                <a:latin typeface="Times New Roman" panose="02020603050405020304" pitchFamily="18" charset="0"/>
                <a:cs typeface="Arial" panose="020B0604020202020204" pitchFamily="34" charset="0"/>
              </a:rPr>
              <a:t>?</a:t>
            </a:r>
            <a:endParaRPr lang="en-US" sz="2400" b="1" dirty="0"/>
          </a:p>
          <a:p>
            <a:pPr lvl="1" hangingPunct="0"/>
            <a:r>
              <a:rPr lang="en-US" sz="2000" b="1" dirty="0">
                <a:solidFill>
                  <a:srgbClr val="FF0000"/>
                </a:solidFill>
              </a:rPr>
              <a:t>“No bourgeoisie, no democracy.” – Barrington Moore</a:t>
            </a:r>
          </a:p>
        </p:txBody>
      </p:sp>
      <p:sp>
        <p:nvSpPr>
          <p:cNvPr id="2" name="Footer Placeholder 1"/>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76533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bwMode="auto">
          <a:xfrm>
            <a:off x="457200" y="1069975"/>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latin typeface="Arial" charset="0"/>
              </a:rPr>
              <a:t>Structure of the Economy</a:t>
            </a:r>
          </a:p>
        </p:txBody>
      </p:sp>
      <p:sp>
        <p:nvSpPr>
          <p:cNvPr id="67586" name="Rectangle 3"/>
          <p:cNvSpPr>
            <a:spLocks noGrp="1" noChangeArrowheads="1"/>
          </p:cNvSpPr>
          <p:nvPr>
            <p:ph idx="1"/>
          </p:nvPr>
        </p:nvSpPr>
        <p:spPr bwMode="auto">
          <a:xfrm>
            <a:off x="685800" y="2365375"/>
            <a:ext cx="8458200" cy="3992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sz="2400" dirty="0">
                <a:latin typeface="+mj-lt"/>
              </a:rPr>
              <a:t>At the onset of the industrial revolution, changes in the economy produced a shift in economic power away from traditional agricultural elites who controlled easily observable assets to a rising class of wool producers, merchants, and financial intermediaries who controlled assets that were more difficult to observe—</a:t>
            </a:r>
          </a:p>
          <a:p>
            <a:pPr marL="0" indent="0">
              <a:buNone/>
            </a:pPr>
            <a:r>
              <a:rPr lang="en-US" sz="2400" b="1" i="1" dirty="0">
                <a:latin typeface="+mj-lt"/>
              </a:rPr>
              <a:t>	</a:t>
            </a:r>
            <a:r>
              <a:rPr lang="en-US" sz="2400" b="1" i="1">
                <a:latin typeface="+mj-lt"/>
              </a:rPr>
              <a:t>mobile</a:t>
            </a:r>
            <a:r>
              <a:rPr lang="en-US" sz="2400" b="1">
                <a:latin typeface="+mj-lt"/>
              </a:rPr>
              <a:t> assets</a:t>
            </a:r>
            <a:endParaRPr lang="en-US" sz="2400" dirty="0">
              <a:latin typeface="+mj-lt"/>
            </a:endParaRPr>
          </a:p>
          <a:p>
            <a:pPr marL="0" indent="0">
              <a:buNone/>
            </a:pPr>
            <a:endParaRPr lang="en-US" sz="2400" dirty="0">
              <a:latin typeface="+mj-lt"/>
            </a:endParaRPr>
          </a:p>
          <a:p>
            <a:pPr marL="0" indent="0">
              <a:buNone/>
            </a:pPr>
            <a:r>
              <a:rPr lang="en-US" sz="2400" b="1" dirty="0">
                <a:latin typeface="+mj-lt"/>
              </a:rPr>
              <a:t>Key idea</a:t>
            </a:r>
            <a:r>
              <a:rPr lang="en-US" sz="2400" dirty="0">
                <a:latin typeface="+mj-lt"/>
              </a:rPr>
              <a:t>: The state can really tax or predate only on those assets that they can locate, observe, and count.  </a:t>
            </a:r>
          </a:p>
        </p:txBody>
      </p:sp>
      <p:sp>
        <p:nvSpPr>
          <p:cNvPr id="67587" name="Footer Placeholder 1"/>
          <p:cNvSpPr>
            <a:spLocks noGrp="1"/>
          </p:cNvSpPr>
          <p:nvPr>
            <p:ph type="ftr" sz="quarter" idx="4294967295"/>
          </p:nvPr>
        </p:nvSpPr>
        <p:spPr bwMode="auto">
          <a:xfrm>
            <a:off x="471488" y="6637338"/>
            <a:ext cx="8215312" cy="238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sz="1200" dirty="0"/>
          </a:p>
        </p:txBody>
      </p:sp>
    </p:spTree>
    <p:extLst>
      <p:ext uri="{BB962C8B-B14F-4D97-AF65-F5344CB8AC3E}">
        <p14:creationId xmlns:p14="http://schemas.microsoft.com/office/powerpoint/2010/main" val="82981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bwMode="auto">
          <a:xfrm>
            <a:off x="480774" y="457200"/>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en-US" dirty="0">
                <a:latin typeface="Arial" charset="0"/>
              </a:rPr>
              <a:t>Democracy &amp;Economic Structure: Can you hide your loot?</a:t>
            </a:r>
          </a:p>
        </p:txBody>
      </p:sp>
      <p:pic>
        <p:nvPicPr>
          <p:cNvPr id="69634" name="Content Placeholder 3" descr="hiding_sheep.jpg"/>
          <p:cNvPicPr>
            <a:picLocks noGrp="1" noChangeAspect="1"/>
          </p:cNvPicPr>
          <p:nvPr>
            <p:ph idx="1"/>
          </p:nvPr>
        </p:nvPicPr>
        <p:blipFill>
          <a:blip r:embed="rId3">
            <a:extLst>
              <a:ext uri="{28A0092B-C50C-407E-A947-70E740481C1C}">
                <a14:useLocalDpi xmlns:a14="http://schemas.microsoft.com/office/drawing/2010/main" val="0"/>
              </a:ext>
            </a:extLst>
          </a:blip>
          <a:srcRect t="22826" b="22826"/>
          <a:stretch>
            <a:fillRect/>
          </a:stretch>
        </p:blipFill>
        <p:spPr bwMode="auto">
          <a:xfrm>
            <a:off x="2971800" y="2819400"/>
            <a:ext cx="3429000" cy="2209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35" name="Footer Placeholder 1"/>
          <p:cNvSpPr>
            <a:spLocks noGrp="1"/>
          </p:cNvSpPr>
          <p:nvPr>
            <p:ph type="ftr" sz="quarter" idx="4294967295"/>
          </p:nvPr>
        </p:nvSpPr>
        <p:spPr bwMode="auto">
          <a:xfrm>
            <a:off x="838200" y="6619875"/>
            <a:ext cx="8215312" cy="238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solidFill>
                  <a:srgbClr val="808080"/>
                </a:solidFill>
                <a:latin typeface="Arial" panose="020B0604020202020204" pitchFamily="34" charset="0"/>
                <a:ea typeface="Calibri" panose="020F0502020204030204" pitchFamily="34" charset="0"/>
              </a:rPr>
              <a:t>Clark, </a:t>
            </a:r>
            <a:r>
              <a:rPr lang="en-US" sz="1200" i="1" dirty="0">
                <a:solidFill>
                  <a:srgbClr val="808080"/>
                </a:solidFill>
                <a:latin typeface="Arial" panose="020B0604020202020204" pitchFamily="34" charset="0"/>
                <a:ea typeface="Calibri" panose="020F0502020204030204" pitchFamily="34" charset="0"/>
              </a:rPr>
              <a:t>Foundations of Comparative Politics</a:t>
            </a:r>
            <a:r>
              <a:rPr lang="en-US" sz="1200" dirty="0">
                <a:solidFill>
                  <a:srgbClr val="808080"/>
                </a:solidFill>
                <a:latin typeface="Arial" panose="020B0604020202020204" pitchFamily="34" charset="0"/>
                <a:ea typeface="Calibri" panose="020F0502020204030204" pitchFamily="34" charset="0"/>
              </a:rPr>
              <a:t>, 1e. © SAGE Publishing, 2019.</a:t>
            </a:r>
            <a:endParaRPr lang="en-US" sz="1200" dirty="0"/>
          </a:p>
        </p:txBody>
      </p:sp>
      <p:sp>
        <p:nvSpPr>
          <p:cNvPr id="69636" name="TextBox 9"/>
          <p:cNvSpPr txBox="1">
            <a:spLocks noChangeArrowheads="1"/>
          </p:cNvSpPr>
          <p:nvPr/>
        </p:nvSpPr>
        <p:spPr bwMode="auto">
          <a:xfrm>
            <a:off x="3824525" y="5029200"/>
            <a:ext cx="172354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t>mobile assets?</a:t>
            </a:r>
          </a:p>
        </p:txBody>
      </p:sp>
    </p:spTree>
    <p:extLst>
      <p:ext uri="{BB962C8B-B14F-4D97-AF65-F5344CB8AC3E}">
        <p14:creationId xmlns:p14="http://schemas.microsoft.com/office/powerpoint/2010/main" val="369392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BD6E92B8-9AFF-2F4D-BDFB-62A6FC888A2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From last time: </a:t>
            </a:r>
          </a:p>
        </p:txBody>
      </p:sp>
      <p:sp>
        <p:nvSpPr>
          <p:cNvPr id="4099" name="Content Placeholder 2">
            <a:extLst>
              <a:ext uri="{FF2B5EF4-FFF2-40B4-BE49-F238E27FC236}">
                <a16:creationId xmlns:a16="http://schemas.microsoft.com/office/drawing/2014/main" id="{A8FC8FD8-1DAA-6D49-9062-AF0A56E3A714}"/>
              </a:ext>
            </a:extLst>
          </p:cNvPr>
          <p:cNvSpPr>
            <a:spLocks noGrp="1"/>
          </p:cNvSpPr>
          <p:nvPr>
            <p:ph idx="1"/>
          </p:nvPr>
        </p:nvSpPr>
        <p:spPr/>
        <p:txBody>
          <a:bodyPr rtlCol="0">
            <a:normAutofit fontScale="85000" lnSpcReduction="10000"/>
          </a:bodyPr>
          <a:lstStyle/>
          <a:p>
            <a:pPr eaLnBrk="1" fontAlgn="auto" hangingPunct="1">
              <a:spcAft>
                <a:spcPts val="0"/>
              </a:spcAft>
              <a:buFont typeface="Arial"/>
              <a:buChar char="•"/>
              <a:defRPr/>
            </a:pPr>
            <a:r>
              <a:rPr lang="en-US" dirty="0">
                <a:latin typeface="+mj-lt"/>
                <a:ea typeface="+mn-ea"/>
                <a:cs typeface="Times New Roman" charset="0"/>
              </a:rPr>
              <a:t>A </a:t>
            </a:r>
            <a:r>
              <a:rPr lang="en-US" dirty="0">
                <a:solidFill>
                  <a:srgbClr val="FF0000"/>
                </a:solidFill>
                <a:latin typeface="+mj-lt"/>
                <a:ea typeface="+mn-ea"/>
                <a:cs typeface="Times New Roman" charset="0"/>
              </a:rPr>
              <a:t>state</a:t>
            </a:r>
            <a:r>
              <a:rPr lang="en-US" dirty="0">
                <a:latin typeface="+mj-lt"/>
                <a:ea typeface="+mn-ea"/>
                <a:cs typeface="Times New Roman" charset="0"/>
              </a:rPr>
              <a:t> is an entity that uses coercion and the threat of force to rule a given territory</a:t>
            </a:r>
          </a:p>
          <a:p>
            <a:pPr eaLnBrk="1" fontAlgn="auto" hangingPunct="1">
              <a:spcAft>
                <a:spcPts val="0"/>
              </a:spcAft>
              <a:buFont typeface="Arial"/>
              <a:buChar char="•"/>
              <a:defRPr/>
            </a:pPr>
            <a:r>
              <a:rPr lang="en-US" dirty="0">
                <a:latin typeface="+mj-lt"/>
                <a:ea typeface="+mn-ea"/>
                <a:cs typeface="Times New Roman" charset="0"/>
              </a:rPr>
              <a:t>A </a:t>
            </a:r>
            <a:r>
              <a:rPr lang="en-US" dirty="0">
                <a:solidFill>
                  <a:srgbClr val="FF0000"/>
                </a:solidFill>
                <a:latin typeface="+mj-lt"/>
                <a:ea typeface="+mn-ea"/>
                <a:cs typeface="Times New Roman" charset="0"/>
              </a:rPr>
              <a:t>government</a:t>
            </a:r>
            <a:r>
              <a:rPr lang="en-US" dirty="0">
                <a:latin typeface="+mj-lt"/>
                <a:ea typeface="+mn-ea"/>
                <a:cs typeface="Times New Roman" charset="0"/>
              </a:rPr>
              <a:t> is a set of people who run the state; they are the means through which state power is exercised</a:t>
            </a:r>
          </a:p>
          <a:p>
            <a:pPr eaLnBrk="1" fontAlgn="auto" hangingPunct="1">
              <a:spcAft>
                <a:spcPts val="0"/>
              </a:spcAft>
              <a:buFont typeface="Arial"/>
              <a:buChar char="•"/>
              <a:defRPr/>
            </a:pPr>
            <a:r>
              <a:rPr lang="en-US" dirty="0">
                <a:latin typeface="+mj-lt"/>
                <a:ea typeface="+mn-ea"/>
                <a:cs typeface="Times New Roman" charset="0"/>
              </a:rPr>
              <a:t>A </a:t>
            </a:r>
            <a:r>
              <a:rPr lang="en-US" dirty="0">
                <a:solidFill>
                  <a:srgbClr val="FF0000"/>
                </a:solidFill>
                <a:latin typeface="+mj-lt"/>
                <a:ea typeface="+mn-ea"/>
                <a:cs typeface="Times New Roman" charset="0"/>
              </a:rPr>
              <a:t>regime</a:t>
            </a:r>
            <a:r>
              <a:rPr lang="en-US" dirty="0">
                <a:latin typeface="+mj-lt"/>
                <a:ea typeface="+mn-ea"/>
                <a:cs typeface="Times New Roman" charset="0"/>
              </a:rPr>
              <a:t> is a set of rules, norms, or institutions that determine how the government is constituted, organized and major decisions are made</a:t>
            </a:r>
          </a:p>
          <a:p>
            <a:pPr lvl="1" eaLnBrk="1" fontAlgn="auto" hangingPunct="1">
              <a:spcAft>
                <a:spcPts val="0"/>
              </a:spcAft>
              <a:buFont typeface="Arial"/>
              <a:buChar char="–"/>
              <a:defRPr/>
            </a:pPr>
            <a:r>
              <a:rPr lang="en-US" dirty="0">
                <a:latin typeface="+mj-lt"/>
                <a:ea typeface="+mn-ea"/>
                <a:cs typeface="Times New Roman" charset="0"/>
              </a:rPr>
              <a:t>Examples: (post-colonial) United States, the French Fifth Republic</a:t>
            </a:r>
          </a:p>
        </p:txBody>
      </p:sp>
    </p:spTree>
    <p:extLst>
      <p:ext uri="{BB962C8B-B14F-4D97-AF65-F5344CB8AC3E}">
        <p14:creationId xmlns:p14="http://schemas.microsoft.com/office/powerpoint/2010/main" val="2774368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bwMode="auto">
          <a:xfrm>
            <a:off x="457200" y="228600"/>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dirty="0">
                <a:latin typeface="Arial" charset="0"/>
              </a:rPr>
              <a:t>Can you hide your loot?</a:t>
            </a:r>
          </a:p>
        </p:txBody>
      </p:sp>
      <p:sp>
        <p:nvSpPr>
          <p:cNvPr id="71683" name="Footer Placeholder 1"/>
          <p:cNvSpPr>
            <a:spLocks noGrp="1"/>
          </p:cNvSpPr>
          <p:nvPr>
            <p:ph type="ftr" sz="quarter" idx="4294967295"/>
          </p:nvPr>
        </p:nvSpPr>
        <p:spPr bwMode="auto">
          <a:xfrm>
            <a:off x="685800" y="6477000"/>
            <a:ext cx="8215312" cy="238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solidFill>
                  <a:srgbClr val="808080"/>
                </a:solidFill>
                <a:latin typeface="Arial" panose="020B0604020202020204" pitchFamily="34" charset="0"/>
                <a:ea typeface="Calibri" panose="020F0502020204030204" pitchFamily="34" charset="0"/>
              </a:rPr>
              <a:t>Clark, </a:t>
            </a:r>
            <a:r>
              <a:rPr lang="en-US" sz="1200" i="1" dirty="0">
                <a:solidFill>
                  <a:srgbClr val="808080"/>
                </a:solidFill>
                <a:latin typeface="Arial" panose="020B0604020202020204" pitchFamily="34" charset="0"/>
                <a:ea typeface="Calibri" panose="020F0502020204030204" pitchFamily="34" charset="0"/>
              </a:rPr>
              <a:t>Foundations of Comparative Politics</a:t>
            </a:r>
            <a:r>
              <a:rPr lang="en-US" sz="1200" dirty="0">
                <a:solidFill>
                  <a:srgbClr val="808080"/>
                </a:solidFill>
                <a:latin typeface="Arial" panose="020B0604020202020204" pitchFamily="34" charset="0"/>
                <a:ea typeface="Calibri" panose="020F0502020204030204" pitchFamily="34" charset="0"/>
              </a:rPr>
              <a:t>, 1e. © SAGE Publishing, 2019.</a:t>
            </a:r>
            <a:endParaRPr lang="en-US" sz="1200" dirty="0"/>
          </a:p>
        </p:txBody>
      </p:sp>
      <p:pic>
        <p:nvPicPr>
          <p:cNvPr id="71684" name="Picture 4" descr="hiding_mone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2" y="1393580"/>
            <a:ext cx="3327400"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685" name="TextBox 5"/>
          <p:cNvSpPr txBox="1">
            <a:spLocks noChangeArrowheads="1"/>
          </p:cNvSpPr>
          <p:nvPr/>
        </p:nvSpPr>
        <p:spPr bwMode="auto">
          <a:xfrm>
            <a:off x="6088063" y="5726113"/>
            <a:ext cx="16081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Mobile Assets</a:t>
            </a:r>
          </a:p>
        </p:txBody>
      </p:sp>
      <p:sp>
        <p:nvSpPr>
          <p:cNvPr id="71686" name="TextBox 9"/>
          <p:cNvSpPr txBox="1">
            <a:spLocks noChangeArrowheads="1"/>
          </p:cNvSpPr>
          <p:nvPr/>
        </p:nvSpPr>
        <p:spPr bwMode="auto">
          <a:xfrm>
            <a:off x="1363663" y="5726113"/>
            <a:ext cx="19415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Im-mobile Assets</a:t>
            </a:r>
          </a:p>
        </p:txBody>
      </p:sp>
      <p:pic>
        <p:nvPicPr>
          <p:cNvPr id="3" name="Picture 2" descr="A group of people at sunset&#10;&#10;Description automatically generated">
            <a:extLst>
              <a:ext uri="{FF2B5EF4-FFF2-40B4-BE49-F238E27FC236}">
                <a16:creationId xmlns:a16="http://schemas.microsoft.com/office/drawing/2014/main" id="{F65F2D71-1BD4-9044-A0E6-CB995B46985B}"/>
              </a:ext>
            </a:extLst>
          </p:cNvPr>
          <p:cNvPicPr>
            <a:picLocks noChangeAspect="1"/>
          </p:cNvPicPr>
          <p:nvPr/>
        </p:nvPicPr>
        <p:blipFill>
          <a:blip r:embed="rId4"/>
          <a:stretch>
            <a:fillRect/>
          </a:stretch>
        </p:blipFill>
        <p:spPr>
          <a:xfrm>
            <a:off x="685799" y="3625361"/>
            <a:ext cx="3428999" cy="2125013"/>
          </a:xfrm>
          <a:prstGeom prst="rect">
            <a:avLst/>
          </a:prstGeom>
        </p:spPr>
      </p:pic>
      <p:pic>
        <p:nvPicPr>
          <p:cNvPr id="5" name="Picture 4" descr="A screen shot of an open computer&#10;&#10;Description automatically generated">
            <a:extLst>
              <a:ext uri="{FF2B5EF4-FFF2-40B4-BE49-F238E27FC236}">
                <a16:creationId xmlns:a16="http://schemas.microsoft.com/office/drawing/2014/main" id="{13EE59D0-A772-F543-984E-90ED4DF81039}"/>
              </a:ext>
            </a:extLst>
          </p:cNvPr>
          <p:cNvPicPr>
            <a:picLocks noChangeAspect="1"/>
          </p:cNvPicPr>
          <p:nvPr/>
        </p:nvPicPr>
        <p:blipFill>
          <a:blip r:embed="rId5"/>
          <a:stretch>
            <a:fillRect/>
          </a:stretch>
        </p:blipFill>
        <p:spPr>
          <a:xfrm>
            <a:off x="5029202" y="3625359"/>
            <a:ext cx="3327400" cy="2100753"/>
          </a:xfrm>
          <a:prstGeom prst="rect">
            <a:avLst/>
          </a:prstGeom>
        </p:spPr>
      </p:pic>
      <p:pic>
        <p:nvPicPr>
          <p:cNvPr id="9" name="Content Placeholder 8" descr="A large empty field&#10;&#10;Description automatically generated">
            <a:extLst>
              <a:ext uri="{FF2B5EF4-FFF2-40B4-BE49-F238E27FC236}">
                <a16:creationId xmlns:a16="http://schemas.microsoft.com/office/drawing/2014/main" id="{20888CE8-60EB-A943-886F-149CF80F7866}"/>
              </a:ext>
            </a:extLst>
          </p:cNvPr>
          <p:cNvPicPr>
            <a:picLocks noGrp="1" noChangeAspect="1"/>
          </p:cNvPicPr>
          <p:nvPr>
            <p:ph idx="1"/>
          </p:nvPr>
        </p:nvPicPr>
        <p:blipFill>
          <a:blip r:embed="rId6"/>
          <a:stretch>
            <a:fillRect/>
          </a:stretch>
        </p:blipFill>
        <p:spPr>
          <a:xfrm>
            <a:off x="683836" y="1295400"/>
            <a:ext cx="3430962" cy="2285074"/>
          </a:xfrm>
        </p:spPr>
      </p:pic>
    </p:spTree>
    <p:extLst>
      <p:ext uri="{BB962C8B-B14F-4D97-AF65-F5344CB8AC3E}">
        <p14:creationId xmlns:p14="http://schemas.microsoft.com/office/powerpoint/2010/main" val="4158651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bwMode="auto">
          <a:xfrm>
            <a:off x="609600" y="228600"/>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latin typeface="Arial" charset="0"/>
              </a:rPr>
              <a:t>Structure of the Economy</a:t>
            </a:r>
          </a:p>
        </p:txBody>
      </p:sp>
      <p:sp>
        <p:nvSpPr>
          <p:cNvPr id="73730" name="Rectangle 3"/>
          <p:cNvSpPr>
            <a:spLocks noGrp="1" noChangeArrowheads="1"/>
          </p:cNvSpPr>
          <p:nvPr>
            <p:ph idx="1"/>
          </p:nvPr>
        </p:nvSpPr>
        <p:spPr bwMode="auto">
          <a:xfrm>
            <a:off x="609600" y="1432718"/>
            <a:ext cx="8229600" cy="3992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eaLnBrk="1" hangingPunct="1">
              <a:lnSpc>
                <a:spcPct val="90000"/>
              </a:lnSpc>
              <a:buFont typeface="Wingdings" charset="0"/>
              <a:buBlip>
                <a:blip r:embed="rId3"/>
              </a:buBlip>
            </a:pPr>
            <a:r>
              <a:rPr lang="en-US" sz="2400" dirty="0"/>
              <a:t>Bates and Lien argue that the increased ability of the gentry to hide their assets from state predation changed the balance of power between modernizing social groups and the traditional seats of power such as the Crown.</a:t>
            </a:r>
          </a:p>
          <a:p>
            <a:pPr eaLnBrk="1" hangingPunct="1">
              <a:lnSpc>
                <a:spcPct val="90000"/>
              </a:lnSpc>
              <a:buFont typeface="Wingdings" charset="0"/>
              <a:buBlip>
                <a:blip r:embed="rId3"/>
              </a:buBlip>
            </a:pPr>
            <a:endParaRPr lang="en-US" sz="2400" dirty="0"/>
          </a:p>
          <a:p>
            <a:pPr eaLnBrk="1" hangingPunct="1">
              <a:lnSpc>
                <a:spcPct val="90000"/>
              </a:lnSpc>
              <a:buFont typeface="Wingdings" charset="0"/>
              <a:buBlip>
                <a:blip r:embed="rId3"/>
              </a:buBlip>
            </a:pPr>
            <a:r>
              <a:rPr lang="en-US" sz="2400" dirty="0"/>
              <a:t>The Crown, which needed money, now had to negotiate with the new economic elites to extract revenues.</a:t>
            </a:r>
          </a:p>
          <a:p>
            <a:pPr eaLnBrk="1" hangingPunct="1">
              <a:lnSpc>
                <a:spcPct val="90000"/>
              </a:lnSpc>
              <a:buFont typeface="Wingdings" charset="0"/>
              <a:buBlip>
                <a:blip r:embed="rId3"/>
              </a:buBlip>
            </a:pPr>
            <a:endParaRPr lang="en-US" sz="2400" dirty="0"/>
          </a:p>
          <a:p>
            <a:pPr eaLnBrk="1" hangingPunct="1">
              <a:lnSpc>
                <a:spcPct val="90000"/>
              </a:lnSpc>
              <a:buFont typeface="Wingdings" charset="0"/>
              <a:buBlip>
                <a:blip r:embed="rId3"/>
              </a:buBlip>
            </a:pPr>
            <a:r>
              <a:rPr lang="en-US" sz="2400" dirty="0"/>
              <a:t>In return for paying their taxes, the economic elites demanded limits to state predation.</a:t>
            </a:r>
          </a:p>
          <a:p>
            <a:pPr eaLnBrk="1" hangingPunct="1">
              <a:lnSpc>
                <a:spcPct val="90000"/>
              </a:lnSpc>
              <a:buFont typeface="Wingdings" charset="0"/>
              <a:buBlip>
                <a:blip r:embed="rId3"/>
              </a:buBlip>
            </a:pPr>
            <a:endParaRPr lang="en-US" sz="2400" dirty="0"/>
          </a:p>
          <a:p>
            <a:pPr eaLnBrk="1" hangingPunct="1">
              <a:lnSpc>
                <a:spcPct val="90000"/>
              </a:lnSpc>
              <a:buFont typeface="Wingdings" charset="0"/>
              <a:buBlip>
                <a:blip r:embed="rId3"/>
              </a:buBlip>
            </a:pPr>
            <a:r>
              <a:rPr lang="en-US" sz="2400" dirty="0"/>
              <a:t>This produced the supremacy of Parliament over the Crown.</a:t>
            </a:r>
          </a:p>
        </p:txBody>
      </p:sp>
      <p:sp>
        <p:nvSpPr>
          <p:cNvPr id="73731" name="Footer Placeholder 1"/>
          <p:cNvSpPr>
            <a:spLocks noGrp="1"/>
          </p:cNvSpPr>
          <p:nvPr>
            <p:ph type="ftr" sz="quarter" idx="4294967295"/>
          </p:nvPr>
        </p:nvSpPr>
        <p:spPr bwMode="auto">
          <a:xfrm>
            <a:off x="609600" y="6477000"/>
            <a:ext cx="8215312" cy="238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solidFill>
                  <a:srgbClr val="808080"/>
                </a:solidFill>
                <a:latin typeface="Arial" panose="020B0604020202020204" pitchFamily="34" charset="0"/>
                <a:ea typeface="Calibri" panose="020F0502020204030204" pitchFamily="34" charset="0"/>
              </a:rPr>
              <a:t>Clark, </a:t>
            </a:r>
            <a:r>
              <a:rPr lang="en-US" sz="1200" i="1" dirty="0">
                <a:solidFill>
                  <a:srgbClr val="808080"/>
                </a:solidFill>
                <a:latin typeface="Arial" panose="020B0604020202020204" pitchFamily="34" charset="0"/>
                <a:ea typeface="Calibri" panose="020F0502020204030204" pitchFamily="34" charset="0"/>
              </a:rPr>
              <a:t>Foundations of Comparative Politics</a:t>
            </a:r>
            <a:r>
              <a:rPr lang="en-US" sz="1200" dirty="0">
                <a:solidFill>
                  <a:srgbClr val="808080"/>
                </a:solidFill>
                <a:latin typeface="Arial" panose="020B0604020202020204" pitchFamily="34" charset="0"/>
                <a:ea typeface="Calibri" panose="020F0502020204030204" pitchFamily="34" charset="0"/>
              </a:rPr>
              <a:t>, 1e. © SAGE Publishing, 2019.</a:t>
            </a:r>
            <a:endParaRPr lang="en-US" sz="1200" dirty="0"/>
          </a:p>
        </p:txBody>
      </p:sp>
    </p:spTree>
    <p:extLst>
      <p:ext uri="{BB962C8B-B14F-4D97-AF65-F5344CB8AC3E}">
        <p14:creationId xmlns:p14="http://schemas.microsoft.com/office/powerpoint/2010/main" val="1845432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bwMode="auto">
          <a:xfrm>
            <a:off x="609600" y="228600"/>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latin typeface="Arial" charset="0"/>
              </a:rPr>
              <a:t>Supremacy of Parliament</a:t>
            </a:r>
          </a:p>
        </p:txBody>
      </p:sp>
      <p:sp>
        <p:nvSpPr>
          <p:cNvPr id="73730" name="Rectangle 3"/>
          <p:cNvSpPr>
            <a:spLocks noGrp="1" noChangeArrowheads="1"/>
          </p:cNvSpPr>
          <p:nvPr>
            <p:ph idx="1"/>
          </p:nvPr>
        </p:nvSpPr>
        <p:spPr bwMode="auto">
          <a:xfrm>
            <a:off x="609600" y="1143000"/>
            <a:ext cx="8229600" cy="42822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eaLnBrk="1" hangingPunct="1">
              <a:lnSpc>
                <a:spcPct val="90000"/>
              </a:lnSpc>
              <a:buNone/>
            </a:pPr>
            <a:endParaRPr lang="en-US" sz="2400" dirty="0"/>
          </a:p>
          <a:p>
            <a:pPr marL="0" indent="0" eaLnBrk="1" hangingPunct="1">
              <a:lnSpc>
                <a:spcPct val="90000"/>
              </a:lnSpc>
              <a:buNone/>
            </a:pPr>
            <a:endParaRPr lang="en-US" sz="2400" dirty="0"/>
          </a:p>
          <a:p>
            <a:pPr marL="0" indent="0" eaLnBrk="1" hangingPunct="1">
              <a:lnSpc>
                <a:spcPct val="90000"/>
              </a:lnSpc>
              <a:buNone/>
            </a:pPr>
            <a:endParaRPr lang="en-US" sz="2400" dirty="0"/>
          </a:p>
        </p:txBody>
      </p:sp>
      <p:sp>
        <p:nvSpPr>
          <p:cNvPr id="73731" name="Footer Placeholder 1"/>
          <p:cNvSpPr>
            <a:spLocks noGrp="1"/>
          </p:cNvSpPr>
          <p:nvPr>
            <p:ph type="ftr" sz="quarter" idx="4294967295"/>
          </p:nvPr>
        </p:nvSpPr>
        <p:spPr bwMode="auto">
          <a:xfrm>
            <a:off x="609600" y="6477000"/>
            <a:ext cx="8215312" cy="238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solidFill>
                  <a:srgbClr val="808080"/>
                </a:solidFill>
                <a:latin typeface="Arial" panose="020B0604020202020204" pitchFamily="34" charset="0"/>
                <a:ea typeface="Calibri" panose="020F0502020204030204" pitchFamily="34" charset="0"/>
              </a:rPr>
              <a:t>Clark, </a:t>
            </a:r>
            <a:r>
              <a:rPr lang="en-US" sz="1200" i="1" dirty="0">
                <a:solidFill>
                  <a:srgbClr val="808080"/>
                </a:solidFill>
                <a:latin typeface="Arial" panose="020B0604020202020204" pitchFamily="34" charset="0"/>
                <a:ea typeface="Calibri" panose="020F0502020204030204" pitchFamily="34" charset="0"/>
              </a:rPr>
              <a:t>Foundations of Comparative Politics</a:t>
            </a:r>
            <a:r>
              <a:rPr lang="en-US" sz="1200" dirty="0">
                <a:solidFill>
                  <a:srgbClr val="808080"/>
                </a:solidFill>
                <a:latin typeface="Arial" panose="020B0604020202020204" pitchFamily="34" charset="0"/>
                <a:ea typeface="Calibri" panose="020F0502020204030204" pitchFamily="34" charset="0"/>
              </a:rPr>
              <a:t>, 1e. © SAGE Publishing, 2019.</a:t>
            </a:r>
            <a:endParaRPr lang="en-US" sz="1200" dirty="0"/>
          </a:p>
        </p:txBody>
      </p:sp>
      <p:pic>
        <p:nvPicPr>
          <p:cNvPr id="3" name="Picture 2" descr="A person wearing a costume&#10;&#10;Description automatically generated">
            <a:extLst>
              <a:ext uri="{FF2B5EF4-FFF2-40B4-BE49-F238E27FC236}">
                <a16:creationId xmlns:a16="http://schemas.microsoft.com/office/drawing/2014/main" id="{38F71BA8-638A-594D-8265-29BFCE1B25A8}"/>
              </a:ext>
            </a:extLst>
          </p:cNvPr>
          <p:cNvPicPr>
            <a:picLocks noChangeAspect="1"/>
          </p:cNvPicPr>
          <p:nvPr/>
        </p:nvPicPr>
        <p:blipFill>
          <a:blip r:embed="rId3"/>
          <a:stretch>
            <a:fillRect/>
          </a:stretch>
        </p:blipFill>
        <p:spPr>
          <a:xfrm>
            <a:off x="765273" y="1107831"/>
            <a:ext cx="7918253" cy="4147185"/>
          </a:xfrm>
          <a:prstGeom prst="rect">
            <a:avLst/>
          </a:prstGeom>
        </p:spPr>
      </p:pic>
      <p:sp>
        <p:nvSpPr>
          <p:cNvPr id="4" name="TextBox 3">
            <a:extLst>
              <a:ext uri="{FF2B5EF4-FFF2-40B4-BE49-F238E27FC236}">
                <a16:creationId xmlns:a16="http://schemas.microsoft.com/office/drawing/2014/main" id="{E9D48B53-AFFB-DD45-BFA6-801B55C3DFA4}"/>
              </a:ext>
            </a:extLst>
          </p:cNvPr>
          <p:cNvSpPr txBox="1"/>
          <p:nvPr/>
        </p:nvSpPr>
        <p:spPr>
          <a:xfrm>
            <a:off x="1066800" y="5425281"/>
            <a:ext cx="6096000" cy="646331"/>
          </a:xfrm>
          <a:prstGeom prst="rect">
            <a:avLst/>
          </a:prstGeom>
          <a:noFill/>
        </p:spPr>
        <p:txBody>
          <a:bodyPr wrap="square" rtlCol="0">
            <a:spAutoFit/>
          </a:bodyPr>
          <a:lstStyle/>
          <a:p>
            <a:r>
              <a:rPr lang="en-US" dirty="0"/>
              <a:t>George Clinton (L) and Bootsy Collins (R): Key members of the Parliament-Funkadelic musical collective. </a:t>
            </a:r>
          </a:p>
        </p:txBody>
      </p:sp>
    </p:spTree>
    <p:extLst>
      <p:ext uri="{BB962C8B-B14F-4D97-AF65-F5344CB8AC3E}">
        <p14:creationId xmlns:p14="http://schemas.microsoft.com/office/powerpoint/2010/main" val="1782534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bwMode="auto">
          <a:xfrm>
            <a:off x="609600" y="304800"/>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latin typeface="Arial" charset="0"/>
              </a:rPr>
              <a:t>Structure of the Economy</a:t>
            </a:r>
          </a:p>
        </p:txBody>
      </p:sp>
      <p:sp>
        <p:nvSpPr>
          <p:cNvPr id="75778" name="Rectangle 3"/>
          <p:cNvSpPr>
            <a:spLocks noGrp="1" noChangeArrowheads="1"/>
          </p:cNvSpPr>
          <p:nvPr>
            <p:ph idx="1"/>
          </p:nvPr>
        </p:nvSpPr>
        <p:spPr bwMode="auto">
          <a:xfrm>
            <a:off x="762000" y="1447800"/>
            <a:ext cx="8229600" cy="4724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eaLnBrk="1" hangingPunct="1">
              <a:lnSpc>
                <a:spcPct val="80000"/>
              </a:lnSpc>
              <a:buFont typeface="Wingdings" charset="0"/>
              <a:buBlip>
                <a:blip r:embed="rId3"/>
              </a:buBlip>
            </a:pPr>
            <a:r>
              <a:rPr lang="en-US" sz="2400" dirty="0">
                <a:latin typeface="Arial"/>
                <a:cs typeface="Arial"/>
              </a:rPr>
              <a:t>North and </a:t>
            </a:r>
            <a:r>
              <a:rPr lang="en-US" sz="2400" dirty="0" err="1">
                <a:latin typeface="Arial"/>
                <a:cs typeface="Arial"/>
              </a:rPr>
              <a:t>Weingast</a:t>
            </a:r>
            <a:r>
              <a:rPr lang="en-US" sz="2400" dirty="0">
                <a:latin typeface="Arial"/>
                <a:cs typeface="Arial"/>
              </a:rPr>
              <a:t> (1989) present a similar story.</a:t>
            </a:r>
          </a:p>
          <a:p>
            <a:pPr eaLnBrk="1" hangingPunct="1">
              <a:lnSpc>
                <a:spcPct val="80000"/>
              </a:lnSpc>
              <a:buFont typeface="Wingdings" charset="0"/>
              <a:buBlip>
                <a:blip r:embed="rId3"/>
              </a:buBlip>
            </a:pPr>
            <a:endParaRPr lang="en-US" sz="2400" dirty="0">
              <a:latin typeface="Arial"/>
              <a:cs typeface="Arial"/>
            </a:endParaRPr>
          </a:p>
          <a:p>
            <a:pPr eaLnBrk="1" hangingPunct="1">
              <a:lnSpc>
                <a:spcPct val="80000"/>
              </a:lnSpc>
              <a:buFont typeface="Wingdings" charset="0"/>
              <a:buBlip>
                <a:blip r:embed="rId3"/>
              </a:buBlip>
            </a:pPr>
            <a:r>
              <a:rPr lang="en-US" sz="2400" dirty="0">
                <a:latin typeface="Arial"/>
                <a:cs typeface="Arial"/>
              </a:rPr>
              <a:t>Now that economic actors could hide their assets, the Crown had to find some way to </a:t>
            </a:r>
            <a:r>
              <a:rPr lang="en-US" sz="2400" b="1" i="1" dirty="0">
                <a:latin typeface="Arial"/>
                <a:cs typeface="Arial"/>
              </a:rPr>
              <a:t>credibly</a:t>
            </a:r>
            <a:r>
              <a:rPr lang="en-US" sz="2400" dirty="0">
                <a:latin typeface="Arial"/>
                <a:cs typeface="Arial"/>
              </a:rPr>
              <a:t> promise not to predate on economic elites.</a:t>
            </a:r>
          </a:p>
          <a:p>
            <a:pPr lvl="1">
              <a:lnSpc>
                <a:spcPct val="80000"/>
              </a:lnSpc>
              <a:buBlip>
                <a:blip r:embed="rId3"/>
              </a:buBlip>
            </a:pPr>
            <a:r>
              <a:rPr lang="en-US" sz="2000" dirty="0">
                <a:latin typeface="Arial"/>
                <a:cs typeface="Arial"/>
              </a:rPr>
              <a:t>Otherwise the elites would ”exit” and the crown, being dependent on the elites, would lose out on economic growth and tax revenue</a:t>
            </a:r>
            <a:endParaRPr lang="en-US" sz="2400" dirty="0">
              <a:latin typeface="Arial"/>
              <a:cs typeface="Arial"/>
            </a:endParaRPr>
          </a:p>
          <a:p>
            <a:pPr eaLnBrk="1" hangingPunct="1">
              <a:lnSpc>
                <a:spcPct val="80000"/>
              </a:lnSpc>
              <a:buFont typeface="Wingdings" charset="0"/>
              <a:buBlip>
                <a:blip r:embed="rId3"/>
              </a:buBlip>
            </a:pPr>
            <a:r>
              <a:rPr lang="en-US" sz="2400" dirty="0">
                <a:latin typeface="Arial"/>
                <a:cs typeface="Arial"/>
              </a:rPr>
              <a:t>One way to do this was to give Parliament the power to check the Crown.</a:t>
            </a:r>
          </a:p>
          <a:p>
            <a:pPr eaLnBrk="1" hangingPunct="1">
              <a:lnSpc>
                <a:spcPct val="80000"/>
              </a:lnSpc>
              <a:buFont typeface="Wingdings" charset="0"/>
              <a:buBlip>
                <a:blip r:embed="rId3"/>
              </a:buBlip>
            </a:pPr>
            <a:endParaRPr lang="en-US" sz="2400" dirty="0">
              <a:latin typeface="Arial"/>
              <a:cs typeface="Arial"/>
            </a:endParaRPr>
          </a:p>
          <a:p>
            <a:pPr eaLnBrk="1" hangingPunct="1">
              <a:lnSpc>
                <a:spcPct val="80000"/>
              </a:lnSpc>
              <a:buFont typeface="Wingdings" charset="0"/>
              <a:buBlip>
                <a:blip r:embed="rId3"/>
              </a:buBlip>
            </a:pPr>
            <a:r>
              <a:rPr lang="en-US" sz="2400" dirty="0">
                <a:latin typeface="Arial"/>
                <a:cs typeface="Arial"/>
              </a:rPr>
              <a:t>This story helps to explain the Glorious Revolution of 1688, which saw the establishment of modern parliamentary democracy in Britain.</a:t>
            </a:r>
          </a:p>
        </p:txBody>
      </p:sp>
      <p:sp>
        <p:nvSpPr>
          <p:cNvPr id="75779" name="Footer Placeholder 1"/>
          <p:cNvSpPr>
            <a:spLocks noGrp="1"/>
          </p:cNvSpPr>
          <p:nvPr>
            <p:ph type="ftr" sz="quarter" idx="4294967295"/>
          </p:nvPr>
        </p:nvSpPr>
        <p:spPr bwMode="auto">
          <a:xfrm>
            <a:off x="685800" y="6400800"/>
            <a:ext cx="8215312" cy="238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solidFill>
                  <a:srgbClr val="808080"/>
                </a:solidFill>
                <a:latin typeface="Arial" panose="020B0604020202020204" pitchFamily="34" charset="0"/>
                <a:ea typeface="Calibri" panose="020F0502020204030204" pitchFamily="34" charset="0"/>
              </a:rPr>
              <a:t>Clark, </a:t>
            </a:r>
            <a:r>
              <a:rPr lang="en-US" sz="1200" i="1" dirty="0">
                <a:solidFill>
                  <a:srgbClr val="808080"/>
                </a:solidFill>
                <a:latin typeface="Arial" panose="020B0604020202020204" pitchFamily="34" charset="0"/>
                <a:ea typeface="Calibri" panose="020F0502020204030204" pitchFamily="34" charset="0"/>
              </a:rPr>
              <a:t>Foundations of Comparative Politics</a:t>
            </a:r>
            <a:r>
              <a:rPr lang="en-US" sz="1200" dirty="0">
                <a:solidFill>
                  <a:srgbClr val="808080"/>
                </a:solidFill>
                <a:latin typeface="Arial" panose="020B0604020202020204" pitchFamily="34" charset="0"/>
                <a:ea typeface="Calibri" panose="020F0502020204030204" pitchFamily="34" charset="0"/>
              </a:rPr>
              <a:t>, 1e. © SAGE Publishing, 2019.</a:t>
            </a:r>
            <a:endParaRPr lang="en-US" sz="1200" dirty="0"/>
          </a:p>
        </p:txBody>
      </p:sp>
    </p:spTree>
    <p:extLst>
      <p:ext uri="{BB962C8B-B14F-4D97-AF65-F5344CB8AC3E}">
        <p14:creationId xmlns:p14="http://schemas.microsoft.com/office/powerpoint/2010/main" val="4090426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bwMode="auto">
          <a:xfrm>
            <a:off x="457200" y="1069975"/>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atin typeface="Arial" charset="0"/>
              </a:rPr>
              <a:t>Structure of the Economy</a:t>
            </a:r>
          </a:p>
        </p:txBody>
      </p:sp>
      <p:sp>
        <p:nvSpPr>
          <p:cNvPr id="77826" name="Rectangle 3"/>
          <p:cNvSpPr>
            <a:spLocks noGrp="1" noChangeArrowheads="1"/>
          </p:cNvSpPr>
          <p:nvPr>
            <p:ph idx="1"/>
          </p:nvPr>
        </p:nvSpPr>
        <p:spPr bwMode="auto">
          <a:xfrm>
            <a:off x="457200" y="2365375"/>
            <a:ext cx="8229600" cy="3992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buFont typeface="Wingdings" charset="0"/>
              <a:buBlip>
                <a:blip r:embed="rId3"/>
              </a:buBlip>
            </a:pPr>
            <a:r>
              <a:rPr lang="en-US" sz="2400" dirty="0">
                <a:latin typeface="+mj-lt"/>
              </a:rPr>
              <a:t>Bates and Lien argue that the introduction of this more limited state occurred earlier and more definitively than it did in France because of the unique structure of the economy that early modernization had produced in England.</a:t>
            </a:r>
          </a:p>
          <a:p>
            <a:pPr eaLnBrk="1" hangingPunct="1">
              <a:buFont typeface="Wingdings" charset="0"/>
              <a:buBlip>
                <a:blip r:embed="rId3"/>
              </a:buBlip>
            </a:pPr>
            <a:endParaRPr lang="en-US" sz="2400" dirty="0">
              <a:latin typeface="+mj-lt"/>
            </a:endParaRPr>
          </a:p>
          <a:p>
            <a:pPr eaLnBrk="1" hangingPunct="1">
              <a:buFont typeface="Wingdings" charset="0"/>
              <a:buBlip>
                <a:blip r:embed="rId3"/>
              </a:buBlip>
            </a:pPr>
            <a:r>
              <a:rPr lang="en-US" sz="2400" dirty="0">
                <a:latin typeface="+mj-lt"/>
              </a:rPr>
              <a:t>To see why, let’s return to the Exit, Voice, and Loyalty game from Chapter 3.</a:t>
            </a:r>
          </a:p>
        </p:txBody>
      </p:sp>
      <p:sp>
        <p:nvSpPr>
          <p:cNvPr id="77827" name="Footer Placeholder 1"/>
          <p:cNvSpPr>
            <a:spLocks noGrp="1"/>
          </p:cNvSpPr>
          <p:nvPr>
            <p:ph type="ftr" sz="quarter" idx="4294967295"/>
          </p:nvPr>
        </p:nvSpPr>
        <p:spPr bwMode="auto">
          <a:xfrm>
            <a:off x="685800" y="6400800"/>
            <a:ext cx="8215312" cy="238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solidFill>
                  <a:srgbClr val="808080"/>
                </a:solidFill>
                <a:latin typeface="Arial" panose="020B0604020202020204" pitchFamily="34" charset="0"/>
                <a:ea typeface="Calibri" panose="020F0502020204030204" pitchFamily="34" charset="0"/>
              </a:rPr>
              <a:t>Clark, </a:t>
            </a:r>
            <a:r>
              <a:rPr lang="en-US" sz="1200" i="1" dirty="0">
                <a:solidFill>
                  <a:srgbClr val="808080"/>
                </a:solidFill>
                <a:latin typeface="Arial" panose="020B0604020202020204" pitchFamily="34" charset="0"/>
                <a:ea typeface="Calibri" panose="020F0502020204030204" pitchFamily="34" charset="0"/>
              </a:rPr>
              <a:t>Foundations of Comparative Politics</a:t>
            </a:r>
            <a:r>
              <a:rPr lang="en-US" sz="1200" dirty="0">
                <a:solidFill>
                  <a:srgbClr val="808080"/>
                </a:solidFill>
                <a:latin typeface="Arial" panose="020B0604020202020204" pitchFamily="34" charset="0"/>
                <a:ea typeface="Calibri" panose="020F0502020204030204" pitchFamily="34" charset="0"/>
              </a:rPr>
              <a:t>, 1e. © SAGE Publishing, 2019.</a:t>
            </a:r>
            <a:endParaRPr lang="en-US" sz="1200" dirty="0"/>
          </a:p>
        </p:txBody>
      </p:sp>
    </p:spTree>
    <p:extLst>
      <p:ext uri="{BB962C8B-B14F-4D97-AF65-F5344CB8AC3E}">
        <p14:creationId xmlns:p14="http://schemas.microsoft.com/office/powerpoint/2010/main" val="106685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pic>
        <p:nvPicPr>
          <p:cNvPr id="4" name="Picture 3" descr="Figure_05_0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75" y="990600"/>
            <a:ext cx="8369125" cy="4875146"/>
          </a:xfrm>
          <a:prstGeom prst="rect">
            <a:avLst/>
          </a:prstGeom>
        </p:spPr>
      </p:pic>
    </p:spTree>
    <p:extLst>
      <p:ext uri="{BB962C8B-B14F-4D97-AF65-F5344CB8AC3E}">
        <p14:creationId xmlns:p14="http://schemas.microsoft.com/office/powerpoint/2010/main" val="2665832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8F7150-AD7C-1048-8DF3-565B425A1AE3}"/>
              </a:ext>
            </a:extLst>
          </p:cNvPr>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Title 2">
            <a:extLst>
              <a:ext uri="{FF2B5EF4-FFF2-40B4-BE49-F238E27FC236}">
                <a16:creationId xmlns:a16="http://schemas.microsoft.com/office/drawing/2014/main" id="{B7EBC9A3-DD7B-DD41-808D-0FB90B4042CD}"/>
              </a:ext>
            </a:extLst>
          </p:cNvPr>
          <p:cNvSpPr>
            <a:spLocks noGrp="1"/>
          </p:cNvSpPr>
          <p:nvPr>
            <p:ph type="title"/>
          </p:nvPr>
        </p:nvSpPr>
        <p:spPr>
          <a:xfrm>
            <a:off x="114300" y="609600"/>
            <a:ext cx="8915400" cy="1143000"/>
          </a:xfrm>
        </p:spPr>
        <p:txBody>
          <a:bodyPr>
            <a:noAutofit/>
          </a:bodyPr>
          <a:lstStyle/>
          <a:p>
            <a:r>
              <a:rPr lang="en-US" sz="3600" dirty="0"/>
              <a:t>EVL: Parliamentarians and the Crown</a:t>
            </a:r>
          </a:p>
        </p:txBody>
      </p:sp>
      <p:graphicFrame>
        <p:nvGraphicFramePr>
          <p:cNvPr id="6" name="Table 6">
            <a:extLst>
              <a:ext uri="{FF2B5EF4-FFF2-40B4-BE49-F238E27FC236}">
                <a16:creationId xmlns:a16="http://schemas.microsoft.com/office/drawing/2014/main" id="{38DDF262-2F3B-3448-80EA-F71EACCECB25}"/>
              </a:ext>
            </a:extLst>
          </p:cNvPr>
          <p:cNvGraphicFramePr>
            <a:graphicFrameLocks noGrp="1"/>
          </p:cNvGraphicFramePr>
          <p:nvPr>
            <p:ph idx="1"/>
            <p:extLst>
              <p:ext uri="{D42A27DB-BD31-4B8C-83A1-F6EECF244321}">
                <p14:modId xmlns:p14="http://schemas.microsoft.com/office/powerpoint/2010/main" val="125182290"/>
              </p:ext>
            </p:extLst>
          </p:nvPr>
        </p:nvGraphicFramePr>
        <p:xfrm>
          <a:off x="457200" y="2721610"/>
          <a:ext cx="8229600" cy="36347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456780835"/>
                    </a:ext>
                  </a:extLst>
                </a:gridCol>
                <a:gridCol w="2743200">
                  <a:extLst>
                    <a:ext uri="{9D8B030D-6E8A-4147-A177-3AD203B41FA5}">
                      <a16:colId xmlns:a16="http://schemas.microsoft.com/office/drawing/2014/main" val="1982118339"/>
                    </a:ext>
                  </a:extLst>
                </a:gridCol>
                <a:gridCol w="2743200">
                  <a:extLst>
                    <a:ext uri="{9D8B030D-6E8A-4147-A177-3AD203B41FA5}">
                      <a16:colId xmlns:a16="http://schemas.microsoft.com/office/drawing/2014/main" val="3743334585"/>
                    </a:ext>
                  </a:extLst>
                </a:gridCol>
              </a:tblGrid>
              <a:tr h="628650">
                <a:tc>
                  <a:txBody>
                    <a:bodyPr/>
                    <a:lstStyle/>
                    <a:p>
                      <a:endParaRPr lang="en-US" dirty="0"/>
                    </a:p>
                  </a:txBody>
                  <a:tcPr>
                    <a:solidFill>
                      <a:schemeClr val="bg1"/>
                    </a:solidFill>
                  </a:tcPr>
                </a:tc>
                <a:tc gridSpan="2">
                  <a:txBody>
                    <a:bodyPr/>
                    <a:lstStyle/>
                    <a:p>
                      <a:pPr algn="ctr"/>
                      <a:r>
                        <a:rPr lang="en-US" dirty="0"/>
                        <a:t>Crown</a:t>
                      </a:r>
                    </a:p>
                  </a:txBody>
                  <a:tcPr/>
                </a:tc>
                <a:tc hMerge="1">
                  <a:txBody>
                    <a:bodyPr/>
                    <a:lstStyle/>
                    <a:p>
                      <a:endParaRPr lang="en-US" dirty="0"/>
                    </a:p>
                  </a:txBody>
                  <a:tcPr/>
                </a:tc>
                <a:extLst>
                  <a:ext uri="{0D108BD9-81ED-4DB2-BD59-A6C34878D82A}">
                    <a16:rowId xmlns:a16="http://schemas.microsoft.com/office/drawing/2014/main" val="3478621265"/>
                  </a:ext>
                </a:extLst>
              </a:tr>
              <a:tr h="628650">
                <a:tc>
                  <a:txBody>
                    <a:bodyPr/>
                    <a:lstStyle/>
                    <a:p>
                      <a:pPr algn="ctr"/>
                      <a:r>
                        <a:rPr lang="en-US" b="1" dirty="0">
                          <a:solidFill>
                            <a:schemeClr val="bg1"/>
                          </a:solidFill>
                        </a:rPr>
                        <a:t>Parliamentarians</a:t>
                      </a:r>
                    </a:p>
                  </a:txBody>
                  <a:tcPr>
                    <a:solidFill>
                      <a:schemeClr val="accent1"/>
                    </a:solidFill>
                  </a:tcPr>
                </a:tc>
                <a:tc>
                  <a:txBody>
                    <a:bodyPr/>
                    <a:lstStyle/>
                    <a:p>
                      <a:pPr algn="ctr"/>
                      <a:r>
                        <a:rPr lang="en-US" dirty="0"/>
                        <a:t>Is autonomous</a:t>
                      </a:r>
                    </a:p>
                  </a:txBody>
                  <a:tcPr>
                    <a:solidFill>
                      <a:schemeClr val="bg1">
                        <a:lumMod val="50000"/>
                      </a:schemeClr>
                    </a:solidFill>
                  </a:tcPr>
                </a:tc>
                <a:tc>
                  <a:txBody>
                    <a:bodyPr/>
                    <a:lstStyle/>
                    <a:p>
                      <a:pPr algn="ctr"/>
                      <a:r>
                        <a:rPr lang="en-US" dirty="0"/>
                        <a:t>Is dependent</a:t>
                      </a:r>
                    </a:p>
                  </a:txBody>
                  <a:tcPr>
                    <a:solidFill>
                      <a:schemeClr val="bg1">
                        <a:lumMod val="50000"/>
                      </a:schemeClr>
                    </a:solidFill>
                  </a:tcPr>
                </a:tc>
                <a:extLst>
                  <a:ext uri="{0D108BD9-81ED-4DB2-BD59-A6C34878D82A}">
                    <a16:rowId xmlns:a16="http://schemas.microsoft.com/office/drawing/2014/main" val="3438003843"/>
                  </a:ext>
                </a:extLst>
              </a:tr>
              <a:tr h="628650">
                <a:tc>
                  <a:txBody>
                    <a:bodyPr/>
                    <a:lstStyle/>
                    <a:p>
                      <a:pPr algn="ctr"/>
                      <a:r>
                        <a:rPr lang="en-US" dirty="0"/>
                        <a:t>Have a credible exit threat</a:t>
                      </a:r>
                    </a:p>
                  </a:txBody>
                  <a:tcPr>
                    <a:solidFill>
                      <a:schemeClr val="bg1">
                        <a:lumMod val="50000"/>
                      </a:schemeClr>
                    </a:solidFill>
                  </a:tcPr>
                </a:tc>
                <a:tc>
                  <a:txBody>
                    <a:bodyPr/>
                    <a:lstStyle/>
                    <a:p>
                      <a:r>
                        <a:rPr lang="en-US" dirty="0"/>
                        <a:t>O1: Poor dictatorship [unlimited government, stagnant economy]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O3: Rich democracy [limited government, growing economy]</a:t>
                      </a:r>
                    </a:p>
                    <a:p>
                      <a:endParaRPr lang="en-US" dirty="0"/>
                    </a:p>
                  </a:txBody>
                  <a:tcPr/>
                </a:tc>
                <a:extLst>
                  <a:ext uri="{0D108BD9-81ED-4DB2-BD59-A6C34878D82A}">
                    <a16:rowId xmlns:a16="http://schemas.microsoft.com/office/drawing/2014/main" val="3437393583"/>
                  </a:ext>
                </a:extLst>
              </a:tr>
              <a:tr h="628650">
                <a:tc>
                  <a:txBody>
                    <a:bodyPr/>
                    <a:lstStyle/>
                    <a:p>
                      <a:pPr algn="ctr"/>
                      <a:r>
                        <a:rPr lang="en-US" dirty="0"/>
                        <a:t>Have no credible exit threat</a:t>
                      </a:r>
                    </a:p>
                  </a:txBody>
                  <a:tcPr>
                    <a:solidFill>
                      <a:schemeClr val="bg1">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O2: Rich dictatorship [unlimited government, growing economy]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O2: Rich dictatorship [unlimited government, growing economy]</a:t>
                      </a:r>
                    </a:p>
                    <a:p>
                      <a:endParaRPr lang="en-US" dirty="0"/>
                    </a:p>
                  </a:txBody>
                  <a:tcPr/>
                </a:tc>
                <a:extLst>
                  <a:ext uri="{0D108BD9-81ED-4DB2-BD59-A6C34878D82A}">
                    <a16:rowId xmlns:a16="http://schemas.microsoft.com/office/drawing/2014/main" val="108529441"/>
                  </a:ext>
                </a:extLst>
              </a:tr>
            </a:tbl>
          </a:graphicData>
        </a:graphic>
      </p:graphicFrame>
      <p:sp>
        <p:nvSpPr>
          <p:cNvPr id="5" name="Slide Number Placeholder 4">
            <a:extLst>
              <a:ext uri="{FF2B5EF4-FFF2-40B4-BE49-F238E27FC236}">
                <a16:creationId xmlns:a16="http://schemas.microsoft.com/office/drawing/2014/main" id="{8DE2F16A-200F-6040-934D-16D600EFA4BD}"/>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7" name="TextBox 6">
            <a:extLst>
              <a:ext uri="{FF2B5EF4-FFF2-40B4-BE49-F238E27FC236}">
                <a16:creationId xmlns:a16="http://schemas.microsoft.com/office/drawing/2014/main" id="{FAA84481-E77F-D245-992B-FC9114874366}"/>
              </a:ext>
            </a:extLst>
          </p:cNvPr>
          <p:cNvSpPr txBox="1"/>
          <p:nvPr/>
        </p:nvSpPr>
        <p:spPr>
          <a:xfrm>
            <a:off x="533400" y="1981200"/>
            <a:ext cx="8153400" cy="461665"/>
          </a:xfrm>
          <a:prstGeom prst="rect">
            <a:avLst/>
          </a:prstGeom>
          <a:noFill/>
        </p:spPr>
        <p:txBody>
          <a:bodyPr wrap="square" rtlCol="0">
            <a:spAutoFit/>
          </a:bodyPr>
          <a:lstStyle/>
          <a:p>
            <a:r>
              <a:rPr lang="en-US" sz="2400" dirty="0"/>
              <a:t>Table 5.2: Summary of Possible Outcomes in the EVL</a:t>
            </a:r>
          </a:p>
        </p:txBody>
      </p:sp>
    </p:spTree>
    <p:extLst>
      <p:ext uri="{BB962C8B-B14F-4D97-AF65-F5344CB8AC3E}">
        <p14:creationId xmlns:p14="http://schemas.microsoft.com/office/powerpoint/2010/main" val="319453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Natural Resources and Democracy</a:t>
            </a:r>
          </a:p>
          <a:p>
            <a:pPr lvl="1"/>
            <a:r>
              <a:rPr lang="en-US" sz="2400" dirty="0">
                <a:latin typeface="Arial" panose="020B0604020202020204" pitchFamily="34" charset="0"/>
                <a:cs typeface="Arial" panose="020B0604020202020204" pitchFamily="34" charset="0"/>
              </a:rPr>
              <a:t>Our variant of modernization theory also provides an explanation for something called the </a:t>
            </a:r>
            <a:r>
              <a:rPr lang="en-US" sz="2400" b="1" dirty="0">
                <a:latin typeface="Arial" panose="020B0604020202020204" pitchFamily="34" charset="0"/>
                <a:cs typeface="Arial" panose="020B0604020202020204" pitchFamily="34" charset="0"/>
              </a:rPr>
              <a:t>political resource curse</a:t>
            </a:r>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According to the political resource curse, countries that depend on revenue from natural resources, such as oil, diamonds, and minerals, will find it difficult to democratize.</a:t>
            </a:r>
            <a:endParaRPr lang="en-US" altLang="en-US" sz="2400" dirty="0">
              <a:latin typeface="Arial" panose="020B0604020202020204" pitchFamily="34" charset="0"/>
              <a:cs typeface="Arial" panose="020B0604020202020204" pitchFamily="34" charset="0"/>
            </a:endParaRPr>
          </a:p>
          <a:p>
            <a:pPr marL="0" indent="0">
              <a:buNone/>
            </a:pPr>
            <a:r>
              <a:rPr lang="en-US" altLang="en-US" sz="2400" dirty="0">
                <a:latin typeface="Arial" panose="020B0604020202020204" pitchFamily="34" charset="0"/>
                <a:cs typeface="Arial" panose="020B0604020202020204" pitchFamily="34" charset="0"/>
              </a:rPr>
              <a:t>	</a:t>
            </a:r>
          </a:p>
          <a:p>
            <a:pPr lvl="1" hangingPunct="0"/>
            <a:endParaRPr lang="en-US" sz="2400" b="1" dirty="0"/>
          </a:p>
          <a:p>
            <a:pPr lvl="1" hangingPunct="0"/>
            <a:endParaRPr lang="en-US" sz="2000" b="1" dirty="0">
              <a:solidFill>
                <a:srgbClr val="FF0000"/>
              </a:solidFill>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187218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Natural Resources and Democracy</a:t>
            </a:r>
          </a:p>
          <a:p>
            <a:pPr lvl="1">
              <a:defRPr/>
            </a:pPr>
            <a:r>
              <a:rPr lang="en-US" sz="2400" dirty="0">
                <a:latin typeface="Arial" panose="020B0604020202020204" pitchFamily="34" charset="0"/>
                <a:cs typeface="Arial" panose="020B0604020202020204" pitchFamily="34" charset="0"/>
              </a:rPr>
              <a:t>Why do natural resources help dictators stay in power?</a:t>
            </a:r>
          </a:p>
          <a:p>
            <a:pPr lvl="2">
              <a:defRPr/>
            </a:pPr>
            <a:r>
              <a:rPr lang="en-US" dirty="0">
                <a:latin typeface="Arial" panose="020B0604020202020204" pitchFamily="34" charset="0"/>
                <a:cs typeface="Arial" panose="020B0604020202020204" pitchFamily="34" charset="0"/>
              </a:rPr>
              <a:t>There are two types of explanations for a hurdle to democracy:</a:t>
            </a:r>
          </a:p>
          <a:p>
            <a:pPr lvl="3">
              <a:defRPr/>
            </a:pPr>
            <a:r>
              <a:rPr lang="en-US" sz="2400" dirty="0">
                <a:latin typeface="Arial" panose="020B0604020202020204" pitchFamily="34" charset="0"/>
                <a:cs typeface="Arial" panose="020B0604020202020204" pitchFamily="34" charset="0"/>
              </a:rPr>
              <a:t>Demand for democracy reduced</a:t>
            </a:r>
          </a:p>
          <a:p>
            <a:pPr lvl="3">
              <a:defRPr/>
            </a:pPr>
            <a:r>
              <a:rPr lang="en-US" sz="2400" dirty="0">
                <a:latin typeface="Arial" panose="020B0604020202020204" pitchFamily="34" charset="0"/>
                <a:cs typeface="Arial" panose="020B0604020202020204" pitchFamily="34" charset="0"/>
              </a:rPr>
              <a:t>Supply of democracy reduced </a:t>
            </a:r>
          </a:p>
          <a:p>
            <a:pPr lvl="1" hangingPunct="0"/>
            <a:endParaRPr lang="en-US" sz="2400" b="1" dirty="0"/>
          </a:p>
          <a:p>
            <a:pPr lvl="1" hangingPunct="0"/>
            <a:endParaRPr lang="en-US" sz="2000" b="1" dirty="0">
              <a:solidFill>
                <a:srgbClr val="FF0000"/>
              </a:solidFill>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251300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fontScale="85000" lnSpcReduction="20000"/>
          </a:bodyPr>
          <a:lstStyle/>
          <a:p>
            <a:r>
              <a:rPr lang="en-US" altLang="en-US" sz="2600" dirty="0">
                <a:latin typeface="Arial" panose="020B0604020202020204" pitchFamily="34" charset="0"/>
                <a:cs typeface="Arial" panose="020B0604020202020204" pitchFamily="34" charset="0"/>
              </a:rPr>
              <a:t>Natural Resources and Democracy</a:t>
            </a:r>
          </a:p>
          <a:p>
            <a:pPr lvl="1"/>
            <a:r>
              <a:rPr lang="en-US" sz="2600" dirty="0">
                <a:latin typeface="Arial" panose="020B0604020202020204" pitchFamily="34" charset="0"/>
                <a:cs typeface="Arial" panose="020B0604020202020204" pitchFamily="34" charset="0"/>
              </a:rPr>
              <a:t>Demand side explanations include:</a:t>
            </a:r>
          </a:p>
          <a:p>
            <a:pPr lvl="2"/>
            <a:r>
              <a:rPr lang="en-US" sz="2600" dirty="0">
                <a:latin typeface="Arial" panose="020B0604020202020204" pitchFamily="34" charset="0"/>
                <a:cs typeface="Arial" panose="020B0604020202020204" pitchFamily="34" charset="0"/>
              </a:rPr>
              <a:t>Governments don’t need to raise revenue by taxing their citizenry (Saudi Arabia, other Gulf states)</a:t>
            </a:r>
          </a:p>
          <a:p>
            <a:pPr lvl="2"/>
            <a:r>
              <a:rPr lang="en-US" sz="2600" dirty="0">
                <a:latin typeface="Arial" panose="020B0604020202020204" pitchFamily="34" charset="0"/>
                <a:cs typeface="Arial" panose="020B0604020202020204" pitchFamily="34" charset="0"/>
              </a:rPr>
              <a:t>Governments are unlikely to respond positively to demands for greater representation even if citizens were to make them. So,</a:t>
            </a:r>
          </a:p>
          <a:p>
            <a:pPr lvl="2"/>
            <a:r>
              <a:rPr lang="en-US" sz="2600" dirty="0">
                <a:latin typeface="Arial" panose="020B0604020202020204" pitchFamily="34" charset="0"/>
                <a:cs typeface="Arial" panose="020B0604020202020204" pitchFamily="34" charset="0"/>
              </a:rPr>
              <a:t>Governments are free to predate on this sector of the economy safe in the knowledge that private actors don’t have a credible exit option—you can’t take your oil wells with you, or hide them—and thus can’t exert influence over them.</a:t>
            </a:r>
          </a:p>
          <a:p>
            <a:pPr marL="0" indent="0">
              <a:buNone/>
            </a:pPr>
            <a:r>
              <a:rPr lang="en-US" altLang="en-US" sz="2400" dirty="0">
                <a:latin typeface="Arial" panose="020B0604020202020204" pitchFamily="34" charset="0"/>
                <a:cs typeface="Arial" panose="020B0604020202020204" pitchFamily="34" charset="0"/>
              </a:rPr>
              <a:t>	</a:t>
            </a:r>
          </a:p>
          <a:p>
            <a:pPr lvl="1" hangingPunct="0"/>
            <a:endParaRPr lang="en-US" sz="2400" b="1" dirty="0"/>
          </a:p>
          <a:p>
            <a:pPr lvl="1" hangingPunct="0"/>
            <a:endParaRPr lang="en-US" sz="2000" b="1" dirty="0">
              <a:solidFill>
                <a:srgbClr val="FF0000"/>
              </a:solidFill>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08065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BD6E92B8-9AFF-2F4D-BDFB-62A6FC888A2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Regimes</a:t>
            </a:r>
          </a:p>
        </p:txBody>
      </p:sp>
      <p:sp>
        <p:nvSpPr>
          <p:cNvPr id="4099" name="Content Placeholder 2">
            <a:extLst>
              <a:ext uri="{FF2B5EF4-FFF2-40B4-BE49-F238E27FC236}">
                <a16:creationId xmlns:a16="http://schemas.microsoft.com/office/drawing/2014/main" id="{A8FC8FD8-1DAA-6D49-9062-AF0A56E3A714}"/>
              </a:ext>
            </a:extLst>
          </p:cNvPr>
          <p:cNvSpPr>
            <a:spLocks noGrp="1"/>
          </p:cNvSpPr>
          <p:nvPr>
            <p:ph idx="1"/>
          </p:nvPr>
        </p:nvSpPr>
        <p:spPr/>
        <p:txBody>
          <a:bodyPr rtlCol="0">
            <a:normAutofit fontScale="92500" lnSpcReduction="10000"/>
          </a:bodyPr>
          <a:lstStyle/>
          <a:p>
            <a:pPr eaLnBrk="1" fontAlgn="auto" hangingPunct="1">
              <a:spcAft>
                <a:spcPts val="0"/>
              </a:spcAft>
              <a:buFont typeface="Arial"/>
              <a:buChar char="•"/>
              <a:defRPr/>
            </a:pPr>
            <a:r>
              <a:rPr lang="en-US" dirty="0">
                <a:cs typeface="Times New Roman" charset="0"/>
              </a:rPr>
              <a:t>From here on out we will mostly be interested in </a:t>
            </a:r>
            <a:r>
              <a:rPr lang="en-US" b="1" i="1" dirty="0">
                <a:cs typeface="Times New Roman" charset="0"/>
              </a:rPr>
              <a:t>regimes</a:t>
            </a:r>
            <a:r>
              <a:rPr lang="en-US" dirty="0">
                <a:cs typeface="Times New Roman" charset="0"/>
              </a:rPr>
              <a:t>. </a:t>
            </a:r>
          </a:p>
          <a:p>
            <a:pPr lvl="1">
              <a:buFont typeface="Arial"/>
              <a:buChar char="•"/>
              <a:defRPr/>
            </a:pPr>
            <a:r>
              <a:rPr lang="en-US" dirty="0">
                <a:cs typeface="Times New Roman" charset="0"/>
              </a:rPr>
              <a:t>Is a regime a democracy or a dictatorship?</a:t>
            </a:r>
          </a:p>
          <a:p>
            <a:pPr lvl="1">
              <a:buFont typeface="Arial"/>
              <a:buChar char="•"/>
              <a:defRPr/>
            </a:pPr>
            <a:r>
              <a:rPr lang="en-US" dirty="0">
                <a:cs typeface="Times New Roman" charset="0"/>
              </a:rPr>
              <a:t>What are the factors that cause different regime types to emerge?</a:t>
            </a:r>
          </a:p>
          <a:p>
            <a:pPr lvl="1">
              <a:buFont typeface="Arial"/>
              <a:buChar char="•"/>
              <a:defRPr/>
            </a:pPr>
            <a:r>
              <a:rPr lang="en-US" dirty="0">
                <a:cs typeface="Times New Roman" charset="0"/>
              </a:rPr>
              <a:t>What type of democratic regime is it?</a:t>
            </a:r>
          </a:p>
          <a:p>
            <a:pPr lvl="1">
              <a:buFont typeface="Arial"/>
              <a:buChar char="•"/>
              <a:defRPr/>
            </a:pPr>
            <a:r>
              <a:rPr lang="en-US" dirty="0">
                <a:cs typeface="Times New Roman" charset="0"/>
              </a:rPr>
              <a:t>What type of dictatorial regime is it?</a:t>
            </a:r>
          </a:p>
          <a:p>
            <a:pPr lvl="1">
              <a:buFont typeface="Arial"/>
              <a:buChar char="•"/>
              <a:defRPr/>
            </a:pPr>
            <a:r>
              <a:rPr lang="en-US" dirty="0">
                <a:cs typeface="Times New Roman" charset="0"/>
              </a:rPr>
              <a:t>What are the </a:t>
            </a:r>
            <a:r>
              <a:rPr lang="en-US" i="1" dirty="0">
                <a:cs typeface="Times New Roman" charset="0"/>
              </a:rPr>
              <a:t>effects</a:t>
            </a:r>
            <a:r>
              <a:rPr lang="en-US" dirty="0">
                <a:cs typeface="Times New Roman" charset="0"/>
              </a:rPr>
              <a:t> of different types of regimes?</a:t>
            </a:r>
          </a:p>
        </p:txBody>
      </p:sp>
    </p:spTree>
    <p:extLst>
      <p:ext uri="{BB962C8B-B14F-4D97-AF65-F5344CB8AC3E}">
        <p14:creationId xmlns:p14="http://schemas.microsoft.com/office/powerpoint/2010/main" val="1652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a:bodyPr>
          <a:lstStyle/>
          <a:p>
            <a:r>
              <a:rPr lang="en-US" altLang="en-US" sz="2600" dirty="0">
                <a:latin typeface="Arial" panose="020B0604020202020204" pitchFamily="34" charset="0"/>
                <a:cs typeface="Arial" panose="020B0604020202020204" pitchFamily="34" charset="0"/>
              </a:rPr>
              <a:t>Natural Resources and Democracy</a:t>
            </a:r>
          </a:p>
          <a:p>
            <a:pPr lvl="1"/>
            <a:r>
              <a:rPr lang="en-US" sz="2600" dirty="0">
                <a:latin typeface="Arial" panose="020B0604020202020204" pitchFamily="34" charset="0"/>
                <a:cs typeface="Arial" panose="020B0604020202020204" pitchFamily="34" charset="0"/>
              </a:rPr>
              <a:t>Supply side explanations include:</a:t>
            </a:r>
          </a:p>
          <a:p>
            <a:pPr lvl="2"/>
            <a:r>
              <a:rPr lang="en-US" dirty="0"/>
              <a:t>Revenue from natural resources can be used to buy off:</a:t>
            </a:r>
          </a:p>
          <a:p>
            <a:pPr lvl="3"/>
            <a:r>
              <a:rPr lang="en-US" sz="1600" dirty="0"/>
              <a:t>Opposition parties</a:t>
            </a:r>
          </a:p>
          <a:p>
            <a:pPr lvl="3"/>
            <a:r>
              <a:rPr lang="en-US" sz="1600" dirty="0"/>
              <a:t>The military</a:t>
            </a:r>
          </a:p>
          <a:p>
            <a:pPr lvl="3"/>
            <a:r>
              <a:rPr lang="en-US" sz="1600" dirty="0"/>
              <a:t>Citizens and bureaucrats</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303975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lnSpcReduction="10000"/>
          </a:bodyPr>
          <a:lstStyle/>
          <a:p>
            <a:r>
              <a:rPr lang="en-US" altLang="en-US" sz="2400" dirty="0">
                <a:latin typeface="Arial" panose="020B0604020202020204" pitchFamily="34" charset="0"/>
                <a:cs typeface="Arial" panose="020B0604020202020204" pitchFamily="34" charset="0"/>
              </a:rPr>
              <a:t>Natural Resources and Democracy</a:t>
            </a:r>
          </a:p>
          <a:p>
            <a:pPr lvl="1"/>
            <a:r>
              <a:rPr lang="en-US" sz="2400" dirty="0">
                <a:latin typeface="Arial" panose="020B0604020202020204" pitchFamily="34" charset="0"/>
                <a:cs typeface="Arial" panose="020B0604020202020204" pitchFamily="34" charset="0"/>
              </a:rPr>
              <a:t>Two things are worth noting about the political resource curse.</a:t>
            </a:r>
          </a:p>
          <a:p>
            <a:pPr lvl="2"/>
            <a:r>
              <a:rPr lang="en-US" dirty="0">
                <a:latin typeface="Arial" panose="020B0604020202020204" pitchFamily="34" charset="0"/>
                <a:cs typeface="Arial" panose="020B0604020202020204" pitchFamily="34" charset="0"/>
              </a:rPr>
              <a:t>It doesn’t say that having an </a:t>
            </a:r>
            <a:r>
              <a:rPr lang="en-US" i="1" dirty="0">
                <a:latin typeface="Arial" panose="020B0604020202020204" pitchFamily="34" charset="0"/>
                <a:cs typeface="Arial" panose="020B0604020202020204" pitchFamily="34" charset="0"/>
              </a:rPr>
              <a:t>abundance</a:t>
            </a:r>
            <a:r>
              <a:rPr lang="en-US" dirty="0">
                <a:latin typeface="Arial" panose="020B0604020202020204" pitchFamily="34" charset="0"/>
                <a:cs typeface="Arial" panose="020B0604020202020204" pitchFamily="34" charset="0"/>
              </a:rPr>
              <a:t> of natural resources is necessarily bad for democratization.</a:t>
            </a:r>
          </a:p>
          <a:p>
            <a:pPr lvl="3"/>
            <a:r>
              <a:rPr lang="en-US" dirty="0">
                <a:latin typeface="Arial" panose="020B0604020202020204" pitchFamily="34" charset="0"/>
                <a:cs typeface="Arial" panose="020B0604020202020204" pitchFamily="34" charset="0"/>
              </a:rPr>
              <a:t>It’s whether or not the state is overly dependent on natural resources for its revenue</a:t>
            </a:r>
          </a:p>
          <a:p>
            <a:pPr lvl="2"/>
            <a:r>
              <a:rPr lang="en-US" dirty="0">
                <a:latin typeface="Arial" panose="020B0604020202020204" pitchFamily="34" charset="0"/>
                <a:cs typeface="Arial" panose="020B0604020202020204" pitchFamily="34" charset="0"/>
              </a:rPr>
              <a:t>It is about the </a:t>
            </a:r>
            <a:r>
              <a:rPr lang="en-US" i="1" dirty="0">
                <a:latin typeface="Arial" panose="020B0604020202020204" pitchFamily="34" charset="0"/>
                <a:cs typeface="Arial" panose="020B0604020202020204" pitchFamily="34" charset="0"/>
              </a:rPr>
              <a:t>emergence</a:t>
            </a:r>
            <a:r>
              <a:rPr lang="en-US" dirty="0">
                <a:latin typeface="Arial" panose="020B0604020202020204" pitchFamily="34" charset="0"/>
                <a:cs typeface="Arial" panose="020B0604020202020204" pitchFamily="34" charset="0"/>
              </a:rPr>
              <a:t> of democracy, not the </a:t>
            </a:r>
            <a:r>
              <a:rPr lang="en-US" i="1" dirty="0">
                <a:latin typeface="Arial" panose="020B0604020202020204" pitchFamily="34" charset="0"/>
                <a:cs typeface="Arial" panose="020B0604020202020204" pitchFamily="34" charset="0"/>
              </a:rPr>
              <a:t>survival</a:t>
            </a:r>
            <a:r>
              <a:rPr lang="en-US" dirty="0">
                <a:latin typeface="Arial" panose="020B0604020202020204" pitchFamily="34" charset="0"/>
                <a:cs typeface="Arial" panose="020B0604020202020204" pitchFamily="34" charset="0"/>
              </a:rPr>
              <a:t> of democracy. </a:t>
            </a:r>
          </a:p>
          <a:p>
            <a:pPr lvl="3"/>
            <a:r>
              <a:rPr lang="en-US" dirty="0">
                <a:latin typeface="Arial" panose="020B0604020202020204" pitchFamily="34" charset="0"/>
                <a:cs typeface="Arial" panose="020B0604020202020204" pitchFamily="34" charset="0"/>
              </a:rPr>
              <a:t>Canada, Norway, UK, US all established democracies before becoming resource rich</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818863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Foreign Aid and Democracy</a:t>
            </a:r>
          </a:p>
          <a:p>
            <a:pPr lvl="1"/>
            <a:r>
              <a:rPr lang="en-US" sz="2400" dirty="0">
                <a:latin typeface="Arial" panose="020B0604020202020204" pitchFamily="34" charset="0"/>
                <a:cs typeface="Arial" panose="020B0604020202020204" pitchFamily="34" charset="0"/>
              </a:rPr>
              <a:t>How does foreign aid affect democratization?</a:t>
            </a:r>
          </a:p>
          <a:p>
            <a:pPr lvl="2"/>
            <a:r>
              <a:rPr lang="en-US" dirty="0">
                <a:latin typeface="Arial" panose="020B0604020202020204" pitchFamily="34" charset="0"/>
                <a:cs typeface="Arial" panose="020B0604020202020204" pitchFamily="34" charset="0"/>
              </a:rPr>
              <a:t>Aid optimists think that foreign aid can spur democratization efforts.</a:t>
            </a:r>
          </a:p>
          <a:p>
            <a:pPr lvl="2"/>
            <a:r>
              <a:rPr lang="en-US" dirty="0">
                <a:latin typeface="Arial" panose="020B0604020202020204" pitchFamily="34" charset="0"/>
                <a:cs typeface="Arial" panose="020B0604020202020204" pitchFamily="34" charset="0"/>
              </a:rPr>
              <a:t>Aid pessimists think that foreign aid has a negative effect on democratization reforms.</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331935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Foreign Aid and Democracy</a:t>
            </a:r>
          </a:p>
          <a:p>
            <a:pPr lvl="1" hangingPunct="0"/>
            <a:r>
              <a:rPr lang="en-GB" sz="2400" dirty="0">
                <a:latin typeface="Arial" panose="020B0604020202020204" pitchFamily="34" charset="0"/>
                <a:cs typeface="Arial" panose="020B0604020202020204" pitchFamily="34" charset="0"/>
              </a:rPr>
              <a:t>The EVL theory highlights one way in which foreign aid hinders democratization. </a:t>
            </a:r>
          </a:p>
          <a:p>
            <a:pPr lvl="1" hangingPunct="0"/>
            <a:r>
              <a:rPr lang="en-GB" sz="2400" dirty="0">
                <a:latin typeface="Arial" panose="020B0604020202020204" pitchFamily="34" charset="0"/>
                <a:cs typeface="Arial" panose="020B0604020202020204" pitchFamily="34" charset="0"/>
              </a:rPr>
              <a:t>However, it also suggests there may be conditions under which foreign aid can encourage limited democratic reforms.</a:t>
            </a:r>
            <a:endParaRPr lang="en-US" sz="2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48918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Foreign Aid and Democracy</a:t>
            </a:r>
          </a:p>
          <a:p>
            <a:pPr lvl="1" hangingPunct="0"/>
            <a:r>
              <a:rPr lang="en-US" sz="2400" dirty="0">
                <a:latin typeface="Arial" panose="020B0604020202020204" pitchFamily="34" charset="0"/>
                <a:cs typeface="Arial" panose="020B0604020202020204" pitchFamily="34" charset="0"/>
              </a:rPr>
              <a:t>Many scholars claim that income from foreign aid is essentially the same as income from natural resources.</a:t>
            </a:r>
          </a:p>
          <a:p>
            <a:pPr lvl="2" hangingPunct="0"/>
            <a:r>
              <a:rPr lang="en-US" dirty="0">
                <a:latin typeface="Arial" panose="020B0604020202020204" pitchFamily="34" charset="0"/>
                <a:cs typeface="Arial" panose="020B0604020202020204" pitchFamily="34" charset="0"/>
              </a:rPr>
              <a:t>Both represent forms of unearned income that increase the autonomy of governments relative to their citizens.</a:t>
            </a:r>
          </a:p>
          <a:p>
            <a:pPr lvl="2" hangingPunct="0"/>
            <a:r>
              <a:rPr lang="en-US" dirty="0">
                <a:latin typeface="Arial" panose="020B0604020202020204" pitchFamily="34" charset="0"/>
                <a:cs typeface="Arial" panose="020B0604020202020204" pitchFamily="34" charset="0"/>
              </a:rPr>
              <a:t>Not good for democracy in the EVL framework</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944346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Foreign Aid and Democracy</a:t>
            </a:r>
          </a:p>
          <a:p>
            <a:pPr lvl="1" hangingPunct="0"/>
            <a:r>
              <a:rPr lang="en-US" sz="2400" dirty="0">
                <a:latin typeface="Arial" panose="020B0604020202020204" pitchFamily="34" charset="0"/>
                <a:cs typeface="Arial" panose="020B0604020202020204" pitchFamily="34" charset="0"/>
              </a:rPr>
              <a:t>Foreign aid can promote democratization, but only under certain conditions:</a:t>
            </a:r>
          </a:p>
          <a:p>
            <a:pPr lvl="2" hangingPunct="0"/>
            <a:r>
              <a:rPr lang="en-US" dirty="0">
                <a:latin typeface="Arial" panose="020B0604020202020204" pitchFamily="34" charset="0"/>
                <a:cs typeface="Arial" panose="020B0604020202020204" pitchFamily="34" charset="0"/>
              </a:rPr>
              <a:t>The recipient country is dependent on the foreign aid.</a:t>
            </a:r>
          </a:p>
          <a:p>
            <a:pPr lvl="2" hangingPunct="0"/>
            <a:r>
              <a:rPr lang="en-US" dirty="0">
                <a:latin typeface="Arial" panose="020B0604020202020204" pitchFamily="34" charset="0"/>
                <a:cs typeface="Arial" panose="020B0604020202020204" pitchFamily="34" charset="0"/>
              </a:rPr>
              <a:t>The aid donor wants to promote democratic reform in the recipient country.</a:t>
            </a:r>
          </a:p>
          <a:p>
            <a:pPr lvl="2" hangingPunct="0"/>
            <a:r>
              <a:rPr lang="en-US" dirty="0">
                <a:latin typeface="Arial" panose="020B0604020202020204" pitchFamily="34" charset="0"/>
                <a:cs typeface="Arial" panose="020B0604020202020204" pitchFamily="34" charset="0"/>
              </a:rPr>
              <a:t>The aid donor can credibly threaten to withdraw aid if its demands for reform are not met.</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987322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fontScale="92500" lnSpcReduction="10000"/>
          </a:bodyPr>
          <a:lstStyle/>
          <a:p>
            <a:r>
              <a:rPr lang="en-US" sz="2400" dirty="0">
                <a:latin typeface="Arial" panose="020B0604020202020204" pitchFamily="34" charset="0"/>
                <a:cs typeface="Arial" panose="020B0604020202020204" pitchFamily="34" charset="0"/>
              </a:rPr>
              <a:t>Inequality and Democracy</a:t>
            </a:r>
          </a:p>
          <a:p>
            <a:pPr lvl="1"/>
            <a:r>
              <a:rPr lang="en-US" sz="2400" dirty="0">
                <a:latin typeface="Arial" panose="020B0604020202020204" pitchFamily="34" charset="0"/>
                <a:cs typeface="Arial" panose="020B0604020202020204" pitchFamily="34" charset="0"/>
              </a:rPr>
              <a:t>It’s commonly argued that economic inequality undermines democracy.</a:t>
            </a:r>
          </a:p>
          <a:p>
            <a:pPr lvl="1"/>
            <a:r>
              <a:rPr lang="en-US" sz="2400" dirty="0">
                <a:latin typeface="Arial" panose="020B0604020202020204" pitchFamily="34" charset="0"/>
                <a:cs typeface="Arial" panose="020B0604020202020204" pitchFamily="34" charset="0"/>
              </a:rPr>
              <a:t>The argument lacks strong empirical support.\</a:t>
            </a:r>
          </a:p>
          <a:p>
            <a:pPr lvl="2"/>
            <a:r>
              <a:rPr lang="en-US" sz="2000" dirty="0">
                <a:latin typeface="Arial" panose="020B0604020202020204" pitchFamily="34" charset="0"/>
                <a:cs typeface="Arial" panose="020B0604020202020204" pitchFamily="34" charset="0"/>
              </a:rPr>
              <a:t>Little evidence that inequality increases demand for income redistribution. </a:t>
            </a:r>
          </a:p>
          <a:p>
            <a:pPr lvl="1"/>
            <a:r>
              <a:rPr lang="en-US" sz="2400" dirty="0">
                <a:solidFill>
                  <a:srgbClr val="000000"/>
                </a:solidFill>
                <a:latin typeface="Arial" panose="020B0604020202020204" pitchFamily="34" charset="0"/>
                <a:cs typeface="Arial" panose="020B0604020202020204" pitchFamily="34" charset="0"/>
              </a:rPr>
              <a:t>Modernization theory and EVL explains these inconsistent results by incorporating credible exit options.</a:t>
            </a:r>
          </a:p>
          <a:p>
            <a:pPr lvl="1"/>
            <a:r>
              <a:rPr lang="en-US" sz="2400" dirty="0">
                <a:solidFill>
                  <a:srgbClr val="000000"/>
                </a:solidFill>
                <a:latin typeface="Arial" panose="020B0604020202020204" pitchFamily="34" charset="0"/>
                <a:cs typeface="Arial" panose="020B0604020202020204" pitchFamily="34" charset="0"/>
              </a:rPr>
              <a:t>There is a difference between </a:t>
            </a:r>
            <a:r>
              <a:rPr lang="en-US" sz="2400" i="1" dirty="0">
                <a:solidFill>
                  <a:srgbClr val="000000"/>
                </a:solidFill>
                <a:latin typeface="Arial" panose="020B0604020202020204" pitchFamily="34" charset="0"/>
                <a:cs typeface="Arial" panose="020B0604020202020204" pitchFamily="34" charset="0"/>
              </a:rPr>
              <a:t>income</a:t>
            </a:r>
            <a:r>
              <a:rPr lang="en-US" sz="2400" dirty="0">
                <a:solidFill>
                  <a:srgbClr val="000000"/>
                </a:solidFill>
                <a:latin typeface="Arial" panose="020B0604020202020204" pitchFamily="34" charset="0"/>
                <a:cs typeface="Arial" panose="020B0604020202020204" pitchFamily="34" charset="0"/>
              </a:rPr>
              <a:t> inequality and </a:t>
            </a:r>
            <a:r>
              <a:rPr lang="en-US" sz="2400" i="1" dirty="0">
                <a:solidFill>
                  <a:srgbClr val="000000"/>
                </a:solidFill>
                <a:latin typeface="Arial" panose="020B0604020202020204" pitchFamily="34" charset="0"/>
                <a:cs typeface="Arial" panose="020B0604020202020204" pitchFamily="34" charset="0"/>
              </a:rPr>
              <a:t>land</a:t>
            </a:r>
            <a:r>
              <a:rPr lang="en-US" sz="2400" dirty="0">
                <a:solidFill>
                  <a:srgbClr val="000000"/>
                </a:solidFill>
                <a:latin typeface="Arial" panose="020B0604020202020204" pitchFamily="34" charset="0"/>
                <a:cs typeface="Arial" panose="020B0604020202020204" pitchFamily="34" charset="0"/>
              </a:rPr>
              <a:t> inequality.</a:t>
            </a:r>
          </a:p>
          <a:p>
            <a:pPr lvl="2"/>
            <a:r>
              <a:rPr lang="en-US" sz="2000" dirty="0">
                <a:solidFill>
                  <a:srgbClr val="000000"/>
                </a:solidFill>
                <a:latin typeface="Arial" panose="020B0604020202020204" pitchFamily="34" charset="0"/>
                <a:cs typeface="Arial" panose="020B0604020202020204" pitchFamily="34" charset="0"/>
              </a:rPr>
              <a:t>Land inequality does seem to inhibit democracy</a:t>
            </a:r>
          </a:p>
          <a:p>
            <a:pPr lvl="1"/>
            <a:endParaRPr lang="en-US" dirty="0"/>
          </a:p>
          <a:p>
            <a:pPr lvl="1"/>
            <a:endParaRPr 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348840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Variant of Modernization Theory</a:t>
            </a:r>
          </a:p>
        </p:txBody>
      </p:sp>
      <p:sp>
        <p:nvSpPr>
          <p:cNvPr id="9" name="Content Placeholder 8"/>
          <p:cNvSpPr>
            <a:spLocks noGrp="1"/>
          </p:cNvSpPr>
          <p:nvPr>
            <p:ph idx="1"/>
          </p:nvPr>
        </p:nvSpPr>
        <p:spPr/>
        <p:txBody>
          <a:bodyPr>
            <a:normAutofit lnSpcReduction="10000"/>
          </a:bodyPr>
          <a:lstStyle/>
          <a:p>
            <a:r>
              <a:rPr lang="en-US" sz="2400" dirty="0">
                <a:latin typeface="Arial" panose="020B0604020202020204" pitchFamily="34" charset="0"/>
                <a:cs typeface="Arial" panose="020B0604020202020204" pitchFamily="34" charset="0"/>
              </a:rPr>
              <a:t>Economic Performance</a:t>
            </a:r>
          </a:p>
          <a:p>
            <a:pPr lvl="1"/>
            <a:r>
              <a:rPr lang="en-US" altLang="en-US" sz="2400" dirty="0">
                <a:latin typeface="Arial" panose="020B0604020202020204" pitchFamily="34" charset="0"/>
                <a:cs typeface="Arial" panose="020B0604020202020204" pitchFamily="34" charset="0"/>
              </a:rPr>
              <a:t>The argument suggests that democracies should produce reasonably good economic performance.</a:t>
            </a:r>
          </a:p>
          <a:p>
            <a:pPr lvl="1"/>
            <a:r>
              <a:rPr lang="en-US" altLang="en-US" sz="2400" dirty="0">
                <a:latin typeface="Arial" panose="020B0604020202020204" pitchFamily="34" charset="0"/>
                <a:cs typeface="Arial" panose="020B0604020202020204" pitchFamily="34" charset="0"/>
              </a:rPr>
              <a:t>In contrast, some dictatorships should have pretty good economic performance and some should have pretty bad economic performance.</a:t>
            </a:r>
          </a:p>
          <a:p>
            <a:pPr lvl="1"/>
            <a:r>
              <a:rPr lang="en-US" sz="2400" dirty="0">
                <a:latin typeface="Arial" panose="020B0604020202020204" pitchFamily="34" charset="0"/>
                <a:cs typeface="Arial" panose="020B0604020202020204" pitchFamily="34" charset="0"/>
              </a:rPr>
              <a:t>According to the variant of modernization theory, regime type should have little impact on growth when immobile asset holders dominate the economy.</a:t>
            </a:r>
          </a:p>
          <a:p>
            <a:pPr lvl="2"/>
            <a:r>
              <a:rPr lang="en-US" sz="2000" dirty="0">
                <a:latin typeface="Arial" panose="020B0604020202020204" pitchFamily="34" charset="0"/>
                <a:cs typeface="Arial" panose="020B0604020202020204" pitchFamily="34" charset="0"/>
              </a:rPr>
              <a:t>Either way, elites will continue investing, because they have no other option</a:t>
            </a:r>
          </a:p>
          <a:p>
            <a:pPr lvl="1"/>
            <a:endParaRPr lang="en-US" altLang="en-US" sz="2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60944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Modernization Theory and Democracy </a:t>
            </a:r>
          </a:p>
        </p:txBody>
      </p:sp>
      <p:sp>
        <p:nvSpPr>
          <p:cNvPr id="9" name="Content Placeholder 8"/>
          <p:cNvSpPr>
            <a:spLocks noGrp="1"/>
          </p:cNvSpPr>
          <p:nvPr>
            <p:ph idx="1"/>
          </p:nvPr>
        </p:nvSpPr>
        <p:spPr/>
        <p:txBody>
          <a:bodyPr>
            <a:normAutofit/>
          </a:bodyPr>
          <a:lstStyle/>
          <a:p>
            <a:pPr hangingPunct="0"/>
            <a:r>
              <a:rPr lang="en-US" altLang="en-US" sz="2400" dirty="0">
                <a:latin typeface="Arial" panose="020B0604020202020204" pitchFamily="34" charset="0"/>
                <a:cs typeface="Arial" panose="020B0604020202020204" pitchFamily="34" charset="0"/>
              </a:rPr>
              <a:t>(Economic) modernization theory argues that all countries pass through the same historical stages of economic development. </a:t>
            </a:r>
          </a:p>
          <a:p>
            <a:pPr hangingPunct="0"/>
            <a:r>
              <a:rPr lang="en-US" altLang="en-US" sz="2400" dirty="0">
                <a:latin typeface="Arial" panose="020B0604020202020204" pitchFamily="34" charset="0"/>
                <a:cs typeface="Arial" panose="020B0604020202020204" pitchFamily="34" charset="0"/>
              </a:rPr>
              <a:t>Contemporary underdeveloped countries are merely at an earlier stage in this linear historical progress.</a:t>
            </a:r>
          </a:p>
          <a:p>
            <a:pPr marL="0" indent="0" hangingPunct="0">
              <a:buNone/>
            </a:pPr>
            <a:endParaRPr lang="en-US" sz="2400" dirty="0"/>
          </a:p>
        </p:txBody>
      </p:sp>
      <p:sp>
        <p:nvSpPr>
          <p:cNvPr id="3" name="Footer Placeholder 2"/>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69094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Modernization Theory and Democracy </a:t>
            </a:r>
          </a:p>
        </p:txBody>
      </p:sp>
      <p:sp>
        <p:nvSpPr>
          <p:cNvPr id="9" name="Content Placeholder 8"/>
          <p:cNvSpPr>
            <a:spLocks noGrp="1"/>
          </p:cNvSpPr>
          <p:nvPr>
            <p:ph idx="1"/>
          </p:nvPr>
        </p:nvSpPr>
        <p:spPr/>
        <p:txBody>
          <a:bodyPr>
            <a:normAutofit lnSpcReduction="10000"/>
          </a:bodyPr>
          <a:lstStyle/>
          <a:p>
            <a:pPr hangingPunct="0"/>
            <a:r>
              <a:rPr lang="en-US" altLang="en-US" sz="2400" dirty="0">
                <a:solidFill>
                  <a:schemeClr val="bg1">
                    <a:lumMod val="65000"/>
                  </a:schemeClr>
                </a:solidFill>
                <a:latin typeface="Arial" panose="020B0604020202020204" pitchFamily="34" charset="0"/>
                <a:cs typeface="Arial" panose="020B0604020202020204" pitchFamily="34" charset="0"/>
              </a:rPr>
              <a:t>(Economic) modernization theory argues that all countries pass through the same historical stages of economic development. </a:t>
            </a:r>
          </a:p>
          <a:p>
            <a:pPr hangingPunct="0"/>
            <a:r>
              <a:rPr lang="en-US" altLang="en-US" sz="2400" dirty="0">
                <a:solidFill>
                  <a:schemeClr val="bg1">
                    <a:lumMod val="65000"/>
                  </a:schemeClr>
                </a:solidFill>
                <a:latin typeface="Arial" panose="020B0604020202020204" pitchFamily="34" charset="0"/>
                <a:cs typeface="Arial" panose="020B0604020202020204" pitchFamily="34" charset="0"/>
              </a:rPr>
              <a:t>Contemporary underdeveloped countries are merely at an earlier stage in this linear historical progress.</a:t>
            </a:r>
          </a:p>
          <a:p>
            <a:pPr hangingPunct="0"/>
            <a:r>
              <a:rPr lang="en-US" altLang="en-US" sz="2400" dirty="0">
                <a:latin typeface="Arial" panose="020B0604020202020204" pitchFamily="34" charset="0"/>
                <a:cs typeface="Arial" panose="020B0604020202020204" pitchFamily="34" charset="0"/>
              </a:rPr>
              <a:t>(Political) </a:t>
            </a:r>
            <a:r>
              <a:rPr lang="en-US" altLang="en-US" sz="2400" b="1" dirty="0">
                <a:latin typeface="Arial" panose="020B0604020202020204" pitchFamily="34" charset="0"/>
                <a:cs typeface="Arial" panose="020B0604020202020204" pitchFamily="34" charset="0"/>
              </a:rPr>
              <a:t>modernization theory </a:t>
            </a:r>
            <a:r>
              <a:rPr lang="en-US" altLang="en-US" sz="2400" dirty="0">
                <a:latin typeface="Arial" panose="020B0604020202020204" pitchFamily="34" charset="0"/>
                <a:cs typeface="Arial" panose="020B0604020202020204" pitchFamily="34" charset="0"/>
              </a:rPr>
              <a:t>argues that</a:t>
            </a:r>
          </a:p>
          <a:p>
            <a:pPr lvl="1" hangingPunct="0"/>
            <a:r>
              <a:rPr lang="en-US" altLang="en-US" sz="2000" dirty="0">
                <a:latin typeface="Arial" panose="020B0604020202020204" pitchFamily="34" charset="0"/>
                <a:cs typeface="Arial" panose="020B0604020202020204" pitchFamily="34" charset="0"/>
              </a:rPr>
              <a:t>Economic development determines political regimes, and</a:t>
            </a:r>
          </a:p>
          <a:p>
            <a:pPr lvl="1" hangingPunct="0"/>
            <a:r>
              <a:rPr lang="en-US" altLang="en-US" sz="2000" dirty="0">
                <a:latin typeface="Arial" panose="020B0604020202020204" pitchFamily="34" charset="0"/>
                <a:cs typeface="Arial" panose="020B0604020202020204" pitchFamily="34" charset="0"/>
              </a:rPr>
              <a:t>since all countries pass through the same historical stages of economic development, then</a:t>
            </a:r>
          </a:p>
          <a:p>
            <a:pPr lvl="1" hangingPunct="0"/>
            <a:r>
              <a:rPr lang="en-US" altLang="en-US" sz="2000" dirty="0">
                <a:latin typeface="Arial" panose="020B0604020202020204" pitchFamily="34" charset="0"/>
                <a:cs typeface="Arial" panose="020B0604020202020204" pitchFamily="34" charset="0"/>
              </a:rPr>
              <a:t>All countries pass through the same historical stages of </a:t>
            </a:r>
            <a:r>
              <a:rPr lang="en-US" altLang="en-US" sz="2000" i="1" dirty="0">
                <a:latin typeface="Arial" panose="020B0604020202020204" pitchFamily="34" charset="0"/>
                <a:cs typeface="Arial" panose="020B0604020202020204" pitchFamily="34" charset="0"/>
              </a:rPr>
              <a:t>political</a:t>
            </a:r>
            <a:r>
              <a:rPr lang="en-US" altLang="en-US" sz="2000" dirty="0">
                <a:latin typeface="Arial" panose="020B0604020202020204" pitchFamily="34" charset="0"/>
                <a:cs typeface="Arial" panose="020B0604020202020204" pitchFamily="34" charset="0"/>
              </a:rPr>
              <a:t> development</a:t>
            </a:r>
          </a:p>
          <a:p>
            <a:pPr hangingPunct="0"/>
            <a:endParaRPr lang="en-US" sz="2400" dirty="0"/>
          </a:p>
        </p:txBody>
      </p:sp>
      <p:sp>
        <p:nvSpPr>
          <p:cNvPr id="3" name="Footer Placeholder 2"/>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5228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Modernization Theory and Democracy </a:t>
            </a:r>
          </a:p>
        </p:txBody>
      </p:sp>
      <p:sp>
        <p:nvSpPr>
          <p:cNvPr id="9" name="Content Placeholder 8"/>
          <p:cNvSpPr>
            <a:spLocks noGrp="1"/>
          </p:cNvSpPr>
          <p:nvPr>
            <p:ph idx="1"/>
          </p:nvPr>
        </p:nvSpPr>
        <p:spPr/>
        <p:txBody>
          <a:bodyPr>
            <a:normAutofit/>
          </a:bodyPr>
          <a:lstStyle/>
          <a:p>
            <a:pPr marL="0" indent="0" hangingPunct="0">
              <a:buNone/>
            </a:pP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971800"/>
            <a:ext cx="6934200" cy="2895600"/>
          </a:xfrm>
          <a:prstGeom prst="rect">
            <a:avLst/>
          </a:prstGeom>
        </p:spPr>
      </p:pic>
      <p:sp>
        <p:nvSpPr>
          <p:cNvPr id="3" name="Footer Placeholder 2"/>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15593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 y="685800"/>
            <a:ext cx="8915400" cy="1143000"/>
          </a:xfrm>
        </p:spPr>
        <p:txBody>
          <a:bodyPr>
            <a:normAutofit/>
          </a:bodyPr>
          <a:lstStyle/>
          <a:p>
            <a:r>
              <a:rPr lang="en-US" sz="3600" dirty="0"/>
              <a:t>Modernization Theory and Democracy </a:t>
            </a:r>
          </a:p>
        </p:txBody>
      </p:sp>
      <p:sp>
        <p:nvSpPr>
          <p:cNvPr id="9" name="Content Placeholder 8"/>
          <p:cNvSpPr>
            <a:spLocks noGrp="1"/>
          </p:cNvSpPr>
          <p:nvPr>
            <p:ph idx="1"/>
          </p:nvPr>
        </p:nvSpPr>
        <p:spPr>
          <a:xfrm>
            <a:off x="457200" y="1676400"/>
            <a:ext cx="8229600" cy="3992563"/>
          </a:xfrm>
        </p:spPr>
        <p:txBody>
          <a:bodyPr>
            <a:normAutofit/>
          </a:bodyPr>
          <a:lstStyle/>
          <a:p>
            <a:pPr hangingPunct="0"/>
            <a:r>
              <a:rPr lang="en-US" sz="2400" dirty="0"/>
              <a:t>One of the central implications of modernization theory is that there should be a strong positive relationship between economic development and democracy.</a:t>
            </a:r>
            <a:endParaRPr lang="en-US" sz="2400" b="1"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971800"/>
            <a:ext cx="5562600" cy="3384549"/>
          </a:xfrm>
          <a:prstGeom prst="rect">
            <a:avLst/>
          </a:prstGeom>
        </p:spPr>
      </p:pic>
      <p:sp>
        <p:nvSpPr>
          <p:cNvPr id="3" name="Footer Placeholder 2"/>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99758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685800"/>
            <a:ext cx="8610600" cy="1143000"/>
          </a:xfrm>
        </p:spPr>
        <p:txBody>
          <a:bodyPr>
            <a:noAutofit/>
          </a:bodyPr>
          <a:lstStyle/>
          <a:p>
            <a:r>
              <a:rPr lang="en-US" sz="3600" dirty="0"/>
              <a:t>Modernization Theory and Democracy </a:t>
            </a:r>
          </a:p>
        </p:txBody>
      </p:sp>
      <p:sp>
        <p:nvSpPr>
          <p:cNvPr id="9" name="Content Placeholder 8"/>
          <p:cNvSpPr>
            <a:spLocks noGrp="1"/>
          </p:cNvSpPr>
          <p:nvPr>
            <p:ph idx="1"/>
          </p:nvPr>
        </p:nvSpPr>
        <p:spPr>
          <a:xfrm>
            <a:off x="457200" y="1676400"/>
            <a:ext cx="8229600" cy="4297363"/>
          </a:xfrm>
        </p:spPr>
        <p:txBody>
          <a:bodyPr>
            <a:normAutofit/>
          </a:bodyPr>
          <a:lstStyle/>
          <a:p>
            <a:pPr hangingPunct="0"/>
            <a:r>
              <a:rPr lang="en-US" sz="2400" dirty="0"/>
              <a:t>One of the central implications of modernization theory is that there should be a strong positive relationship between economic development and democracy.</a:t>
            </a:r>
            <a:endParaRPr lang="en-US" sz="2400" b="1"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454" y="3073974"/>
            <a:ext cx="4780892" cy="3052189"/>
          </a:xfrm>
          <a:prstGeom prst="rect">
            <a:avLst/>
          </a:prstGeom>
        </p:spPr>
      </p:pic>
      <p:sp>
        <p:nvSpPr>
          <p:cNvPr id="3" name="Footer Placeholder 2"/>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10" name="Right Arrow 9">
            <a:extLst>
              <a:ext uri="{FF2B5EF4-FFF2-40B4-BE49-F238E27FC236}">
                <a16:creationId xmlns:a16="http://schemas.microsoft.com/office/drawing/2014/main" id="{403FE46E-69C3-594D-901E-B27D1DDA8A13}"/>
              </a:ext>
            </a:extLst>
          </p:cNvPr>
          <p:cNvSpPr/>
          <p:nvPr/>
        </p:nvSpPr>
        <p:spPr>
          <a:xfrm>
            <a:off x="3505200" y="6043247"/>
            <a:ext cx="2400300" cy="44291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 name="TextBox 11">
            <a:extLst>
              <a:ext uri="{FF2B5EF4-FFF2-40B4-BE49-F238E27FC236}">
                <a16:creationId xmlns:a16="http://schemas.microsoft.com/office/drawing/2014/main" id="{F88336FF-C63F-F549-BF33-7460B0BF6CC7}"/>
              </a:ext>
            </a:extLst>
          </p:cNvPr>
          <p:cNvSpPr txBox="1"/>
          <p:nvPr/>
        </p:nvSpPr>
        <p:spPr>
          <a:xfrm>
            <a:off x="1409700" y="6056591"/>
            <a:ext cx="2209800" cy="369332"/>
          </a:xfrm>
          <a:prstGeom prst="rect">
            <a:avLst/>
          </a:prstGeom>
          <a:noFill/>
        </p:spPr>
        <p:txBody>
          <a:bodyPr wrap="square" rtlCol="0">
            <a:spAutoFit/>
          </a:bodyPr>
          <a:lstStyle/>
          <a:p>
            <a:r>
              <a:rPr lang="en-US" dirty="0"/>
              <a:t>Wealth increases:</a:t>
            </a:r>
          </a:p>
        </p:txBody>
      </p:sp>
    </p:spTree>
    <p:extLst>
      <p:ext uri="{BB962C8B-B14F-4D97-AF65-F5344CB8AC3E}">
        <p14:creationId xmlns:p14="http://schemas.microsoft.com/office/powerpoint/2010/main" val="264300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542648"/>
            <a:ext cx="8686800" cy="1143000"/>
          </a:xfrm>
        </p:spPr>
        <p:txBody>
          <a:bodyPr>
            <a:noAutofit/>
          </a:bodyPr>
          <a:lstStyle/>
          <a:p>
            <a:r>
              <a:rPr lang="en-US" sz="3600" dirty="0"/>
              <a:t>Modernization Theory and Democracy </a:t>
            </a:r>
          </a:p>
        </p:txBody>
      </p:sp>
      <p:sp>
        <p:nvSpPr>
          <p:cNvPr id="9" name="Content Placeholder 8"/>
          <p:cNvSpPr>
            <a:spLocks noGrp="1"/>
          </p:cNvSpPr>
          <p:nvPr>
            <p:ph idx="1"/>
          </p:nvPr>
        </p:nvSpPr>
        <p:spPr>
          <a:xfrm>
            <a:off x="474785" y="1493838"/>
            <a:ext cx="8229600" cy="3992563"/>
          </a:xfrm>
        </p:spPr>
        <p:txBody>
          <a:bodyPr>
            <a:normAutofit/>
          </a:bodyPr>
          <a:lstStyle/>
          <a:p>
            <a:pPr hangingPunct="0"/>
            <a:r>
              <a:rPr lang="en-US" sz="2400" dirty="0"/>
              <a:t>One of the central implications of modernization theory is that there should be a strong positive relationship between economic development and democracy.</a:t>
            </a:r>
            <a:endParaRPr lang="en-US" sz="2400" b="1"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162" y="2785280"/>
            <a:ext cx="4780892" cy="3052189"/>
          </a:xfrm>
          <a:prstGeom prst="rect">
            <a:avLst/>
          </a:prstGeom>
        </p:spPr>
      </p:pic>
      <p:sp>
        <p:nvSpPr>
          <p:cNvPr id="3" name="Footer Placeholder 2"/>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10" name="Right Arrow 9">
            <a:extLst>
              <a:ext uri="{FF2B5EF4-FFF2-40B4-BE49-F238E27FC236}">
                <a16:creationId xmlns:a16="http://schemas.microsoft.com/office/drawing/2014/main" id="{403FE46E-69C3-594D-901E-B27D1DDA8A13}"/>
              </a:ext>
            </a:extLst>
          </p:cNvPr>
          <p:cNvSpPr/>
          <p:nvPr/>
        </p:nvSpPr>
        <p:spPr>
          <a:xfrm>
            <a:off x="3505200" y="6043247"/>
            <a:ext cx="2400300" cy="44291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 name="Right Arrow 10">
            <a:extLst>
              <a:ext uri="{FF2B5EF4-FFF2-40B4-BE49-F238E27FC236}">
                <a16:creationId xmlns:a16="http://schemas.microsoft.com/office/drawing/2014/main" id="{075DCC49-26EC-2C44-AE8E-14DD467044FD}"/>
              </a:ext>
            </a:extLst>
          </p:cNvPr>
          <p:cNvSpPr/>
          <p:nvPr/>
        </p:nvSpPr>
        <p:spPr>
          <a:xfrm rot="16200000">
            <a:off x="673008" y="4192497"/>
            <a:ext cx="2144895" cy="44291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88336FF-C63F-F549-BF33-7460B0BF6CC7}"/>
              </a:ext>
            </a:extLst>
          </p:cNvPr>
          <p:cNvSpPr txBox="1"/>
          <p:nvPr/>
        </p:nvSpPr>
        <p:spPr>
          <a:xfrm>
            <a:off x="1409700" y="6056591"/>
            <a:ext cx="2209800" cy="369332"/>
          </a:xfrm>
          <a:prstGeom prst="rect">
            <a:avLst/>
          </a:prstGeom>
          <a:noFill/>
        </p:spPr>
        <p:txBody>
          <a:bodyPr wrap="square" rtlCol="0">
            <a:spAutoFit/>
          </a:bodyPr>
          <a:lstStyle/>
          <a:p>
            <a:r>
              <a:rPr lang="en-US" dirty="0"/>
              <a:t>Wealth increases:</a:t>
            </a:r>
          </a:p>
        </p:txBody>
      </p:sp>
      <p:sp>
        <p:nvSpPr>
          <p:cNvPr id="13" name="TextBox 12">
            <a:extLst>
              <a:ext uri="{FF2B5EF4-FFF2-40B4-BE49-F238E27FC236}">
                <a16:creationId xmlns:a16="http://schemas.microsoft.com/office/drawing/2014/main" id="{3682916A-99CF-C24B-B230-C9ACF72E50DC}"/>
              </a:ext>
            </a:extLst>
          </p:cNvPr>
          <p:cNvSpPr txBox="1"/>
          <p:nvPr/>
        </p:nvSpPr>
        <p:spPr>
          <a:xfrm rot="16200000">
            <a:off x="-194369" y="4126709"/>
            <a:ext cx="2679150" cy="369332"/>
          </a:xfrm>
          <a:prstGeom prst="rect">
            <a:avLst/>
          </a:prstGeom>
          <a:noFill/>
        </p:spPr>
        <p:txBody>
          <a:bodyPr wrap="square" rtlCol="0">
            <a:spAutoFit/>
          </a:bodyPr>
          <a:lstStyle/>
          <a:p>
            <a:r>
              <a:rPr lang="en-US" dirty="0"/>
              <a:t>Democracy  increases:</a:t>
            </a:r>
          </a:p>
        </p:txBody>
      </p:sp>
    </p:spTree>
    <p:extLst>
      <p:ext uri="{BB962C8B-B14F-4D97-AF65-F5344CB8AC3E}">
        <p14:creationId xmlns:p14="http://schemas.microsoft.com/office/powerpoint/2010/main" val="1432774115"/>
      </p:ext>
    </p:extLst>
  </p:cSld>
  <p:clrMapOvr>
    <a:masterClrMapping/>
  </p:clrMapOvr>
</p:sld>
</file>

<file path=ppt/theme/theme1.xml><?xml version="1.0" encoding="utf-8"?>
<a:theme xmlns:a="http://schemas.openxmlformats.org/drawingml/2006/main" name="Clark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ark_theme" id="{6D3C4192-43BE-42B2-9DC5-8F2DE9239319}" vid="{ACE80605-734D-477D-977F-CF3EAC515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Clark_theme</Template>
  <TotalTime>12904</TotalTime>
  <Words>2642</Words>
  <Application>Microsoft Office PowerPoint</Application>
  <PresentationFormat>On-screen Show (4:3)</PresentationFormat>
  <Paragraphs>292</Paragraphs>
  <Slides>37</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Wingdings</vt:lpstr>
      <vt:lpstr>Clark_theme</vt:lpstr>
      <vt:lpstr>PowerPoint Presentation</vt:lpstr>
      <vt:lpstr>From last time: </vt:lpstr>
      <vt:lpstr>Regimes</vt:lpstr>
      <vt:lpstr>Modernization Theory and Democracy </vt:lpstr>
      <vt:lpstr>Modernization Theory and Democracy </vt:lpstr>
      <vt:lpstr>Modernization Theory and Democracy </vt:lpstr>
      <vt:lpstr>Modernization Theory and Democracy </vt:lpstr>
      <vt:lpstr>Modernization Theory and Democracy </vt:lpstr>
      <vt:lpstr>Modernization Theory and Democracy </vt:lpstr>
      <vt:lpstr>Modernization Theory and Democracy </vt:lpstr>
      <vt:lpstr>Modernization Theory and Democracy </vt:lpstr>
      <vt:lpstr>Modernization Theory and Democracy </vt:lpstr>
      <vt:lpstr>Modernization Theory and Democracy </vt:lpstr>
      <vt:lpstr>Modernization Theory and Democracy </vt:lpstr>
      <vt:lpstr>A Variant of Modernization Theory: Mobile Asset Theory</vt:lpstr>
      <vt:lpstr>A Variant of Modernization Theory</vt:lpstr>
      <vt:lpstr>A Variant of Modernization Theory</vt:lpstr>
      <vt:lpstr>Structure of the Economy</vt:lpstr>
      <vt:lpstr>Democracy &amp;Economic Structure: Can you hide your loot?</vt:lpstr>
      <vt:lpstr>Can you hide your loot?</vt:lpstr>
      <vt:lpstr>Structure of the Economy</vt:lpstr>
      <vt:lpstr>Supremacy of Parliament</vt:lpstr>
      <vt:lpstr>Structure of the Economy</vt:lpstr>
      <vt:lpstr>Structure of the Economy</vt:lpstr>
      <vt:lpstr>PowerPoint Presentation</vt:lpstr>
      <vt:lpstr>EVL: Parliamentarians and the Crown</vt:lpstr>
      <vt:lpstr>A Variant of Modernization Theory</vt:lpstr>
      <vt:lpstr>A Variant of Modernization Theory</vt:lpstr>
      <vt:lpstr>A Variant of Modernization Theory</vt:lpstr>
      <vt:lpstr>A Variant of Modernization Theory</vt:lpstr>
      <vt:lpstr>A Variant of Modernization Theory</vt:lpstr>
      <vt:lpstr>A Variant of Modernization Theory</vt:lpstr>
      <vt:lpstr>A Variant of Modernization Theory</vt:lpstr>
      <vt:lpstr>A Variant of Modernization Theory</vt:lpstr>
      <vt:lpstr>A Variant of Modernization Theory</vt:lpstr>
      <vt:lpstr>A Variant of Modernization Theory</vt:lpstr>
      <vt:lpstr>A Variant of Modernization Theory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Ancheta, Katie</dc:creator>
  <cp:lastModifiedBy>Reuben C Kline</cp:lastModifiedBy>
  <cp:revision>111</cp:revision>
  <dcterms:created xsi:type="dcterms:W3CDTF">2006-08-16T00:00:00Z</dcterms:created>
  <dcterms:modified xsi:type="dcterms:W3CDTF">2021-09-28T01:11:21Z</dcterms:modified>
</cp:coreProperties>
</file>