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6"/>
  </p:notesMasterIdLst>
  <p:sldIdLst>
    <p:sldId id="256" r:id="rId2"/>
    <p:sldId id="258" r:id="rId3"/>
    <p:sldId id="259" r:id="rId4"/>
    <p:sldId id="261" r:id="rId5"/>
    <p:sldId id="260" r:id="rId6"/>
    <p:sldId id="263" r:id="rId7"/>
    <p:sldId id="625" r:id="rId8"/>
    <p:sldId id="262" r:id="rId9"/>
    <p:sldId id="298" r:id="rId10"/>
    <p:sldId id="265" r:id="rId11"/>
    <p:sldId id="266" r:id="rId12"/>
    <p:sldId id="267" r:id="rId13"/>
    <p:sldId id="268" r:id="rId14"/>
    <p:sldId id="269" r:id="rId15"/>
    <p:sldId id="621" r:id="rId16"/>
    <p:sldId id="622" r:id="rId17"/>
    <p:sldId id="270" r:id="rId18"/>
    <p:sldId id="271" r:id="rId19"/>
    <p:sldId id="300" r:id="rId20"/>
    <p:sldId id="295" r:id="rId21"/>
    <p:sldId id="293" r:id="rId22"/>
    <p:sldId id="272" r:id="rId23"/>
    <p:sldId id="274" r:id="rId24"/>
    <p:sldId id="301" r:id="rId25"/>
    <p:sldId id="276" r:id="rId26"/>
    <p:sldId id="277" r:id="rId27"/>
    <p:sldId id="278" r:id="rId28"/>
    <p:sldId id="279" r:id="rId29"/>
    <p:sldId id="280" r:id="rId30"/>
    <p:sldId id="282" r:id="rId31"/>
    <p:sldId id="283" r:id="rId32"/>
    <p:sldId id="285" r:id="rId33"/>
    <p:sldId id="287" r:id="rId34"/>
    <p:sldId id="288" r:id="rId35"/>
    <p:sldId id="289" r:id="rId36"/>
    <p:sldId id="290" r:id="rId37"/>
    <p:sldId id="624" r:id="rId38"/>
    <p:sldId id="291" r:id="rId39"/>
    <p:sldId id="292" r:id="rId40"/>
    <p:sldId id="297" r:id="rId41"/>
    <p:sldId id="303" r:id="rId42"/>
    <p:sldId id="304" r:id="rId43"/>
    <p:sldId id="305" r:id="rId44"/>
    <p:sldId id="62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6" autoAdjust="0"/>
    <p:restoredTop sz="91429" autoAdjust="0"/>
  </p:normalViewPr>
  <p:slideViewPr>
    <p:cSldViewPr>
      <p:cViewPr>
        <p:scale>
          <a:sx n="75" d="100"/>
          <a:sy n="75" d="100"/>
        </p:scale>
        <p:origin x="1181"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2/28/2023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312136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39165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751524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86626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129261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62153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57020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2212279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1388286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63184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404515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4254903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580483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1189752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3802823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17807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rPr>
              <a:t>The problem is that nearly all religions have doctrinal elements that make them seem both compatible and incompatible with democracy.</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275357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4244136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767620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44</a:t>
            </a:fld>
            <a:endParaRPr lang="en-US" dirty="0"/>
          </a:p>
        </p:txBody>
      </p:sp>
    </p:spTree>
    <p:extLst>
      <p:ext uri="{BB962C8B-B14F-4D97-AF65-F5344CB8AC3E}">
        <p14:creationId xmlns:p14="http://schemas.microsoft.com/office/powerpoint/2010/main" val="184087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314781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51147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61419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17780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378221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90320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233673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0"/>
            <a:ext cx="6400800" cy="17526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ext Placeholder 3"/>
          <p:cNvSpPr>
            <a:spLocks noGrp="1"/>
          </p:cNvSpPr>
          <p:nvPr>
            <p:ph type="body" sz="quarter" idx="13"/>
          </p:nvPr>
        </p:nvSpPr>
        <p:spPr>
          <a:xfrm>
            <a:off x="1371600" y="1143000"/>
            <a:ext cx="6400800" cy="1828800"/>
          </a:xfrm>
        </p:spPr>
        <p:txBody>
          <a:bodyPr anchor="b">
            <a:normAutofit/>
          </a:bodyPr>
          <a:lstStyle>
            <a:lvl1pPr marL="0" indent="0" algn="ctr">
              <a:buNone/>
              <a:defRPr sz="4400" b="1">
                <a:solidFill>
                  <a:srgbClr val="1F497D"/>
                </a:solidFill>
                <a:effectLst>
                  <a:outerShdw blurRad="38100" dist="38100" dir="2700000" algn="tl">
                    <a:srgbClr val="000000">
                      <a:alpha val="43137"/>
                    </a:srgbClr>
                  </a:outerShdw>
                </a:effectLst>
              </a:defRPr>
            </a:lvl1pPr>
          </a:lstStyle>
          <a:p>
            <a:pPr lvl="0"/>
            <a:r>
              <a:rPr lang="en-US"/>
              <a:t>Click to edit Master text styles</a:t>
            </a:r>
          </a:p>
        </p:txBody>
      </p:sp>
    </p:spTree>
    <p:extLst>
      <p:ext uri="{BB962C8B-B14F-4D97-AF65-F5344CB8AC3E}">
        <p14:creationId xmlns:p14="http://schemas.microsoft.com/office/powerpoint/2010/main" val="261418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4113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41103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030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lang="en-US" sz="1050" smtClean="0">
                <a:effectLst/>
              </a:defRPr>
            </a:lvl1p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9841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208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3151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1655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6884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4337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5223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lang="en-US" sz="1050" smtClean="0">
                <a:effectLst/>
              </a:defRPr>
            </a:lvl1p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21686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hf hdr="0" dt="0"/>
  <p:txStyles>
    <p:titleStyle>
      <a:lvl1pPr algn="ctr"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orldvaluessurvey.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watch?v=meiU6TxysC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The Cultural Determinants of Democracy and Dictatorship</a:t>
            </a:r>
          </a:p>
        </p:txBody>
      </p:sp>
      <p:sp>
        <p:nvSpPr>
          <p:cNvPr id="2" name="Text Placeholder 1"/>
          <p:cNvSpPr>
            <a:spLocks noGrp="1"/>
          </p:cNvSpPr>
          <p:nvPr>
            <p:ph type="body" sz="quarter" idx="13"/>
          </p:nvPr>
        </p:nvSpPr>
        <p:spPr/>
        <p:txBody>
          <a:bodyPr/>
          <a:lstStyle/>
          <a:p>
            <a:r>
              <a:rPr lang="en-US" dirty="0"/>
              <a:t>Chapter 6</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a:bodyPr>
          <a:lstStyle/>
          <a:p>
            <a:pPr>
              <a:lnSpc>
                <a:spcPct val="90000"/>
              </a:lnSpc>
            </a:pPr>
            <a:r>
              <a:rPr lang="en-US" altLang="en-US" sz="2400" dirty="0">
                <a:latin typeface="Arial" panose="020B0604020202020204" pitchFamily="34" charset="0"/>
                <a:cs typeface="Arial" panose="020B0604020202020204" pitchFamily="34" charset="0"/>
              </a:rPr>
              <a:t>Almond and Verba, </a:t>
            </a:r>
            <a:r>
              <a:rPr lang="en-US" altLang="en-US" sz="2400" i="1" dirty="0">
                <a:latin typeface="Arial" panose="020B0604020202020204" pitchFamily="34" charset="0"/>
                <a:cs typeface="Arial" panose="020B0604020202020204" pitchFamily="34" charset="0"/>
              </a:rPr>
              <a:t>The Civic Culture,</a:t>
            </a:r>
            <a:r>
              <a:rPr lang="en-US" altLang="en-US" sz="2400" dirty="0">
                <a:latin typeface="Arial" panose="020B0604020202020204" pitchFamily="34" charset="0"/>
                <a:cs typeface="Arial" panose="020B0604020202020204" pitchFamily="34" charset="0"/>
              </a:rPr>
              <a:t> 1965</a:t>
            </a:r>
          </a:p>
          <a:p>
            <a:pPr lvl="1">
              <a:lnSpc>
                <a:spcPct val="90000"/>
              </a:lnSpc>
            </a:pPr>
            <a:r>
              <a:rPr lang="en-US" altLang="en-US" sz="2400" dirty="0">
                <a:latin typeface="Arial" panose="020B0604020202020204" pitchFamily="34" charset="0"/>
                <a:cs typeface="Arial" panose="020B0604020202020204" pitchFamily="34" charset="0"/>
              </a:rPr>
              <a:t>Three types of political culture</a:t>
            </a:r>
          </a:p>
          <a:p>
            <a:pPr lvl="2">
              <a:lnSpc>
                <a:spcPct val="90000"/>
              </a:lnSpc>
            </a:pPr>
            <a:r>
              <a:rPr lang="en-US" altLang="en-US" dirty="0">
                <a:latin typeface="Arial" panose="020B0604020202020204" pitchFamily="34" charset="0"/>
                <a:cs typeface="Arial" panose="020B0604020202020204" pitchFamily="34" charset="0"/>
              </a:rPr>
              <a:t>Parochial</a:t>
            </a:r>
            <a:r>
              <a:rPr lang="en-GB" altLang="en-US"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suitable for traditional tribal and clan-based governance</a:t>
            </a:r>
          </a:p>
          <a:p>
            <a:pPr lvl="2">
              <a:lnSpc>
                <a:spcPct val="90000"/>
              </a:lnSpc>
            </a:pPr>
            <a:r>
              <a:rPr lang="en-US" altLang="en-US" dirty="0">
                <a:latin typeface="Arial" panose="020B0604020202020204" pitchFamily="34" charset="0"/>
                <a:cs typeface="Arial" panose="020B0604020202020204" pitchFamily="34" charset="0"/>
              </a:rPr>
              <a:t>Subject</a:t>
            </a:r>
            <a:r>
              <a:rPr lang="en-GB" altLang="en-US"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suitable for centralized authoritarian systems</a:t>
            </a:r>
          </a:p>
          <a:p>
            <a:pPr lvl="2">
              <a:lnSpc>
                <a:spcPct val="90000"/>
              </a:lnSpc>
            </a:pPr>
            <a:r>
              <a:rPr lang="en-US" altLang="en-US" dirty="0">
                <a:latin typeface="Arial" panose="020B0604020202020204" pitchFamily="34" charset="0"/>
                <a:cs typeface="Arial" panose="020B0604020202020204" pitchFamily="34" charset="0"/>
              </a:rPr>
              <a:t>Participant</a:t>
            </a:r>
            <a:r>
              <a:rPr lang="en-GB" altLang="en-US"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suitable for democracy</a:t>
            </a:r>
          </a:p>
          <a:p>
            <a:pPr lvl="2">
              <a:lnSpc>
                <a:spcPct val="90000"/>
              </a:lnSpc>
            </a:pPr>
            <a:endParaRPr lang="en-US" altLang="en-US" dirty="0">
              <a:latin typeface="Arial" panose="020B0604020202020204" pitchFamily="34" charset="0"/>
              <a:cs typeface="Arial" panose="020B0604020202020204" pitchFamily="34" charset="0"/>
            </a:endParaRPr>
          </a:p>
          <a:p>
            <a:pPr lvl="1">
              <a:lnSpc>
                <a:spcPct val="90000"/>
              </a:lnSpc>
            </a:pPr>
            <a:r>
              <a:rPr lang="en-US" altLang="en-US" sz="2400" dirty="0">
                <a:latin typeface="Arial" panose="020B0604020202020204" pitchFamily="34" charset="0"/>
                <a:cs typeface="Arial" panose="020B0604020202020204" pitchFamily="34" charset="0"/>
              </a:rPr>
              <a:t>Only “</a:t>
            </a:r>
            <a:r>
              <a:rPr lang="en-US" altLang="ja-JP" sz="2400" dirty="0">
                <a:latin typeface="Arial" panose="020B0604020202020204" pitchFamily="34" charset="0"/>
                <a:cs typeface="Arial" panose="020B0604020202020204" pitchFamily="34" charset="0"/>
              </a:rPr>
              <a:t>participant” or “civic” culture is compatible with democracy.</a:t>
            </a: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22048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fontScale="92500"/>
          </a:bodyPr>
          <a:lstStyle/>
          <a:p>
            <a:r>
              <a:rPr lang="en-US" altLang="en-US" sz="2400" dirty="0">
                <a:latin typeface="Arial" panose="020B0604020202020204" pitchFamily="34" charset="0"/>
                <a:cs typeface="Arial" panose="020B0604020202020204" pitchFamily="34" charset="0"/>
              </a:rPr>
              <a:t>Almond and Verba, </a:t>
            </a:r>
            <a:r>
              <a:rPr lang="en-US" altLang="en-US" sz="2400" i="1" dirty="0">
                <a:latin typeface="Arial" panose="020B0604020202020204" pitchFamily="34" charset="0"/>
                <a:cs typeface="Arial" panose="020B0604020202020204" pitchFamily="34" charset="0"/>
              </a:rPr>
              <a:t>The Civic Culture,</a:t>
            </a:r>
            <a:r>
              <a:rPr lang="en-US" altLang="en-US" sz="2400" dirty="0">
                <a:latin typeface="Arial" panose="020B0604020202020204" pitchFamily="34" charset="0"/>
                <a:cs typeface="Arial" panose="020B0604020202020204" pitchFamily="34" charset="0"/>
              </a:rPr>
              <a:t> 1965</a:t>
            </a:r>
          </a:p>
          <a:p>
            <a:pPr lvl="1"/>
            <a:r>
              <a:rPr lang="en-US" altLang="en-US" sz="2400" dirty="0">
                <a:latin typeface="Arial" panose="020B0604020202020204" pitchFamily="34" charset="0"/>
                <a:cs typeface="Arial" panose="020B0604020202020204" pitchFamily="34" charset="0"/>
              </a:rPr>
              <a:t>Culture</a:t>
            </a:r>
            <a:r>
              <a:rPr lang="en-GB" altLang="en-US" sz="2400"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how individuals think and feel about the political system</a:t>
            </a:r>
          </a:p>
          <a:p>
            <a:pPr lvl="1"/>
            <a:r>
              <a:rPr lang="en-US" altLang="en-US" sz="2400" dirty="0">
                <a:latin typeface="Arial" panose="020B0604020202020204" pitchFamily="34" charset="0"/>
                <a:cs typeface="Arial" panose="020B0604020202020204" pitchFamily="34" charset="0"/>
              </a:rPr>
              <a:t>In particular, it depends on</a:t>
            </a:r>
          </a:p>
          <a:p>
            <a:pPr lvl="2"/>
            <a:r>
              <a:rPr lang="en-US" altLang="en-US" dirty="0">
                <a:latin typeface="Arial" panose="020B0604020202020204" pitchFamily="34" charset="0"/>
                <a:cs typeface="Arial" panose="020B0604020202020204" pitchFamily="34" charset="0"/>
              </a:rPr>
              <a:t>Whether individuals believe they can influence political decisions – “political efficacy”</a:t>
            </a:r>
          </a:p>
          <a:p>
            <a:pPr lvl="2"/>
            <a:r>
              <a:rPr lang="en-US" altLang="en-US" dirty="0">
                <a:latin typeface="Arial" panose="020B0604020202020204" pitchFamily="34" charset="0"/>
                <a:cs typeface="Arial" panose="020B0604020202020204" pitchFamily="34" charset="0"/>
              </a:rPr>
              <a:t>Whether they feel positive toward the political system</a:t>
            </a:r>
          </a:p>
          <a:p>
            <a:pPr lvl="2"/>
            <a:r>
              <a:rPr lang="en-US" altLang="en-US" dirty="0">
                <a:latin typeface="Arial" panose="020B0604020202020204" pitchFamily="34" charset="0"/>
                <a:cs typeface="Arial" panose="020B0604020202020204" pitchFamily="34" charset="0"/>
              </a:rPr>
              <a:t>Whether they believe citizens are trustworthy</a:t>
            </a:r>
          </a:p>
          <a:p>
            <a:pPr lvl="2"/>
            <a:r>
              <a:rPr lang="en-US" altLang="en-US" dirty="0">
                <a:latin typeface="Arial" panose="020B0604020202020204" pitchFamily="34" charset="0"/>
                <a:cs typeface="Arial" panose="020B0604020202020204" pitchFamily="34" charset="0"/>
              </a:rPr>
              <a:t>Whether they prefer gradual or revolutionary societal change</a:t>
            </a:r>
          </a:p>
          <a:p>
            <a:pPr lvl="1">
              <a:buBlip>
                <a:blip r:embed="rId3"/>
              </a:buBlip>
            </a:pPr>
            <a:endParaRPr lang="en-US" altLang="en-US" sz="2400" dirty="0">
              <a:latin typeface="Times New Roman" panose="02020603050405020304" pitchFamily="18" charset="0"/>
            </a:endParaRP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40889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a:bodyPr>
          <a:lstStyle/>
          <a:p>
            <a:pPr>
              <a:lnSpc>
                <a:spcPct val="90000"/>
              </a:lnSpc>
            </a:pPr>
            <a:r>
              <a:rPr lang="en-US" altLang="en-US" sz="2400" dirty="0">
                <a:latin typeface="Arial" panose="020B0604020202020204" pitchFamily="34" charset="0"/>
                <a:cs typeface="Arial" panose="020B0604020202020204" pitchFamily="34" charset="0"/>
              </a:rPr>
              <a:t>Almond and Verba, </a:t>
            </a:r>
            <a:r>
              <a:rPr lang="en-US" altLang="en-US" sz="2400" i="1" dirty="0">
                <a:latin typeface="Arial" panose="020B0604020202020204" pitchFamily="34" charset="0"/>
                <a:cs typeface="Arial" panose="020B0604020202020204" pitchFamily="34" charset="0"/>
              </a:rPr>
              <a:t>The Civic Culture,</a:t>
            </a:r>
            <a:r>
              <a:rPr lang="en-US" altLang="en-US" sz="2400" dirty="0">
                <a:latin typeface="Arial" panose="020B0604020202020204" pitchFamily="34" charset="0"/>
                <a:cs typeface="Arial" panose="020B0604020202020204" pitchFamily="34" charset="0"/>
              </a:rPr>
              <a:t> 1965</a:t>
            </a:r>
          </a:p>
          <a:p>
            <a:pPr lvl="1">
              <a:lnSpc>
                <a:spcPct val="90000"/>
              </a:lnSpc>
            </a:pPr>
            <a:r>
              <a:rPr lang="en-US" altLang="en-US" sz="2400" dirty="0">
                <a:latin typeface="Arial" panose="020B0604020202020204" pitchFamily="34" charset="0"/>
                <a:cs typeface="Arial" panose="020B0604020202020204" pitchFamily="34" charset="0"/>
              </a:rPr>
              <a:t>Almond and Verba studied the United States, the United Kingdom, Germany, Italy, and Mexico</a:t>
            </a:r>
          </a:p>
          <a:p>
            <a:pPr lvl="1">
              <a:lnSpc>
                <a:spcPct val="90000"/>
              </a:lnSpc>
            </a:pPr>
            <a:r>
              <a:rPr lang="en-US" altLang="en-US" sz="2400" dirty="0">
                <a:latin typeface="Arial" panose="020B0604020202020204" pitchFamily="34" charset="0"/>
                <a:cs typeface="Arial" panose="020B0604020202020204" pitchFamily="34" charset="0"/>
              </a:rPr>
              <a:t>They found that the United States and United Kingdom were the most stable democracies and had political cultures that most closely resembled the civic culture.</a:t>
            </a:r>
          </a:p>
          <a:p>
            <a:pPr lvl="1">
              <a:lnSpc>
                <a:spcPct val="90000"/>
              </a:lnSpc>
            </a:pPr>
            <a:r>
              <a:rPr lang="en-US" altLang="en-US" sz="2400" dirty="0">
                <a:latin typeface="Arial" panose="020B0604020202020204" pitchFamily="34" charset="0"/>
                <a:cs typeface="Arial" panose="020B0604020202020204" pitchFamily="34" charset="0"/>
              </a:rPr>
              <a:t>They concluded that civic culture was necessary for democracy.</a:t>
            </a:r>
          </a:p>
          <a:p>
            <a:pPr lvl="1">
              <a:buBlip>
                <a:blip r:embed="rId3"/>
              </a:buBlip>
            </a:pPr>
            <a:endParaRPr lang="en-US" altLang="en-US" sz="2400" dirty="0">
              <a:latin typeface="Times New Roman" panose="02020603050405020304" pitchFamily="18" charset="0"/>
            </a:endParaRP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11925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Inglehart (1990) reached a similar conclusion</a:t>
            </a:r>
          </a:p>
          <a:p>
            <a:pPr lvl="1"/>
            <a:r>
              <a:rPr lang="en-US" altLang="en-US" sz="2400" dirty="0">
                <a:latin typeface="Arial" panose="020B0604020202020204" pitchFamily="34" charset="0"/>
                <a:cs typeface="Arial" panose="020B0604020202020204" pitchFamily="34" charset="0"/>
              </a:rPr>
              <a:t>Democracy was related to</a:t>
            </a:r>
          </a:p>
          <a:p>
            <a:pPr lvl="2"/>
            <a:r>
              <a:rPr lang="en-US" altLang="en-US" dirty="0">
                <a:latin typeface="Arial" panose="020B0604020202020204" pitchFamily="34" charset="0"/>
                <a:cs typeface="Arial" panose="020B0604020202020204" pitchFamily="34" charset="0"/>
              </a:rPr>
              <a:t>Levels of life satisfaction</a:t>
            </a:r>
          </a:p>
          <a:p>
            <a:pPr lvl="2"/>
            <a:r>
              <a:rPr lang="en-US" altLang="en-US" dirty="0">
                <a:latin typeface="Arial" panose="020B0604020202020204" pitchFamily="34" charset="0"/>
                <a:cs typeface="Arial" panose="020B0604020202020204" pitchFamily="34" charset="0"/>
              </a:rPr>
              <a:t>Levels of interpersonal trust</a:t>
            </a:r>
          </a:p>
          <a:p>
            <a:pPr lvl="2"/>
            <a:r>
              <a:rPr lang="en-US" altLang="en-US" dirty="0">
                <a:latin typeface="Arial" panose="020B0604020202020204" pitchFamily="34" charset="0"/>
                <a:cs typeface="Arial" panose="020B0604020202020204" pitchFamily="34" charset="0"/>
              </a:rPr>
              <a:t>Support for gradual versus revolutionary change</a:t>
            </a:r>
          </a:p>
          <a:p>
            <a:pPr lvl="1">
              <a:buBlip>
                <a:blip r:embed="rId3"/>
              </a:buBlip>
            </a:pPr>
            <a:endParaRPr lang="en-US" altLang="en-US" sz="2400" dirty="0">
              <a:latin typeface="Arial" panose="020B0604020202020204" pitchFamily="34" charset="0"/>
              <a:cs typeface="Arial" panose="020B0604020202020204" pitchFamily="34" charset="0"/>
            </a:endParaRPr>
          </a:p>
          <a:p>
            <a:pPr lvl="1">
              <a:buBlip>
                <a:blip r:embed="rId4"/>
              </a:buBlip>
            </a:pPr>
            <a:endParaRPr lang="en-US" altLang="en-US" sz="2400" dirty="0">
              <a:latin typeface="Arial" panose="020B0604020202020204" pitchFamily="34" charset="0"/>
              <a:cs typeface="Arial" panose="020B0604020202020204" pitchFamily="34" charset="0"/>
            </a:endParaRP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8200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Inglehart studied 25 industrialized countries</a:t>
            </a:r>
          </a:p>
          <a:p>
            <a:pPr lvl="1"/>
            <a:r>
              <a:rPr lang="en-US" altLang="en-US" sz="2400" dirty="0">
                <a:latin typeface="Arial" panose="020B0604020202020204" pitchFamily="34" charset="0"/>
                <a:cs typeface="Arial" panose="020B0604020202020204" pitchFamily="34" charset="0"/>
              </a:rPr>
              <a:t>He found that countries with high levels of life satisfaction and interpersonal trust as well as low support for revolutionary change were more stable democracies.</a:t>
            </a:r>
          </a:p>
          <a:p>
            <a:pPr lvl="1"/>
            <a:r>
              <a:rPr lang="en-US" altLang="en-US" sz="2400" dirty="0">
                <a:latin typeface="Arial" panose="020B0604020202020204" pitchFamily="34" charset="0"/>
                <a:cs typeface="Arial" panose="020B0604020202020204" pitchFamily="34" charset="0"/>
              </a:rPr>
              <a:t>Thus, he concluded that civic culture was necessary for democracy.</a:t>
            </a:r>
          </a:p>
          <a:p>
            <a:pPr lvl="1">
              <a:buBlip>
                <a:blip r:embed="rId3"/>
              </a:buBlip>
            </a:pPr>
            <a:endParaRPr lang="en-US" altLang="en-US" sz="2400" dirty="0">
              <a:latin typeface="Times New Roman" panose="02020603050405020304" pitchFamily="18" charset="0"/>
            </a:endParaRP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59891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5">
            <a:extLst>
              <a:ext uri="{FF2B5EF4-FFF2-40B4-BE49-F238E27FC236}">
                <a16:creationId xmlns:a16="http://schemas.microsoft.com/office/drawing/2014/main" id="{581EA50E-2853-6740-ABCA-3D396799754B}"/>
              </a:ext>
            </a:extLst>
          </p:cNvPr>
          <p:cNvSpPr txBox="1">
            <a:spLocks noChangeArrowheads="1"/>
          </p:cNvSpPr>
          <p:nvPr/>
        </p:nvSpPr>
        <p:spPr bwMode="auto">
          <a:xfrm>
            <a:off x="990600" y="2286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000000"/>
                </a:solidFill>
                <a:latin typeface="Times New Roman" panose="02020603050405020304" pitchFamily="18" charset="0"/>
              </a:rPr>
              <a:t>Do you agree democracy is the best form of government?</a:t>
            </a:r>
          </a:p>
        </p:txBody>
      </p:sp>
      <p:pic>
        <p:nvPicPr>
          <p:cNvPr id="61442" name="Picture 8" descr="C:\Users\williamslaro\Documents\Teaching\Missouri\Comparative\2700\Textbooks\2nd Edition\Tables and Figures\FIG7-2.jpg">
            <a:extLst>
              <a:ext uri="{FF2B5EF4-FFF2-40B4-BE49-F238E27FC236}">
                <a16:creationId xmlns:a16="http://schemas.microsoft.com/office/drawing/2014/main" id="{0FE569F3-48F9-834D-A2AD-22979A8B4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163638"/>
            <a:ext cx="7404100"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72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5">
            <a:extLst>
              <a:ext uri="{FF2B5EF4-FFF2-40B4-BE49-F238E27FC236}">
                <a16:creationId xmlns:a16="http://schemas.microsoft.com/office/drawing/2014/main" id="{9FEE01B1-F25D-244D-80BA-483037A63CCF}"/>
              </a:ext>
            </a:extLst>
          </p:cNvPr>
          <p:cNvSpPr txBox="1">
            <a:spLocks noChangeArrowheads="1"/>
          </p:cNvSpPr>
          <p:nvPr/>
        </p:nvSpPr>
        <p:spPr bwMode="auto">
          <a:xfrm>
            <a:off x="990600" y="2286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000000"/>
                </a:solidFill>
                <a:latin typeface="Times New Roman" panose="02020603050405020304" pitchFamily="18" charset="0"/>
              </a:rPr>
              <a:t>Do you support gradual change?</a:t>
            </a:r>
          </a:p>
        </p:txBody>
      </p:sp>
      <p:pic>
        <p:nvPicPr>
          <p:cNvPr id="62466" name="Picture 8" descr="C:\Users\williamslaro\Documents\Teaching\Missouri\Comparative\2700\Textbooks\2nd Edition\Tables and Figures\FIG7-3.jpg">
            <a:extLst>
              <a:ext uri="{FF2B5EF4-FFF2-40B4-BE49-F238E27FC236}">
                <a16:creationId xmlns:a16="http://schemas.microsoft.com/office/drawing/2014/main" id="{8B812F0D-3519-FF47-9C73-30E99C0F4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1219200"/>
            <a:ext cx="68643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49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a:bodyPr>
          <a:lstStyle/>
          <a:p>
            <a:r>
              <a:rPr lang="en-US" sz="2400" dirty="0"/>
              <a:t>Inglehart and Welzel (2005) claim that there are two major dimensions of cross-cultural variation in the world today.</a:t>
            </a:r>
          </a:p>
          <a:p>
            <a:pPr lvl="1"/>
            <a:r>
              <a:rPr lang="en-US" sz="2400" dirty="0"/>
              <a:t>The first dimension has to do with whether countries exhibit </a:t>
            </a:r>
            <a:r>
              <a:rPr lang="en-US" sz="2400" b="1" dirty="0"/>
              <a:t>traditional values </a:t>
            </a:r>
            <a:r>
              <a:rPr lang="en-US" sz="2400" dirty="0"/>
              <a:t>or</a:t>
            </a:r>
            <a:r>
              <a:rPr lang="en-US" sz="2400" b="1" dirty="0"/>
              <a:t> secular-rational values</a:t>
            </a:r>
            <a:r>
              <a:rPr lang="en-US" sz="2400" dirty="0"/>
              <a:t>.</a:t>
            </a:r>
          </a:p>
          <a:p>
            <a:pPr lvl="1"/>
            <a:r>
              <a:rPr lang="en-US" sz="2400" dirty="0"/>
              <a:t>The second dimension has to do with whether countries exhibit </a:t>
            </a:r>
            <a:r>
              <a:rPr lang="en-US" sz="2400" b="1" dirty="0"/>
              <a:t>survival values </a:t>
            </a:r>
            <a:r>
              <a:rPr lang="en-US" sz="2400" dirty="0"/>
              <a:t>or</a:t>
            </a:r>
            <a:r>
              <a:rPr lang="en-US" sz="2400" b="1" dirty="0"/>
              <a:t> self-expression values</a:t>
            </a:r>
            <a:r>
              <a:rPr lang="en-US" sz="2400" dirty="0"/>
              <a:t>.</a:t>
            </a:r>
          </a:p>
          <a:p>
            <a:pPr lvl="1"/>
            <a:endParaRPr lang="en-US" altLang="en-US" sz="2000" dirty="0">
              <a:latin typeface="Times New Roman" panose="02020603050405020304" pitchFamily="18" charset="0"/>
            </a:endParaRP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332052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a:bodyPr>
          <a:lstStyle/>
          <a:p>
            <a:r>
              <a:rPr lang="en-US" sz="2400" dirty="0"/>
              <a:t>Inglehart and Welzel (2005) use survey responses to determine the extent to which different societies exhibit </a:t>
            </a:r>
            <a:r>
              <a:rPr lang="en-US" sz="2400" b="1" dirty="0"/>
              <a:t>traditional versus secular-rational </a:t>
            </a:r>
            <a:r>
              <a:rPr lang="en-US" sz="2400" dirty="0"/>
              <a:t>values and the extent to which they exhibit </a:t>
            </a:r>
            <a:r>
              <a:rPr lang="en-US" sz="2400" b="1" dirty="0"/>
              <a:t>survival versus self-expression</a:t>
            </a:r>
            <a:r>
              <a:rPr lang="en-US" sz="2400" dirty="0"/>
              <a:t> values.</a:t>
            </a:r>
          </a:p>
          <a:p>
            <a:pPr lvl="1"/>
            <a:r>
              <a:rPr lang="en-US" sz="2400" dirty="0"/>
              <a:t>They argue that socioeconomic development generally produces a change in cultural values.</a:t>
            </a:r>
          </a:p>
          <a:p>
            <a:pPr lvl="1"/>
            <a:r>
              <a:rPr lang="en-US" altLang="en-US" sz="2400" dirty="0"/>
              <a:t>The modernization process occurs in phases: industrialization and post-industrialization.</a:t>
            </a: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8220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Does Democracy Require a Civic Culture?</a:t>
            </a:r>
          </a:p>
        </p:txBody>
      </p:sp>
      <p:sp>
        <p:nvSpPr>
          <p:cNvPr id="9" name="Content Placeholder 8"/>
          <p:cNvSpPr>
            <a:spLocks noGrp="1"/>
          </p:cNvSpPr>
          <p:nvPr>
            <p:ph idx="1"/>
          </p:nvPr>
        </p:nvSpPr>
        <p:spPr/>
        <p:txBody>
          <a:bodyPr>
            <a:normAutofit fontScale="92500" lnSpcReduction="10000"/>
          </a:bodyPr>
          <a:lstStyle/>
          <a:p>
            <a:r>
              <a:rPr lang="en-US" sz="2400" b="1" dirty="0"/>
              <a:t>traditional </a:t>
            </a:r>
            <a:r>
              <a:rPr lang="en-US" sz="2400" dirty="0"/>
              <a:t>values: emphasize religion, traditional family roles and deference to authority.</a:t>
            </a:r>
          </a:p>
          <a:p>
            <a:r>
              <a:rPr lang="en-US" sz="2400" b="1" dirty="0"/>
              <a:t>secular-rational </a:t>
            </a:r>
            <a:r>
              <a:rPr lang="en-US" sz="2400" dirty="0"/>
              <a:t>values: place less emphasis on above, and tend to be more accepting of divorce, abortion and euthanasia.</a:t>
            </a:r>
          </a:p>
          <a:p>
            <a:pPr marL="0" indent="0">
              <a:buNone/>
            </a:pPr>
            <a:endParaRPr lang="en-US" sz="2400" dirty="0"/>
          </a:p>
          <a:p>
            <a:r>
              <a:rPr lang="en-US" sz="2400" b="1" dirty="0"/>
              <a:t>survival </a:t>
            </a:r>
            <a:r>
              <a:rPr lang="en-US" sz="2400" dirty="0"/>
              <a:t>values</a:t>
            </a:r>
            <a:r>
              <a:rPr lang="en-US" sz="2400" b="1" dirty="0"/>
              <a:t>: </a:t>
            </a:r>
            <a:r>
              <a:rPr lang="en-US" sz="2400" dirty="0"/>
              <a:t>emphasize physical and economic security. Tend to have an ethnocentric worldview and less trust and tolerance. </a:t>
            </a:r>
            <a:endParaRPr lang="en-US" sz="2400" b="1" dirty="0"/>
          </a:p>
          <a:p>
            <a:r>
              <a:rPr lang="en-US" sz="2400" b="1" dirty="0"/>
              <a:t>self-expression</a:t>
            </a:r>
            <a:r>
              <a:rPr lang="en-US" sz="2400" dirty="0"/>
              <a:t> values: emphasize gender and racial equality, environment, tolerance, civic activism and life satisfaction.</a:t>
            </a:r>
          </a:p>
          <a:p>
            <a:endParaRPr lang="en-US" altLang="en-US" sz="2400" b="1" dirty="0">
              <a:solidFill>
                <a:srgbClr val="FF0000"/>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32008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Introduction: 2 views of culture</a:t>
            </a:r>
          </a:p>
        </p:txBody>
      </p:sp>
      <p:sp>
        <p:nvSpPr>
          <p:cNvPr id="9" name="Content Placeholder 8"/>
          <p:cNvSpPr>
            <a:spLocks noGrp="1"/>
          </p:cNvSpPr>
          <p:nvPr>
            <p:ph idx="1"/>
          </p:nvPr>
        </p:nvSpPr>
        <p:spPr/>
        <p:txBody>
          <a:bodyPr>
            <a:normAutofit/>
          </a:bodyPr>
          <a:lstStyle/>
          <a:p>
            <a:r>
              <a:rPr lang="en-GB" sz="2400" b="1" dirty="0"/>
              <a:t>Primordialist</a:t>
            </a:r>
            <a:r>
              <a:rPr lang="en-GB" sz="2400" dirty="0"/>
              <a:t> arguments treat culture as something that is objective and inherited—something that has been fixed since “primordial” times.</a:t>
            </a:r>
          </a:p>
          <a:p>
            <a:pPr lvl="1"/>
            <a:r>
              <a:rPr lang="en-GB" sz="2000" dirty="0"/>
              <a:t>Culture precedes politics; only certain cultures have the features necessary for democracy</a:t>
            </a:r>
          </a:p>
          <a:p>
            <a:endParaRPr lang="en-US" sz="2400" dirty="0"/>
          </a:p>
          <a:p>
            <a:r>
              <a:rPr lang="en-GB" sz="2400" b="1" dirty="0"/>
              <a:t>Constructivist</a:t>
            </a:r>
            <a:r>
              <a:rPr lang="en-GB" sz="2400" dirty="0"/>
              <a:t> arguments treat culture as something that is constructed or invented rather than inherited.	</a:t>
            </a:r>
          </a:p>
          <a:p>
            <a:pPr lvl="1"/>
            <a:r>
              <a:rPr lang="en-GB" sz="2000" dirty="0"/>
              <a:t>Democracy requires a certain cultural context to succeed, but any culture could change to create such a context. </a:t>
            </a:r>
            <a:endParaRPr lang="en-US" sz="2000" dirty="0"/>
          </a:p>
          <a:p>
            <a:endParaRPr 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97185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4" name="Picture 3" descr="Figure_06_02.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36525"/>
            <a:ext cx="7696200" cy="6030825"/>
          </a:xfrm>
          <a:prstGeom prst="rect">
            <a:avLst/>
          </a:prstGeom>
        </p:spPr>
      </p:pic>
      <p:sp>
        <p:nvSpPr>
          <p:cNvPr id="9" name="Up Arrow 8">
            <a:extLst>
              <a:ext uri="{FF2B5EF4-FFF2-40B4-BE49-F238E27FC236}">
                <a16:creationId xmlns:a16="http://schemas.microsoft.com/office/drawing/2014/main" id="{C4F999B1-3606-4149-8AC0-C1617FEDB986}"/>
              </a:ext>
            </a:extLst>
          </p:cNvPr>
          <p:cNvSpPr/>
          <p:nvPr/>
        </p:nvSpPr>
        <p:spPr>
          <a:xfrm>
            <a:off x="335281" y="1107930"/>
            <a:ext cx="274319" cy="17876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CC8EBF4-3C95-A447-BF4F-B542778F072A}"/>
              </a:ext>
            </a:extLst>
          </p:cNvPr>
          <p:cNvSpPr txBox="1"/>
          <p:nvPr/>
        </p:nvSpPr>
        <p:spPr>
          <a:xfrm rot="16200000">
            <a:off x="-436635" y="3757168"/>
            <a:ext cx="1787669" cy="369332"/>
          </a:xfrm>
          <a:prstGeom prst="rect">
            <a:avLst/>
          </a:prstGeom>
          <a:noFill/>
        </p:spPr>
        <p:txBody>
          <a:bodyPr wrap="none" rtlCol="0">
            <a:spAutoFit/>
          </a:bodyPr>
          <a:lstStyle/>
          <a:p>
            <a:r>
              <a:rPr lang="en-US" dirty="0"/>
              <a:t>Industrialization</a:t>
            </a:r>
          </a:p>
        </p:txBody>
      </p:sp>
      <p:sp>
        <p:nvSpPr>
          <p:cNvPr id="11" name="TextBox 10">
            <a:extLst>
              <a:ext uri="{FF2B5EF4-FFF2-40B4-BE49-F238E27FC236}">
                <a16:creationId xmlns:a16="http://schemas.microsoft.com/office/drawing/2014/main" id="{966AD7A2-DEBA-9F4E-AB17-BC60C5998B31}"/>
              </a:ext>
            </a:extLst>
          </p:cNvPr>
          <p:cNvSpPr txBox="1"/>
          <p:nvPr/>
        </p:nvSpPr>
        <p:spPr>
          <a:xfrm>
            <a:off x="990600" y="6194307"/>
            <a:ext cx="2313454" cy="369332"/>
          </a:xfrm>
          <a:prstGeom prst="rect">
            <a:avLst/>
          </a:prstGeom>
          <a:noFill/>
        </p:spPr>
        <p:txBody>
          <a:bodyPr wrap="none" rtlCol="0">
            <a:spAutoFit/>
          </a:bodyPr>
          <a:lstStyle/>
          <a:p>
            <a:r>
              <a:rPr lang="en-US" dirty="0"/>
              <a:t>Post Industrialization</a:t>
            </a:r>
          </a:p>
        </p:txBody>
      </p:sp>
      <p:sp>
        <p:nvSpPr>
          <p:cNvPr id="12" name="Up Arrow 11">
            <a:extLst>
              <a:ext uri="{FF2B5EF4-FFF2-40B4-BE49-F238E27FC236}">
                <a16:creationId xmlns:a16="http://schemas.microsoft.com/office/drawing/2014/main" id="{FE3DDAEB-9B47-1448-90CA-60584EB6D09A}"/>
              </a:ext>
            </a:extLst>
          </p:cNvPr>
          <p:cNvSpPr/>
          <p:nvPr/>
        </p:nvSpPr>
        <p:spPr>
          <a:xfrm rot="5400000">
            <a:off x="4339590" y="5406390"/>
            <a:ext cx="274319" cy="20193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75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_06_0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685800"/>
            <a:ext cx="6934200" cy="5881396"/>
          </a:xfrm>
          <a:prstGeom prst="rect">
            <a:avLst/>
          </a:prstGeom>
        </p:spPr>
      </p:pic>
    </p:spTree>
    <p:extLst>
      <p:ext uri="{BB962C8B-B14F-4D97-AF65-F5344CB8AC3E}">
        <p14:creationId xmlns:p14="http://schemas.microsoft.com/office/powerpoint/2010/main" val="2787616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Democratic Chicken and Egg Problems</a:t>
            </a:r>
          </a:p>
        </p:txBody>
      </p:sp>
      <p:sp>
        <p:nvSpPr>
          <p:cNvPr id="9" name="Content Placeholder 8"/>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There’s been considerable debate about the exact causal relationship between culture, economic development, and democracy</a:t>
            </a:r>
          </a:p>
          <a:p>
            <a:pPr lvl="1"/>
            <a:r>
              <a:rPr lang="en-US" altLang="en-US" sz="2400" b="1" dirty="0">
                <a:latin typeface="Arial" panose="020B0604020202020204" pitchFamily="34" charset="0"/>
                <a:cs typeface="Arial" panose="020B0604020202020204" pitchFamily="34" charset="0"/>
              </a:rPr>
              <a:t>Values story</a:t>
            </a:r>
            <a:r>
              <a:rPr lang="en-US" altLang="en-US" sz="2400" dirty="0">
                <a:latin typeface="Arial" panose="020B0604020202020204" pitchFamily="34" charset="0"/>
                <a:cs typeface="Arial" panose="020B0604020202020204" pitchFamily="34" charset="0"/>
              </a:rPr>
              <a:t>—cultural values shape and determine political institutions </a:t>
            </a:r>
          </a:p>
          <a:p>
            <a:pPr lvl="2"/>
            <a:r>
              <a:rPr lang="en-US" altLang="en-US" sz="2000" dirty="0">
                <a:latin typeface="Arial" panose="020B0604020202020204" pitchFamily="34" charset="0"/>
                <a:cs typeface="Arial" panose="020B0604020202020204" pitchFamily="34" charset="0"/>
              </a:rPr>
              <a:t>Economic development </a:t>
            </a:r>
            <a:r>
              <a:rPr lang="en-US" altLang="en-US" sz="2000" dirty="0">
                <a:latin typeface="Arial" panose="020B0604020202020204" pitchFamily="34" charset="0"/>
                <a:cs typeface="Arial" panose="020B0604020202020204" pitchFamily="34" charset="0"/>
                <a:sym typeface="Wingdings"/>
              </a:rPr>
              <a:t> Culture  Democracy</a:t>
            </a:r>
            <a:endParaRPr lang="en-US" altLang="en-US" sz="2000" dirty="0">
              <a:latin typeface="Arial" panose="020B0604020202020204" pitchFamily="34" charset="0"/>
              <a:cs typeface="Arial" panose="020B0604020202020204" pitchFamily="34" charset="0"/>
            </a:endParaRPr>
          </a:p>
          <a:p>
            <a:pPr lvl="1"/>
            <a:r>
              <a:rPr lang="en-US" altLang="en-US" sz="2400" b="1" dirty="0">
                <a:latin typeface="Arial" panose="020B0604020202020204" pitchFamily="34" charset="0"/>
                <a:cs typeface="Arial" panose="020B0604020202020204" pitchFamily="34" charset="0"/>
              </a:rPr>
              <a:t>Institutional story</a:t>
            </a:r>
            <a:r>
              <a:rPr lang="en-US" altLang="en-US" sz="2400" dirty="0">
                <a:latin typeface="Arial" panose="020B0604020202020204" pitchFamily="34" charset="0"/>
                <a:cs typeface="Arial" panose="020B0604020202020204" pitchFamily="34" charset="0"/>
              </a:rPr>
              <a:t>—economic development generates democracy and experience with democracy creates cultural change</a:t>
            </a:r>
          </a:p>
          <a:p>
            <a:pPr lvl="2"/>
            <a:r>
              <a:rPr lang="en-US" altLang="en-US" sz="2000" dirty="0">
                <a:latin typeface="Arial" panose="020B0604020202020204" pitchFamily="34" charset="0"/>
                <a:cs typeface="Arial" panose="020B0604020202020204" pitchFamily="34" charset="0"/>
              </a:rPr>
              <a:t>Economic development </a:t>
            </a:r>
            <a:r>
              <a:rPr lang="en-US" altLang="en-US" sz="2000" dirty="0">
                <a:latin typeface="Arial" panose="020B0604020202020204" pitchFamily="34" charset="0"/>
                <a:cs typeface="Arial" panose="020B0604020202020204" pitchFamily="34" charset="0"/>
                <a:sym typeface="Wingdings"/>
              </a:rPr>
              <a:t> Democracy Culture</a:t>
            </a:r>
            <a:endParaRPr lang="en-US" altLang="en-US" sz="2000" dirty="0">
              <a:latin typeface="Arial" panose="020B0604020202020204" pitchFamily="34" charset="0"/>
              <a:cs typeface="Arial" panose="020B0604020202020204" pitchFamily="34" charset="0"/>
            </a:endParaRPr>
          </a:p>
          <a:p>
            <a:pPr lvl="2"/>
            <a:endParaRPr lang="en-US" altLang="en-US" sz="2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92237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Surveys and Comparative Research</a:t>
            </a:r>
          </a:p>
        </p:txBody>
      </p:sp>
      <p:sp>
        <p:nvSpPr>
          <p:cNvPr id="9" name="Content Placeholder 8"/>
          <p:cNvSpPr>
            <a:spLocks noGrp="1"/>
          </p:cNvSpPr>
          <p:nvPr>
            <p:ph idx="1"/>
          </p:nvPr>
        </p:nvSpPr>
        <p:spPr/>
        <p:txBody>
          <a:bodyPr>
            <a:normAutofit fontScale="92500"/>
          </a:bodyPr>
          <a:lstStyle/>
          <a:p>
            <a:r>
              <a:rPr lang="en-US" sz="2400" dirty="0">
                <a:latin typeface="Arial" panose="020B0604020202020204" pitchFamily="34" charset="0"/>
                <a:cs typeface="Arial" panose="020B0604020202020204" pitchFamily="34" charset="0"/>
              </a:rPr>
              <a:t>Surveys and Comparative Research</a:t>
            </a:r>
          </a:p>
          <a:p>
            <a:pPr lvl="1"/>
            <a:r>
              <a:rPr lang="en-US" sz="2400" dirty="0"/>
              <a:t>One of the major impacts of Almond and Verba’s </a:t>
            </a:r>
            <a:r>
              <a:rPr lang="en-US" sz="2400" i="1" dirty="0"/>
              <a:t>Civic Culture</a:t>
            </a:r>
            <a:r>
              <a:rPr lang="en-US" sz="2400" dirty="0"/>
              <a:t> was to encourage the use of surveys to examine the relationship between culture and democracy.</a:t>
            </a:r>
          </a:p>
          <a:p>
            <a:pPr lvl="1"/>
            <a:r>
              <a:rPr lang="en-US" sz="2400" dirty="0"/>
              <a:t>In this field, the most commonly used survey today is the </a:t>
            </a:r>
            <a:r>
              <a:rPr lang="en-US" sz="2400" b="1" dirty="0"/>
              <a:t>World Values Survey</a:t>
            </a:r>
            <a:r>
              <a:rPr lang="en-US" sz="2400" dirty="0"/>
              <a:t>.</a:t>
            </a:r>
          </a:p>
          <a:p>
            <a:pPr lvl="2"/>
            <a:r>
              <a:rPr lang="en-US" altLang="en-US" sz="2000" dirty="0">
                <a:latin typeface="Arial" panose="020B0604020202020204" pitchFamily="34" charset="0"/>
                <a:cs typeface="Arial" panose="020B0604020202020204" pitchFamily="34" charset="0"/>
              </a:rPr>
              <a:t>Founded by Inglehart</a:t>
            </a:r>
          </a:p>
          <a:p>
            <a:pPr lvl="2"/>
            <a:r>
              <a:rPr lang="en-US" altLang="en-US" sz="2000" dirty="0">
                <a:latin typeface="Arial" panose="020B0604020202020204" pitchFamily="34" charset="0"/>
                <a:cs typeface="Arial" panose="020B0604020202020204" pitchFamily="34" charset="0"/>
                <a:hlinkClick r:id="rId3"/>
              </a:rPr>
              <a:t>www.worldvaluessurvey.org</a:t>
            </a:r>
            <a:endParaRPr lang="en-US" altLang="en-US" sz="2000" dirty="0">
              <a:latin typeface="Arial" panose="020B0604020202020204" pitchFamily="34" charset="0"/>
              <a:cs typeface="Arial" panose="020B0604020202020204" pitchFamily="34" charset="0"/>
            </a:endParaRPr>
          </a:p>
          <a:p>
            <a:pPr lvl="2"/>
            <a:r>
              <a:rPr lang="en-US" altLang="en-US" sz="2000" dirty="0">
                <a:latin typeface="Arial" panose="020B0604020202020204" pitchFamily="34" charset="0"/>
                <a:cs typeface="Arial" panose="020B0604020202020204" pitchFamily="34" charset="0"/>
              </a:rPr>
              <a:t>Includes “</a:t>
            </a:r>
            <a:r>
              <a:rPr lang="en-US" altLang="en-US" sz="2000" i="1" dirty="0">
                <a:latin typeface="Arial" panose="020B0604020202020204" pitchFamily="34" charset="0"/>
                <a:cs typeface="Arial" panose="020B0604020202020204" pitchFamily="34" charset="0"/>
              </a:rPr>
              <a:t>77 countries and societies on all inhabited continents around the globe, ranging from Albania, Australia, and Argentina, to United States, Vietnam, and Zimbabwe.”</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01160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Surveys and Comparative Research</a:t>
            </a:r>
          </a:p>
        </p:txBody>
      </p:sp>
      <p:sp>
        <p:nvSpPr>
          <p:cNvPr id="9" name="Content Placeholder 8"/>
          <p:cNvSpPr>
            <a:spLocks noGrp="1"/>
          </p:cNvSpPr>
          <p:nvPr>
            <p:ph idx="1"/>
          </p:nvPr>
        </p:nvSpPr>
        <p:spPr/>
        <p:txBody>
          <a:bodyPr>
            <a:normAutofit/>
          </a:bodyPr>
          <a:lstStyle/>
          <a:p>
            <a:pPr marL="0" indent="0">
              <a:buNone/>
            </a:pPr>
            <a:r>
              <a:rPr lang="en-US" altLang="en-US" sz="2000" dirty="0">
                <a:latin typeface="Arial" panose="020B0604020202020204" pitchFamily="34" charset="0"/>
                <a:cs typeface="Arial" panose="020B0604020202020204" pitchFamily="34" charset="0"/>
              </a:rPr>
              <a:t>Cross-cultural surveys, including the WVS, are increasingly being used in comparative politics. </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The World Values Survey asks the following about democracy:</a:t>
            </a:r>
          </a:p>
          <a:p>
            <a:pPr marL="0" indent="0">
              <a:buNone/>
            </a:pPr>
            <a:endParaRPr lang="en-US" altLang="en-US" sz="2000" i="1" dirty="0">
              <a:latin typeface="Arial" panose="020B0604020202020204" pitchFamily="34" charset="0"/>
              <a:cs typeface="Arial" panose="020B0604020202020204" pitchFamily="34" charset="0"/>
            </a:endParaRPr>
          </a:p>
          <a:p>
            <a:pPr marL="0" indent="0">
              <a:buNone/>
            </a:pPr>
            <a:r>
              <a:rPr lang="en-US" altLang="en-US" sz="2000" i="1" dirty="0">
                <a:latin typeface="Arial" panose="020B0604020202020204" pitchFamily="34" charset="0"/>
                <a:cs typeface="Arial" panose="020B0604020202020204" pitchFamily="34" charset="0"/>
              </a:rPr>
              <a:t>Democracy may have problems, but it’s better than any other form of government. Could you please tell me if you strongly agree, agree, neither agree nor disagree, disagree, or strongly disagree? </a:t>
            </a:r>
          </a:p>
          <a:p>
            <a:pPr marL="0" indent="0">
              <a:buNone/>
            </a:pPr>
            <a:endParaRPr lang="en-US" altLang="en-US" sz="2000" i="1" dirty="0">
              <a:latin typeface="Arial" panose="020B0604020202020204" pitchFamily="34" charset="0"/>
              <a:cs typeface="Arial" panose="020B0604020202020204" pitchFamily="34" charset="0"/>
            </a:endParaRPr>
          </a:p>
          <a:p>
            <a:pPr marL="0" indent="0">
              <a:buNone/>
            </a:pP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If we ask this in 77 countries, what sort of problems can you imagine? </a:t>
            </a:r>
            <a:endParaRPr lang="en-US" altLang="en-US" sz="2000" i="1"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453609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Surveys and Comparative Research</a:t>
            </a:r>
          </a:p>
        </p:txBody>
      </p:sp>
      <p:sp>
        <p:nvSpPr>
          <p:cNvPr id="9" name="Content Placeholder 8"/>
          <p:cNvSpPr>
            <a:spLocks noGrp="1"/>
          </p:cNvSpPr>
          <p:nvPr>
            <p:ph idx="1"/>
          </p:nvPr>
        </p:nvSpPr>
        <p:spPr/>
        <p:txBody>
          <a:bodyPr>
            <a:normAutofit/>
          </a:bodyPr>
          <a:lstStyle/>
          <a:p>
            <a:pPr lvl="1"/>
            <a:r>
              <a:rPr lang="en-US" dirty="0"/>
              <a:t>Surveys are being used to examine many important questions in comparative politics.</a:t>
            </a:r>
          </a:p>
          <a:p>
            <a:pPr lvl="1"/>
            <a:r>
              <a:rPr lang="en-US" dirty="0"/>
              <a:t>Researchers who use surveys often confront two problems:</a:t>
            </a:r>
          </a:p>
          <a:p>
            <a:pPr lvl="2"/>
            <a:r>
              <a:rPr lang="en-US" dirty="0"/>
              <a:t>Addressing sensitive topics (</a:t>
            </a:r>
            <a:r>
              <a:rPr lang="en-US" b="1" dirty="0"/>
              <a:t>social desirability bias</a:t>
            </a:r>
            <a:r>
              <a:rPr lang="en-US" dirty="0"/>
              <a:t>)</a:t>
            </a:r>
          </a:p>
          <a:p>
            <a:pPr lvl="2"/>
            <a:r>
              <a:rPr lang="en-US" dirty="0"/>
              <a:t>Comprehension of survey questions (</a:t>
            </a:r>
            <a:r>
              <a:rPr lang="en-US" b="1" dirty="0"/>
              <a:t>differential item functioning</a:t>
            </a:r>
            <a:r>
              <a:rPr lang="en-US" dirty="0"/>
              <a:t>)</a:t>
            </a:r>
          </a:p>
          <a:p>
            <a:pPr lvl="2"/>
            <a:endParaRPr lang="en-US" altLang="en-US" sz="2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039349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09600"/>
            <a:ext cx="8229600" cy="1219200"/>
          </a:xfrm>
        </p:spPr>
        <p:txBody>
          <a:bodyPr>
            <a:normAutofit fontScale="90000"/>
          </a:bodyPr>
          <a:lstStyle/>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Surveys and Comparative Research</a:t>
            </a:r>
            <a:br>
              <a:rPr lang="en-US" dirty="0">
                <a:latin typeface="Arial" panose="020B0604020202020204" pitchFamily="34" charset="0"/>
                <a:cs typeface="Arial" panose="020B0604020202020204" pitchFamily="34" charset="0"/>
              </a:rPr>
            </a:br>
            <a:endParaRPr lang="en-US" dirty="0"/>
          </a:p>
        </p:txBody>
      </p:sp>
      <p:sp>
        <p:nvSpPr>
          <p:cNvPr id="9" name="Content Placeholder 8"/>
          <p:cNvSpPr>
            <a:spLocks noGrp="1"/>
          </p:cNvSpPr>
          <p:nvPr>
            <p:ph idx="1"/>
          </p:nvPr>
        </p:nvSpPr>
        <p:spPr>
          <a:xfrm>
            <a:off x="457200" y="1828800"/>
            <a:ext cx="8229600" cy="4297363"/>
          </a:xfrm>
        </p:spPr>
        <p:txBody>
          <a:bodyPr>
            <a:normAutofit lnSpcReduction="10000"/>
          </a:bodyPr>
          <a:lstStyle/>
          <a:p>
            <a:pPr lvl="1"/>
            <a:r>
              <a:rPr lang="en-US" dirty="0"/>
              <a:t>Methods for addressing sensitive topics with surveys</a:t>
            </a:r>
          </a:p>
          <a:p>
            <a:pPr lvl="2"/>
            <a:r>
              <a:rPr lang="en-US" dirty="0"/>
              <a:t>Focus on survey administration</a:t>
            </a:r>
          </a:p>
          <a:p>
            <a:pPr lvl="3"/>
            <a:r>
              <a:rPr lang="en-US" dirty="0"/>
              <a:t>Getting respondents to trust surveyors, often using demographic peers</a:t>
            </a:r>
          </a:p>
          <a:p>
            <a:pPr lvl="2"/>
            <a:r>
              <a:rPr lang="en-US" dirty="0"/>
              <a:t>The use of randomized response techniques</a:t>
            </a:r>
          </a:p>
          <a:p>
            <a:pPr lvl="2"/>
            <a:r>
              <a:rPr lang="en-US" dirty="0"/>
              <a:t>The use of list experiments</a:t>
            </a:r>
          </a:p>
          <a:p>
            <a:pPr lvl="1"/>
            <a:r>
              <a:rPr lang="en-US" dirty="0"/>
              <a:t>Methods for addressing differential item functioning</a:t>
            </a:r>
          </a:p>
          <a:p>
            <a:pPr lvl="2"/>
            <a:r>
              <a:rPr lang="en-US" dirty="0"/>
              <a:t>Anchoring vignettes</a:t>
            </a:r>
          </a:p>
          <a:p>
            <a:pPr lvl="1"/>
            <a:endParaRPr lang="en-US"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968495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a:bodyPr>
          <a:lstStyle/>
          <a:p>
            <a:r>
              <a:rPr lang="en-US" sz="2400" dirty="0"/>
              <a:t>Recent arguments linking culture and democracy have focused on religion.</a:t>
            </a:r>
          </a:p>
          <a:p>
            <a:pPr lvl="1"/>
            <a:r>
              <a:rPr lang="en-US" sz="2400" dirty="0"/>
              <a:t>Huntington argued that Islamic and Confucian cultures are incompatible with democracy. </a:t>
            </a:r>
          </a:p>
          <a:p>
            <a:pPr lvl="2"/>
            <a:r>
              <a:rPr lang="en-US" sz="2000" dirty="0"/>
              <a:t>His book is called </a:t>
            </a:r>
            <a:r>
              <a:rPr lang="en-US" sz="2000" i="1" dirty="0"/>
              <a:t>Clash of Civilizations</a:t>
            </a:r>
          </a:p>
          <a:p>
            <a:pPr lvl="1"/>
            <a:endParaRPr lang="en-US" sz="2400" dirty="0"/>
          </a:p>
          <a:p>
            <a:pPr lvl="1"/>
            <a:r>
              <a:rPr lang="en-US" sz="2400" dirty="0"/>
              <a:t>Weber argued that Protestantism encourages democracy but that Catholicism, Orthodox Christianity, Islam, and Confucianism inhibit it.</a:t>
            </a:r>
          </a:p>
          <a:p>
            <a:pPr lvl="2"/>
            <a:r>
              <a:rPr lang="en-US" sz="2000" i="1" dirty="0"/>
              <a:t>The Protestant Work Ethic and the Spirit of Capitalism</a:t>
            </a:r>
          </a:p>
          <a:p>
            <a:pPr lvl="1"/>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774672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lnSpcReduction="10000"/>
          </a:bodyPr>
          <a:lstStyle/>
          <a:p>
            <a:pPr marL="0" indent="0">
              <a:buNone/>
            </a:pPr>
            <a:endParaRPr lang="en-US" sz="2400" dirty="0"/>
          </a:p>
          <a:p>
            <a:r>
              <a:rPr lang="en-US" sz="2400" dirty="0">
                <a:latin typeface="Arial" panose="020B0604020202020204" pitchFamily="34" charset="0"/>
                <a:cs typeface="Arial" panose="020B0604020202020204" pitchFamily="34" charset="0"/>
              </a:rPr>
              <a:t>Lipset argues that Catholicism’s emphasis on there being only one church/one truth is incompatible with democracy’s need to accept different and competing ideologies as legitimate.</a:t>
            </a:r>
          </a:p>
          <a:p>
            <a:pPr lvl="1"/>
            <a:r>
              <a:rPr lang="en-US" sz="2000" dirty="0">
                <a:latin typeface="Arial" panose="020B0604020202020204" pitchFamily="34" charset="0"/>
                <a:cs typeface="Arial" panose="020B0604020202020204" pitchFamily="34" charset="0"/>
              </a:rPr>
              <a:t>Also the Catholic Church’s historical support of dictatorships like Mussolini’s Italy and Franco’s Spain</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Woodberry argues that it was Protestant evangelism’s emphasis on teaching people to read the Bible in their own language, unleashing modernizing forces and creating an educated population.</a:t>
            </a:r>
          </a:p>
          <a:p>
            <a:endParaRPr lang="en-US" sz="2400" dirty="0"/>
          </a:p>
          <a:p>
            <a:pPr lvl="2"/>
            <a:endParaRPr lang="en-US"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99060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Huntington argues that Confucian democracy is a contradiction.</a:t>
            </a:r>
          </a:p>
          <a:p>
            <a:pPr lvl="1"/>
            <a:r>
              <a:rPr lang="en-US" altLang="en-US" sz="2400" dirty="0">
                <a:latin typeface="Arial" panose="020B0604020202020204" pitchFamily="34" charset="0"/>
                <a:cs typeface="Arial" panose="020B0604020202020204" pitchFamily="34" charset="0"/>
              </a:rPr>
              <a:t>In the Asian Values Debate of the 1990s, some argued that Confucianism’</a:t>
            </a:r>
            <a:r>
              <a:rPr lang="en-US" altLang="ja-JP" sz="2400" dirty="0">
                <a:latin typeface="Arial" panose="020B0604020202020204" pitchFamily="34" charset="0"/>
                <a:cs typeface="Arial" panose="020B0604020202020204" pitchFamily="34" charset="0"/>
              </a:rPr>
              <a:t>s respect for authority and its emphasis on communalism made it incompatible with democracy.</a:t>
            </a:r>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9897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Classical Cultural Arguments: Mill and Montesquieu</a:t>
            </a:r>
          </a:p>
        </p:txBody>
      </p:sp>
      <p:sp>
        <p:nvSpPr>
          <p:cNvPr id="9" name="Content Placeholder 8"/>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 notion that political institutions, such as democracy and dictatorship, are more suited to some cultures than others is not new.</a:t>
            </a:r>
          </a:p>
          <a:p>
            <a:endParaRPr 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Aeschylus, </a:t>
            </a:r>
            <a:r>
              <a:rPr lang="en-US" altLang="en-US" sz="2400" i="1" dirty="0">
                <a:latin typeface="Arial" panose="020B0604020202020204" pitchFamily="34" charset="0"/>
                <a:cs typeface="Arial" panose="020B0604020202020204" pitchFamily="34" charset="0"/>
              </a:rPr>
              <a:t>The Persians,</a:t>
            </a:r>
            <a:r>
              <a:rPr lang="en-US" altLang="en-US" sz="2400" dirty="0">
                <a:latin typeface="Arial" panose="020B0604020202020204" pitchFamily="34" charset="0"/>
                <a:cs typeface="Arial" panose="020B0604020202020204" pitchFamily="34" charset="0"/>
              </a:rPr>
              <a:t> 472 BC</a:t>
            </a:r>
          </a:p>
          <a:p>
            <a:pPr lvl="1"/>
            <a:r>
              <a:rPr lang="en-US" altLang="en-US" sz="2400" dirty="0">
                <a:latin typeface="Arial" panose="020B0604020202020204" pitchFamily="34" charset="0"/>
                <a:cs typeface="Arial" panose="020B0604020202020204" pitchFamily="34" charset="0"/>
              </a:rPr>
              <a:t>Authoritarianism in Asia, democracy in Athens</a:t>
            </a:r>
          </a:p>
          <a:p>
            <a:pPr lvl="1"/>
            <a:r>
              <a:rPr lang="en-US" altLang="en-US" sz="2400" dirty="0">
                <a:latin typeface="Arial" panose="020B0604020202020204" pitchFamily="34" charset="0"/>
                <a:cs typeface="Arial" panose="020B0604020202020204" pitchFamily="34" charset="0"/>
              </a:rPr>
              <a:t>This argument would be echoed in the “Asian Values” Debate in the 1990s.</a:t>
            </a:r>
          </a:p>
          <a:p>
            <a:endParaRPr 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69590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a:bodyPr>
          <a:lstStyle/>
          <a:p>
            <a:r>
              <a:rPr lang="en-US" sz="2400" dirty="0"/>
              <a:t>Montesquieu argued that Islam had a violent streak that predisposed Muslim societies to authoritarianism.</a:t>
            </a:r>
          </a:p>
          <a:p>
            <a:r>
              <a:rPr lang="en-US" sz="2400" dirty="0"/>
              <a:t>Huntington argues that one of the reasons democracy is so difficult to establish in Islamic countries is that Muslims are prone to political violence.</a:t>
            </a:r>
          </a:p>
          <a:p>
            <a:pPr lvl="1"/>
            <a:r>
              <a:rPr lang="en-US" sz="2000" dirty="0"/>
              <a:t>“God </a:t>
            </a:r>
            <a:r>
              <a:rPr lang="en-US" sz="2000" i="1" dirty="0"/>
              <a:t>is</a:t>
            </a:r>
            <a:r>
              <a:rPr lang="en-US" sz="2000" dirty="0"/>
              <a:t> </a:t>
            </a:r>
            <a:r>
              <a:rPr lang="en-US" sz="2000" dirty="0" err="1"/>
              <a:t>Ceasar</a:t>
            </a:r>
            <a:r>
              <a:rPr lang="en-US" sz="2000" dirty="0"/>
              <a:t>” </a:t>
            </a:r>
          </a:p>
          <a:p>
            <a:r>
              <a:rPr lang="en-US" sz="2400" dirty="0"/>
              <a:t>Others say treatment of women under Islam undermines democracy’s inherent egalitarianism. </a:t>
            </a:r>
          </a:p>
          <a:p>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909736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Although the argument that some religions are incompatible with democracy have their supporters, there are good reasons to doubt their veracity.</a:t>
            </a: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A common thread in these arguments is that there is something inherent in the doctrines of these religions that make them incompatible with democracy.</a:t>
            </a:r>
          </a:p>
          <a:p>
            <a:pPr lvl="1"/>
            <a:r>
              <a:rPr lang="en-US" altLang="en-US" sz="2000" dirty="0">
                <a:latin typeface="Arial" panose="020B0604020202020204" pitchFamily="34" charset="0"/>
                <a:cs typeface="Arial" panose="020B0604020202020204" pitchFamily="34" charset="0"/>
              </a:rPr>
              <a:t>But all religions have some elements that seem compatible and some that seem incompatible with democracy. </a:t>
            </a:r>
          </a:p>
          <a:p>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621959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a:bodyPr>
          <a:lstStyle/>
          <a:p>
            <a:r>
              <a:rPr lang="en-US" sz="2400" dirty="0"/>
              <a:t>What About Confucianism and Islam?</a:t>
            </a:r>
          </a:p>
          <a:p>
            <a:pPr lvl="1"/>
            <a:r>
              <a:rPr lang="en-US" sz="2400" dirty="0"/>
              <a:t>Confucianism’s meritocratic system and its emphasis on the importance of education and religious tolerance suggest that it can sustain democracy. </a:t>
            </a:r>
          </a:p>
          <a:p>
            <a:pPr lvl="1"/>
            <a:r>
              <a:rPr lang="en-US" sz="2400" dirty="0"/>
              <a:t>Islamic scholars have come to the conclusion that general elections and a parliament properly serve the Koranic concept of </a:t>
            </a:r>
            <a:r>
              <a:rPr lang="en-US" sz="2400" i="1" dirty="0" err="1"/>
              <a:t>shura</a:t>
            </a:r>
            <a:r>
              <a:rPr lang="en-US" sz="2400" dirty="0"/>
              <a:t> or consultation. </a:t>
            </a:r>
          </a:p>
          <a:p>
            <a:pPr lvl="2"/>
            <a:r>
              <a:rPr lang="en-US" sz="2000" dirty="0"/>
              <a:t>Constitution of Medina—created by Muhammed himself—was religiously tolerant and pluralistic</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1449311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Are Some Religions Incompatible With Democracy?</a:t>
            </a:r>
          </a:p>
        </p:txBody>
      </p:sp>
      <p:sp>
        <p:nvSpPr>
          <p:cNvPr id="9" name="Content Placeholder 8"/>
          <p:cNvSpPr>
            <a:spLocks noGrp="1"/>
          </p:cNvSpPr>
          <p:nvPr>
            <p:ph idx="1"/>
          </p:nvPr>
        </p:nvSpPr>
        <p:spPr/>
        <p:txBody>
          <a:bodyPr>
            <a:normAutofit/>
          </a:bodyPr>
          <a:lstStyle/>
          <a:p>
            <a:r>
              <a:rPr lang="en-US" sz="2400" dirty="0"/>
              <a:t>The empirical reality is that all religions </a:t>
            </a:r>
            <a:r>
              <a:rPr lang="en-US" sz="2400" dirty="0">
                <a:latin typeface="Arial" panose="020B0604020202020204" pitchFamily="34" charset="0"/>
                <a:cs typeface="Arial" panose="020B0604020202020204" pitchFamily="34" charset="0"/>
              </a:rPr>
              <a:t>have historically been compatible with a broad range of political institutions.</a:t>
            </a:r>
          </a:p>
          <a:p>
            <a:endParaRPr 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Growing evidence that cultures are invented, constructed, and malleable rather than primordial, inherited, and unchanging.</a:t>
            </a:r>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2560746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fontScale="90000"/>
          </a:bodyPr>
          <a:lstStyle/>
          <a:p>
            <a:r>
              <a:rPr lang="en-US" dirty="0"/>
              <a:t>Are Some Religions Incompatible With Democracy?</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fontScale="77500" lnSpcReduction="20000"/>
          </a:bodyPr>
          <a:lstStyle/>
          <a:p>
            <a:r>
              <a:rPr lang="en-US" dirty="0">
                <a:latin typeface="Arial" panose="020B0604020202020204" pitchFamily="34" charset="0"/>
                <a:cs typeface="Arial" panose="020B0604020202020204" pitchFamily="34" charset="0"/>
              </a:rPr>
              <a:t>Almost all religions contain doctrinal elements that can be viewed as harmful to democracy and others that can be seen as helpful.</a:t>
            </a:r>
          </a:p>
          <a:p>
            <a:r>
              <a:rPr lang="en-US" dirty="0">
                <a:latin typeface="Arial" panose="020B0604020202020204" pitchFamily="34" charset="0"/>
                <a:cs typeface="Arial" panose="020B0604020202020204" pitchFamily="34" charset="0"/>
              </a:rPr>
              <a:t>It becomes an empirical question as to whether certain religions pose particular difficulties for democracy.</a:t>
            </a:r>
          </a:p>
          <a:p>
            <a:r>
              <a:rPr lang="en-US" altLang="en-US" dirty="0">
                <a:latin typeface="Arial" panose="020B0604020202020204" pitchFamily="34" charset="0"/>
                <a:cs typeface="Arial" panose="020B0604020202020204" pitchFamily="34" charset="0"/>
              </a:rPr>
              <a:t>Most of the arguments that particular religions are incompatible with democracy are implicitly based on observations of the world at a particular point in time.</a:t>
            </a:r>
          </a:p>
          <a:p>
            <a:r>
              <a:rPr lang="en-US" altLang="en-US" dirty="0">
                <a:latin typeface="Arial" panose="020B0604020202020204" pitchFamily="34" charset="0"/>
                <a:cs typeface="Arial" panose="020B0604020202020204" pitchFamily="34" charset="0"/>
              </a:rPr>
              <a:t>This is not a particularly good way of developing theories.</a:t>
            </a:r>
          </a:p>
          <a:p>
            <a:endParaRPr lang="en-US" dirty="0">
              <a:latin typeface="Arial" panose="020B0604020202020204" pitchFamily="34" charset="0"/>
              <a:cs typeface="Arial" panose="020B0604020202020204" pitchFamily="34" charset="0"/>
            </a:endParaRPr>
          </a:p>
          <a:p>
            <a:endParaRPr lang="en-US" dirty="0"/>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118872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a:bodyPr>
          <a:lstStyle/>
          <a:p>
            <a:r>
              <a:rPr lang="en-US" dirty="0"/>
              <a:t>Experiments and Culture</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a:bodyPr>
          <a:lstStyle/>
          <a:p>
            <a:r>
              <a:rPr lang="en-US" sz="2400" dirty="0"/>
              <a:t>We now examine some results from experiments that suggest culture might be important for democracy.</a:t>
            </a:r>
          </a:p>
          <a:p>
            <a:endParaRPr lang="en-US" sz="2400" dirty="0"/>
          </a:p>
          <a:p>
            <a:r>
              <a:rPr lang="en-US" sz="2400" dirty="0"/>
              <a:t>The experiments involve individuals playing what are commonly known as Ultimatum Games</a:t>
            </a:r>
            <a:br>
              <a:rPr lang="en-US" sz="2400" dirty="0"/>
            </a:br>
            <a:endParaRPr lang="en-US" sz="2400" dirty="0"/>
          </a:p>
          <a:p>
            <a:r>
              <a:rPr lang="en-US" sz="2400" dirty="0">
                <a:hlinkClick r:id="rId2"/>
              </a:rPr>
              <a:t>Other primates also have played such games</a:t>
            </a:r>
            <a:endParaRPr lang="en-US" sz="2400" dirty="0"/>
          </a:p>
          <a:p>
            <a:endParaRPr lang="en-US" dirty="0">
              <a:latin typeface="Arial" panose="020B0604020202020204" pitchFamily="34" charset="0"/>
              <a:cs typeface="Arial" panose="020B0604020202020204" pitchFamily="34" charset="0"/>
            </a:endParaRPr>
          </a:p>
          <a:p>
            <a:endParaRPr lang="en-US" dirty="0"/>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421907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a:bodyPr>
          <a:lstStyle/>
          <a:p>
            <a:r>
              <a:rPr lang="en-US" dirty="0"/>
              <a:t>Experiments and Culture</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lnSpcReduction="10000"/>
          </a:bodyPr>
          <a:lstStyle/>
          <a:p>
            <a:pPr>
              <a:lnSpc>
                <a:spcPct val="80000"/>
              </a:lnSpc>
            </a:pPr>
            <a:r>
              <a:rPr lang="en-US" altLang="en-US" sz="2200" dirty="0">
                <a:latin typeface="Arial" panose="020B0604020202020204" pitchFamily="34" charset="0"/>
                <a:cs typeface="Arial" panose="020B0604020202020204" pitchFamily="34" charset="0"/>
              </a:rPr>
              <a:t>Ultimatum Game</a:t>
            </a:r>
          </a:p>
          <a:p>
            <a:pPr lvl="1">
              <a:lnSpc>
                <a:spcPct val="80000"/>
              </a:lnSpc>
            </a:pPr>
            <a:r>
              <a:rPr lang="en-US" altLang="en-US" sz="2200" dirty="0">
                <a:latin typeface="Arial" panose="020B0604020202020204" pitchFamily="34" charset="0"/>
                <a:cs typeface="Arial" panose="020B0604020202020204" pitchFamily="34" charset="0"/>
              </a:rPr>
              <a:t>The setup</a:t>
            </a:r>
          </a:p>
          <a:p>
            <a:pPr lvl="2">
              <a:lnSpc>
                <a:spcPct val="80000"/>
              </a:lnSpc>
            </a:pPr>
            <a:r>
              <a:rPr lang="en-US" altLang="en-US" sz="2200" dirty="0">
                <a:latin typeface="Arial" panose="020B0604020202020204" pitchFamily="34" charset="0"/>
                <a:cs typeface="Arial" panose="020B0604020202020204" pitchFamily="34" charset="0"/>
              </a:rPr>
              <a:t>Players</a:t>
            </a:r>
            <a:r>
              <a:rPr lang="en-GB" altLang="en-US" sz="2200" dirty="0">
                <a:latin typeface="Arial" panose="020B0604020202020204" pitchFamily="34" charset="0"/>
                <a:cs typeface="Arial" panose="020B0604020202020204" pitchFamily="34" charset="0"/>
              </a:rPr>
              <a:t>—</a:t>
            </a:r>
            <a:r>
              <a:rPr lang="en-US" altLang="en-US" sz="2200" dirty="0">
                <a:latin typeface="Arial" panose="020B0604020202020204" pitchFamily="34" charset="0"/>
                <a:cs typeface="Arial" panose="020B0604020202020204" pitchFamily="34" charset="0"/>
              </a:rPr>
              <a:t>there is a </a:t>
            </a:r>
            <a:r>
              <a:rPr lang="ja-JP" altLang="en-US" sz="2200" dirty="0">
                <a:latin typeface="Arial" panose="020B0604020202020204" pitchFamily="34" charset="0"/>
                <a:cs typeface="Arial" panose="020B0604020202020204" pitchFamily="34" charset="0"/>
              </a:rPr>
              <a:t>“</a:t>
            </a:r>
            <a:r>
              <a:rPr lang="en-US" altLang="ja-JP" sz="2200" dirty="0">
                <a:latin typeface="Arial" panose="020B0604020202020204" pitchFamily="34" charset="0"/>
                <a:cs typeface="Arial" panose="020B0604020202020204" pitchFamily="34" charset="0"/>
              </a:rPr>
              <a:t>proposer</a:t>
            </a:r>
            <a:r>
              <a:rPr lang="ja-JP" altLang="en-US" sz="2200" dirty="0">
                <a:latin typeface="Arial" panose="020B0604020202020204" pitchFamily="34" charset="0"/>
                <a:cs typeface="Arial" panose="020B0604020202020204" pitchFamily="34" charset="0"/>
              </a:rPr>
              <a:t>”</a:t>
            </a:r>
            <a:r>
              <a:rPr lang="en-US" altLang="ja-JP" sz="2200" dirty="0">
                <a:latin typeface="Arial" panose="020B0604020202020204" pitchFamily="34" charset="0"/>
                <a:cs typeface="Arial" panose="020B0604020202020204" pitchFamily="34" charset="0"/>
              </a:rPr>
              <a:t> and a </a:t>
            </a:r>
            <a:r>
              <a:rPr lang="ja-JP" altLang="en-US" sz="2200" dirty="0">
                <a:latin typeface="Arial" panose="020B0604020202020204" pitchFamily="34" charset="0"/>
                <a:cs typeface="Arial" panose="020B0604020202020204" pitchFamily="34" charset="0"/>
              </a:rPr>
              <a:t>“</a:t>
            </a:r>
            <a:r>
              <a:rPr lang="en-US" altLang="ja-JP" sz="2200" dirty="0">
                <a:latin typeface="Arial" panose="020B0604020202020204" pitchFamily="34" charset="0"/>
                <a:cs typeface="Arial" panose="020B0604020202020204" pitchFamily="34" charset="0"/>
              </a:rPr>
              <a:t>responder.</a:t>
            </a:r>
            <a:r>
              <a:rPr lang="ja-JP" altLang="en-US" sz="2200" dirty="0">
                <a:latin typeface="Arial" panose="020B0604020202020204" pitchFamily="34" charset="0"/>
                <a:cs typeface="Arial" panose="020B0604020202020204" pitchFamily="34" charset="0"/>
              </a:rPr>
              <a:t>”</a:t>
            </a:r>
            <a:endParaRPr lang="en-US" altLang="ja-JP" sz="2200" dirty="0">
              <a:latin typeface="Arial" panose="020B0604020202020204" pitchFamily="34" charset="0"/>
              <a:cs typeface="Arial" panose="020B0604020202020204" pitchFamily="34" charset="0"/>
            </a:endParaRPr>
          </a:p>
          <a:p>
            <a:pPr lvl="2">
              <a:lnSpc>
                <a:spcPct val="80000"/>
              </a:lnSpc>
            </a:pPr>
            <a:r>
              <a:rPr lang="en-US" altLang="en-US" sz="2200" dirty="0">
                <a:latin typeface="Arial" panose="020B0604020202020204" pitchFamily="34" charset="0"/>
                <a:cs typeface="Arial" panose="020B0604020202020204" pitchFamily="34" charset="0"/>
              </a:rPr>
              <a:t>The proposer is given a divisible pot of money.</a:t>
            </a:r>
          </a:p>
          <a:p>
            <a:pPr lvl="1">
              <a:lnSpc>
                <a:spcPct val="80000"/>
              </a:lnSpc>
            </a:pPr>
            <a:r>
              <a:rPr lang="en-US" altLang="en-US" sz="2200" dirty="0">
                <a:latin typeface="Arial" panose="020B0604020202020204" pitchFamily="34" charset="0"/>
                <a:cs typeface="Arial" panose="020B0604020202020204" pitchFamily="34" charset="0"/>
              </a:rPr>
              <a:t>The procedure</a:t>
            </a:r>
          </a:p>
          <a:p>
            <a:pPr lvl="2">
              <a:lnSpc>
                <a:spcPct val="80000"/>
              </a:lnSpc>
            </a:pPr>
            <a:r>
              <a:rPr lang="en-US" altLang="en-US" sz="2200" dirty="0">
                <a:latin typeface="Arial" panose="020B0604020202020204" pitchFamily="34" charset="0"/>
                <a:cs typeface="Arial" panose="020B0604020202020204" pitchFamily="34" charset="0"/>
              </a:rPr>
              <a:t>Step 1: The proposer offers some share of the money to the responder.</a:t>
            </a:r>
          </a:p>
          <a:p>
            <a:pPr lvl="2">
              <a:lnSpc>
                <a:spcPct val="80000"/>
              </a:lnSpc>
            </a:pPr>
            <a:r>
              <a:rPr lang="en-US" altLang="en-US" sz="2200" dirty="0">
                <a:latin typeface="Arial" panose="020B0604020202020204" pitchFamily="34" charset="0"/>
                <a:cs typeface="Arial" panose="020B0604020202020204" pitchFamily="34" charset="0"/>
              </a:rPr>
              <a:t>Step 2: The responder knowing the offer and size of the pot has to accept or reject the offer.</a:t>
            </a:r>
          </a:p>
          <a:p>
            <a:pPr lvl="1">
              <a:lnSpc>
                <a:spcPct val="80000"/>
              </a:lnSpc>
            </a:pPr>
            <a:r>
              <a:rPr lang="en-US" altLang="en-US" sz="2200" dirty="0">
                <a:latin typeface="Arial" panose="020B0604020202020204" pitchFamily="34" charset="0"/>
                <a:cs typeface="Arial" panose="020B0604020202020204" pitchFamily="34" charset="0"/>
              </a:rPr>
              <a:t>The outcome</a:t>
            </a:r>
          </a:p>
          <a:p>
            <a:pPr lvl="2">
              <a:lnSpc>
                <a:spcPct val="80000"/>
              </a:lnSpc>
            </a:pPr>
            <a:r>
              <a:rPr lang="en-US" altLang="en-US" sz="2200" dirty="0">
                <a:latin typeface="Arial" panose="020B0604020202020204" pitchFamily="34" charset="0"/>
                <a:cs typeface="Arial" panose="020B0604020202020204" pitchFamily="34" charset="0"/>
              </a:rPr>
              <a:t>If the responder accepts, she gets to keep the offer and the proposer keeps the rest.</a:t>
            </a:r>
          </a:p>
          <a:p>
            <a:pPr lvl="2">
              <a:lnSpc>
                <a:spcPct val="80000"/>
              </a:lnSpc>
            </a:pPr>
            <a:r>
              <a:rPr lang="en-US" altLang="en-US" sz="2200" dirty="0">
                <a:latin typeface="Arial" panose="020B0604020202020204" pitchFamily="34" charset="0"/>
                <a:cs typeface="Arial" panose="020B0604020202020204" pitchFamily="34" charset="0"/>
              </a:rPr>
              <a:t>If the responder rejects, then neither player receives anything.</a:t>
            </a:r>
          </a:p>
          <a:p>
            <a:endParaRPr lang="en-US" dirty="0"/>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192848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5" name="Picture 4" descr="Text&#10;&#10;Description automatically generated">
            <a:extLst>
              <a:ext uri="{FF2B5EF4-FFF2-40B4-BE49-F238E27FC236}">
                <a16:creationId xmlns:a16="http://schemas.microsoft.com/office/drawing/2014/main" id="{CA56F760-4145-074F-AD4C-06A5EEF7F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 y="711200"/>
            <a:ext cx="4523362" cy="2765270"/>
          </a:xfrm>
          <a:prstGeom prst="rect">
            <a:avLst/>
          </a:prstGeom>
        </p:spPr>
      </p:pic>
      <p:pic>
        <p:nvPicPr>
          <p:cNvPr id="9" name="Picture 8">
            <a:extLst>
              <a:ext uri="{FF2B5EF4-FFF2-40B4-BE49-F238E27FC236}">
                <a16:creationId xmlns:a16="http://schemas.microsoft.com/office/drawing/2014/main" id="{0FA9090A-9BBA-704C-B897-39A46061FB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711200"/>
            <a:ext cx="4584700" cy="276527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A1E16987-5787-6247-8487-1AB9D600C8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125" y="3479800"/>
            <a:ext cx="4406900" cy="26670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7C11FE1E-AB4E-F046-AD95-7B36D831D2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8911" y="3505199"/>
            <a:ext cx="4503964" cy="2676641"/>
          </a:xfrm>
          <a:prstGeom prst="rect">
            <a:avLst/>
          </a:prstGeom>
        </p:spPr>
      </p:pic>
    </p:spTree>
    <p:extLst>
      <p:ext uri="{BB962C8B-B14F-4D97-AF65-F5344CB8AC3E}">
        <p14:creationId xmlns:p14="http://schemas.microsoft.com/office/powerpoint/2010/main" val="1725674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a:bodyPr>
          <a:lstStyle/>
          <a:p>
            <a:r>
              <a:rPr lang="en-US" dirty="0"/>
              <a:t>Experiments and Culture</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The Dictator Game is exactly the same as the Ultimatum Game except that the responder is not given an opportunity to accept or reject the offer.</a:t>
            </a:r>
          </a:p>
          <a:p>
            <a:pPr lvl="1"/>
            <a:r>
              <a:rPr lang="en-US" altLang="en-US" sz="2400" dirty="0">
                <a:latin typeface="Arial" panose="020B0604020202020204" pitchFamily="34" charset="0"/>
                <a:cs typeface="Arial" panose="020B0604020202020204" pitchFamily="34" charset="0"/>
              </a:rPr>
              <a:t>The proposer (dictator) merely dictates the division.</a:t>
            </a:r>
          </a:p>
          <a:p>
            <a:pPr lvl="1"/>
            <a:r>
              <a:rPr lang="en-US" altLang="en-US" sz="2400" dirty="0">
                <a:latin typeface="Arial" panose="020B0604020202020204" pitchFamily="34" charset="0"/>
                <a:cs typeface="Arial" panose="020B0604020202020204" pitchFamily="34" charset="0"/>
              </a:rPr>
              <a:t>This game offers an interesting contrast to the Ultimatum Game because it allows the analyst to see if a proposer makes a positive offer out of a “</a:t>
            </a:r>
            <a:r>
              <a:rPr lang="en-US" altLang="ja-JP" sz="2400" dirty="0">
                <a:latin typeface="Arial" panose="020B0604020202020204" pitchFamily="34" charset="0"/>
                <a:cs typeface="Arial" panose="020B0604020202020204" pitchFamily="34" charset="0"/>
              </a:rPr>
              <a:t>sense of fairness” or “fear of rejection.”</a:t>
            </a:r>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a:p>
            <a:endParaRPr lang="en-US" dirty="0"/>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2645411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a:bodyPr>
          <a:lstStyle/>
          <a:p>
            <a:r>
              <a:rPr lang="en-US" dirty="0"/>
              <a:t>Experiments and Culture</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Both the Ultimatum and Dictator Games have been played in numerous experimental settings in virtually all of the industrialized democracies in the world.</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results from these experiments suggest that the way these games are played varies systematically across cultures. </a:t>
            </a:r>
            <a:endParaRPr lang="en-US" dirty="0"/>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218447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Classical Cultural Arguments: Mill and Montesquieu</a:t>
            </a:r>
          </a:p>
        </p:txBody>
      </p:sp>
      <p:sp>
        <p:nvSpPr>
          <p:cNvPr id="9" name="Content Placeholder 8"/>
          <p:cNvSpPr>
            <a:spLocks noGrp="1"/>
          </p:cNvSpPr>
          <p:nvPr>
            <p:ph idx="1"/>
          </p:nvPr>
        </p:nvSpPr>
        <p:spPr/>
        <p:txBody>
          <a:bodyPr>
            <a:normAutofit lnSpcReduction="10000"/>
          </a:bodyPr>
          <a:lstStyle/>
          <a:p>
            <a:r>
              <a:rPr lang="en-US" altLang="en-US" sz="2400" dirty="0">
                <a:latin typeface="Arial" panose="020B0604020202020204" pitchFamily="34" charset="0"/>
                <a:cs typeface="Arial" panose="020B0604020202020204" pitchFamily="34" charset="0"/>
              </a:rPr>
              <a:t>Montesquieu (1721, 1752)</a:t>
            </a:r>
          </a:p>
          <a:p>
            <a:pPr lvl="1"/>
            <a:r>
              <a:rPr lang="en-US" altLang="en-US" sz="2400" dirty="0">
                <a:latin typeface="Arial" panose="020B0604020202020204" pitchFamily="34" charset="0"/>
                <a:cs typeface="Arial" panose="020B0604020202020204" pitchFamily="34" charset="0"/>
              </a:rPr>
              <a:t>Each form of government requires definite cultural patterns to be present to endure:</a:t>
            </a:r>
            <a:endParaRPr lang="en-US" altLang="en-US" sz="2400" dirty="0">
              <a:solidFill>
                <a:srgbClr val="FF0000"/>
              </a:solidFill>
              <a:latin typeface="Arial" panose="020B0604020202020204" pitchFamily="34" charset="0"/>
              <a:cs typeface="Arial" panose="020B0604020202020204" pitchFamily="34" charset="0"/>
            </a:endParaRPr>
          </a:p>
          <a:p>
            <a:pPr lvl="2"/>
            <a:r>
              <a:rPr lang="en-US" altLang="en-US" dirty="0">
                <a:latin typeface="Arial" panose="020B0604020202020204" pitchFamily="34" charset="0"/>
                <a:cs typeface="Arial" panose="020B0604020202020204" pitchFamily="34" charset="0"/>
              </a:rPr>
              <a:t>Monarchy is most suited to European states.</a:t>
            </a:r>
          </a:p>
          <a:p>
            <a:pPr lvl="2"/>
            <a:r>
              <a:rPr lang="en-US" altLang="en-US" dirty="0">
                <a:latin typeface="Arial" panose="020B0604020202020204" pitchFamily="34" charset="0"/>
                <a:cs typeface="Arial" panose="020B0604020202020204" pitchFamily="34" charset="0"/>
              </a:rPr>
              <a:t>Despotism is most suited to the Orient.</a:t>
            </a:r>
          </a:p>
          <a:p>
            <a:pPr lvl="2"/>
            <a:r>
              <a:rPr lang="en-US" altLang="en-US" dirty="0">
                <a:latin typeface="Arial" panose="020B0604020202020204" pitchFamily="34" charset="0"/>
                <a:cs typeface="Arial" panose="020B0604020202020204" pitchFamily="34" charset="0"/>
              </a:rPr>
              <a:t>Democracy is most suited to the ancient world.</a:t>
            </a:r>
          </a:p>
          <a:p>
            <a:pPr lvl="2"/>
            <a:endParaRPr lang="en-US" altLang="en-US"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As a result, Montesquieu says that it is only by chance that you can successfully export the institutions of one country to another.</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015143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dirty="0"/>
          </a:p>
        </p:txBody>
      </p:sp>
      <p:pic>
        <p:nvPicPr>
          <p:cNvPr id="4" name="Picture 3" descr="Figure_06_0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
            <a:ext cx="6241591" cy="6260448"/>
          </a:xfrm>
          <a:prstGeom prst="rect">
            <a:avLst/>
          </a:prstGeom>
        </p:spPr>
      </p:pic>
    </p:spTree>
    <p:extLst>
      <p:ext uri="{BB962C8B-B14F-4D97-AF65-F5344CB8AC3E}">
        <p14:creationId xmlns:p14="http://schemas.microsoft.com/office/powerpoint/2010/main" val="2978408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6" name="Picture 5" descr="A group of people in a boat on a body of water&#10;&#10;Description automatically generated">
            <a:extLst>
              <a:ext uri="{FF2B5EF4-FFF2-40B4-BE49-F238E27FC236}">
                <a16:creationId xmlns:a16="http://schemas.microsoft.com/office/drawing/2014/main" id="{4954BBB9-03B9-1249-9789-E84018DD5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47800"/>
            <a:ext cx="8255000" cy="3962400"/>
          </a:xfrm>
          <a:prstGeom prst="rect">
            <a:avLst/>
          </a:prstGeom>
        </p:spPr>
      </p:pic>
      <p:sp>
        <p:nvSpPr>
          <p:cNvPr id="7" name="TextBox 6">
            <a:extLst>
              <a:ext uri="{FF2B5EF4-FFF2-40B4-BE49-F238E27FC236}">
                <a16:creationId xmlns:a16="http://schemas.microsoft.com/office/drawing/2014/main" id="{5575942B-DAD9-9140-8457-245D5B050E41}"/>
              </a:ext>
            </a:extLst>
          </p:cNvPr>
          <p:cNvSpPr txBox="1"/>
          <p:nvPr/>
        </p:nvSpPr>
        <p:spPr>
          <a:xfrm>
            <a:off x="1066800" y="5715000"/>
            <a:ext cx="2813591" cy="369332"/>
          </a:xfrm>
          <a:prstGeom prst="rect">
            <a:avLst/>
          </a:prstGeom>
          <a:noFill/>
        </p:spPr>
        <p:txBody>
          <a:bodyPr wrap="none" rtlCol="0">
            <a:spAutoFit/>
          </a:bodyPr>
          <a:lstStyle/>
          <a:p>
            <a:r>
              <a:rPr lang="en-US" dirty="0" err="1"/>
              <a:t>Lamelara</a:t>
            </a:r>
            <a:r>
              <a:rPr lang="en-US" dirty="0"/>
              <a:t> hunting whales.</a:t>
            </a:r>
          </a:p>
        </p:txBody>
      </p:sp>
    </p:spTree>
    <p:extLst>
      <p:ext uri="{BB962C8B-B14F-4D97-AF65-F5344CB8AC3E}">
        <p14:creationId xmlns:p14="http://schemas.microsoft.com/office/powerpoint/2010/main" val="1660498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a:bodyPr>
          <a:lstStyle/>
          <a:p>
            <a:r>
              <a:rPr lang="en-US" dirty="0"/>
              <a:t>Experiments and Culture</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fontScale="92500" lnSpcReduction="10000"/>
          </a:bodyPr>
          <a:lstStyle/>
          <a:p>
            <a:r>
              <a:rPr lang="en-US" sz="2400" dirty="0">
                <a:latin typeface="Arial" panose="020B0604020202020204" pitchFamily="34" charset="0"/>
                <a:cs typeface="Arial" panose="020B0604020202020204" pitchFamily="34" charset="0"/>
              </a:rPr>
              <a:t>When faced with novel situation, they look for analogs in their daily experience, saying, “what familiar situation is this like?” and then they act in a way appropriate for analogous situation.</a:t>
            </a:r>
          </a:p>
          <a:p>
            <a:r>
              <a:rPr lang="en-US" sz="2400" dirty="0">
                <a:latin typeface="Arial" panose="020B0604020202020204" pitchFamily="34" charset="0"/>
                <a:cs typeface="Arial" panose="020B0604020202020204" pitchFamily="34" charset="0"/>
              </a:rPr>
              <a:t>Culture is perhaps a shared way of playing games. Life is made up of lots of strategic situations and our culture affects how we play in these games.</a:t>
            </a:r>
          </a:p>
          <a:p>
            <a:r>
              <a:rPr lang="en-US" sz="2000" dirty="0">
                <a:latin typeface="Arial" panose="020B0604020202020204" pitchFamily="34" charset="0"/>
                <a:cs typeface="Arial" panose="020B0604020202020204" pitchFamily="34" charset="0"/>
              </a:rPr>
              <a:t>Higher degrees of cooperation and market integration were associated </a:t>
            </a:r>
            <a:r>
              <a:rPr lang="en-US" sz="2000">
                <a:latin typeface="Arial" panose="020B0604020202020204" pitchFamily="34" charset="0"/>
                <a:cs typeface="Arial" panose="020B0604020202020204" pitchFamily="34" charset="0"/>
              </a:rPr>
              <a:t>with higher offers in the game.</a:t>
            </a:r>
            <a:endParaRPr lang="en-US" sz="20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What are the implications of these experiments for the relationship between culture and democracy?</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608477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F89C92-D894-2F47-92AA-EE36A8F352E1}"/>
              </a:ext>
            </a:extLst>
          </p:cNvPr>
          <p:cNvSpPr>
            <a:spLocks noGrp="1"/>
          </p:cNvSpPr>
          <p:nvPr>
            <p:ph type="title"/>
          </p:nvPr>
        </p:nvSpPr>
        <p:spPr/>
        <p:txBody>
          <a:bodyPr>
            <a:normAutofit/>
          </a:bodyPr>
          <a:lstStyle/>
          <a:p>
            <a:r>
              <a:rPr lang="en-US" dirty="0"/>
              <a:t>Experiments and Culture</a:t>
            </a:r>
          </a:p>
        </p:txBody>
      </p:sp>
      <p:sp>
        <p:nvSpPr>
          <p:cNvPr id="4" name="Content Placeholder 3">
            <a:extLst>
              <a:ext uri="{FF2B5EF4-FFF2-40B4-BE49-F238E27FC236}">
                <a16:creationId xmlns:a16="http://schemas.microsoft.com/office/drawing/2014/main" id="{019B1A7F-FF76-244F-8E2D-4CF2F7177F25}"/>
              </a:ext>
            </a:extLst>
          </p:cNvPr>
          <p:cNvSpPr>
            <a:spLocks noGrp="1"/>
          </p:cNvSpPr>
          <p:nvPr>
            <p:ph idx="1"/>
          </p:nvPr>
        </p:nvSpPr>
        <p:spPr/>
        <p:txBody>
          <a:bodyPr>
            <a:normAutofit fontScale="92500" lnSpcReduction="20000"/>
          </a:bodyPr>
          <a:lstStyle/>
          <a:p>
            <a:r>
              <a:rPr lang="en-US" sz="2400" dirty="0">
                <a:latin typeface="Arial" panose="020B0604020202020204" pitchFamily="34" charset="0"/>
                <a:cs typeface="Arial" panose="020B0604020202020204" pitchFamily="34" charset="0"/>
              </a:rPr>
              <a:t>We can think of democracy as a game that individuals must play.</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Some countries will find it easier to support democracy than others because the individuals in those countries will have analogous games in their everyday lives that make it beneficial and easier for them to play the democracy game.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 other words, culture—a shared way of playing games—may well affect the emergence and survival of democracy.</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We need more research on this question—we just don’t know at the moment.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3035827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533400"/>
            <a:ext cx="8229600" cy="1219200"/>
          </a:xfrm>
        </p:spPr>
        <p:txBody>
          <a:bodyPr>
            <a:normAutofit fontScale="90000"/>
          </a:bodyPr>
          <a:lstStyle/>
          <a:p>
            <a:r>
              <a:rPr lang="en-US" dirty="0"/>
              <a:t>Civic Culture and Social Capital</a:t>
            </a:r>
          </a:p>
        </p:txBody>
      </p:sp>
      <p:sp>
        <p:nvSpPr>
          <p:cNvPr id="9" name="Content Placeholder 8"/>
          <p:cNvSpPr>
            <a:spLocks noGrp="1"/>
          </p:cNvSpPr>
          <p:nvPr>
            <p:ph idx="1"/>
          </p:nvPr>
        </p:nvSpPr>
        <p:spPr>
          <a:xfrm>
            <a:off x="457200" y="1828800"/>
            <a:ext cx="8229600" cy="4297363"/>
          </a:xfrm>
        </p:spPr>
        <p:txBody>
          <a:bodyPr>
            <a:normAutofit/>
          </a:bodyPr>
          <a:lstStyle/>
          <a:p>
            <a:pPr lvl="1"/>
            <a:r>
              <a:rPr lang="en-US" sz="2400" b="1" dirty="0"/>
              <a:t>Social capital</a:t>
            </a:r>
            <a:r>
              <a:rPr lang="en-US" sz="2400" dirty="0"/>
              <a:t>: the collective value of social networks and shared norms that promote reciprocity, trust, and social cooperation</a:t>
            </a:r>
          </a:p>
          <a:p>
            <a:pPr lvl="1"/>
            <a:r>
              <a:rPr lang="en-US" sz="2400" dirty="0"/>
              <a:t>Social capital has been made famous by Robert Putnam in two books: </a:t>
            </a:r>
            <a:r>
              <a:rPr lang="en-US" sz="2400" i="1" dirty="0"/>
              <a:t>Making Democracy Work </a:t>
            </a:r>
            <a:r>
              <a:rPr lang="en-US" sz="2400" dirty="0"/>
              <a:t>and</a:t>
            </a:r>
            <a:r>
              <a:rPr lang="en-US" sz="2400" i="1" dirty="0"/>
              <a:t> Bowling Alone.</a:t>
            </a:r>
          </a:p>
          <a:p>
            <a:pPr marL="1371600" lvl="3" indent="0">
              <a:buNone/>
            </a:pPr>
            <a:endParaRPr lang="en-US" i="1" dirty="0"/>
          </a:p>
          <a:p>
            <a:pPr marL="914400" lvl="2" indent="0">
              <a:buNone/>
            </a:pPr>
            <a:endParaRPr lang="en-US"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dirty="0"/>
          </a:p>
        </p:txBody>
      </p:sp>
      <p:pic>
        <p:nvPicPr>
          <p:cNvPr id="5" name="Picture 4" descr="A person walking in front of a sunset&#10;&#10;Description automatically generated">
            <a:extLst>
              <a:ext uri="{FF2B5EF4-FFF2-40B4-BE49-F238E27FC236}">
                <a16:creationId xmlns:a16="http://schemas.microsoft.com/office/drawing/2014/main" id="{201FEC84-8861-C64E-A3C2-24C1C862C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977481"/>
            <a:ext cx="4445000" cy="2222500"/>
          </a:xfrm>
          <a:prstGeom prst="rect">
            <a:avLst/>
          </a:prstGeom>
        </p:spPr>
      </p:pic>
    </p:spTree>
    <p:extLst>
      <p:ext uri="{BB962C8B-B14F-4D97-AF65-F5344CB8AC3E}">
        <p14:creationId xmlns:p14="http://schemas.microsoft.com/office/powerpoint/2010/main" val="52404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Classical Cultural Arguments: Mill and Montesquieu</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John Stuart Mill (1861)</a:t>
            </a:r>
          </a:p>
          <a:p>
            <a:pPr lvl="1"/>
            <a:r>
              <a:rPr lang="en-IN" altLang="ja-JP"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No one believes that every people is capable of working every sort of institutions.” (Mill 1861) </a:t>
            </a:r>
          </a:p>
          <a:p>
            <a:pPr lvl="1"/>
            <a:r>
              <a:rPr lang="en-US" altLang="en-US" sz="2400" dirty="0">
                <a:latin typeface="Arial" panose="020B0604020202020204" pitchFamily="34" charset="0"/>
                <a:cs typeface="Arial" panose="020B0604020202020204" pitchFamily="34" charset="0"/>
              </a:rPr>
              <a:t>Even those who wanted "civilized” government could not sustain it without the right “</a:t>
            </a:r>
            <a:r>
              <a:rPr lang="en-US" altLang="ja-JP" sz="2400" dirty="0">
                <a:latin typeface="Arial" panose="020B0604020202020204" pitchFamily="34" charset="0"/>
                <a:cs typeface="Arial" panose="020B0604020202020204" pitchFamily="34" charset="0"/>
              </a:rPr>
              <a:t>mental” and “moral habits.” They also needed some degree of development.</a:t>
            </a:r>
          </a:p>
          <a:p>
            <a:pPr lvl="2"/>
            <a:r>
              <a:rPr lang="en-US" altLang="en-US" dirty="0">
                <a:latin typeface="Arial" panose="020B0604020202020204" pitchFamily="34" charset="0"/>
                <a:cs typeface="Arial" panose="020B0604020202020204" pitchFamily="34" charset="0"/>
              </a:rPr>
              <a:t>Legislators should take account of </a:t>
            </a:r>
            <a:r>
              <a:rPr lang="ja-JP" altLang="en-US" dirty="0">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pre-existing habits and feelings</a:t>
            </a:r>
            <a:r>
              <a:rPr lang="ja-JP" altLang="en-US" dirty="0">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 when making laws and creating institutions.</a:t>
            </a: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13212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Classical Cultural Arguments: Mill and Montesquieu</a:t>
            </a:r>
          </a:p>
        </p:txBody>
      </p:sp>
      <p:sp>
        <p:nvSpPr>
          <p:cNvPr id="9" name="Content Placeholder 8"/>
          <p:cNvSpPr>
            <a:spLocks noGrp="1"/>
          </p:cNvSpPr>
          <p:nvPr>
            <p:ph idx="1"/>
          </p:nvPr>
        </p:nvSpPr>
        <p:spPr/>
        <p:txBody>
          <a:bodyPr>
            <a:normAutofit/>
          </a:bodyPr>
          <a:lstStyle/>
          <a:p>
            <a:r>
              <a:rPr lang="en-US" sz="2400" dirty="0"/>
              <a:t>The claims illustrate several potential problems that characterize some cultural arguments to this day.</a:t>
            </a:r>
          </a:p>
          <a:p>
            <a:pPr lvl="1"/>
            <a:r>
              <a:rPr lang="en-US" sz="2400" dirty="0"/>
              <a:t>1. Neither scholar specifically states exactly what it is about culture that matters for democracy.</a:t>
            </a:r>
          </a:p>
          <a:p>
            <a:pPr lvl="1"/>
            <a:r>
              <a:rPr lang="en-US" sz="2400" dirty="0"/>
              <a:t>2. The second problem relates to the purported causal relationship between cultural, economic, and political factors.</a:t>
            </a:r>
            <a:endParaRPr lang="en-US" altLang="en-US" sz="24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18578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_06_0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685800"/>
            <a:ext cx="6934200" cy="5881396"/>
          </a:xfrm>
          <a:prstGeom prst="rect">
            <a:avLst/>
          </a:prstGeom>
        </p:spPr>
      </p:pic>
    </p:spTree>
    <p:extLst>
      <p:ext uri="{BB962C8B-B14F-4D97-AF65-F5344CB8AC3E}">
        <p14:creationId xmlns:p14="http://schemas.microsoft.com/office/powerpoint/2010/main" val="18202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Cultural Modernization Theory</a:t>
            </a:r>
          </a:p>
        </p:txBody>
      </p:sp>
      <p:sp>
        <p:nvSpPr>
          <p:cNvPr id="9" name="Content Placeholder 8"/>
          <p:cNvSpPr>
            <a:spLocks noGrp="1"/>
          </p:cNvSpPr>
          <p:nvPr>
            <p:ph idx="1"/>
          </p:nvPr>
        </p:nvSpPr>
        <p:spPr/>
        <p:txBody>
          <a:bodyPr>
            <a:normAutofit/>
          </a:bodyPr>
          <a:lstStyle/>
          <a:p>
            <a:r>
              <a:rPr lang="en-US" altLang="en-US" sz="2400" b="1" i="1" dirty="0">
                <a:latin typeface="Arial" panose="020B0604020202020204" pitchFamily="34" charset="0"/>
                <a:cs typeface="Arial" panose="020B0604020202020204" pitchFamily="34" charset="0"/>
              </a:rPr>
              <a:t>Cultural</a:t>
            </a:r>
            <a:r>
              <a:rPr lang="en-US" altLang="en-US" sz="2400" b="1" dirty="0">
                <a:latin typeface="Arial" panose="020B0604020202020204" pitchFamily="34" charset="0"/>
                <a:cs typeface="Arial" panose="020B0604020202020204" pitchFamily="34" charset="0"/>
              </a:rPr>
              <a:t> modernization theory </a:t>
            </a:r>
            <a:r>
              <a:rPr lang="en-US" altLang="en-US" sz="2400" dirty="0">
                <a:latin typeface="Arial" panose="020B0604020202020204" pitchFamily="34" charset="0"/>
                <a:cs typeface="Arial" panose="020B0604020202020204" pitchFamily="34" charset="0"/>
              </a:rPr>
              <a:t>argues:</a:t>
            </a:r>
          </a:p>
          <a:p>
            <a:pPr lvl="1"/>
            <a:r>
              <a:rPr lang="en-US" altLang="en-US" sz="2400" dirty="0">
                <a:latin typeface="Arial" panose="020B0604020202020204" pitchFamily="34" charset="0"/>
                <a:cs typeface="Arial" panose="020B0604020202020204" pitchFamily="34" charset="0"/>
              </a:rPr>
              <a:t>Unlike stories of economic modernization, socioeconomic development does not </a:t>
            </a:r>
            <a:r>
              <a:rPr lang="en-US" altLang="en-US" sz="2400" i="1" dirty="0">
                <a:latin typeface="Arial" panose="020B0604020202020204" pitchFamily="34" charset="0"/>
                <a:cs typeface="Arial" panose="020B0604020202020204" pitchFamily="34" charset="0"/>
              </a:rPr>
              <a:t>directly</a:t>
            </a:r>
            <a:r>
              <a:rPr lang="en-US" altLang="en-US" sz="2400" dirty="0">
                <a:latin typeface="Arial" panose="020B0604020202020204" pitchFamily="34" charset="0"/>
                <a:cs typeface="Arial" panose="020B0604020202020204" pitchFamily="34" charset="0"/>
              </a:rPr>
              <a:t> cause democracy.</a:t>
            </a:r>
          </a:p>
          <a:p>
            <a:pPr lvl="1"/>
            <a:r>
              <a:rPr lang="en-US" altLang="en-US" sz="2400" dirty="0">
                <a:latin typeface="Arial" panose="020B0604020202020204" pitchFamily="34" charset="0"/>
                <a:cs typeface="Arial" panose="020B0604020202020204" pitchFamily="34" charset="0"/>
              </a:rPr>
              <a:t>Economic development produces certain cultural changes and it is these cultural changes that ultimately produce democratic reform.</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6452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F028FB-D1B3-1344-9A71-A0BE4F081695}"/>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DA592FC3-ABD1-644B-9F62-BBDEFAD5BAB2}"/>
              </a:ext>
            </a:extLst>
          </p:cNvPr>
          <p:cNvSpPr>
            <a:spLocks noGrp="1"/>
          </p:cNvSpPr>
          <p:nvPr>
            <p:ph type="title"/>
          </p:nvPr>
        </p:nvSpPr>
        <p:spPr/>
        <p:txBody>
          <a:bodyPr>
            <a:normAutofit fontScale="90000"/>
          </a:bodyPr>
          <a:lstStyle/>
          <a:p>
            <a:r>
              <a:rPr lang="en-US" dirty="0"/>
              <a:t>Cultural Modernization Theory</a:t>
            </a:r>
          </a:p>
        </p:txBody>
      </p:sp>
      <p:sp>
        <p:nvSpPr>
          <p:cNvPr id="4" name="Content Placeholder 3">
            <a:extLst>
              <a:ext uri="{FF2B5EF4-FFF2-40B4-BE49-F238E27FC236}">
                <a16:creationId xmlns:a16="http://schemas.microsoft.com/office/drawing/2014/main" id="{C6F4B1FB-4AC0-1B48-9AD5-D546A5525ABC}"/>
              </a:ext>
            </a:extLst>
          </p:cNvPr>
          <p:cNvSpPr>
            <a:spLocks noGrp="1"/>
          </p:cNvSpPr>
          <p:nvPr>
            <p:ph idx="1"/>
          </p:nvPr>
        </p:nvSpPr>
        <p:spPr/>
        <p:txBody>
          <a:bodyPr/>
          <a:lstStyle/>
          <a:p>
            <a:pPr marL="0" indent="0">
              <a:buNone/>
            </a:pPr>
            <a:r>
              <a:rPr lang="en-US" dirty="0"/>
              <a:t>"Socioeconomic development brings roughly predictable cultural changes…[and] these changes make democracy increasingly likely to emerge where it does not yet exist…”</a:t>
            </a:r>
          </a:p>
          <a:p>
            <a:pPr marL="0" indent="0">
              <a:buNone/>
            </a:pPr>
            <a:r>
              <a:rPr lang="en-US" dirty="0"/>
              <a:t>- </a:t>
            </a:r>
            <a:r>
              <a:rPr lang="en-US" dirty="0" err="1"/>
              <a:t>Inghlehart</a:t>
            </a:r>
            <a:r>
              <a:rPr lang="en-US" dirty="0"/>
              <a:t> &amp; </a:t>
            </a:r>
            <a:r>
              <a:rPr lang="en-US" dirty="0" err="1"/>
              <a:t>Welzel</a:t>
            </a:r>
            <a:r>
              <a:rPr lang="en-US" dirty="0"/>
              <a:t> (2005, p. 15)</a:t>
            </a:r>
          </a:p>
        </p:txBody>
      </p:sp>
      <p:sp>
        <p:nvSpPr>
          <p:cNvPr id="5" name="Slide Number Placeholder 4">
            <a:extLst>
              <a:ext uri="{FF2B5EF4-FFF2-40B4-BE49-F238E27FC236}">
                <a16:creationId xmlns:a16="http://schemas.microsoft.com/office/drawing/2014/main" id="{5995854D-E031-EB42-BF16-9230123B647D}"/>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802065673"/>
      </p:ext>
    </p:extLst>
  </p:cSld>
  <p:clrMapOvr>
    <a:masterClrMapping/>
  </p:clrMapOvr>
</p:sld>
</file>

<file path=ppt/theme/theme1.xml><?xml version="1.0" encoding="utf-8"?>
<a:theme xmlns:a="http://schemas.openxmlformats.org/drawingml/2006/main" name="Clark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rk_theme" id="{6D3C4192-43BE-42B2-9DC5-8F2DE9239319}" vid="{ACE80605-734D-477D-977F-CF3EAC515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Clark_theme</Template>
  <TotalTime>9060</TotalTime>
  <Words>2960</Words>
  <Application>Microsoft Office PowerPoint</Application>
  <PresentationFormat>On-screen Show (4:3)</PresentationFormat>
  <Paragraphs>309</Paragraphs>
  <Slides>44</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Clark_theme</vt:lpstr>
      <vt:lpstr>PowerPoint Presentation</vt:lpstr>
      <vt:lpstr>Introduction: 2 views of culture</vt:lpstr>
      <vt:lpstr>Classical Cultural Arguments: Mill and Montesquieu</vt:lpstr>
      <vt:lpstr>Classical Cultural Arguments: Mill and Montesquieu</vt:lpstr>
      <vt:lpstr>Classical Cultural Arguments: Mill and Montesquieu</vt:lpstr>
      <vt:lpstr>Classical Cultural Arguments: Mill and Montesquieu</vt:lpstr>
      <vt:lpstr>PowerPoint Presentation</vt:lpstr>
      <vt:lpstr>Cultural Modernization Theory</vt:lpstr>
      <vt:lpstr>Cultural Modernization Theory</vt:lpstr>
      <vt:lpstr>Does Democracy Require a Civic Culture?</vt:lpstr>
      <vt:lpstr>Does Democracy Require a Civic Culture?</vt:lpstr>
      <vt:lpstr>Does Democracy Require a Civic Culture?</vt:lpstr>
      <vt:lpstr>Does Democracy Require a Civic Culture?</vt:lpstr>
      <vt:lpstr>Does Democracy Require a Civic Culture?</vt:lpstr>
      <vt:lpstr>PowerPoint Presentation</vt:lpstr>
      <vt:lpstr>PowerPoint Presentation</vt:lpstr>
      <vt:lpstr>Does Democracy Require a Civic Culture?</vt:lpstr>
      <vt:lpstr>Does Democracy Require a Civic Culture?</vt:lpstr>
      <vt:lpstr>Does Democracy Require a Civic Culture?</vt:lpstr>
      <vt:lpstr>PowerPoint Presentation</vt:lpstr>
      <vt:lpstr>PowerPoint Presentation</vt:lpstr>
      <vt:lpstr>Democratic Chicken and Egg Problems</vt:lpstr>
      <vt:lpstr>Surveys and Comparative Research</vt:lpstr>
      <vt:lpstr>Surveys and Comparative Research</vt:lpstr>
      <vt:lpstr>Surveys and Comparative Research</vt:lpstr>
      <vt:lpstr> Surveys and Comparative Research </vt:lpstr>
      <vt:lpstr>Are Some Religions Incompatible With Democracy?</vt:lpstr>
      <vt:lpstr>Are Some Religions Incompatible With Democracy?</vt:lpstr>
      <vt:lpstr>Are Some Religions Incompatible With Democracy?</vt:lpstr>
      <vt:lpstr>Are Some Religions Incompatible With Democracy?</vt:lpstr>
      <vt:lpstr>Are Some Religions Incompatible With Democracy?</vt:lpstr>
      <vt:lpstr>Are Some Religions Incompatible With Democracy?</vt:lpstr>
      <vt:lpstr>Are Some Religions Incompatible With Democracy?</vt:lpstr>
      <vt:lpstr>Are Some Religions Incompatible With Democracy?</vt:lpstr>
      <vt:lpstr>Experiments and Culture</vt:lpstr>
      <vt:lpstr>Experiments and Culture</vt:lpstr>
      <vt:lpstr>PowerPoint Presentation</vt:lpstr>
      <vt:lpstr>Experiments and Culture</vt:lpstr>
      <vt:lpstr>Experiments and Culture</vt:lpstr>
      <vt:lpstr>PowerPoint Presentation</vt:lpstr>
      <vt:lpstr>PowerPoint Presentation</vt:lpstr>
      <vt:lpstr>Experiments and Culture</vt:lpstr>
      <vt:lpstr>Experiments and Culture</vt:lpstr>
      <vt:lpstr>Civic Culture and Social Capital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Reuben C Kline</cp:lastModifiedBy>
  <cp:revision>123</cp:revision>
  <dcterms:created xsi:type="dcterms:W3CDTF">2006-08-16T00:00:00Z</dcterms:created>
  <dcterms:modified xsi:type="dcterms:W3CDTF">2023-03-01T02:18:11Z</dcterms:modified>
</cp:coreProperties>
</file>