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7"/>
  </p:notesMasterIdLst>
  <p:sldIdLst>
    <p:sldId id="256" r:id="rId2"/>
    <p:sldId id="293" r:id="rId3"/>
    <p:sldId id="294" r:id="rId4"/>
    <p:sldId id="260" r:id="rId5"/>
    <p:sldId id="261" r:id="rId6"/>
    <p:sldId id="262" r:id="rId7"/>
    <p:sldId id="263" r:id="rId8"/>
    <p:sldId id="264" r:id="rId9"/>
    <p:sldId id="307" r:id="rId10"/>
    <p:sldId id="265" r:id="rId11"/>
    <p:sldId id="266" r:id="rId12"/>
    <p:sldId id="308" r:id="rId13"/>
    <p:sldId id="267" r:id="rId14"/>
    <p:sldId id="304" r:id="rId15"/>
    <p:sldId id="309" r:id="rId16"/>
    <p:sldId id="268" r:id="rId17"/>
    <p:sldId id="269" r:id="rId18"/>
    <p:sldId id="271" r:id="rId19"/>
    <p:sldId id="272" r:id="rId20"/>
    <p:sldId id="273" r:id="rId21"/>
    <p:sldId id="275" r:id="rId22"/>
    <p:sldId id="295" r:id="rId23"/>
    <p:sldId id="276" r:id="rId24"/>
    <p:sldId id="277" r:id="rId25"/>
    <p:sldId id="278" r:id="rId26"/>
    <p:sldId id="279" r:id="rId27"/>
    <p:sldId id="280" r:id="rId28"/>
    <p:sldId id="296" r:id="rId29"/>
    <p:sldId id="297" r:id="rId30"/>
    <p:sldId id="298" r:id="rId31"/>
    <p:sldId id="299" r:id="rId32"/>
    <p:sldId id="300" r:id="rId33"/>
    <p:sldId id="281" r:id="rId34"/>
    <p:sldId id="282" r:id="rId35"/>
    <p:sldId id="283" r:id="rId36"/>
    <p:sldId id="284" r:id="rId37"/>
    <p:sldId id="305" r:id="rId38"/>
    <p:sldId id="285" r:id="rId39"/>
    <p:sldId id="286" r:id="rId40"/>
    <p:sldId id="287" r:id="rId41"/>
    <p:sldId id="288" r:id="rId42"/>
    <p:sldId id="290" r:id="rId43"/>
    <p:sldId id="306" r:id="rId44"/>
    <p:sldId id="292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6" autoAdjust="0"/>
    <p:restoredTop sz="77415" autoAdjust="0"/>
  </p:normalViewPr>
  <p:slideViewPr>
    <p:cSldViewPr>
      <p:cViewPr varScale="1">
        <p:scale>
          <a:sx n="67" d="100"/>
          <a:sy n="67" d="100"/>
        </p:scale>
        <p:origin x="842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22B10-FE80-4935-B9C9-55F2DE02CE5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74C31-EB4A-4B21-8134-CB5741A1D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4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40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2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35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some examples of public goods? Clean air, lighthouses,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36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96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2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9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02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what this means for the East German example. </a:t>
            </a:r>
            <a:r>
              <a:rPr lang="en-US"/>
              <a:t>Help explain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5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4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31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01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30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C27A288-24E8-1C47-A505-BCE514E288D8}" type="slidenum">
              <a:rPr lang="en-US" sz="1100">
                <a:latin typeface="Times New Roman" charset="0"/>
              </a:rPr>
              <a:pPr/>
              <a:t>29</a:t>
            </a:fld>
            <a:endParaRPr lang="en-US" sz="110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ACF506F-EECF-224F-A0C8-57F49B38F333}" type="slidenum">
              <a:rPr lang="en-US" sz="1100">
                <a:latin typeface="Times New Roman" charset="0"/>
              </a:rPr>
              <a:pPr/>
              <a:t>30</a:t>
            </a:fld>
            <a:endParaRPr lang="en-US" sz="110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1BEAF4C-26A7-7742-8943-1BBB02A923F6}" type="slidenum">
              <a:rPr lang="en-US" sz="1100">
                <a:latin typeface="Times New Roman" charset="0"/>
              </a:rPr>
              <a:pPr/>
              <a:t>31</a:t>
            </a:fld>
            <a:endParaRPr lang="en-US" sz="110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7BC123A-FE28-3640-8596-A34EABF03C51}" type="slidenum">
              <a:rPr lang="en-US" sz="1100">
                <a:latin typeface="Times New Roman" charset="0"/>
              </a:rPr>
              <a:pPr/>
              <a:t>32</a:t>
            </a:fld>
            <a:endParaRPr lang="en-US" sz="110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70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94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12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61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48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661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95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98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80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by the authoritarian elite to stick with the political status quo or liberalize depends on how it thinks the democratic opposition will respond to liberalization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55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631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1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73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7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5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71600" y="1143000"/>
            <a:ext cx="6400800" cy="1828800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131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3008313" cy="7283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2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0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696200" cy="4449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7010400" cy="365125"/>
          </a:xfrm>
        </p:spPr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5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2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8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7238"/>
            <a:ext cx="4040188" cy="563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799"/>
            <a:ext cx="4040188" cy="3535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27238"/>
            <a:ext cx="4041775" cy="563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90799"/>
            <a:ext cx="4041775" cy="3535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6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9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4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2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50" smtClean="0">
                <a:effectLst/>
              </a:defRPr>
            </a:lvl1pPr>
          </a:lstStyle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0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Democratic Transitions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256500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East Germany 1989</a:t>
            </a:r>
          </a:p>
          <a:p>
            <a:pPr lvl="1"/>
            <a:r>
              <a:rPr lang="en-US" sz="2400" dirty="0"/>
              <a:t>The liberalizing reform policies introduced by Gorbachev in the Soviet Union encouraged reformists and opposition groups in other countries in Eastern Europe.</a:t>
            </a:r>
          </a:p>
          <a:p>
            <a:pPr lvl="1"/>
            <a:r>
              <a:rPr lang="en-US" sz="2400" dirty="0"/>
              <a:t>People at the time didn’t see them as signs of the imminent collapse of Communist control.</a:t>
            </a:r>
          </a:p>
          <a:p>
            <a:pPr lvl="1"/>
            <a:r>
              <a:rPr lang="en-US" sz="2400" i="1" dirty="0"/>
              <a:t>Nobody</a:t>
            </a:r>
            <a:r>
              <a:rPr lang="en-US" sz="2400" dirty="0"/>
              <a:t> predicted the fall of the Berlin Wall, much less the entire Soviet system.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2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East Germany 1989</a:t>
            </a:r>
          </a:p>
          <a:p>
            <a:pPr lvl="1"/>
            <a:r>
              <a:rPr lang="en-US" sz="2600" dirty="0"/>
              <a:t>The situation began to change when Hungary decided to open its border with Austria in August 1989, breaching the Iron Curtain. </a:t>
            </a:r>
          </a:p>
          <a:p>
            <a:pPr lvl="1"/>
            <a:r>
              <a:rPr lang="en-GB" sz="2600" dirty="0"/>
              <a:t>Thousands of East Germans had left their possessions and relatives for freedom.</a:t>
            </a:r>
          </a:p>
          <a:p>
            <a:pPr lvl="1"/>
            <a:r>
              <a:rPr lang="en-GB" sz="2600" dirty="0"/>
              <a:t>The willingness of East Germans to leave so much behind is further evidence that few at the time foresaw the imminent collapse of the Communist system in East Germany.</a:t>
            </a:r>
            <a:endParaRPr lang="en-US" sz="2600" dirty="0"/>
          </a:p>
          <a:p>
            <a:pPr lvl="1"/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0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4BB91AC-6A06-4FF0-B095-2B038D80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" y="0"/>
            <a:ext cx="8754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East Germany 1989</a:t>
            </a:r>
          </a:p>
          <a:p>
            <a:pPr lvl="1"/>
            <a:r>
              <a:rPr lang="en-US" dirty="0"/>
              <a:t>Although tens of thousands of East Germans fled the country</a:t>
            </a:r>
          </a:p>
          <a:p>
            <a:pPr lvl="1"/>
            <a:r>
              <a:rPr lang="en-US" dirty="0"/>
              <a:t>the mass protests continued and were emboldened when Gorbachev announced that the Soviets would no longer intervene militarily in Eastern Europe to prop up Communist governments</a:t>
            </a:r>
          </a:p>
          <a:p>
            <a:pPr lvl="1"/>
            <a:r>
              <a:rPr lang="en-GB" dirty="0"/>
              <a:t>Reunification finally took place on October 3, 1990, when the areas of the former German Democratic Republic were incorporated into the Federal Republic of Germany.</a:t>
            </a:r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7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DC5862-E132-8F4A-9A71-34D9CDE6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11016-2A18-8746-898F-7F9336B9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A large crowd of people&#10;&#10;Description automatically generated">
            <a:extLst>
              <a:ext uri="{FF2B5EF4-FFF2-40B4-BE49-F238E27FC236}">
                <a16:creationId xmlns:a16="http://schemas.microsoft.com/office/drawing/2014/main" id="{E415BA03-9DBC-8040-9F3C-9BDCF295E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156"/>
            <a:ext cx="9144000" cy="51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2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53ADAF-F0EA-465F-8EC4-CA20439D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E8ED-6EDC-4581-A103-64C93975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Tank Man: not all revolutions are successful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3E532-2907-43F6-9F75-7CCA2362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A picture containing road, outdoor, street, military vehicle&#10;&#10;Description automatically generated">
            <a:extLst>
              <a:ext uri="{FF2B5EF4-FFF2-40B4-BE49-F238E27FC236}">
                <a16:creationId xmlns:a16="http://schemas.microsoft.com/office/drawing/2014/main" id="{96042495-B010-407B-84AC-DEB5C8E3E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36" y="1633855"/>
            <a:ext cx="726696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5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Collective Action Theory </a:t>
            </a:r>
          </a:p>
          <a:p>
            <a:pPr lvl="1"/>
            <a:r>
              <a:rPr lang="en-US" sz="2400" dirty="0"/>
              <a:t>Collective action theory focuses on forms of mass action, or “collective action,” such as the protests in East Germany in 1989.</a:t>
            </a:r>
          </a:p>
          <a:p>
            <a:pPr lvl="2"/>
            <a:r>
              <a:rPr lang="en-US" dirty="0"/>
              <a:t>Examples: revolutions, interest group activities, strikes, elections, and so on.</a:t>
            </a:r>
          </a:p>
          <a:p>
            <a:pPr lvl="1"/>
            <a:r>
              <a:rPr lang="en-US" sz="2400" dirty="0"/>
              <a:t>Collective action concerns the pursuit of </a:t>
            </a:r>
            <a:r>
              <a:rPr lang="en-US" sz="2400" b="1" dirty="0"/>
              <a:t>public goods </a:t>
            </a:r>
            <a:r>
              <a:rPr lang="en-US" sz="2400" dirty="0"/>
              <a:t>by groups of individuals.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0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Collective Action involves the pursuit of </a:t>
            </a:r>
            <a:r>
              <a:rPr lang="en-US" sz="2300" b="1" dirty="0"/>
              <a:t>public goods </a:t>
            </a:r>
            <a:r>
              <a:rPr lang="en-US" sz="2300" dirty="0"/>
              <a:t>by a group of individuals.</a:t>
            </a:r>
          </a:p>
          <a:p>
            <a:pPr lvl="1" hangingPunct="0"/>
            <a:r>
              <a:rPr lang="en-GB" sz="2300" dirty="0"/>
              <a:t>A public good has two characteristics:</a:t>
            </a:r>
          </a:p>
          <a:p>
            <a:pPr lvl="2" hangingPunct="0"/>
            <a:r>
              <a:rPr lang="en-GB" sz="2300" dirty="0"/>
              <a:t> </a:t>
            </a:r>
            <a:r>
              <a:rPr lang="en-GB" sz="2300" b="1" dirty="0"/>
              <a:t>Nonexcludability</a:t>
            </a:r>
          </a:p>
          <a:p>
            <a:pPr lvl="3" hangingPunct="0"/>
            <a:r>
              <a:rPr lang="en-GB" sz="2300" dirty="0"/>
              <a:t>A good is nonexcludable if you can’t prevent those in the group who didn’t contribute to its supply from consuming it.</a:t>
            </a:r>
          </a:p>
          <a:p>
            <a:pPr lvl="2" hangingPunct="0"/>
            <a:r>
              <a:rPr lang="en-GB" sz="2300" b="1" dirty="0"/>
              <a:t>Nonrivalry</a:t>
            </a:r>
          </a:p>
          <a:p>
            <a:pPr lvl="3" hangingPunct="0"/>
            <a:r>
              <a:rPr lang="en-GB" sz="2300" dirty="0"/>
              <a:t>A good is nonrivalrous if its consumption by one individual doesn’t reduce the amount available for consumption by other individuals in the group.</a:t>
            </a:r>
            <a:endParaRPr lang="en-US" sz="2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1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Collective Action Theory </a:t>
            </a:r>
          </a:p>
          <a:p>
            <a:pPr lvl="1" hangingPunct="0"/>
            <a:r>
              <a:rPr lang="en-US" sz="2400" dirty="0"/>
              <a:t>The nature of public goods makes them quite desirable.</a:t>
            </a:r>
          </a:p>
          <a:p>
            <a:pPr lvl="1" hangingPunct="0"/>
            <a:r>
              <a:rPr lang="en-US" sz="2400" dirty="0"/>
              <a:t>You might expect that groups of individuals with common interests would act collectively to achieve those interests.</a:t>
            </a:r>
          </a:p>
          <a:p>
            <a:pPr lvl="2" hangingPunct="0"/>
            <a:r>
              <a:rPr lang="en-US" dirty="0"/>
              <a:t>Because non-excludability creates a </a:t>
            </a:r>
            <a:r>
              <a:rPr lang="en-US" b="1" dirty="0"/>
              <a:t>free-rider problem</a:t>
            </a:r>
            <a:r>
              <a:rPr lang="en-US" dirty="0"/>
              <a:t>, this is not always the case.</a:t>
            </a:r>
          </a:p>
          <a:p>
            <a:pPr lvl="2" hangingPunct="0"/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9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Collective Action Theory </a:t>
            </a:r>
          </a:p>
          <a:p>
            <a:pPr lvl="1" hangingPunct="0"/>
            <a:r>
              <a:rPr lang="en-US" sz="2400" b="1" dirty="0"/>
              <a:t>Free rider problem</a:t>
            </a:r>
          </a:p>
          <a:p>
            <a:pPr lvl="2" hangingPunct="0"/>
            <a:r>
              <a:rPr lang="en-GB" dirty="0"/>
              <a:t>Refers to the fact that individual members of a group</a:t>
            </a:r>
            <a:r>
              <a:rPr lang="en-US" dirty="0"/>
              <a:t>—</a:t>
            </a:r>
            <a:r>
              <a:rPr lang="en-GB" b="1" dirty="0"/>
              <a:t>because of the non-excludable nature of public goods</a:t>
            </a:r>
            <a:r>
              <a:rPr lang="en-US" dirty="0"/>
              <a:t>—</a:t>
            </a:r>
            <a:r>
              <a:rPr lang="en-GB" dirty="0"/>
              <a:t>often have little incentive to contribute to the provision of a public good that will benefit all members of the group.</a:t>
            </a:r>
            <a:endParaRPr lang="en-US" dirty="0"/>
          </a:p>
          <a:p>
            <a:pPr lvl="3" hangingPunct="0"/>
            <a:r>
              <a:rPr lang="en-GB" dirty="0"/>
              <a:t>Whether or not they contribute, does not affect the whether the good is provided or not, so why bother to pay the cost?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4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Waves of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cs typeface="Arial" panose="020B0604020202020204" pitchFamily="34" charset="0"/>
              </a:rPr>
              <a:t>Huntington defines 3 waves—and 2 reverse waves—of democracy</a:t>
            </a:r>
          </a:p>
          <a:p>
            <a:pPr marL="457200" lvl="1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First wave: 1828-1926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First reverse wave: 1922-1942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Second wave: 1943-1962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Second reverse wave: 1958-1975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Third wave: 1974-?</a:t>
            </a:r>
          </a:p>
          <a:p>
            <a:pPr marL="457200" lvl="1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cs typeface="Arial" panose="020B0604020202020204" pitchFamily="34" charset="0"/>
              </a:rPr>
              <a:t>Maybe we are seeing a third reverse wave? Need the benefit of hindsight.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2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Collective Action Theory 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Imagine a group of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N=100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individuals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K=50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people contribute or participate, then the public good is provided.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public good is provided, all 100 group members get a benefit.</a:t>
            </a: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group member contributes or participates, then he or she pays a cost.</a:t>
            </a:r>
          </a:p>
          <a:p>
            <a:pPr lvl="1"/>
            <a:r>
              <a:rPr lang="en-US" sz="2000" dirty="0"/>
              <a:t>Let’s assume that the value of the benefit of the good to every individual outweighs the cost of contributing. </a:t>
            </a:r>
          </a:p>
          <a:p>
            <a:pPr lvl="1"/>
            <a:r>
              <a:rPr lang="en-US" sz="2000" dirty="0"/>
              <a:t>Would you contribute to the public good?</a:t>
            </a:r>
            <a:endParaRPr lang="en-GB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6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Collective Action Theory</a:t>
            </a:r>
          </a:p>
          <a:p>
            <a:pPr lvl="1"/>
            <a:r>
              <a:rPr lang="en-US" sz="2400" dirty="0"/>
              <a:t>Scenario 1: It makes no sense for you to participate in if you expect that fewer than </a:t>
            </a:r>
            <a:r>
              <a:rPr lang="en-US" sz="2400" i="1" dirty="0"/>
              <a:t>49</a:t>
            </a:r>
            <a:r>
              <a:rPr lang="en-US" sz="2400" dirty="0"/>
              <a:t> others will participate – </a:t>
            </a:r>
            <a:r>
              <a:rPr lang="en-US" sz="2400" i="1" dirty="0"/>
              <a:t>no public good no matter what you do!</a:t>
            </a:r>
          </a:p>
          <a:p>
            <a:pPr lvl="1"/>
            <a:r>
              <a:rPr lang="en-US" sz="2400" dirty="0"/>
              <a:t>Scenario 2: It also makes no sense for you to participate if you conjecture that at least </a:t>
            </a:r>
            <a:r>
              <a:rPr lang="en-US" sz="2400" i="1" dirty="0"/>
              <a:t>50</a:t>
            </a:r>
            <a:r>
              <a:rPr lang="en-US" sz="2400" dirty="0"/>
              <a:t> others will participate– </a:t>
            </a:r>
            <a:r>
              <a:rPr lang="en-US" sz="2400" i="1" dirty="0"/>
              <a:t>public good no matter what you do!</a:t>
            </a:r>
          </a:p>
          <a:p>
            <a:pPr lvl="1"/>
            <a:r>
              <a:rPr lang="en-US" sz="2400" dirty="0"/>
              <a:t>Scenario 3: It only makes sense for you to participate if you expect that exactly 50-1 others will participate.</a:t>
            </a:r>
          </a:p>
          <a:p>
            <a:pPr lvl="2"/>
            <a:r>
              <a:rPr lang="en-US" sz="2000" i="1" dirty="0"/>
              <a:t>Public good only if you participate! </a:t>
            </a:r>
            <a:endParaRPr lang="en-GB" sz="20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6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 descr="Table_07_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8991600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Collective Action Theory</a:t>
            </a:r>
          </a:p>
          <a:p>
            <a:pPr lvl="1"/>
            <a:r>
              <a:rPr lang="en-US" sz="2400" dirty="0"/>
              <a:t>Two factors are crucial for determining the success of collective action:</a:t>
            </a:r>
          </a:p>
          <a:p>
            <a:pPr lvl="2"/>
            <a:r>
              <a:rPr lang="en-US" dirty="0"/>
              <a:t>The difference between </a:t>
            </a:r>
            <a:r>
              <a:rPr lang="en-US" i="1" dirty="0"/>
              <a:t>K</a:t>
            </a:r>
            <a:r>
              <a:rPr lang="en-US" dirty="0"/>
              <a:t> and </a:t>
            </a:r>
            <a:r>
              <a:rPr lang="en-US" i="1" dirty="0"/>
              <a:t>N</a:t>
            </a:r>
          </a:p>
          <a:p>
            <a:pPr lvl="2"/>
            <a:r>
              <a:rPr lang="en-US" dirty="0"/>
              <a:t>The size of </a:t>
            </a:r>
            <a:r>
              <a:rPr lang="en-US" i="1" dirty="0"/>
              <a:t>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0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Collective Action Theory</a:t>
            </a:r>
          </a:p>
          <a:p>
            <a:pPr lvl="1"/>
            <a:r>
              <a:rPr lang="en-US" sz="2400" dirty="0"/>
              <a:t>Collective action is less likely to be successful when the number of group members required for success, </a:t>
            </a:r>
            <a:r>
              <a:rPr lang="en-US" sz="2400" i="1" dirty="0"/>
              <a:t>K</a:t>
            </a:r>
            <a:r>
              <a:rPr lang="en-US" sz="2400" dirty="0"/>
              <a:t>, is significantly smaller than the number of people who will benefit from the success, </a:t>
            </a:r>
            <a:r>
              <a:rPr lang="en-US" sz="2400" i="1" dirty="0"/>
              <a:t>N.</a:t>
            </a:r>
          </a:p>
          <a:p>
            <a:pPr lvl="1"/>
            <a:r>
              <a:rPr lang="en-US" sz="2400" dirty="0"/>
              <a:t>Also when N is larger, not matter the size of K, it is more difficult to monitor and punish free-riders</a:t>
            </a:r>
          </a:p>
          <a:p>
            <a:pPr lvl="1"/>
            <a:r>
              <a:rPr lang="en-US" sz="2400" dirty="0"/>
              <a:t>Paradoxically, larger groups are less likely to successfully overcome the collective action problem.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3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Collective Action Theory</a:t>
            </a:r>
          </a:p>
          <a:p>
            <a:pPr lvl="1"/>
            <a:r>
              <a:rPr lang="en-US" sz="2400" dirty="0"/>
              <a:t>The relationship between group size and successful collective action has some important and counterintuitive implications.</a:t>
            </a:r>
          </a:p>
          <a:p>
            <a:pPr lvl="2"/>
            <a:r>
              <a:rPr lang="en-US" dirty="0"/>
              <a:t>The free-rider problem is likely to damage the ability of large groups to conduct forms of collective action much more than that of small groups.</a:t>
            </a:r>
            <a:endParaRPr lang="en-US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Tipping Models</a:t>
            </a:r>
          </a:p>
          <a:p>
            <a:pPr lvl="1"/>
            <a:r>
              <a:rPr lang="en-US" sz="2400" dirty="0"/>
              <a:t>One explanation for the mass protests that occurred in East Germany can be found in what political scientists call “tipping,” or “threshold,” models.</a:t>
            </a:r>
          </a:p>
          <a:p>
            <a:pPr lvl="2"/>
            <a:r>
              <a:rPr lang="en-US" dirty="0"/>
              <a:t>Individuals have a private preference (what they really think) and a public preference (that they reveal to the world).</a:t>
            </a:r>
          </a:p>
          <a:p>
            <a:pPr lvl="2"/>
            <a:r>
              <a:rPr lang="en-US" dirty="0"/>
              <a:t>When the public preference doesn’t match the private one, then an individual is engaging in </a:t>
            </a:r>
            <a:r>
              <a:rPr lang="en-US" b="1" dirty="0"/>
              <a:t>preference falsification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38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Tipping Models</a:t>
            </a:r>
          </a:p>
          <a:p>
            <a:pPr lvl="1"/>
            <a:r>
              <a:rPr lang="en-US" sz="2400" dirty="0"/>
              <a:t>The protest size at which an individual is willing to participate as her revolutionary threshold. </a:t>
            </a:r>
          </a:p>
          <a:p>
            <a:pPr lvl="2"/>
            <a:r>
              <a:rPr lang="en-GB" dirty="0"/>
              <a:t>A revolutionary threshold is the size of protest at which an individual is willing to participate.</a:t>
            </a:r>
          </a:p>
          <a:p>
            <a:pPr lvl="2"/>
            <a:r>
              <a:rPr lang="en-US" dirty="0"/>
              <a:t>Individuals have different revolutionary thresholds.</a:t>
            </a:r>
          </a:p>
          <a:p>
            <a:pPr lvl="2"/>
            <a:r>
              <a:rPr lang="en-US" dirty="0"/>
              <a:t>People’s thresholds are likely to depend on many different factors.</a:t>
            </a:r>
          </a:p>
          <a:p>
            <a:pPr lvl="2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90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Revolutionary Cascades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598661"/>
            <a:ext cx="7848600" cy="306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+mj-lt"/>
                <a:ea typeface="MS PGothic" charset="0"/>
              </a:rPr>
              <a:t>Imagine a 10-person society (</a:t>
            </a:r>
            <a:r>
              <a:rPr lang="en-US" sz="2600" i="1" dirty="0">
                <a:latin typeface="+mj-lt"/>
                <a:ea typeface="MS PGothic" charset="0"/>
              </a:rPr>
              <a:t>A</a:t>
            </a:r>
            <a:r>
              <a:rPr lang="en-US" sz="2600" dirty="0">
                <a:latin typeface="+mj-lt"/>
                <a:ea typeface="MS PGothic" charset="0"/>
              </a:rPr>
              <a:t>) with the following threshold sequence:</a:t>
            </a:r>
          </a:p>
          <a:p>
            <a:pPr lvl="1" algn="ctr">
              <a:lnSpc>
                <a:spcPct val="90000"/>
              </a:lnSpc>
            </a:pPr>
            <a:endParaRPr lang="en-US" i="1" dirty="0">
              <a:latin typeface="+mj-lt"/>
              <a:ea typeface="MS PGothic" charset="0"/>
            </a:endParaRPr>
          </a:p>
          <a:p>
            <a:pPr lvl="1" algn="ctr">
              <a:lnSpc>
                <a:spcPct val="90000"/>
              </a:lnSpc>
            </a:pPr>
            <a:r>
              <a:rPr lang="en-US" i="1" dirty="0">
                <a:latin typeface="+mj-lt"/>
                <a:ea typeface="MS PGothic" charset="0"/>
              </a:rPr>
              <a:t>A</a:t>
            </a:r>
            <a:r>
              <a:rPr lang="en-US" dirty="0">
                <a:latin typeface="+mj-lt"/>
                <a:ea typeface="MS PGothic" charset="0"/>
              </a:rPr>
              <a:t> = {0, 2, 2, 3, 4, 5, 6, 7, 8, 10}.</a:t>
            </a:r>
          </a:p>
          <a:p>
            <a:pPr lvl="1" algn="ctr">
              <a:lnSpc>
                <a:spcPct val="90000"/>
              </a:lnSpc>
            </a:pPr>
            <a:endParaRPr lang="en-US" dirty="0">
              <a:latin typeface="+mj-lt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  <a:ea typeface="MS PGothic" charset="0"/>
              </a:rPr>
              <a:t>	</a:t>
            </a:r>
            <a:r>
              <a:rPr lang="en-US" i="1" dirty="0">
                <a:latin typeface="+mj-lt"/>
                <a:ea typeface="MS PGothic" charset="0"/>
              </a:rPr>
              <a:t>T</a:t>
            </a:r>
            <a:r>
              <a:rPr lang="en-US" baseline="-25000" dirty="0">
                <a:latin typeface="+mj-lt"/>
                <a:ea typeface="MS PGothic" charset="0"/>
              </a:rPr>
              <a:t>1 </a:t>
            </a:r>
            <a:r>
              <a:rPr lang="en-US" dirty="0">
                <a:latin typeface="+mj-lt"/>
                <a:ea typeface="MS PGothic" charset="0"/>
              </a:rPr>
              <a:t>= 0: 	always supports the opposition.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+mj-lt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  <a:ea typeface="MS PGothic" charset="0"/>
              </a:rPr>
              <a:t>	</a:t>
            </a:r>
            <a:r>
              <a:rPr lang="en-US" i="1" dirty="0">
                <a:latin typeface="+mj-lt"/>
                <a:ea typeface="MS PGothic" charset="0"/>
              </a:rPr>
              <a:t>T</a:t>
            </a:r>
            <a:r>
              <a:rPr lang="en-US" baseline="-25000" dirty="0">
                <a:latin typeface="+mj-lt"/>
                <a:ea typeface="MS PGothic" charset="0"/>
              </a:rPr>
              <a:t>5 </a:t>
            </a:r>
            <a:r>
              <a:rPr lang="en-US" dirty="0">
                <a:latin typeface="+mj-lt"/>
                <a:ea typeface="MS PGothic" charset="0"/>
              </a:rPr>
              <a:t>= 4: 	supports government if 0 &lt; </a:t>
            </a:r>
            <a:r>
              <a:rPr lang="en-US" i="1" dirty="0">
                <a:latin typeface="+mj-lt"/>
                <a:ea typeface="MS PGothic" charset="0"/>
              </a:rPr>
              <a:t>S</a:t>
            </a:r>
            <a:r>
              <a:rPr lang="en-US" dirty="0">
                <a:latin typeface="+mj-lt"/>
                <a:ea typeface="MS PGothic" charset="0"/>
              </a:rPr>
              <a:t> &lt; 4 but joins 			            the opposition if 4 &lt; </a:t>
            </a:r>
            <a:r>
              <a:rPr lang="en-US" i="1" dirty="0">
                <a:latin typeface="+mj-lt"/>
                <a:ea typeface="MS PGothic" charset="0"/>
              </a:rPr>
              <a:t>S</a:t>
            </a:r>
            <a:r>
              <a:rPr lang="en-US" dirty="0">
                <a:latin typeface="+mj-lt"/>
                <a:ea typeface="MS PGothic" charset="0"/>
              </a:rPr>
              <a:t> &lt; 10.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+mj-lt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  <a:ea typeface="MS PGothic" charset="0"/>
              </a:rPr>
              <a:t>	</a:t>
            </a:r>
            <a:r>
              <a:rPr lang="en-US" i="1" dirty="0">
                <a:latin typeface="+mj-lt"/>
                <a:ea typeface="MS PGothic" charset="0"/>
              </a:rPr>
              <a:t>T</a:t>
            </a:r>
            <a:r>
              <a:rPr lang="en-US" baseline="-25000" dirty="0">
                <a:latin typeface="+mj-lt"/>
                <a:ea typeface="MS PGothic" charset="0"/>
              </a:rPr>
              <a:t>10</a:t>
            </a:r>
            <a:r>
              <a:rPr lang="en-US" dirty="0">
                <a:latin typeface="+mj-lt"/>
                <a:ea typeface="MS PGothic" charset="0"/>
              </a:rPr>
              <a:t>= 10: 	always supports government.</a:t>
            </a:r>
          </a:p>
        </p:txBody>
      </p:sp>
    </p:spTree>
    <p:extLst>
      <p:ext uri="{BB962C8B-B14F-4D97-AF65-F5344CB8AC3E}">
        <p14:creationId xmlns:p14="http://schemas.microsoft.com/office/powerpoint/2010/main" val="4193238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9975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An Example</a:t>
            </a:r>
            <a:r>
              <a:rPr lang="en-GB">
                <a:latin typeface="Arial" charset="0"/>
                <a:ea typeface="MS PGothic" charset="0"/>
              </a:rPr>
              <a:t>—</a:t>
            </a:r>
            <a:r>
              <a:rPr lang="en-US">
                <a:latin typeface="Arial" charset="0"/>
                <a:ea typeface="MS PGothic" charset="0"/>
              </a:rPr>
              <a:t>Society </a:t>
            </a:r>
            <a:r>
              <a:rPr lang="en-US" i="1">
                <a:latin typeface="Arial" charset="0"/>
                <a:ea typeface="MS PGothic" charset="0"/>
              </a:rPr>
              <a:t>A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5375"/>
            <a:ext cx="8229600" cy="3992563"/>
          </a:xfrm>
        </p:spPr>
        <p:txBody>
          <a:bodyPr/>
          <a:lstStyle/>
          <a:p>
            <a:pPr lvl="1" algn="ctr" eaLnBrk="1" hangingPunct="1">
              <a:buFont typeface="Wingdings" charset="0"/>
              <a:buNone/>
            </a:pPr>
            <a:r>
              <a:rPr lang="en-US" i="1" dirty="0">
                <a:ea typeface="MS PGothic" charset="0"/>
              </a:rPr>
              <a:t>A</a:t>
            </a:r>
            <a:r>
              <a:rPr lang="en-US" dirty="0">
                <a:ea typeface="MS PGothic" charset="0"/>
              </a:rPr>
              <a:t> = {0, 2, 2, 3, 4, 5, 6, 7, 8, 10}.</a:t>
            </a:r>
          </a:p>
          <a:p>
            <a:pPr lvl="1" algn="ctr" eaLnBrk="1" hangingPunct="1">
              <a:buFont typeface="Wingdings" charset="0"/>
              <a:buNone/>
            </a:pPr>
            <a:endParaRPr lang="en-US" dirty="0">
              <a:ea typeface="MS PGothic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ea typeface="MS PGothic" charset="0"/>
              </a:rPr>
              <a:t>	Person 1 will publicly oppose the government, but no others will join him.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MS PGothic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ea typeface="MS PGothic" charset="0"/>
              </a:rPr>
              <a:t>	Persons 2 and 3 would join if two people revolted, but only one has. Thus, they do not revolt.</a:t>
            </a:r>
          </a:p>
          <a:p>
            <a:pPr eaLnBrk="1" hangingPunct="1"/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71488" y="6637338"/>
            <a:ext cx="8215312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33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The Rise of Democracy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Figure_07_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1"/>
            <a:ext cx="7848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0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9975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Another Example</a:t>
            </a:r>
            <a:r>
              <a:rPr lang="en-GB">
                <a:latin typeface="Arial" charset="0"/>
                <a:ea typeface="MS PGothic" charset="0"/>
              </a:rPr>
              <a:t>—</a:t>
            </a:r>
            <a:r>
              <a:rPr lang="en-US">
                <a:latin typeface="Arial" charset="0"/>
                <a:ea typeface="MS PGothic" charset="0"/>
              </a:rPr>
              <a:t>Society </a:t>
            </a:r>
            <a:r>
              <a:rPr lang="en-US" i="1">
                <a:latin typeface="Arial" charset="0"/>
                <a:ea typeface="MS PGothic" charset="0"/>
              </a:rPr>
              <a:t>A</a:t>
            </a:r>
            <a:r>
              <a:rPr lang="en-GB">
                <a:latin typeface="Arial" charset="0"/>
                <a:ea typeface="MS PGothic" charset="0"/>
              </a:rPr>
              <a:t>′</a:t>
            </a:r>
            <a:endParaRPr lang="en-US" i="1">
              <a:latin typeface="Arial" charset="0"/>
              <a:ea typeface="MS PGothic" charset="0"/>
            </a:endParaRP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5375"/>
            <a:ext cx="8229600" cy="3992563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dirty="0">
                <a:ea typeface="MS PGothic" charset="0"/>
              </a:rPr>
              <a:t>Suppose Person 2 becomes more alienated from the government and her threshold drops to 1.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MS PGothic" charset="0"/>
            </a:endParaRPr>
          </a:p>
          <a:p>
            <a:pPr lvl="1" algn="ctr" eaLnBrk="1" hangingPunct="1">
              <a:buFont typeface="Wingdings" charset="0"/>
              <a:buNone/>
            </a:pPr>
            <a:r>
              <a:rPr lang="en-US" i="1" dirty="0">
                <a:ea typeface="MS PGothic" charset="0"/>
              </a:rPr>
              <a:t>A</a:t>
            </a:r>
            <a:r>
              <a:rPr lang="ja-JP" altLang="en-US" i="1" dirty="0">
                <a:ea typeface="MS PGothic" charset="0"/>
              </a:rPr>
              <a:t>’</a:t>
            </a:r>
            <a:r>
              <a:rPr lang="en-US" altLang="ja-JP" dirty="0">
                <a:ea typeface="MS PGothic" charset="0"/>
              </a:rPr>
              <a:t> = {0, 1, 2, 3, 4, 5, 6, 7, 8, 10}.</a:t>
            </a:r>
          </a:p>
          <a:p>
            <a:pPr lvl="1" eaLnBrk="1" hangingPunct="1">
              <a:buFont typeface="Wingdings" charset="0"/>
              <a:buBlip>
                <a:blip r:embed="rId3"/>
              </a:buBlip>
            </a:pPr>
            <a:endParaRPr lang="en-US" dirty="0">
              <a:ea typeface="MS PGothic" charset="0"/>
            </a:endParaRPr>
          </a:p>
          <a:p>
            <a:pPr lvl="1" algn="ctr" eaLnBrk="1" hangingPunct="1">
              <a:buFont typeface="Wingdings" charset="0"/>
              <a:buNone/>
            </a:pPr>
            <a:r>
              <a:rPr lang="en-US" dirty="0">
                <a:ea typeface="MS PGothic" charset="0"/>
              </a:rPr>
              <a:t>What happens now?</a:t>
            </a:r>
          </a:p>
          <a:p>
            <a:pPr eaLnBrk="1" hangingPunct="1"/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71488" y="6637338"/>
            <a:ext cx="8215312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9419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9975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 New Example</a:t>
            </a:r>
            <a:r>
              <a:rPr lang="en-GB">
                <a:latin typeface="Arial" charset="0"/>
                <a:ea typeface="MS PGothic" charset="0"/>
              </a:rPr>
              <a:t>—</a:t>
            </a:r>
            <a:r>
              <a:rPr lang="en-US" i="1">
                <a:latin typeface="Arial" charset="0"/>
                <a:ea typeface="MS PGothic" charset="0"/>
              </a:rPr>
              <a:t>A</a:t>
            </a:r>
            <a:r>
              <a:rPr lang="en-GB">
                <a:latin typeface="Arial" charset="0"/>
                <a:ea typeface="MS PGothic" charset="0"/>
              </a:rPr>
              <a:t>′</a:t>
            </a:r>
            <a:endParaRPr lang="en-US" i="1">
              <a:latin typeface="Arial" charset="0"/>
              <a:ea typeface="MS PGothic" charset="0"/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5375"/>
            <a:ext cx="8229600" cy="399256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600" dirty="0">
                <a:ea typeface="MS PGothic" charset="0"/>
              </a:rPr>
              <a:t>	Suppose Person 2 becomes more alienated 	from the government and her threshold drops to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en-US" sz="2200" dirty="0">
              <a:ea typeface="MS PGothic" charset="0"/>
            </a:endParaRPr>
          </a:p>
          <a:p>
            <a:pPr lvl="1" algn="ctr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200" i="1" dirty="0">
                <a:ea typeface="MS PGothic" charset="0"/>
              </a:rPr>
              <a:t>A</a:t>
            </a:r>
            <a:r>
              <a:rPr lang="ja-JP" altLang="en-US" sz="2200" i="1" dirty="0">
                <a:ea typeface="MS PGothic" charset="0"/>
              </a:rPr>
              <a:t>’</a:t>
            </a:r>
            <a:r>
              <a:rPr lang="en-US" altLang="ja-JP" sz="2200" dirty="0">
                <a:ea typeface="MS PGothic" charset="0"/>
              </a:rPr>
              <a:t> = {0, 1, 2, 3, 4, 5, 6, 7, 8, 10}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Blip>
                <a:blip r:embed="rId3"/>
              </a:buBlip>
            </a:pPr>
            <a:endParaRPr lang="en-US" sz="2200" dirty="0">
              <a:ea typeface="MS PGothic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600" dirty="0">
                <a:ea typeface="MS PGothic" charset="0"/>
              </a:rPr>
              <a:t>	Nine-person revolt.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MS PGothic" charset="0"/>
              </a:rPr>
              <a:t>Person 1 revolts, which causes person 2 to revolt, which causes person 3 to revolt, and so on.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MS PGothic" charset="0"/>
              </a:rPr>
              <a:t>Only Person 10 does not join in.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Blip>
                <a:blip r:embed="rId4"/>
              </a:buBlip>
            </a:pPr>
            <a:endParaRPr lang="en-US" sz="2200" dirty="0">
              <a:ea typeface="MS PGothic" charset="0"/>
            </a:endParaRPr>
          </a:p>
          <a:p>
            <a:pPr lvl="1" algn="ctr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ea typeface="MS PGothic" charset="0"/>
              </a:rPr>
              <a:t>A slight shift in one person’</a:t>
            </a:r>
            <a:r>
              <a:rPr lang="en-US" altLang="ja-JP" sz="2200" dirty="0">
                <a:ea typeface="MS PGothic" charset="0"/>
              </a:rPr>
              <a:t>s threshold generates a REVOLUTIONARY CASCADE.</a:t>
            </a:r>
            <a:endParaRPr lang="en-US" sz="2200" dirty="0">
              <a:ea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71488" y="6637338"/>
            <a:ext cx="8215312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198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Two New Examples</a:t>
            </a:r>
            <a:r>
              <a:rPr lang="en-GB">
                <a:latin typeface="Arial" charset="0"/>
                <a:ea typeface="MS PGothic" charset="0"/>
              </a:rPr>
              <a:t>—</a:t>
            </a:r>
            <a:r>
              <a:rPr lang="en-US" i="1">
                <a:latin typeface="Arial" charset="0"/>
                <a:ea typeface="MS PGothic" charset="0"/>
              </a:rPr>
              <a:t>B</a:t>
            </a:r>
            <a:r>
              <a:rPr lang="en-US">
                <a:latin typeface="Arial" charset="0"/>
                <a:ea typeface="MS PGothic" charset="0"/>
              </a:rPr>
              <a:t> and </a:t>
            </a:r>
            <a:r>
              <a:rPr lang="en-US" i="1">
                <a:latin typeface="Arial" charset="0"/>
                <a:ea typeface="MS PGothic" charset="0"/>
              </a:rPr>
              <a:t>B</a:t>
            </a:r>
            <a:r>
              <a:rPr lang="en-GB">
                <a:latin typeface="Arial" charset="0"/>
                <a:ea typeface="MS PGothic" charset="0"/>
              </a:rPr>
              <a:t>′</a:t>
            </a:r>
            <a:endParaRPr lang="en-US" i="1">
              <a:latin typeface="Arial" charset="0"/>
              <a:ea typeface="MS PGothic" charset="0"/>
            </a:endParaRPr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39925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dirty="0">
                <a:ea typeface="MS PGothic" charset="0"/>
              </a:rPr>
              <a:t>	Compare the original society </a:t>
            </a:r>
            <a:r>
              <a:rPr lang="en-US" i="1" dirty="0">
                <a:ea typeface="MS PGothic" charset="0"/>
              </a:rPr>
              <a:t>A</a:t>
            </a:r>
            <a:r>
              <a:rPr lang="en-US" dirty="0">
                <a:ea typeface="MS PGothic" charset="0"/>
              </a:rPr>
              <a:t> with a new 	one </a:t>
            </a:r>
            <a:r>
              <a:rPr lang="en-US" i="1" dirty="0">
                <a:ea typeface="MS PGothic" charset="0"/>
              </a:rPr>
              <a:t>B,</a:t>
            </a:r>
            <a:r>
              <a:rPr lang="en-US" dirty="0">
                <a:ea typeface="MS PGothic" charset="0"/>
              </a:rPr>
              <a:t> where Person 3 has a higher 	threshold of 3 instead of 2.</a:t>
            </a:r>
          </a:p>
          <a:p>
            <a:pPr lvl="1" algn="ctr" eaLnBrk="1" hangingPunct="1">
              <a:buFont typeface="Wingdings" charset="0"/>
              <a:buNone/>
            </a:pPr>
            <a:r>
              <a:rPr lang="en-US" i="1" dirty="0">
                <a:ea typeface="MS PGothic" charset="0"/>
              </a:rPr>
              <a:t>B</a:t>
            </a:r>
            <a:r>
              <a:rPr lang="en-US" dirty="0">
                <a:ea typeface="MS PGothic" charset="0"/>
              </a:rPr>
              <a:t> = {0, 2, 3, 3, 4, 5, 6, 7, 8, 10}.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ea typeface="MS PGothic" charset="0"/>
              </a:rPr>
              <a:t>Result: One-person revolt.</a:t>
            </a:r>
          </a:p>
          <a:p>
            <a:pPr lvl="1" eaLnBrk="1" hangingPunct="1">
              <a:buFont typeface="Wingdings" charset="0"/>
              <a:buBlip>
                <a:blip r:embed="rId3"/>
              </a:buBlip>
            </a:pPr>
            <a:endParaRPr lang="en-US" dirty="0">
              <a:ea typeface="MS PGothic" charset="0"/>
            </a:endParaRPr>
          </a:p>
          <a:p>
            <a:pPr marL="0" indent="0" eaLnBrk="1" hangingPunct="1">
              <a:buNone/>
            </a:pPr>
            <a:r>
              <a:rPr lang="en-US" dirty="0">
                <a:ea typeface="MS PGothic" charset="0"/>
              </a:rPr>
              <a:t>	Person 2’</a:t>
            </a:r>
            <a:r>
              <a:rPr lang="en-US" altLang="ja-JP" dirty="0">
                <a:ea typeface="MS PGothic" charset="0"/>
              </a:rPr>
              <a:t>s threshold now drops to 1.</a:t>
            </a:r>
          </a:p>
          <a:p>
            <a:pPr lvl="1" algn="ctr" eaLnBrk="1" hangingPunct="1">
              <a:buFont typeface="Wingdings" charset="0"/>
              <a:buNone/>
            </a:pPr>
            <a:r>
              <a:rPr lang="en-US" i="1" dirty="0">
                <a:ea typeface="MS PGothic" charset="0"/>
              </a:rPr>
              <a:t>B</a:t>
            </a:r>
            <a:r>
              <a:rPr lang="en-GB" dirty="0">
                <a:ea typeface="MS PGothic" charset="0"/>
              </a:rPr>
              <a:t>′</a:t>
            </a:r>
            <a:r>
              <a:rPr lang="en-US" altLang="ja-JP" dirty="0">
                <a:ea typeface="MS PGothic" charset="0"/>
              </a:rPr>
              <a:t> = {0, 1, 3, 3, 4, 5, 6, 7, 8, 10}.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ea typeface="MS PGothic" charset="0"/>
              </a:rPr>
              <a:t>Result: Two-person revolt. No revolutionary cascade.</a:t>
            </a:r>
          </a:p>
          <a:p>
            <a:pPr eaLnBrk="1" hangingPunct="1"/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71488" y="6637338"/>
            <a:ext cx="8215312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203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Tipping Models</a:t>
            </a:r>
          </a:p>
          <a:p>
            <a:pPr lvl="1"/>
            <a:r>
              <a:rPr lang="en-US" sz="2400" dirty="0"/>
              <a:t>The distribution of revolutionary thresholds in a society is crucial for determining whether a revolution occurs, </a:t>
            </a:r>
          </a:p>
          <a:p>
            <a:pPr lvl="1"/>
            <a:r>
              <a:rPr lang="en-US" sz="2400" dirty="0"/>
              <a:t>The slight shift in a revolutionary threshold of one individual has causes revolutionary cascades.</a:t>
            </a:r>
          </a:p>
          <a:p>
            <a:pPr lvl="2"/>
            <a:r>
              <a:rPr lang="en-US" dirty="0"/>
              <a:t>When one person’s participation triggers the participation of another, which triggers the participation of another.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 algn="ctr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63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Tipping Models</a:t>
            </a:r>
          </a:p>
          <a:p>
            <a:pPr lvl="1"/>
            <a:r>
              <a:rPr lang="en-US" sz="2400" dirty="0"/>
              <a:t>Each individual knows her own revolutionary threshold, but not that of anyone else. </a:t>
            </a:r>
          </a:p>
          <a:p>
            <a:pPr lvl="1"/>
            <a:r>
              <a:rPr lang="en-US" sz="2400" dirty="0"/>
              <a:t>This means that a society can come to the brink of revolution without anyone’s ever knowing it.</a:t>
            </a:r>
          </a:p>
          <a:p>
            <a:pPr lvl="1"/>
            <a:r>
              <a:rPr lang="en-US" sz="2400" dirty="0"/>
              <a:t>People may be ready to participate in a full-scale revolt as long as one more person goes out to protest.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90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Tipping Models</a:t>
            </a:r>
          </a:p>
          <a:p>
            <a:pPr lvl="1"/>
            <a:r>
              <a:rPr lang="en-US" sz="2400" dirty="0"/>
              <a:t>Our inability to observe both private preferences and thresholds conceals potential revolutionary cascades and makes it impossible to predict when a revolution will occur.</a:t>
            </a:r>
          </a:p>
          <a:p>
            <a:pPr lvl="1"/>
            <a:r>
              <a:rPr lang="en-US" sz="2400" dirty="0"/>
              <a:t>Revolutions will always come as a surprise!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24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3948" y="102711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Top-Down Transitions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3643" y="1143000"/>
            <a:ext cx="8229600" cy="3992563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Top-down transitions result primarily from a policy of liberalization on the part of authoritarian elites themselves.</a:t>
            </a:r>
          </a:p>
          <a:p>
            <a:pPr lvl="1"/>
            <a:r>
              <a:rPr lang="en-US" sz="2000" b="1" dirty="0"/>
              <a:t>Policy of liberalization</a:t>
            </a:r>
            <a:r>
              <a:rPr lang="en-US" sz="2000" dirty="0"/>
              <a:t>: a controlled opening of the political space and might include the formation of political parties, holding elections, writing a constitution, judicial and legislative reforms, etc. </a:t>
            </a:r>
          </a:p>
          <a:p>
            <a:pPr lvl="1"/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04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70452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Top-Down Transitions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0452" y="914400"/>
            <a:ext cx="8229600" cy="3992563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policy of liberalization is designed to stabilize a dictatorship, but sometimes leads to democracy.</a:t>
            </a:r>
          </a:p>
          <a:p>
            <a:r>
              <a:rPr lang="en-US" sz="2400" dirty="0"/>
              <a:t>Periods of liberalization have preceded many transitions to democracy throughout history.</a:t>
            </a:r>
          </a:p>
          <a:p>
            <a:pPr lvl="1"/>
            <a:r>
              <a:rPr lang="en-US" sz="2000" dirty="0"/>
              <a:t>Brazil 1982-85</a:t>
            </a:r>
          </a:p>
          <a:p>
            <a:pPr lvl="1"/>
            <a:r>
              <a:rPr lang="en-US" sz="2000" dirty="0"/>
              <a:t>Uruguay 1983-84</a:t>
            </a:r>
          </a:p>
          <a:p>
            <a:pPr lvl="1"/>
            <a:r>
              <a:rPr lang="en-US" sz="2000" dirty="0"/>
              <a:t>Poland 1980s</a:t>
            </a:r>
          </a:p>
          <a:p>
            <a:pPr lvl="1"/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59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Top-Down Transitions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Strategic Theory to Top-Down Democratic Transitions</a:t>
            </a:r>
          </a:p>
          <a:p>
            <a:pPr lvl="1"/>
            <a:r>
              <a:rPr lang="en-US" sz="2400" dirty="0"/>
              <a:t>Top-down democratic transitions result from a split between soft-liners and hard-liners in an authoritarian regime.</a:t>
            </a:r>
          </a:p>
          <a:p>
            <a:pPr lvl="2"/>
            <a:r>
              <a:rPr lang="en-US" sz="2000" dirty="0"/>
              <a:t>The hard-liners are usually satisfied with the political status quo.</a:t>
            </a:r>
          </a:p>
          <a:p>
            <a:pPr lvl="2"/>
            <a:r>
              <a:rPr lang="en-US" sz="2000" dirty="0"/>
              <a:t>Soft-liners are concerned  may prefer to liberalize and broaden the social base of the dictatorship in an attempt to gain allies, strengthen their position in relation to the hard-liners, and manage (e.g. divide and conquer) opposition groups.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17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Top-Down Transitions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Strategic Theory to Top-Down Democratic Transitions</a:t>
            </a:r>
          </a:p>
          <a:p>
            <a:pPr lvl="1"/>
            <a:r>
              <a:rPr lang="en-GB" sz="2400" dirty="0"/>
              <a:t>Policies of liberalization</a:t>
            </a:r>
          </a:p>
          <a:p>
            <a:pPr lvl="2"/>
            <a:r>
              <a:rPr lang="en-GB" dirty="0"/>
              <a:t>Entails a controlled opening of the political space and might include the formation of political parties, holding elections, writing a constitution, and so on. </a:t>
            </a:r>
          </a:p>
          <a:p>
            <a:pPr lvl="1"/>
            <a:r>
              <a:rPr lang="en-US" sz="2400" dirty="0"/>
              <a:t>The intended goal is not a democracy, but what we might call a </a:t>
            </a:r>
            <a:r>
              <a:rPr lang="en-US" sz="2400" b="1" dirty="0"/>
              <a:t>broadened dictatorship</a:t>
            </a:r>
            <a:r>
              <a:rPr lang="en-US" sz="2400" dirty="0"/>
              <a:t>.</a:t>
            </a:r>
          </a:p>
          <a:p>
            <a:pPr lvl="2"/>
            <a:r>
              <a:rPr lang="en-US" dirty="0"/>
              <a:t>They are common in the world today.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5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transitions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two types of democratic transitions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bottom-up</a:t>
            </a:r>
            <a:r>
              <a:rPr lang="en-US" sz="2400" dirty="0"/>
              <a:t> democratic transition is one in which the people rise up to overthrow an authoritarian regime in a popular revolution. </a:t>
            </a:r>
          </a:p>
          <a:p>
            <a:pPr lvl="1"/>
            <a:endParaRPr lang="en-US" sz="2400" dirty="0"/>
          </a:p>
          <a:p>
            <a:pPr lvl="1"/>
            <a:r>
              <a:rPr lang="en-GB" sz="2400" dirty="0"/>
              <a:t>A </a:t>
            </a:r>
            <a:r>
              <a:rPr lang="en-GB" sz="2400" b="1" dirty="0"/>
              <a:t>top-down</a:t>
            </a:r>
            <a:r>
              <a:rPr lang="en-GB" sz="2400" dirty="0"/>
              <a:t> democratic transition is one in which the dictatorial ruling elite introduces liberalizing reforms that ultimately lead to a democratic transition (though that is never the intention of the liberalizing elite).</a:t>
            </a:r>
            <a:endParaRPr lang="en-US" sz="2400" dirty="0"/>
          </a:p>
          <a:p>
            <a:pPr lvl="1"/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10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Top-Down Transitions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Strategic Theory to Top-Down Democratic Transitions</a:t>
            </a:r>
          </a:p>
          <a:p>
            <a:pPr lvl="1"/>
            <a:r>
              <a:rPr lang="en-US" sz="2400" dirty="0"/>
              <a:t>You might wonder why authoritarian elites don’t always liberalize. </a:t>
            </a:r>
          </a:p>
          <a:p>
            <a:pPr lvl="2"/>
            <a:r>
              <a:rPr lang="en-US" dirty="0"/>
              <a:t>The problem is that the soft-liners can’t guarantee that liberalization will successfully produce a broadened dictatorship.</a:t>
            </a:r>
          </a:p>
          <a:p>
            <a:pPr lvl="2"/>
            <a:r>
              <a:rPr lang="en-US" dirty="0"/>
              <a:t>Because of preference falsification, it is difficult for soft-liners to gauge true support for opposition</a:t>
            </a:r>
          </a:p>
          <a:p>
            <a:pPr lvl="2"/>
            <a:r>
              <a:rPr lang="en-US" dirty="0"/>
              <a:t>So, the liberalization process is inherently unstable. </a:t>
            </a:r>
          </a:p>
          <a:p>
            <a:pPr lvl="2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19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2910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Top-Down Transitions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32718"/>
            <a:ext cx="8229600" cy="3992563"/>
          </a:xfrm>
        </p:spPr>
        <p:txBody>
          <a:bodyPr>
            <a:noAutofit/>
          </a:bodyPr>
          <a:lstStyle/>
          <a:p>
            <a:r>
              <a:rPr lang="en-US" sz="2400" dirty="0"/>
              <a:t>A Strategic Theory to Top-Down Democratic Transitions</a:t>
            </a:r>
          </a:p>
          <a:p>
            <a:pPr lvl="1"/>
            <a:r>
              <a:rPr lang="en-US" sz="2400" dirty="0"/>
              <a:t>If the soft-liners do liberalize, then the democratic opposition has two options:</a:t>
            </a:r>
          </a:p>
          <a:p>
            <a:pPr lvl="2"/>
            <a:r>
              <a:rPr lang="en-US" dirty="0"/>
              <a:t>It can accept the concessions offered by the authoritarian elites and enter the institutions of a broadened dictatorship.</a:t>
            </a:r>
          </a:p>
          <a:p>
            <a:pPr lvl="3"/>
            <a:r>
              <a:rPr lang="en-US" dirty="0"/>
              <a:t>This is more likely if opposition knows it is not strong enough to fight for more reforms</a:t>
            </a:r>
          </a:p>
          <a:p>
            <a:pPr lvl="2"/>
            <a:r>
              <a:rPr lang="en-US" dirty="0"/>
              <a:t>The democratic opposition can take advantage of its new freedoms to further organize and mobilize against the dictatorship.</a:t>
            </a:r>
          </a:p>
          <a:p>
            <a:pPr lvl="3"/>
            <a:r>
              <a:rPr lang="en-US" dirty="0"/>
              <a:t>More likely when opposition is strong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57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Top-Down Transitions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Strategic Theory to Top-Down Democratic Transitions</a:t>
            </a:r>
          </a:p>
          <a:p>
            <a:pPr lvl="1"/>
            <a:r>
              <a:rPr lang="en-US" sz="2400" dirty="0"/>
              <a:t>If the democratic opposition does choose to continue, then this is evidence that the controlled opening initiated by the soft-liners has failed</a:t>
            </a:r>
          </a:p>
          <a:p>
            <a:pPr lvl="1"/>
            <a:r>
              <a:rPr lang="en-US" sz="2400" dirty="0"/>
              <a:t>Two choices are available to the authoritarian elites:</a:t>
            </a:r>
          </a:p>
          <a:p>
            <a:pPr lvl="2"/>
            <a:r>
              <a:rPr lang="en-US" dirty="0"/>
              <a:t>Use force in an attempt to repress popular mobilization and restore order</a:t>
            </a:r>
          </a:p>
          <a:p>
            <a:pPr lvl="2"/>
            <a:r>
              <a:rPr lang="en-US" dirty="0"/>
              <a:t>Accept its demands and allow the emergence of truly democratic institutions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46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Top-Down Transitions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2650"/>
            <a:ext cx="8229600" cy="3992563"/>
          </a:xfrm>
        </p:spPr>
        <p:txBody>
          <a:bodyPr>
            <a:noAutofit/>
          </a:bodyPr>
          <a:lstStyle/>
          <a:p>
            <a:r>
              <a:rPr lang="en-US" sz="2400" dirty="0"/>
              <a:t>Applying our Theory to the Prague Spring</a:t>
            </a:r>
          </a:p>
          <a:p>
            <a:pPr lvl="1"/>
            <a:r>
              <a:rPr lang="en-US" sz="2400" dirty="0"/>
              <a:t>In 1968 soft-liner Alexander Dubcek replaced a hard-liner as leader, and increased freedom of speech and the press and encourage more political participation</a:t>
            </a:r>
          </a:p>
          <a:p>
            <a:pPr lvl="1"/>
            <a:r>
              <a:rPr lang="en-US" sz="2400" dirty="0"/>
              <a:t>This encouraged the opposition; the people demanded more reforms; Social Democrats formed their own party. </a:t>
            </a:r>
          </a:p>
          <a:p>
            <a:pPr lvl="1"/>
            <a:r>
              <a:rPr lang="en-US" sz="2400" dirty="0"/>
              <a:t>When Dubcek refused to reverse the reforms, the Soviets invaded and replaced Dubcek with hard </a:t>
            </a:r>
            <a:r>
              <a:rPr lang="en-US" sz="2400" dirty="0" err="1"/>
              <a:t>linver</a:t>
            </a:r>
            <a:r>
              <a:rPr lang="en-US" sz="2400" dirty="0"/>
              <a:t> Gustav </a:t>
            </a:r>
            <a:r>
              <a:rPr lang="en-US" sz="2400" dirty="0" err="1"/>
              <a:t>Husak</a:t>
            </a:r>
            <a:r>
              <a:rPr lang="en-US" sz="2400" dirty="0"/>
              <a:t>, who reversed the reforms and violently repressed the opposition.</a:t>
            </a:r>
          </a:p>
          <a:p>
            <a:pPr lvl="1"/>
            <a:r>
              <a:rPr lang="en-US" sz="2400" dirty="0"/>
              <a:t>Result: Hard-line dictatorship.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60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7383" y="2897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Top-Down Transitions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992563"/>
          </a:xfrm>
        </p:spPr>
        <p:txBody>
          <a:bodyPr>
            <a:noAutofit/>
          </a:bodyPr>
          <a:lstStyle/>
          <a:p>
            <a:r>
              <a:rPr lang="en-US" sz="2400" dirty="0"/>
              <a:t>Applying our Theory to Poland</a:t>
            </a:r>
          </a:p>
          <a:p>
            <a:pPr lvl="1"/>
            <a:r>
              <a:rPr lang="en-US" sz="2400" dirty="0"/>
              <a:t>Initial reform attempts backfired and led to greater repression (1981)</a:t>
            </a:r>
            <a:r>
              <a:rPr lang="mr-IN" sz="2400" dirty="0"/>
              <a:t>…</a:t>
            </a:r>
            <a:r>
              <a:rPr lang="en-US" sz="2400" dirty="0"/>
              <a:t>but led to rise of Solidarity</a:t>
            </a:r>
          </a:p>
          <a:p>
            <a:pPr lvl="1"/>
            <a:r>
              <a:rPr lang="en-US" sz="2400" dirty="0"/>
              <a:t>Second reform undertaken by regime with inflated beliefs about its own strength, and mistaken beliefs about the strength of the opposition Solidarity</a:t>
            </a:r>
          </a:p>
          <a:p>
            <a:pPr lvl="1"/>
            <a:r>
              <a:rPr lang="en-US" sz="2400" dirty="0"/>
              <a:t>Regime agreed to have legislative elections, but reserved 65% of lower house seats for the Communists and other regime backed parties</a:t>
            </a:r>
          </a:p>
          <a:p>
            <a:pPr lvl="1"/>
            <a:r>
              <a:rPr lang="en-US" sz="2400" dirty="0"/>
              <a:t>Solidarity won all but one of competitive elections, and joined with a regime backed party to gain a majority and install a non-Communist Prime Minister.</a:t>
            </a:r>
          </a:p>
          <a:p>
            <a:pPr lvl="1"/>
            <a:r>
              <a:rPr lang="en-US" sz="2400" dirty="0"/>
              <a:t>Liberalization gave way not to a broadened dictatorship, but regime change!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08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Marek</a:t>
            </a:r>
            <a:r>
              <a:rPr lang="en-US" dirty="0"/>
              <a:t> Kaminski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 descr="Kaminski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2740152" cy="4130882"/>
          </a:xfrm>
          <a:prstGeom prst="rect">
            <a:avLst/>
          </a:prstGeom>
        </p:spPr>
      </p:pic>
      <p:pic>
        <p:nvPicPr>
          <p:cNvPr id="6" name="Picture 5" descr="games-prison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8800"/>
            <a:ext cx="2895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East Germany 1989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Cold War </a:t>
            </a:r>
            <a:r>
              <a:rPr lang="en-US" sz="2400" dirty="0"/>
              <a:t>describes a period of global geopolitical tension in which countries in the Eastern Bloc competed economically, socially, and politically with countries in the Western Bloc.</a:t>
            </a:r>
          </a:p>
          <a:p>
            <a:pPr lvl="1"/>
            <a:r>
              <a:rPr lang="en-US" sz="2400" dirty="0"/>
              <a:t>The symbolic manifestation of the Cold War in Europe was the “Iron Curtain.”</a:t>
            </a:r>
          </a:p>
          <a:p>
            <a:pPr lvl="2"/>
            <a:r>
              <a:rPr lang="en-US" sz="2000" dirty="0"/>
              <a:t>Separated the capitalist West from the communist East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East Germany 1989</a:t>
            </a:r>
          </a:p>
          <a:p>
            <a:pPr lvl="1"/>
            <a:r>
              <a:rPr lang="en-GB" sz="2400" dirty="0"/>
              <a:t>The Cold War lasted for over 40 years.</a:t>
            </a:r>
          </a:p>
          <a:p>
            <a:pPr lvl="1"/>
            <a:r>
              <a:rPr lang="en-GB" sz="2400" dirty="0"/>
              <a:t> In 1989, a series of protests and revolutions took place in several East European countries in which the people rose up to demand a transition to democracy.</a:t>
            </a:r>
          </a:p>
          <a:p>
            <a:pPr lvl="1"/>
            <a:r>
              <a:rPr lang="en-GB" sz="2400" dirty="0"/>
              <a:t>With the collapse and breakup of the Soviet Union in 1991, the Cold War came to an end.</a:t>
            </a: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8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East Germany 1989</a:t>
            </a:r>
          </a:p>
          <a:p>
            <a:pPr lvl="1"/>
            <a:r>
              <a:rPr lang="en-US" sz="2400" dirty="0"/>
              <a:t>One of the most dramatic examples of a bottom-up democratic transition occurred in East Germany in November 1989. </a:t>
            </a:r>
          </a:p>
          <a:p>
            <a:pPr lvl="2"/>
            <a:r>
              <a:rPr lang="en-US" dirty="0"/>
              <a:t>Protests on the streets of Leipzig and Berlin forced the Communist East German government to open up the Berlin Wall and allow free multiparty elections.</a:t>
            </a:r>
          </a:p>
          <a:p>
            <a:pPr lvl="2"/>
            <a:r>
              <a:rPr lang="en-US" dirty="0"/>
              <a:t>The end result was the emergence of a democratic East Germany and the eventual reunification of Germany in 1990.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7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Bottom-Up Transition to Democracy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East Germany 1989</a:t>
            </a:r>
          </a:p>
          <a:p>
            <a:pPr lvl="1"/>
            <a:r>
              <a:rPr lang="en-US" sz="2400" dirty="0"/>
              <a:t>The eventual collapse of communism in East Germany had much to do with the election of Mikhail Gorbachev.</a:t>
            </a:r>
          </a:p>
          <a:p>
            <a:pPr lvl="1"/>
            <a:r>
              <a:rPr lang="en-US" sz="2400" dirty="0"/>
              <a:t>Gorbachev inherited a Soviet Union in crisis.</a:t>
            </a:r>
          </a:p>
          <a:p>
            <a:pPr lvl="1"/>
            <a:r>
              <a:rPr lang="en-US" sz="2400" dirty="0"/>
              <a:t>Gorbachev responded to these crises with two reform policies intended to save the Soviet Union: </a:t>
            </a:r>
          </a:p>
          <a:p>
            <a:pPr lvl="2"/>
            <a:r>
              <a:rPr lang="en-US" dirty="0"/>
              <a:t>Perestroika “restructuring”</a:t>
            </a:r>
          </a:p>
          <a:p>
            <a:pPr lvl="2"/>
            <a:r>
              <a:rPr lang="en-US" dirty="0"/>
              <a:t>Glasnost  “openness”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Clark, </a:t>
            </a:r>
            <a:r>
              <a:rPr lang="en-US" sz="1050" i="1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Foundations of Comparative Politics</a:t>
            </a:r>
            <a:r>
              <a:rPr lang="en-US" sz="105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1e. © SAGE Publishing, 2019.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3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men posing for a picture with a flag&#10;&#10;Description automatically generated with low confidence">
            <a:extLst>
              <a:ext uri="{FF2B5EF4-FFF2-40B4-BE49-F238E27FC236}">
                <a16:creationId xmlns:a16="http://schemas.microsoft.com/office/drawing/2014/main" id="{9EE35D99-A57C-4039-B16C-955B6B98E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6515100" cy="4648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EA4FE5-3A55-4F73-9599-B2866CE7576F}"/>
              </a:ext>
            </a:extLst>
          </p:cNvPr>
          <p:cNvSpPr txBox="1"/>
          <p:nvPr/>
        </p:nvSpPr>
        <p:spPr>
          <a:xfrm flipH="1">
            <a:off x="1752600" y="5791200"/>
            <a:ext cx="5897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Klaus </a:t>
            </a:r>
            <a:r>
              <a:rPr lang="en-US" dirty="0" err="1"/>
              <a:t>Meine</a:t>
            </a:r>
            <a:r>
              <a:rPr lang="en-US" dirty="0"/>
              <a:t> of the Scorpions wrote </a:t>
            </a:r>
            <a:r>
              <a:rPr lang="en-US" i="1" dirty="0"/>
              <a:t>Wind of Change</a:t>
            </a:r>
            <a:r>
              <a:rPr lang="en-US" dirty="0"/>
              <a:t> partly as a response to the changes he saw in Moscow during the </a:t>
            </a:r>
            <a:r>
              <a:rPr lang="en-US" i="1" dirty="0" err="1"/>
              <a:t>glastnost</a:t>
            </a:r>
            <a:r>
              <a:rPr lang="en-US" dirty="0"/>
              <a:t> period. </a:t>
            </a:r>
          </a:p>
        </p:txBody>
      </p:sp>
    </p:spTree>
    <p:extLst>
      <p:ext uri="{BB962C8B-B14F-4D97-AF65-F5344CB8AC3E}">
        <p14:creationId xmlns:p14="http://schemas.microsoft.com/office/powerpoint/2010/main" val="3482299770"/>
      </p:ext>
    </p:extLst>
  </p:cSld>
  <p:clrMapOvr>
    <a:masterClrMapping/>
  </p:clrMapOvr>
</p:sld>
</file>

<file path=ppt/theme/theme1.xml><?xml version="1.0" encoding="utf-8"?>
<a:theme xmlns:a="http://schemas.openxmlformats.org/drawingml/2006/main" name="Clark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rk_theme" id="{6D3C4192-43BE-42B2-9DC5-8F2DE9239319}" vid="{ACE80605-734D-477D-977F-CF3EAC515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Clark_theme</Template>
  <TotalTime>2003</TotalTime>
  <Words>3267</Words>
  <Application>Microsoft Office PowerPoint</Application>
  <PresentationFormat>On-screen Show (4:3)</PresentationFormat>
  <Paragraphs>350</Paragraphs>
  <Slides>45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Times New Roman</vt:lpstr>
      <vt:lpstr>Wingdings</vt:lpstr>
      <vt:lpstr>Clark_theme</vt:lpstr>
      <vt:lpstr>PowerPoint Presentation</vt:lpstr>
      <vt:lpstr>Waves of Democracy</vt:lpstr>
      <vt:lpstr>The Rise of Democracy</vt:lpstr>
      <vt:lpstr>Two types of transitions</vt:lpstr>
      <vt:lpstr>Bottom-Up Transition to Democracy</vt:lpstr>
      <vt:lpstr>Bottom-Up Transition to Democracy</vt:lpstr>
      <vt:lpstr>Bottom-Up Transition to Democracy</vt:lpstr>
      <vt:lpstr>Bottom-Up Transition to Democracy</vt:lpstr>
      <vt:lpstr>PowerPoint Presentation</vt:lpstr>
      <vt:lpstr>Bottom-Up Transition to Democracy</vt:lpstr>
      <vt:lpstr>Bottom-Up Transition to Democracy</vt:lpstr>
      <vt:lpstr>PowerPoint Presentation</vt:lpstr>
      <vt:lpstr>Bottom-Up Transition to Democracy</vt:lpstr>
      <vt:lpstr>PowerPoint Presentation</vt:lpstr>
      <vt:lpstr>Tank Man: not all revolutions are successful</vt:lpstr>
      <vt:lpstr>Bottom-Up Transition to Democracy</vt:lpstr>
      <vt:lpstr>Bottom-Up Transition to Democracy</vt:lpstr>
      <vt:lpstr>Bottom-Up Transition to Democracy</vt:lpstr>
      <vt:lpstr>Bottom-Up Transition to Democracy</vt:lpstr>
      <vt:lpstr>Bottom-Up Transition to Democracy</vt:lpstr>
      <vt:lpstr>Bottom-Up Transition to Democracy</vt:lpstr>
      <vt:lpstr>PowerPoint Presentation</vt:lpstr>
      <vt:lpstr>Bottom-Up Transition to Democracy</vt:lpstr>
      <vt:lpstr>Bottom-Up Transition to Democracy</vt:lpstr>
      <vt:lpstr>Bottom-Up Transition to Democracy</vt:lpstr>
      <vt:lpstr>Bottom-Up Transition to Democracy</vt:lpstr>
      <vt:lpstr>Bottom-Up Transition to Democracy</vt:lpstr>
      <vt:lpstr>Revolutionary Cascades</vt:lpstr>
      <vt:lpstr>An Example—Society A</vt:lpstr>
      <vt:lpstr>Another Example—Society A′</vt:lpstr>
      <vt:lpstr>A New Example—A′</vt:lpstr>
      <vt:lpstr>Two New Examples—B and B′</vt:lpstr>
      <vt:lpstr>Bottom-Up Transition to Democracy</vt:lpstr>
      <vt:lpstr>Bottom-Up Transition to Democracy</vt:lpstr>
      <vt:lpstr>Bottom-Up Transition to Democracy</vt:lpstr>
      <vt:lpstr>Top-Down Transitions</vt:lpstr>
      <vt:lpstr>Top-Down Transitions</vt:lpstr>
      <vt:lpstr>Top-Down Transitions to Democracy</vt:lpstr>
      <vt:lpstr>Top-Down Transitions to Democracy</vt:lpstr>
      <vt:lpstr>Top-Down Transitions to Democracy</vt:lpstr>
      <vt:lpstr>Top-Down Transitions</vt:lpstr>
      <vt:lpstr>Top-Down Transitions to Democracy</vt:lpstr>
      <vt:lpstr>Top-Down Transitions</vt:lpstr>
      <vt:lpstr>Top-Down Transitions</vt:lpstr>
      <vt:lpstr>Marek Kaminski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Ancheta, Katie</dc:creator>
  <cp:lastModifiedBy>Reuben C Kline</cp:lastModifiedBy>
  <cp:revision>131</cp:revision>
  <dcterms:created xsi:type="dcterms:W3CDTF">2006-08-16T00:00:00Z</dcterms:created>
  <dcterms:modified xsi:type="dcterms:W3CDTF">2021-10-13T23:32:22Z</dcterms:modified>
</cp:coreProperties>
</file>