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1"/>
  </p:sldMasterIdLst>
  <p:notesMasterIdLst>
    <p:notesMasterId r:id="rId63"/>
  </p:notesMasterIdLst>
  <p:sldIdLst>
    <p:sldId id="306" r:id="rId2"/>
    <p:sldId id="311" r:id="rId3"/>
    <p:sldId id="312" r:id="rId4"/>
    <p:sldId id="256" r:id="rId5"/>
    <p:sldId id="257" r:id="rId6"/>
    <p:sldId id="303" r:id="rId7"/>
    <p:sldId id="258" r:id="rId8"/>
    <p:sldId id="259" r:id="rId9"/>
    <p:sldId id="261" r:id="rId10"/>
    <p:sldId id="260" r:id="rId11"/>
    <p:sldId id="262" r:id="rId12"/>
    <p:sldId id="263" r:id="rId13"/>
    <p:sldId id="264" r:id="rId14"/>
    <p:sldId id="307" r:id="rId15"/>
    <p:sldId id="310" r:id="rId16"/>
    <p:sldId id="309" r:id="rId17"/>
    <p:sldId id="265" r:id="rId18"/>
    <p:sldId id="266" r:id="rId19"/>
    <p:sldId id="305" r:id="rId20"/>
    <p:sldId id="267" r:id="rId21"/>
    <p:sldId id="268" r:id="rId22"/>
    <p:sldId id="269" r:id="rId23"/>
    <p:sldId id="270" r:id="rId24"/>
    <p:sldId id="319" r:id="rId25"/>
    <p:sldId id="271" r:id="rId26"/>
    <p:sldId id="302"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314" r:id="rId43"/>
    <p:sldId id="287" r:id="rId44"/>
    <p:sldId id="315" r:id="rId45"/>
    <p:sldId id="288" r:id="rId46"/>
    <p:sldId id="316" r:id="rId47"/>
    <p:sldId id="289" r:id="rId48"/>
    <p:sldId id="317" r:id="rId49"/>
    <p:sldId id="290" r:id="rId50"/>
    <p:sldId id="291" r:id="rId51"/>
    <p:sldId id="318" r:id="rId52"/>
    <p:sldId id="292" r:id="rId53"/>
    <p:sldId id="293" r:id="rId54"/>
    <p:sldId id="294" r:id="rId55"/>
    <p:sldId id="295" r:id="rId56"/>
    <p:sldId id="296" r:id="rId57"/>
    <p:sldId id="320" r:id="rId58"/>
    <p:sldId id="297" r:id="rId59"/>
    <p:sldId id="298" r:id="rId60"/>
    <p:sldId id="299" r:id="rId61"/>
    <p:sldId id="300"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uben C Kline" initials="RCK" lastIdx="1" clrIdx="0">
    <p:extLst>
      <p:ext uri="{19B8F6BF-5375-455C-9EA6-DF929625EA0E}">
        <p15:presenceInfo xmlns:p15="http://schemas.microsoft.com/office/powerpoint/2012/main" userId="S::reuben.kline@stonybrook.edu::243b2865-b74c-49fd-907d-8d47c53d0e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7" autoAdjust="0"/>
    <p:restoredTop sz="91286" autoAdjust="0"/>
  </p:normalViewPr>
  <p:slideViewPr>
    <p:cSldViewPr>
      <p:cViewPr varScale="1">
        <p:scale>
          <a:sx n="75" d="100"/>
          <a:sy n="75" d="100"/>
        </p:scale>
        <p:origin x="1747"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1/24/2023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92176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3527798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3415970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1459065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506073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21</a:t>
            </a:fld>
            <a:endParaRPr lang="en-US"/>
          </a:p>
        </p:txBody>
      </p:sp>
    </p:spTree>
    <p:extLst>
      <p:ext uri="{BB962C8B-B14F-4D97-AF65-F5344CB8AC3E}">
        <p14:creationId xmlns:p14="http://schemas.microsoft.com/office/powerpoint/2010/main" val="496822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22</a:t>
            </a:fld>
            <a:endParaRPr lang="en-US"/>
          </a:p>
        </p:txBody>
      </p:sp>
    </p:spTree>
    <p:extLst>
      <p:ext uri="{BB962C8B-B14F-4D97-AF65-F5344CB8AC3E}">
        <p14:creationId xmlns:p14="http://schemas.microsoft.com/office/powerpoint/2010/main" val="281170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23</a:t>
            </a:fld>
            <a:endParaRPr lang="en-US"/>
          </a:p>
        </p:txBody>
      </p:sp>
    </p:spTree>
    <p:extLst>
      <p:ext uri="{BB962C8B-B14F-4D97-AF65-F5344CB8AC3E}">
        <p14:creationId xmlns:p14="http://schemas.microsoft.com/office/powerpoint/2010/main" val="3056738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24</a:t>
            </a:fld>
            <a:endParaRPr lang="en-US"/>
          </a:p>
        </p:txBody>
      </p:sp>
    </p:spTree>
    <p:extLst>
      <p:ext uri="{BB962C8B-B14F-4D97-AF65-F5344CB8AC3E}">
        <p14:creationId xmlns:p14="http://schemas.microsoft.com/office/powerpoint/2010/main" val="561779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25</a:t>
            </a:fld>
            <a:endParaRPr lang="en-US"/>
          </a:p>
        </p:txBody>
      </p:sp>
    </p:spTree>
    <p:extLst>
      <p:ext uri="{BB962C8B-B14F-4D97-AF65-F5344CB8AC3E}">
        <p14:creationId xmlns:p14="http://schemas.microsoft.com/office/powerpoint/2010/main" val="317938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eaLnBrk="0" hangingPunct="0">
              <a:defRPr sz="2300">
                <a:solidFill>
                  <a:schemeClr val="tx1"/>
                </a:solidFill>
                <a:latin typeface="Arial" charset="0"/>
                <a:ea typeface="ＭＳ Ｐゴシック" charset="0"/>
                <a:cs typeface="ＭＳ Ｐゴシック" charset="0"/>
              </a:defRPr>
            </a:lvl1pPr>
            <a:lvl2pPr marL="702756" indent="-270291" defTabSz="914485" eaLnBrk="0" hangingPunct="0">
              <a:defRPr sz="2300">
                <a:solidFill>
                  <a:schemeClr val="tx1"/>
                </a:solidFill>
                <a:latin typeface="Arial" charset="0"/>
                <a:ea typeface="ＭＳ Ｐゴシック" charset="0"/>
              </a:defRPr>
            </a:lvl2pPr>
            <a:lvl3pPr marL="1081164" indent="-216233" defTabSz="914485" eaLnBrk="0" hangingPunct="0">
              <a:defRPr sz="2300">
                <a:solidFill>
                  <a:schemeClr val="tx1"/>
                </a:solidFill>
                <a:latin typeface="Arial" charset="0"/>
                <a:ea typeface="ＭＳ Ｐゴシック" charset="0"/>
              </a:defRPr>
            </a:lvl3pPr>
            <a:lvl4pPr marL="1513629" indent="-216233" defTabSz="914485" eaLnBrk="0" hangingPunct="0">
              <a:defRPr sz="2300">
                <a:solidFill>
                  <a:schemeClr val="tx1"/>
                </a:solidFill>
                <a:latin typeface="Arial" charset="0"/>
                <a:ea typeface="ＭＳ Ｐゴシック" charset="0"/>
              </a:defRPr>
            </a:lvl4pPr>
            <a:lvl5pPr marL="1946095" indent="-216233" defTabSz="914485" eaLnBrk="0" hangingPunct="0">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EF8D6909-2DD3-E04B-8B37-2F3C6ADAA650}" type="slidenum">
              <a:rPr lang="en-US" sz="1100">
                <a:latin typeface="Times New Roman" charset="0"/>
              </a:rPr>
              <a:pPr eaLnBrk="1" hangingPunct="1"/>
              <a:t>26</a:t>
            </a:fld>
            <a:endParaRPr lang="en-US" sz="1100">
              <a:latin typeface="Times New Roman"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3495874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27</a:t>
            </a:fld>
            <a:endParaRPr lang="en-US"/>
          </a:p>
        </p:txBody>
      </p:sp>
    </p:spTree>
    <p:extLst>
      <p:ext uri="{BB962C8B-B14F-4D97-AF65-F5344CB8AC3E}">
        <p14:creationId xmlns:p14="http://schemas.microsoft.com/office/powerpoint/2010/main" val="11555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28</a:t>
            </a:fld>
            <a:endParaRPr lang="en-US"/>
          </a:p>
        </p:txBody>
      </p:sp>
    </p:spTree>
    <p:extLst>
      <p:ext uri="{BB962C8B-B14F-4D97-AF65-F5344CB8AC3E}">
        <p14:creationId xmlns:p14="http://schemas.microsoft.com/office/powerpoint/2010/main" val="4088830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29</a:t>
            </a:fld>
            <a:endParaRPr lang="en-US"/>
          </a:p>
        </p:txBody>
      </p:sp>
    </p:spTree>
    <p:extLst>
      <p:ext uri="{BB962C8B-B14F-4D97-AF65-F5344CB8AC3E}">
        <p14:creationId xmlns:p14="http://schemas.microsoft.com/office/powerpoint/2010/main" val="2239376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30</a:t>
            </a:fld>
            <a:endParaRPr lang="en-US"/>
          </a:p>
        </p:txBody>
      </p:sp>
    </p:spTree>
    <p:extLst>
      <p:ext uri="{BB962C8B-B14F-4D97-AF65-F5344CB8AC3E}">
        <p14:creationId xmlns:p14="http://schemas.microsoft.com/office/powerpoint/2010/main" val="1839840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31</a:t>
            </a:fld>
            <a:endParaRPr lang="en-US"/>
          </a:p>
        </p:txBody>
      </p:sp>
    </p:spTree>
    <p:extLst>
      <p:ext uri="{BB962C8B-B14F-4D97-AF65-F5344CB8AC3E}">
        <p14:creationId xmlns:p14="http://schemas.microsoft.com/office/powerpoint/2010/main" val="3497761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32</a:t>
            </a:fld>
            <a:endParaRPr lang="en-US"/>
          </a:p>
        </p:txBody>
      </p:sp>
    </p:spTree>
    <p:extLst>
      <p:ext uri="{BB962C8B-B14F-4D97-AF65-F5344CB8AC3E}">
        <p14:creationId xmlns:p14="http://schemas.microsoft.com/office/powerpoint/2010/main" val="3735111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33</a:t>
            </a:fld>
            <a:endParaRPr lang="en-US"/>
          </a:p>
        </p:txBody>
      </p:sp>
    </p:spTree>
    <p:extLst>
      <p:ext uri="{BB962C8B-B14F-4D97-AF65-F5344CB8AC3E}">
        <p14:creationId xmlns:p14="http://schemas.microsoft.com/office/powerpoint/2010/main" val="2657739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34</a:t>
            </a:fld>
            <a:endParaRPr lang="en-US"/>
          </a:p>
        </p:txBody>
      </p:sp>
    </p:spTree>
    <p:extLst>
      <p:ext uri="{BB962C8B-B14F-4D97-AF65-F5344CB8AC3E}">
        <p14:creationId xmlns:p14="http://schemas.microsoft.com/office/powerpoint/2010/main" val="360768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35</a:t>
            </a:fld>
            <a:endParaRPr lang="en-US"/>
          </a:p>
        </p:txBody>
      </p:sp>
    </p:spTree>
    <p:extLst>
      <p:ext uri="{BB962C8B-B14F-4D97-AF65-F5344CB8AC3E}">
        <p14:creationId xmlns:p14="http://schemas.microsoft.com/office/powerpoint/2010/main" val="721238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36</a:t>
            </a:fld>
            <a:endParaRPr lang="en-US"/>
          </a:p>
        </p:txBody>
      </p:sp>
    </p:spTree>
    <p:extLst>
      <p:ext uri="{BB962C8B-B14F-4D97-AF65-F5344CB8AC3E}">
        <p14:creationId xmlns:p14="http://schemas.microsoft.com/office/powerpoint/2010/main" val="163741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3012355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37</a:t>
            </a:fld>
            <a:endParaRPr lang="en-US"/>
          </a:p>
        </p:txBody>
      </p:sp>
    </p:spTree>
    <p:extLst>
      <p:ext uri="{BB962C8B-B14F-4D97-AF65-F5344CB8AC3E}">
        <p14:creationId xmlns:p14="http://schemas.microsoft.com/office/powerpoint/2010/main" val="4113513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38</a:t>
            </a:fld>
            <a:endParaRPr lang="en-US"/>
          </a:p>
        </p:txBody>
      </p:sp>
    </p:spTree>
    <p:extLst>
      <p:ext uri="{BB962C8B-B14F-4D97-AF65-F5344CB8AC3E}">
        <p14:creationId xmlns:p14="http://schemas.microsoft.com/office/powerpoint/2010/main" val="1610926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solidFill>
                  <a:srgbClr val="000000"/>
                </a:solidFill>
                <a:latin typeface="Arial" panose="020B0604020202020204" pitchFamily="34" charset="0"/>
                <a:cs typeface="Arial" panose="020B0604020202020204" pitchFamily="34" charset="0"/>
              </a:rPr>
              <a:t>Which of these types are valid? </a:t>
            </a:r>
          </a:p>
        </p:txBody>
      </p:sp>
      <p:sp>
        <p:nvSpPr>
          <p:cNvPr id="4" name="Slide Number Placeholder 3"/>
          <p:cNvSpPr>
            <a:spLocks noGrp="1"/>
          </p:cNvSpPr>
          <p:nvPr>
            <p:ph type="sldNum" sz="quarter" idx="10"/>
          </p:nvPr>
        </p:nvSpPr>
        <p:spPr/>
        <p:txBody>
          <a:bodyPr/>
          <a:lstStyle/>
          <a:p>
            <a:fld id="{39974C31-EB4A-4B21-8134-CB5741A1DC5F}" type="slidenum">
              <a:rPr lang="en-US" smtClean="0"/>
              <a:t>39</a:t>
            </a:fld>
            <a:endParaRPr lang="en-US"/>
          </a:p>
        </p:txBody>
      </p:sp>
    </p:spTree>
    <p:extLst>
      <p:ext uri="{BB962C8B-B14F-4D97-AF65-F5344CB8AC3E}">
        <p14:creationId xmlns:p14="http://schemas.microsoft.com/office/powerpoint/2010/main" val="514178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40</a:t>
            </a:fld>
            <a:endParaRPr lang="en-US"/>
          </a:p>
        </p:txBody>
      </p:sp>
    </p:spTree>
    <p:extLst>
      <p:ext uri="{BB962C8B-B14F-4D97-AF65-F5344CB8AC3E}">
        <p14:creationId xmlns:p14="http://schemas.microsoft.com/office/powerpoint/2010/main" val="187944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solidFill>
                  <a:srgbClr val="000000"/>
                </a:solidFill>
                <a:latin typeface="Arial" panose="020B0604020202020204" pitchFamily="34" charset="0"/>
                <a:cs typeface="Arial" panose="020B0604020202020204" pitchFamily="34" charset="0"/>
              </a:rPr>
              <a:t>Valid because There are no wealthy non-democracies</a:t>
            </a:r>
          </a:p>
        </p:txBody>
      </p:sp>
      <p:sp>
        <p:nvSpPr>
          <p:cNvPr id="4" name="Slide Number Placeholder 3"/>
          <p:cNvSpPr>
            <a:spLocks noGrp="1"/>
          </p:cNvSpPr>
          <p:nvPr>
            <p:ph type="sldNum" sz="quarter" idx="10"/>
          </p:nvPr>
        </p:nvSpPr>
        <p:spPr/>
        <p:txBody>
          <a:bodyPr/>
          <a:lstStyle/>
          <a:p>
            <a:fld id="{39974C31-EB4A-4B21-8134-CB5741A1DC5F}" type="slidenum">
              <a:rPr lang="en-US" smtClean="0"/>
              <a:t>41</a:t>
            </a:fld>
            <a:endParaRPr lang="en-US"/>
          </a:p>
        </p:txBody>
      </p:sp>
    </p:spTree>
    <p:extLst>
      <p:ext uri="{BB962C8B-B14F-4D97-AF65-F5344CB8AC3E}">
        <p14:creationId xmlns:p14="http://schemas.microsoft.com/office/powerpoint/2010/main" val="288660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a:solidFill>
                  <a:srgbClr val="000000"/>
                </a:solidFill>
                <a:latin typeface="Arial" panose="020B0604020202020204" pitchFamily="34" charset="0"/>
                <a:cs typeface="Arial" panose="020B0604020202020204" pitchFamily="34" charset="0"/>
              </a:rPr>
              <a:t>Valid because There </a:t>
            </a:r>
            <a:r>
              <a:rPr lang="en-US" altLang="en-US" b="0" dirty="0">
                <a:solidFill>
                  <a:srgbClr val="000000"/>
                </a:solidFill>
                <a:latin typeface="Arial" panose="020B0604020202020204" pitchFamily="34" charset="0"/>
                <a:cs typeface="Arial" panose="020B0604020202020204" pitchFamily="34" charset="0"/>
              </a:rPr>
              <a:t>are no wealthy non-democracies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42</a:t>
            </a:fld>
            <a:endParaRPr lang="en-US"/>
          </a:p>
        </p:txBody>
      </p:sp>
    </p:spTree>
    <p:extLst>
      <p:ext uri="{BB962C8B-B14F-4D97-AF65-F5344CB8AC3E}">
        <p14:creationId xmlns:p14="http://schemas.microsoft.com/office/powerpoint/2010/main" val="2522244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solidFill>
                  <a:srgbClr val="000000"/>
                </a:solidFill>
                <a:latin typeface="Arial" panose="020B0604020202020204" pitchFamily="34" charset="0"/>
                <a:cs typeface="Arial" panose="020B0604020202020204" pitchFamily="34" charset="0"/>
              </a:rPr>
              <a:t>Invalid because There are non-wealthy democracies</a:t>
            </a:r>
          </a:p>
        </p:txBody>
      </p:sp>
      <p:sp>
        <p:nvSpPr>
          <p:cNvPr id="4" name="Slide Number Placeholder 3"/>
          <p:cNvSpPr>
            <a:spLocks noGrp="1"/>
          </p:cNvSpPr>
          <p:nvPr>
            <p:ph type="sldNum" sz="quarter" idx="10"/>
          </p:nvPr>
        </p:nvSpPr>
        <p:spPr/>
        <p:txBody>
          <a:bodyPr/>
          <a:lstStyle/>
          <a:p>
            <a:fld id="{39974C31-EB4A-4B21-8134-CB5741A1DC5F}" type="slidenum">
              <a:rPr lang="en-US" smtClean="0"/>
              <a:t>43</a:t>
            </a:fld>
            <a:endParaRPr lang="en-US"/>
          </a:p>
        </p:txBody>
      </p:sp>
    </p:spTree>
    <p:extLst>
      <p:ext uri="{BB962C8B-B14F-4D97-AF65-F5344CB8AC3E}">
        <p14:creationId xmlns:p14="http://schemas.microsoft.com/office/powerpoint/2010/main" val="7141196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solidFill>
                  <a:srgbClr val="000000"/>
                </a:solidFill>
                <a:latin typeface="Arial" panose="020B0604020202020204" pitchFamily="34" charset="0"/>
                <a:cs typeface="Arial" panose="020B0604020202020204" pitchFamily="34" charset="0"/>
              </a:rPr>
              <a:t>Invalid because There are non-wealthy democracies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44</a:t>
            </a:fld>
            <a:endParaRPr lang="en-US"/>
          </a:p>
        </p:txBody>
      </p:sp>
    </p:spTree>
    <p:extLst>
      <p:ext uri="{BB962C8B-B14F-4D97-AF65-F5344CB8AC3E}">
        <p14:creationId xmlns:p14="http://schemas.microsoft.com/office/powerpoint/2010/main" val="398013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solidFill>
                  <a:srgbClr val="000000"/>
                </a:solidFill>
                <a:latin typeface="Arial" panose="020B0604020202020204" pitchFamily="34" charset="0"/>
                <a:cs typeface="Arial" panose="020B0604020202020204" pitchFamily="34" charset="0"/>
              </a:rPr>
              <a:t>Invalid because There are non-wealthy democracies</a:t>
            </a:r>
          </a:p>
        </p:txBody>
      </p:sp>
      <p:sp>
        <p:nvSpPr>
          <p:cNvPr id="4" name="Slide Number Placeholder 3"/>
          <p:cNvSpPr>
            <a:spLocks noGrp="1"/>
          </p:cNvSpPr>
          <p:nvPr>
            <p:ph type="sldNum" sz="quarter" idx="10"/>
          </p:nvPr>
        </p:nvSpPr>
        <p:spPr/>
        <p:txBody>
          <a:bodyPr/>
          <a:lstStyle/>
          <a:p>
            <a:fld id="{39974C31-EB4A-4B21-8134-CB5741A1DC5F}" type="slidenum">
              <a:rPr lang="en-US" smtClean="0"/>
              <a:t>45</a:t>
            </a:fld>
            <a:endParaRPr lang="en-US"/>
          </a:p>
        </p:txBody>
      </p:sp>
    </p:spTree>
    <p:extLst>
      <p:ext uri="{BB962C8B-B14F-4D97-AF65-F5344CB8AC3E}">
        <p14:creationId xmlns:p14="http://schemas.microsoft.com/office/powerpoint/2010/main" val="3327976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solidFill>
                  <a:srgbClr val="000000"/>
                </a:solidFill>
                <a:latin typeface="Arial" panose="020B0604020202020204" pitchFamily="34" charset="0"/>
                <a:cs typeface="Arial" panose="020B0604020202020204" pitchFamily="34" charset="0"/>
              </a:rPr>
              <a:t>Invalid because There are non-wealthy democracies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46</a:t>
            </a:fld>
            <a:endParaRPr lang="en-US"/>
          </a:p>
        </p:txBody>
      </p:sp>
    </p:spTree>
    <p:extLst>
      <p:ext uri="{BB962C8B-B14F-4D97-AF65-F5344CB8AC3E}">
        <p14:creationId xmlns:p14="http://schemas.microsoft.com/office/powerpoint/2010/main" val="2080692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948468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solidFill>
                  <a:srgbClr val="000000"/>
                </a:solidFill>
                <a:latin typeface="Arial" panose="020B0604020202020204" pitchFamily="34" charset="0"/>
                <a:cs typeface="Arial" panose="020B0604020202020204" pitchFamily="34" charset="0"/>
              </a:rPr>
              <a:t>Valid because There are no wealthy non-democracies</a:t>
            </a:r>
          </a:p>
        </p:txBody>
      </p:sp>
      <p:sp>
        <p:nvSpPr>
          <p:cNvPr id="4" name="Slide Number Placeholder 3"/>
          <p:cNvSpPr>
            <a:spLocks noGrp="1"/>
          </p:cNvSpPr>
          <p:nvPr>
            <p:ph type="sldNum" sz="quarter" idx="10"/>
          </p:nvPr>
        </p:nvSpPr>
        <p:spPr/>
        <p:txBody>
          <a:bodyPr/>
          <a:lstStyle/>
          <a:p>
            <a:fld id="{39974C31-EB4A-4B21-8134-CB5741A1DC5F}" type="slidenum">
              <a:rPr lang="en-US" smtClean="0"/>
              <a:t>47</a:t>
            </a:fld>
            <a:endParaRPr lang="en-US"/>
          </a:p>
        </p:txBody>
      </p:sp>
    </p:spTree>
    <p:extLst>
      <p:ext uri="{BB962C8B-B14F-4D97-AF65-F5344CB8AC3E}">
        <p14:creationId xmlns:p14="http://schemas.microsoft.com/office/powerpoint/2010/main" val="1846145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solidFill>
                  <a:srgbClr val="000000"/>
                </a:solidFill>
                <a:latin typeface="Arial" panose="020B0604020202020204" pitchFamily="34" charset="0"/>
                <a:cs typeface="Arial" panose="020B0604020202020204" pitchFamily="34" charset="0"/>
              </a:rPr>
              <a:t>Valid because There are no wealthy non-democracies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48</a:t>
            </a:fld>
            <a:endParaRPr lang="en-US"/>
          </a:p>
        </p:txBody>
      </p:sp>
    </p:spTree>
    <p:extLst>
      <p:ext uri="{BB962C8B-B14F-4D97-AF65-F5344CB8AC3E}">
        <p14:creationId xmlns:p14="http://schemas.microsoft.com/office/powerpoint/2010/main" val="10912995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49</a:t>
            </a:fld>
            <a:endParaRPr lang="en-US"/>
          </a:p>
        </p:txBody>
      </p:sp>
    </p:spTree>
    <p:extLst>
      <p:ext uri="{BB962C8B-B14F-4D97-AF65-F5344CB8AC3E}">
        <p14:creationId xmlns:p14="http://schemas.microsoft.com/office/powerpoint/2010/main" val="5308335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50</a:t>
            </a:fld>
            <a:endParaRPr lang="en-US"/>
          </a:p>
        </p:txBody>
      </p:sp>
    </p:spTree>
    <p:extLst>
      <p:ext uri="{BB962C8B-B14F-4D97-AF65-F5344CB8AC3E}">
        <p14:creationId xmlns:p14="http://schemas.microsoft.com/office/powerpoint/2010/main" val="1506526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52</a:t>
            </a:fld>
            <a:endParaRPr lang="en-US"/>
          </a:p>
        </p:txBody>
      </p:sp>
    </p:spTree>
    <p:extLst>
      <p:ext uri="{BB962C8B-B14F-4D97-AF65-F5344CB8AC3E}">
        <p14:creationId xmlns:p14="http://schemas.microsoft.com/office/powerpoint/2010/main" val="34485354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53</a:t>
            </a:fld>
            <a:endParaRPr lang="en-US"/>
          </a:p>
        </p:txBody>
      </p:sp>
    </p:spTree>
    <p:extLst>
      <p:ext uri="{BB962C8B-B14F-4D97-AF65-F5344CB8AC3E}">
        <p14:creationId xmlns:p14="http://schemas.microsoft.com/office/powerpoint/2010/main" val="417936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54</a:t>
            </a:fld>
            <a:endParaRPr lang="en-US"/>
          </a:p>
        </p:txBody>
      </p:sp>
    </p:spTree>
    <p:extLst>
      <p:ext uri="{BB962C8B-B14F-4D97-AF65-F5344CB8AC3E}">
        <p14:creationId xmlns:p14="http://schemas.microsoft.com/office/powerpoint/2010/main" val="29177714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55</a:t>
            </a:fld>
            <a:endParaRPr lang="en-US"/>
          </a:p>
        </p:txBody>
      </p:sp>
    </p:spTree>
    <p:extLst>
      <p:ext uri="{BB962C8B-B14F-4D97-AF65-F5344CB8AC3E}">
        <p14:creationId xmlns:p14="http://schemas.microsoft.com/office/powerpoint/2010/main" val="18570870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56</a:t>
            </a:fld>
            <a:endParaRPr lang="en-US"/>
          </a:p>
        </p:txBody>
      </p:sp>
    </p:spTree>
    <p:extLst>
      <p:ext uri="{BB962C8B-B14F-4D97-AF65-F5344CB8AC3E}">
        <p14:creationId xmlns:p14="http://schemas.microsoft.com/office/powerpoint/2010/main" val="215849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57</a:t>
            </a:fld>
            <a:endParaRPr lang="en-US"/>
          </a:p>
        </p:txBody>
      </p:sp>
    </p:spTree>
    <p:extLst>
      <p:ext uri="{BB962C8B-B14F-4D97-AF65-F5344CB8AC3E}">
        <p14:creationId xmlns:p14="http://schemas.microsoft.com/office/powerpoint/2010/main" val="298060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23693108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58</a:t>
            </a:fld>
            <a:endParaRPr lang="en-US"/>
          </a:p>
        </p:txBody>
      </p:sp>
    </p:spTree>
    <p:extLst>
      <p:ext uri="{BB962C8B-B14F-4D97-AF65-F5344CB8AC3E}">
        <p14:creationId xmlns:p14="http://schemas.microsoft.com/office/powerpoint/2010/main" val="32669392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59</a:t>
            </a:fld>
            <a:endParaRPr lang="en-US"/>
          </a:p>
        </p:txBody>
      </p:sp>
    </p:spTree>
    <p:extLst>
      <p:ext uri="{BB962C8B-B14F-4D97-AF65-F5344CB8AC3E}">
        <p14:creationId xmlns:p14="http://schemas.microsoft.com/office/powerpoint/2010/main" val="2634139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60</a:t>
            </a:fld>
            <a:endParaRPr lang="en-US"/>
          </a:p>
        </p:txBody>
      </p:sp>
    </p:spTree>
    <p:extLst>
      <p:ext uri="{BB962C8B-B14F-4D97-AF65-F5344CB8AC3E}">
        <p14:creationId xmlns:p14="http://schemas.microsoft.com/office/powerpoint/2010/main" val="7896580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0" dirty="0">
              <a:solidFill>
                <a:srgbClr val="00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61</a:t>
            </a:fld>
            <a:endParaRPr lang="en-US"/>
          </a:p>
        </p:txBody>
      </p:sp>
    </p:spTree>
    <p:extLst>
      <p:ext uri="{BB962C8B-B14F-4D97-AF65-F5344CB8AC3E}">
        <p14:creationId xmlns:p14="http://schemas.microsoft.com/office/powerpoint/2010/main" val="3537211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3962990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531864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88388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79897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048000"/>
            <a:ext cx="6400800" cy="17526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ext Placeholder 3"/>
          <p:cNvSpPr>
            <a:spLocks noGrp="1"/>
          </p:cNvSpPr>
          <p:nvPr>
            <p:ph type="body" sz="quarter" idx="13"/>
          </p:nvPr>
        </p:nvSpPr>
        <p:spPr>
          <a:xfrm>
            <a:off x="1371600" y="1143000"/>
            <a:ext cx="6400800" cy="1828800"/>
          </a:xfrm>
        </p:spPr>
        <p:txBody>
          <a:bodyPr anchor="b">
            <a:normAutofit/>
          </a:bodyPr>
          <a:lstStyle>
            <a:lvl1pPr marL="0" indent="0" algn="ctr">
              <a:buNone/>
              <a:defRPr sz="4400" b="1">
                <a:solidFill>
                  <a:srgbClr val="1F497D"/>
                </a:solidFill>
                <a:effectLst>
                  <a:outerShdw blurRad="38100" dist="38100" dir="2700000" algn="tl">
                    <a:srgbClr val="000000">
                      <a:alpha val="43137"/>
                    </a:srgbClr>
                  </a:outerShdw>
                </a:effectLst>
              </a:defRPr>
            </a:lvl1pPr>
          </a:lstStyle>
          <a:p>
            <a:pPr lvl="0"/>
            <a:r>
              <a:rPr lang="en-US"/>
              <a:t>Click to edit Master text styles</a:t>
            </a:r>
          </a:p>
        </p:txBody>
      </p:sp>
    </p:spTree>
    <p:extLst>
      <p:ext uri="{BB962C8B-B14F-4D97-AF65-F5344CB8AC3E}">
        <p14:creationId xmlns:p14="http://schemas.microsoft.com/office/powerpoint/2010/main" val="241152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59581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6615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1247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4687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a:t>Click to edit Master title style</a:t>
            </a:r>
            <a:endParaRPr lang="en-US" dirty="0"/>
          </a:p>
        </p:txBody>
      </p:sp>
      <p:sp>
        <p:nvSpPr>
          <p:cNvPr id="3" name="Content Placeholder 2"/>
          <p:cNvSpPr>
            <a:spLocks noGrp="1"/>
          </p:cNvSpPr>
          <p:nvPr>
            <p:ph idx="1"/>
          </p:nvPr>
        </p:nvSpPr>
        <p:spPr>
          <a:xfrm>
            <a:off x="990600" y="1676400"/>
            <a:ext cx="7696200" cy="4449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990600" y="6356350"/>
            <a:ext cx="7010400" cy="365125"/>
          </a:xfrm>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806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6579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3467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169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8237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63166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86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lang="en-US" sz="1050" smtClean="0">
                <a:effectLst/>
              </a:defRPr>
            </a:lvl1p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914993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Lst>
  <p:hf hdr="0" dt="0"/>
  <p:txStyles>
    <p:titleStyle>
      <a:lvl1pPr algn="ctr" defTabSz="914400" rtl="0" eaLnBrk="1" latinLnBrk="0" hangingPunct="1">
        <a:spcBef>
          <a:spcPct val="0"/>
        </a:spcBef>
        <a:buNone/>
        <a:defRPr sz="44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reubenckline/"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cXTaP1BD1Y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66CA1-AE94-8840-B984-C036CB78A7A8}"/>
              </a:ext>
            </a:extLst>
          </p:cNvPr>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Title 2">
            <a:extLst>
              <a:ext uri="{FF2B5EF4-FFF2-40B4-BE49-F238E27FC236}">
                <a16:creationId xmlns:a16="http://schemas.microsoft.com/office/drawing/2014/main" id="{9CD079CA-FEBD-AF48-9B56-904BBE6B1F3B}"/>
              </a:ext>
            </a:extLst>
          </p:cNvPr>
          <p:cNvSpPr>
            <a:spLocks noGrp="1"/>
          </p:cNvSpPr>
          <p:nvPr>
            <p:ph type="title"/>
          </p:nvPr>
        </p:nvSpPr>
        <p:spPr>
          <a:xfrm>
            <a:off x="457200" y="603319"/>
            <a:ext cx="8229600" cy="1143000"/>
          </a:xfrm>
        </p:spPr>
        <p:txBody>
          <a:bodyPr/>
          <a:lstStyle/>
          <a:p>
            <a:r>
              <a:rPr lang="en-US" dirty="0"/>
              <a:t>Welcome to POL 103!</a:t>
            </a:r>
          </a:p>
        </p:txBody>
      </p:sp>
      <p:pic>
        <p:nvPicPr>
          <p:cNvPr id="7" name="Content Placeholder 6" descr="That's me!">
            <a:extLst>
              <a:ext uri="{FF2B5EF4-FFF2-40B4-BE49-F238E27FC236}">
                <a16:creationId xmlns:a16="http://schemas.microsoft.com/office/drawing/2014/main" id="{9FB34715-6F17-644F-AC63-5393D55BF8C4}"/>
              </a:ext>
            </a:extLst>
          </p:cNvPr>
          <p:cNvPicPr>
            <a:picLocks noGrp="1" noChangeAspect="1"/>
          </p:cNvPicPr>
          <p:nvPr>
            <p:ph idx="1"/>
          </p:nvPr>
        </p:nvPicPr>
        <p:blipFill>
          <a:blip r:embed="rId2"/>
          <a:stretch>
            <a:fillRect/>
          </a:stretch>
        </p:blipFill>
        <p:spPr>
          <a:xfrm rot="5400000">
            <a:off x="4724229" y="2559034"/>
            <a:ext cx="3992563" cy="2999593"/>
          </a:xfrm>
        </p:spPr>
      </p:pic>
      <p:sp>
        <p:nvSpPr>
          <p:cNvPr id="5" name="Slide Number Placeholder 4">
            <a:extLst>
              <a:ext uri="{FF2B5EF4-FFF2-40B4-BE49-F238E27FC236}">
                <a16:creationId xmlns:a16="http://schemas.microsoft.com/office/drawing/2014/main" id="{080CBEEB-E334-D34D-9CFB-86E3B9621BE0}"/>
              </a:ext>
            </a:extLst>
          </p:cNvPr>
          <p:cNvSpPr>
            <a:spLocks noGrp="1"/>
          </p:cNvSpPr>
          <p:nvPr>
            <p:ph type="sldNum" sz="quarter" idx="12"/>
          </p:nvPr>
        </p:nvSpPr>
        <p:spPr/>
        <p:txBody>
          <a:bodyPr/>
          <a:lstStyle/>
          <a:p>
            <a:fld id="{B6F15528-21DE-4FAA-801E-634DDDAF4B2B}" type="slidenum">
              <a:rPr lang="en-US" smtClean="0"/>
              <a:pPr/>
              <a:t>1</a:t>
            </a:fld>
            <a:endParaRPr lang="en-US" dirty="0"/>
          </a:p>
        </p:txBody>
      </p:sp>
      <p:sp>
        <p:nvSpPr>
          <p:cNvPr id="8" name="TextBox 7">
            <a:extLst>
              <a:ext uri="{FF2B5EF4-FFF2-40B4-BE49-F238E27FC236}">
                <a16:creationId xmlns:a16="http://schemas.microsoft.com/office/drawing/2014/main" id="{31D71716-CCB3-2C4C-A284-2029B1C2537B}"/>
              </a:ext>
            </a:extLst>
          </p:cNvPr>
          <p:cNvSpPr txBox="1"/>
          <p:nvPr/>
        </p:nvSpPr>
        <p:spPr>
          <a:xfrm>
            <a:off x="685800" y="1658173"/>
            <a:ext cx="3657600" cy="4801314"/>
          </a:xfrm>
          <a:prstGeom prst="rect">
            <a:avLst/>
          </a:prstGeom>
          <a:noFill/>
        </p:spPr>
        <p:txBody>
          <a:bodyPr wrap="square" rtlCol="0">
            <a:spAutoFit/>
          </a:bodyPr>
          <a:lstStyle/>
          <a:p>
            <a:r>
              <a:rPr lang="en-US" dirty="0"/>
              <a:t>That’s me, your professor, Reuben Kline.</a:t>
            </a:r>
          </a:p>
          <a:p>
            <a:endParaRPr lang="en-US" dirty="0"/>
          </a:p>
          <a:p>
            <a:r>
              <a:rPr lang="en-US" dirty="0"/>
              <a:t>In addition to comparative politics, I spend my time cooking, doing martial arts, and trying to get my son to listen to me. If you’re interested in the research I do as a scholar, check out my </a:t>
            </a:r>
            <a:r>
              <a:rPr lang="en-US" dirty="0">
                <a:hlinkClick r:id="rId3"/>
              </a:rPr>
              <a:t>homepage</a:t>
            </a:r>
            <a:r>
              <a:rPr lang="en-US" dirty="0"/>
              <a:t>.</a:t>
            </a:r>
          </a:p>
          <a:p>
            <a:endParaRPr lang="en-US" dirty="0"/>
          </a:p>
          <a:p>
            <a:r>
              <a:rPr lang="en-US" dirty="0"/>
              <a:t>These are challenging times. I am sympathetic to all of the challenges you face. But, to help you out, you need to communicate with me and let me know the problems you’re having. </a:t>
            </a:r>
          </a:p>
        </p:txBody>
      </p:sp>
    </p:spTree>
    <p:extLst>
      <p:ext uri="{BB962C8B-B14F-4D97-AF65-F5344CB8AC3E}">
        <p14:creationId xmlns:p14="http://schemas.microsoft.com/office/powerpoint/2010/main" val="4238034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Comparative Politics?</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6216" y="2043073"/>
            <a:ext cx="7831568" cy="4173618"/>
          </a:xfrm>
        </p:spPr>
      </p:pic>
    </p:spTree>
    <p:extLst>
      <p:ext uri="{BB962C8B-B14F-4D97-AF65-F5344CB8AC3E}">
        <p14:creationId xmlns:p14="http://schemas.microsoft.com/office/powerpoint/2010/main" val="376927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Comparative Politics?</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Definition 2: </a:t>
            </a:r>
          </a:p>
          <a:p>
            <a:pPr lvl="1"/>
            <a:r>
              <a:rPr lang="en-US" altLang="en-US" sz="2200" dirty="0">
                <a:solidFill>
                  <a:srgbClr val="000000"/>
                </a:solidFill>
                <a:latin typeface="Arial" panose="020B0604020202020204" pitchFamily="34" charset="0"/>
                <a:cs typeface="Arial" panose="020B0604020202020204" pitchFamily="34" charset="0"/>
              </a:rPr>
              <a:t>Comparative politics is the study of politics in every country </a:t>
            </a:r>
            <a:r>
              <a:rPr lang="en-US" altLang="en-US" sz="2200" i="1" dirty="0">
                <a:solidFill>
                  <a:srgbClr val="000000"/>
                </a:solidFill>
                <a:latin typeface="Arial" panose="020B0604020202020204" pitchFamily="34" charset="0"/>
                <a:cs typeface="Arial" panose="020B0604020202020204" pitchFamily="34" charset="0"/>
              </a:rPr>
              <a:t>except the one in which the student resides.</a:t>
            </a:r>
          </a:p>
          <a:p>
            <a:pPr lvl="2"/>
            <a:r>
              <a:rPr lang="en-US" altLang="en-US" sz="1800" dirty="0">
                <a:solidFill>
                  <a:srgbClr val="000000"/>
                </a:solidFill>
                <a:latin typeface="Arial" panose="020B0604020202020204" pitchFamily="34" charset="0"/>
                <a:cs typeface="Arial" panose="020B0604020202020204" pitchFamily="34" charset="0"/>
              </a:rPr>
              <a:t>It’</a:t>
            </a:r>
            <a:r>
              <a:rPr lang="en-US" altLang="ja-JP" sz="1800" dirty="0">
                <a:solidFill>
                  <a:srgbClr val="000000"/>
                </a:solidFill>
                <a:latin typeface="Arial" panose="020B0604020202020204" pitchFamily="34" charset="0"/>
                <a:cs typeface="Arial" panose="020B0604020202020204" pitchFamily="34" charset="0"/>
              </a:rPr>
              <a:t>s the study of </a:t>
            </a:r>
            <a:r>
              <a:rPr lang="ja-JP" altLang="en-US" sz="1800" dirty="0">
                <a:solidFill>
                  <a:srgbClr val="000000"/>
                </a:solidFill>
                <a:latin typeface="Arial" panose="020B0604020202020204" pitchFamily="34" charset="0"/>
                <a:cs typeface="Arial" panose="020B0604020202020204" pitchFamily="34" charset="0"/>
              </a:rPr>
              <a:t>“</a:t>
            </a:r>
            <a:r>
              <a:rPr lang="en-US" altLang="ja-JP" sz="1800" dirty="0">
                <a:solidFill>
                  <a:srgbClr val="000000"/>
                </a:solidFill>
                <a:latin typeface="Arial" panose="020B0604020202020204" pitchFamily="34" charset="0"/>
                <a:cs typeface="Arial" panose="020B0604020202020204" pitchFamily="34" charset="0"/>
              </a:rPr>
              <a:t>the rest of the world</a:t>
            </a:r>
            <a:r>
              <a:rPr lang="ja-JP" altLang="en-US" sz="1800" dirty="0">
                <a:solidFill>
                  <a:srgbClr val="000000"/>
                </a:solidFill>
                <a:latin typeface="Arial" panose="020B0604020202020204" pitchFamily="34" charset="0"/>
                <a:cs typeface="Arial" panose="020B0604020202020204" pitchFamily="34" charset="0"/>
              </a:rPr>
              <a:t>”</a:t>
            </a:r>
            <a:endParaRPr lang="en-US" altLang="ja-JP" sz="1800" dirty="0">
              <a:solidFill>
                <a:srgbClr val="000000"/>
              </a:solidFill>
              <a:latin typeface="Arial" panose="020B0604020202020204" pitchFamily="34" charset="0"/>
              <a:cs typeface="Arial" panose="020B0604020202020204" pitchFamily="34" charset="0"/>
            </a:endParaRPr>
          </a:p>
          <a:p>
            <a:pPr lvl="2"/>
            <a:endParaRPr lang="en-US" altLang="en-US" sz="1800" dirty="0">
              <a:solidFill>
                <a:srgbClr val="000000"/>
              </a:solidFill>
              <a:latin typeface="Arial" panose="020B0604020202020204" pitchFamily="34" charset="0"/>
              <a:cs typeface="Arial" panose="020B0604020202020204" pitchFamily="34" charset="0"/>
            </a:endParaRPr>
          </a:p>
          <a:p>
            <a:pPr lvl="1"/>
            <a:r>
              <a:rPr lang="en-US" altLang="en-US" sz="2200" dirty="0">
                <a:solidFill>
                  <a:srgbClr val="000000"/>
                </a:solidFill>
                <a:latin typeface="Arial" panose="020B0604020202020204" pitchFamily="34" charset="0"/>
                <a:cs typeface="Arial" panose="020B0604020202020204" pitchFamily="34" charset="0"/>
              </a:rPr>
              <a:t>This is why </a:t>
            </a:r>
            <a:r>
              <a:rPr lang="ja-JP" altLang="en-US" sz="2200" dirty="0">
                <a:solidFill>
                  <a:srgbClr val="000000"/>
                </a:solidFill>
                <a:latin typeface="Arial" panose="020B0604020202020204" pitchFamily="34" charset="0"/>
                <a:cs typeface="Arial" panose="020B0604020202020204" pitchFamily="34" charset="0"/>
              </a:rPr>
              <a:t>“</a:t>
            </a:r>
            <a:r>
              <a:rPr lang="en-US" altLang="ja-JP" sz="2200" dirty="0">
                <a:solidFill>
                  <a:srgbClr val="000000"/>
                </a:solidFill>
                <a:latin typeface="Arial" panose="020B0604020202020204" pitchFamily="34" charset="0"/>
                <a:cs typeface="Arial" panose="020B0604020202020204" pitchFamily="34" charset="0"/>
              </a:rPr>
              <a:t>American politics</a:t>
            </a:r>
            <a:r>
              <a:rPr lang="ja-JP" altLang="en-US" sz="2200" dirty="0">
                <a:solidFill>
                  <a:srgbClr val="000000"/>
                </a:solidFill>
                <a:latin typeface="Arial" panose="020B0604020202020204" pitchFamily="34" charset="0"/>
                <a:cs typeface="Arial" panose="020B0604020202020204" pitchFamily="34" charset="0"/>
              </a:rPr>
              <a:t>”</a:t>
            </a:r>
            <a:r>
              <a:rPr lang="en-US" altLang="ja-JP" sz="2200" dirty="0">
                <a:solidFill>
                  <a:srgbClr val="000000"/>
                </a:solidFill>
                <a:latin typeface="Arial" panose="020B0604020202020204" pitchFamily="34" charset="0"/>
                <a:cs typeface="Arial" panose="020B0604020202020204" pitchFamily="34" charset="0"/>
              </a:rPr>
              <a:t> is treated as a separate subfield of political science in the United States.</a:t>
            </a:r>
          </a:p>
          <a:p>
            <a:pPr lvl="1"/>
            <a:endParaRPr lang="en-US" altLang="ja-JP" sz="2200" dirty="0">
              <a:solidFill>
                <a:srgbClr val="000000"/>
              </a:solidFill>
              <a:latin typeface="Arial" panose="020B0604020202020204" pitchFamily="34" charset="0"/>
              <a:cs typeface="Arial" panose="020B0604020202020204" pitchFamily="34" charset="0"/>
            </a:endParaRPr>
          </a:p>
          <a:p>
            <a:pPr lvl="1"/>
            <a:r>
              <a:rPr lang="en-US" altLang="ja-JP" sz="2200" dirty="0">
                <a:solidFill>
                  <a:srgbClr val="000000"/>
                </a:solidFill>
                <a:latin typeface="Arial" panose="020B0604020202020204" pitchFamily="34" charset="0"/>
                <a:cs typeface="Arial" panose="020B0604020202020204" pitchFamily="34" charset="0"/>
              </a:rPr>
              <a:t>From a scientific perspective such a distinction is kind of silly. </a:t>
            </a:r>
          </a:p>
          <a:p>
            <a:endParaRPr lang="en-US" altLang="en-US" sz="24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69685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Comparative Politics?</a:t>
            </a:r>
          </a:p>
        </p:txBody>
      </p:sp>
      <p:sp>
        <p:nvSpPr>
          <p:cNvPr id="9" name="Content Placeholder 8"/>
          <p:cNvSpPr>
            <a:spLocks noGrp="1"/>
          </p:cNvSpPr>
          <p:nvPr>
            <p:ph idx="1"/>
          </p:nvPr>
        </p:nvSpPr>
        <p:spPr/>
        <p:txBody>
          <a:bodyPr>
            <a:normAutofit/>
          </a:bodyPr>
          <a:lstStyle/>
          <a:p>
            <a:r>
              <a:rPr lang="en-US" altLang="en-US" sz="2400" dirty="0">
                <a:latin typeface="+mj-lt"/>
                <a:cs typeface="Arial" panose="020B0604020202020204" pitchFamily="34" charset="0"/>
              </a:rPr>
              <a:t>Definition 3: </a:t>
            </a:r>
          </a:p>
          <a:p>
            <a:pPr lvl="1"/>
            <a:r>
              <a:rPr lang="en-US" altLang="en-US" sz="2200" dirty="0">
                <a:solidFill>
                  <a:srgbClr val="000000"/>
                </a:solidFill>
                <a:latin typeface="+mj-lt"/>
              </a:rPr>
              <a:t>Comparative politics is the study of political phenomena through the </a:t>
            </a:r>
            <a:r>
              <a:rPr lang="ja-JP" altLang="en-US" sz="2200" dirty="0">
                <a:solidFill>
                  <a:srgbClr val="000000"/>
                </a:solidFill>
                <a:latin typeface="+mj-lt"/>
              </a:rPr>
              <a:t>“</a:t>
            </a:r>
            <a:r>
              <a:rPr lang="en-US" altLang="ja-JP" sz="2200" dirty="0">
                <a:solidFill>
                  <a:srgbClr val="000000"/>
                </a:solidFill>
                <a:latin typeface="+mj-lt"/>
              </a:rPr>
              <a:t>comparative method.</a:t>
            </a:r>
            <a:r>
              <a:rPr lang="ja-JP" altLang="en-US" sz="2200" dirty="0">
                <a:solidFill>
                  <a:srgbClr val="000000"/>
                </a:solidFill>
                <a:latin typeface="+mj-lt"/>
              </a:rPr>
              <a:t>”</a:t>
            </a:r>
            <a:endParaRPr lang="en-US" altLang="ja-JP" sz="2200" dirty="0">
              <a:solidFill>
                <a:srgbClr val="000000"/>
              </a:solidFill>
              <a:latin typeface="+mj-lt"/>
            </a:endParaRPr>
          </a:p>
          <a:p>
            <a:pPr lvl="2"/>
            <a:r>
              <a:rPr lang="en-US" altLang="en-US" sz="1800" dirty="0">
                <a:solidFill>
                  <a:srgbClr val="000000"/>
                </a:solidFill>
                <a:latin typeface="+mj-lt"/>
              </a:rPr>
              <a:t>Dates back to Aristotle’</a:t>
            </a:r>
            <a:r>
              <a:rPr lang="en-US" altLang="ja-JP" sz="1800" dirty="0">
                <a:solidFill>
                  <a:srgbClr val="000000"/>
                </a:solidFill>
                <a:latin typeface="+mj-lt"/>
              </a:rPr>
              <a:t>s attempt to classify different constitutional forms and compare them.</a:t>
            </a:r>
          </a:p>
          <a:p>
            <a:pPr lvl="2"/>
            <a:r>
              <a:rPr lang="en-US" altLang="en-US" sz="1800" dirty="0">
                <a:solidFill>
                  <a:srgbClr val="000000"/>
                </a:solidFill>
                <a:latin typeface="+mj-lt"/>
              </a:rPr>
              <a:t>But, most science (at least </a:t>
            </a:r>
            <a:r>
              <a:rPr lang="en-US" altLang="en-US" sz="1800" i="1" dirty="0">
                <a:solidFill>
                  <a:srgbClr val="000000"/>
                </a:solidFill>
                <a:latin typeface="+mj-lt"/>
              </a:rPr>
              <a:t>political</a:t>
            </a:r>
            <a:r>
              <a:rPr lang="en-US" altLang="en-US" sz="1800" dirty="0">
                <a:solidFill>
                  <a:srgbClr val="000000"/>
                </a:solidFill>
                <a:latin typeface="+mj-lt"/>
              </a:rPr>
              <a:t> science) involves comparison, so this definition isn’t particularly useful. </a:t>
            </a:r>
          </a:p>
          <a:p>
            <a:pPr lvl="1"/>
            <a:endParaRPr lang="en-US" altLang="en-US" sz="2000" dirty="0">
              <a:latin typeface="Arial" panose="020B0604020202020204" pitchFamily="34" charset="0"/>
              <a:cs typeface="Arial" panose="020B0604020202020204" pitchFamily="34" charset="0"/>
            </a:endParaRPr>
          </a:p>
          <a:p>
            <a:endParaRPr lang="en-US" altLang="en-US" sz="24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540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Comparative Politics?</a:t>
            </a:r>
          </a:p>
        </p:txBody>
      </p:sp>
      <p:sp>
        <p:nvSpPr>
          <p:cNvPr id="9" name="Content Placeholder 8"/>
          <p:cNvSpPr>
            <a:spLocks noGrp="1"/>
          </p:cNvSpPr>
          <p:nvPr>
            <p:ph idx="1"/>
          </p:nvPr>
        </p:nvSpPr>
        <p:spPr/>
        <p:txBody>
          <a:bodyPr>
            <a:normAutofit/>
          </a:bodyPr>
          <a:lstStyle/>
          <a:p>
            <a:pPr>
              <a:buFont typeface="Arial" charset="0"/>
              <a:buChar char="•"/>
              <a:defRPr/>
            </a:pPr>
            <a:r>
              <a:rPr lang="en-US" sz="2400" dirty="0">
                <a:solidFill>
                  <a:srgbClr val="000000"/>
                </a:solidFill>
                <a:latin typeface="Arial" panose="020B0604020202020204" pitchFamily="34" charset="0"/>
                <a:cs typeface="Arial" panose="020B0604020202020204" pitchFamily="34" charset="0"/>
              </a:rPr>
              <a:t>Comparative politics has been defined in several ways</a:t>
            </a:r>
          </a:p>
          <a:p>
            <a:pPr lvl="1"/>
            <a:r>
              <a:rPr lang="en-US" sz="2400" dirty="0">
                <a:solidFill>
                  <a:srgbClr val="000000"/>
                </a:solidFill>
                <a:latin typeface="Arial" panose="020B0604020202020204" pitchFamily="34" charset="0"/>
                <a:cs typeface="Arial" panose="020B0604020202020204" pitchFamily="34" charset="0"/>
              </a:rPr>
              <a:t>The study of political phenomena within countries</a:t>
            </a:r>
          </a:p>
          <a:p>
            <a:pPr lvl="1"/>
            <a:r>
              <a:rPr lang="en-US" sz="2400" dirty="0">
                <a:solidFill>
                  <a:srgbClr val="000000"/>
                </a:solidFill>
                <a:latin typeface="Arial" panose="020B0604020202020204" pitchFamily="34" charset="0"/>
                <a:cs typeface="Arial" panose="020B0604020202020204" pitchFamily="34" charset="0"/>
              </a:rPr>
              <a:t>The study of political phenomena in every country except the one in which you reside</a:t>
            </a:r>
          </a:p>
          <a:p>
            <a:pPr lvl="1"/>
            <a:r>
              <a:rPr lang="en-US" sz="2400" dirty="0">
                <a:solidFill>
                  <a:srgbClr val="000000"/>
                </a:solidFill>
                <a:latin typeface="Arial" panose="020B0604020202020204" pitchFamily="34" charset="0"/>
                <a:cs typeface="Arial" panose="020B0604020202020204" pitchFamily="34" charset="0"/>
              </a:rPr>
              <a:t>The study of political phenomena through the comparative method</a:t>
            </a:r>
          </a:p>
          <a:p>
            <a:pPr lvl="1"/>
            <a:endParaRPr lang="en-US" sz="2400" dirty="0">
              <a:solidFill>
                <a:srgbClr val="000000"/>
              </a:solidFill>
              <a:latin typeface="Arial" panose="020B0604020202020204" pitchFamily="34" charset="0"/>
              <a:cs typeface="Arial" panose="020B0604020202020204" pitchFamily="34" charset="0"/>
            </a:endParaRPr>
          </a:p>
          <a:p>
            <a:pPr>
              <a:buFont typeface="Arial" charset="0"/>
              <a:buChar char="•"/>
              <a:defRPr/>
            </a:pPr>
            <a:r>
              <a:rPr lang="en-US" sz="2400" dirty="0">
                <a:solidFill>
                  <a:srgbClr val="000000"/>
                </a:solidFill>
                <a:latin typeface="Arial" panose="020B0604020202020204" pitchFamily="34" charset="0"/>
                <a:cs typeface="Arial" panose="020B0604020202020204" pitchFamily="34" charset="0"/>
              </a:rPr>
              <a:t>Our working definition: </a:t>
            </a:r>
            <a:r>
              <a:rPr lang="en-US" sz="2400" b="1" dirty="0">
                <a:solidFill>
                  <a:srgbClr val="000000"/>
                </a:solidFill>
                <a:latin typeface="Arial" panose="020B0604020202020204" pitchFamily="34" charset="0"/>
                <a:cs typeface="Arial" panose="020B0604020202020204" pitchFamily="34" charset="0"/>
              </a:rPr>
              <a:t>comparative politics is the study of politics predominantly within countries.</a:t>
            </a:r>
          </a:p>
          <a:p>
            <a:endParaRPr lang="en-US" altLang="en-US" sz="24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274666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838200"/>
            <a:ext cx="8229600" cy="762000"/>
          </a:xfrm>
        </p:spPr>
        <p:txBody>
          <a:bodyPr>
            <a:normAutofit/>
          </a:bodyPr>
          <a:lstStyle/>
          <a:p>
            <a:r>
              <a:rPr lang="en-US" dirty="0"/>
              <a:t>What is Politics?</a:t>
            </a:r>
          </a:p>
        </p:txBody>
      </p:sp>
      <p:sp>
        <p:nvSpPr>
          <p:cNvPr id="9" name="Content Placeholder 8"/>
          <p:cNvSpPr>
            <a:spLocks noGrp="1"/>
          </p:cNvSpPr>
          <p:nvPr>
            <p:ph idx="1"/>
          </p:nvPr>
        </p:nvSpPr>
        <p:spPr>
          <a:xfrm>
            <a:off x="457200" y="1752600"/>
            <a:ext cx="8229600" cy="3992563"/>
          </a:xfrm>
        </p:spPr>
        <p:txBody>
          <a:bodyPr>
            <a:normAutofit fontScale="92500"/>
          </a:bodyPr>
          <a:lstStyle/>
          <a:p>
            <a:pPr>
              <a:buFont typeface="Arial" charset="0"/>
              <a:buChar char="•"/>
              <a:defRPr/>
            </a:pPr>
            <a:r>
              <a:rPr lang="en-US" sz="2000" dirty="0">
                <a:solidFill>
                  <a:srgbClr val="000000"/>
                </a:solidFill>
                <a:latin typeface="Arial" panose="020B0604020202020204" pitchFamily="34" charset="0"/>
                <a:cs typeface="Arial" panose="020B0604020202020204" pitchFamily="34" charset="0"/>
              </a:rPr>
              <a:t>We defined </a:t>
            </a:r>
            <a:r>
              <a:rPr lang="en-US" sz="2000" i="1" dirty="0">
                <a:solidFill>
                  <a:srgbClr val="000000"/>
                </a:solidFill>
                <a:latin typeface="Arial" panose="020B0604020202020204" pitchFamily="34" charset="0"/>
                <a:cs typeface="Arial" panose="020B0604020202020204" pitchFamily="34" charset="0"/>
              </a:rPr>
              <a:t>comparative</a:t>
            </a:r>
            <a:r>
              <a:rPr lang="en-US" sz="2000" dirty="0">
                <a:solidFill>
                  <a:srgbClr val="000000"/>
                </a:solidFill>
                <a:latin typeface="Arial" panose="020B0604020202020204" pitchFamily="34" charset="0"/>
                <a:cs typeface="Arial" panose="020B0604020202020204" pitchFamily="34" charset="0"/>
              </a:rPr>
              <a:t> politics, but what is </a:t>
            </a:r>
            <a:r>
              <a:rPr lang="en-US" sz="2000" b="1" dirty="0">
                <a:solidFill>
                  <a:srgbClr val="000000"/>
                </a:solidFill>
                <a:latin typeface="Arial" panose="020B0604020202020204" pitchFamily="34" charset="0"/>
                <a:cs typeface="Arial" panose="020B0604020202020204" pitchFamily="34" charset="0"/>
              </a:rPr>
              <a:t>politics</a:t>
            </a:r>
            <a:r>
              <a:rPr lang="en-US" sz="2000" dirty="0">
                <a:solidFill>
                  <a:srgbClr val="000000"/>
                </a:solidFill>
                <a:latin typeface="Arial" panose="020B0604020202020204" pitchFamily="34" charset="0"/>
                <a:cs typeface="Arial" panose="020B0604020202020204" pitchFamily="34" charset="0"/>
              </a:rPr>
              <a:t>? </a:t>
            </a:r>
          </a:p>
          <a:p>
            <a:pPr>
              <a:buFont typeface="Arial" charset="0"/>
              <a:buChar char="•"/>
              <a:defRPr/>
            </a:pPr>
            <a:r>
              <a:rPr lang="en-US" sz="2000" dirty="0">
                <a:solidFill>
                  <a:srgbClr val="000000"/>
                </a:solidFill>
                <a:latin typeface="Arial" panose="020B0604020202020204" pitchFamily="34" charset="0"/>
                <a:cs typeface="Arial" panose="020B0604020202020204" pitchFamily="34" charset="0"/>
              </a:rPr>
              <a:t>Several definitions:</a:t>
            </a:r>
          </a:p>
          <a:p>
            <a:pPr lvl="1">
              <a:buFont typeface="Arial" charset="0"/>
              <a:buChar char="•"/>
              <a:defRPr/>
            </a:pPr>
            <a:r>
              <a:rPr lang="en-US" sz="2000" dirty="0">
                <a:solidFill>
                  <a:srgbClr val="000000"/>
                </a:solidFill>
                <a:latin typeface="Arial" panose="020B0604020202020204" pitchFamily="34" charset="0"/>
                <a:cs typeface="Arial" panose="020B0604020202020204" pitchFamily="34" charset="0"/>
              </a:rPr>
              <a:t>”Who gets what, when and how” (</a:t>
            </a:r>
            <a:r>
              <a:rPr lang="en-US" sz="2000" dirty="0" err="1">
                <a:solidFill>
                  <a:srgbClr val="000000"/>
                </a:solidFill>
                <a:latin typeface="Arial" panose="020B0604020202020204" pitchFamily="34" charset="0"/>
                <a:cs typeface="Arial" panose="020B0604020202020204" pitchFamily="34" charset="0"/>
              </a:rPr>
              <a:t>Lasswell</a:t>
            </a:r>
            <a:r>
              <a:rPr lang="en-US" sz="2000" dirty="0">
                <a:solidFill>
                  <a:srgbClr val="000000"/>
                </a:solidFill>
                <a:latin typeface="Arial" panose="020B0604020202020204" pitchFamily="34" charset="0"/>
                <a:cs typeface="Arial" panose="020B0604020202020204" pitchFamily="34" charset="0"/>
              </a:rPr>
              <a:t>)</a:t>
            </a:r>
          </a:p>
          <a:p>
            <a:pPr lvl="1">
              <a:buFont typeface="Arial" charset="0"/>
              <a:buChar char="•"/>
              <a:defRPr/>
            </a:pPr>
            <a:r>
              <a:rPr lang="en-US" sz="2000" dirty="0">
                <a:solidFill>
                  <a:srgbClr val="000000"/>
                </a:solidFill>
                <a:latin typeface="Arial" panose="020B0604020202020204" pitchFamily="34" charset="0"/>
                <a:cs typeface="Arial" panose="020B0604020202020204" pitchFamily="34" charset="0"/>
              </a:rPr>
              <a:t>Study of power</a:t>
            </a:r>
          </a:p>
          <a:p>
            <a:pPr lvl="1">
              <a:buFont typeface="Arial" charset="0"/>
              <a:buChar char="•"/>
              <a:defRPr/>
            </a:pPr>
            <a:r>
              <a:rPr lang="en-US" sz="2000" dirty="0">
                <a:solidFill>
                  <a:srgbClr val="000000"/>
                </a:solidFill>
                <a:latin typeface="Arial" panose="020B0604020202020204" pitchFamily="34" charset="0"/>
                <a:cs typeface="Arial" panose="020B0604020202020204" pitchFamily="34" charset="0"/>
              </a:rPr>
              <a:t>Study of government</a:t>
            </a:r>
          </a:p>
          <a:p>
            <a:pPr marL="0" indent="0">
              <a:buNone/>
            </a:pPr>
            <a:r>
              <a:rPr lang="en-US" altLang="en-US" sz="2000" dirty="0">
                <a:cs typeface="Arial" panose="020B0604020202020204" pitchFamily="34" charset="0"/>
              </a:rPr>
              <a:t>We’ll think of politics as having to do with power and influence. But even that is broader than it seems, according to CGG (p. 33):</a:t>
            </a:r>
          </a:p>
          <a:p>
            <a:pPr marL="400050" lvl="1" indent="0">
              <a:buNone/>
            </a:pPr>
            <a:endParaRPr lang="en-US" altLang="en-US" sz="1500" dirty="0">
              <a:cs typeface="Arial" panose="020B0604020202020204" pitchFamily="34" charset="0"/>
            </a:endParaRPr>
          </a:p>
          <a:p>
            <a:pPr marL="400050" lvl="1" indent="0">
              <a:buNone/>
            </a:pPr>
            <a:r>
              <a:rPr lang="en-US" altLang="en-US" sz="2000" i="1" dirty="0">
                <a:cs typeface="Arial" panose="020B0604020202020204" pitchFamily="34" charset="0"/>
              </a:rPr>
              <a:t>Politics comprises the subset of human behavior that involves the use of power…power is involved whenever individuals can’t accomplish their goals without either trying to influence the behavior of others or trying to wrestle free from the influence exerted by others. </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204223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Politics?</a:t>
            </a:r>
          </a:p>
        </p:txBody>
      </p:sp>
      <p:sp>
        <p:nvSpPr>
          <p:cNvPr id="9" name="Content Placeholder 8"/>
          <p:cNvSpPr>
            <a:spLocks noGrp="1"/>
          </p:cNvSpPr>
          <p:nvPr>
            <p:ph idx="1"/>
          </p:nvPr>
        </p:nvSpPr>
        <p:spPr>
          <a:xfrm>
            <a:off x="457200" y="1828800"/>
            <a:ext cx="8229600" cy="4297363"/>
          </a:xfrm>
        </p:spPr>
        <p:txBody>
          <a:bodyPr>
            <a:normAutofit/>
          </a:bodyPr>
          <a:lstStyle/>
          <a:p>
            <a:pPr>
              <a:buFont typeface="Arial" charset="0"/>
              <a:buChar char="•"/>
              <a:defRPr/>
            </a:pPr>
            <a:r>
              <a:rPr lang="en-US" sz="2000" dirty="0">
                <a:solidFill>
                  <a:srgbClr val="000000"/>
                </a:solidFill>
                <a:latin typeface="Arial" panose="020B0604020202020204" pitchFamily="34" charset="0"/>
                <a:cs typeface="Arial" panose="020B0604020202020204" pitchFamily="34" charset="0"/>
              </a:rPr>
              <a:t>Politics isn’t limited to government. Politics happens whenever people need to interact with and influence others to get what they want…so politics is </a:t>
            </a:r>
            <a:r>
              <a:rPr lang="en-US" sz="2000" i="1" dirty="0">
                <a:solidFill>
                  <a:srgbClr val="000000"/>
                </a:solidFill>
                <a:latin typeface="Arial" panose="020B0604020202020204" pitchFamily="34" charset="0"/>
                <a:cs typeface="Arial" panose="020B0604020202020204" pitchFamily="34" charset="0"/>
              </a:rPr>
              <a:t>everywhere</a:t>
            </a:r>
            <a:r>
              <a:rPr lang="en-US" sz="2000" dirty="0">
                <a:solidFill>
                  <a:srgbClr val="000000"/>
                </a:solidFill>
                <a:latin typeface="Arial" panose="020B0604020202020204" pitchFamily="34" charset="0"/>
                <a:cs typeface="Arial" panose="020B0604020202020204" pitchFamily="34" charset="0"/>
              </a:rPr>
              <a:t>.</a:t>
            </a:r>
          </a:p>
          <a:p>
            <a:pPr>
              <a:buFont typeface="Arial" charset="0"/>
              <a:buChar char="•"/>
              <a:defRPr/>
            </a:pPr>
            <a:r>
              <a:rPr lang="en-US" sz="2000" dirty="0"/>
              <a:t>It happens when people’s objectives are intertwined and interdependent — so to get what you want in politics you need to think about what others want and how they can help or hinder you in getting it.</a:t>
            </a:r>
          </a:p>
          <a:p>
            <a:pPr>
              <a:buFont typeface="Arial" charset="0"/>
              <a:buChar char="•"/>
              <a:defRPr/>
            </a:pPr>
            <a:r>
              <a:rPr lang="en-US" sz="2000" dirty="0"/>
              <a:t>In other words, politics requires strategic thinking</a:t>
            </a:r>
          </a:p>
          <a:p>
            <a:pPr>
              <a:buFont typeface="Arial" charset="0"/>
              <a:buChar char="•"/>
              <a:defRPr/>
            </a:pPr>
            <a:r>
              <a:rPr lang="en-US" sz="2000" b="1" dirty="0"/>
              <a:t>Game theory </a:t>
            </a:r>
            <a:r>
              <a:rPr lang="en-US" sz="2000" dirty="0"/>
              <a:t>is the scientific study of strategic behavior… we will be using basic game theory a lot in this course…</a:t>
            </a:r>
            <a:endParaRPr lang="en-US" sz="2000" dirty="0">
              <a:solidFill>
                <a:srgbClr val="000000"/>
              </a:solidFill>
              <a:latin typeface="Arial" panose="020B0604020202020204" pitchFamily="34" charset="0"/>
              <a:cs typeface="Arial" panose="020B0604020202020204" pitchFamily="34" charset="0"/>
            </a:endParaRPr>
          </a:p>
          <a:p>
            <a:endParaRPr lang="en-US" altLang="en-US" sz="24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184955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15F7DC-AE2C-B14F-95EA-565A2C939B23}"/>
              </a:ext>
            </a:extLst>
          </p:cNvPr>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Title 2">
            <a:extLst>
              <a:ext uri="{FF2B5EF4-FFF2-40B4-BE49-F238E27FC236}">
                <a16:creationId xmlns:a16="http://schemas.microsoft.com/office/drawing/2014/main" id="{69D835B2-8648-8A49-800A-B616998EDAD6}"/>
              </a:ext>
            </a:extLst>
          </p:cNvPr>
          <p:cNvSpPr>
            <a:spLocks noGrp="1"/>
          </p:cNvSpPr>
          <p:nvPr>
            <p:ph type="title"/>
          </p:nvPr>
        </p:nvSpPr>
        <p:spPr/>
        <p:txBody>
          <a:bodyPr/>
          <a:lstStyle/>
          <a:p>
            <a:r>
              <a:rPr lang="en-US" dirty="0"/>
              <a:t>Politics?</a:t>
            </a:r>
          </a:p>
        </p:txBody>
      </p:sp>
      <p:sp>
        <p:nvSpPr>
          <p:cNvPr id="4" name="Slide Number Placeholder 3">
            <a:extLst>
              <a:ext uri="{FF2B5EF4-FFF2-40B4-BE49-F238E27FC236}">
                <a16:creationId xmlns:a16="http://schemas.microsoft.com/office/drawing/2014/main" id="{C612EF9C-E3E5-BF44-ACC4-743FEFCF360A}"/>
              </a:ext>
            </a:extLst>
          </p:cNvPr>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7" name="Picture 6" descr="A picture containing food, drawing&#10;&#10;Description automatically generated">
            <a:extLst>
              <a:ext uri="{FF2B5EF4-FFF2-40B4-BE49-F238E27FC236}">
                <a16:creationId xmlns:a16="http://schemas.microsoft.com/office/drawing/2014/main" id="{2CF28D23-43F6-E542-9168-D9BBDDDDCCFB}"/>
              </a:ext>
            </a:extLst>
          </p:cNvPr>
          <p:cNvPicPr>
            <a:picLocks noChangeAspect="1"/>
          </p:cNvPicPr>
          <p:nvPr/>
        </p:nvPicPr>
        <p:blipFill>
          <a:blip r:embed="rId2"/>
          <a:stretch>
            <a:fillRect/>
          </a:stretch>
        </p:blipFill>
        <p:spPr>
          <a:xfrm>
            <a:off x="986117" y="1828800"/>
            <a:ext cx="7171765" cy="4419600"/>
          </a:xfrm>
          <a:prstGeom prst="rect">
            <a:avLst/>
          </a:prstGeom>
        </p:spPr>
      </p:pic>
    </p:spTree>
    <p:extLst>
      <p:ext uri="{BB962C8B-B14F-4D97-AF65-F5344CB8AC3E}">
        <p14:creationId xmlns:p14="http://schemas.microsoft.com/office/powerpoint/2010/main" val="2193252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Overview of the Book</a:t>
            </a:r>
          </a:p>
        </p:txBody>
      </p:sp>
      <p:sp>
        <p:nvSpPr>
          <p:cNvPr id="9" name="Content Placeholder 8"/>
          <p:cNvSpPr>
            <a:spLocks noGrp="1"/>
          </p:cNvSpPr>
          <p:nvPr>
            <p:ph idx="1"/>
          </p:nvPr>
        </p:nvSpPr>
        <p:spPr/>
        <p:txBody>
          <a:bodyPr>
            <a:normAutofit/>
          </a:bodyPr>
          <a:lstStyle/>
          <a:p>
            <a:pPr>
              <a:buFont typeface="Arial" charset="0"/>
              <a:buChar char="•"/>
              <a:defRPr/>
            </a:pPr>
            <a:r>
              <a:rPr lang="en-US" sz="2400" dirty="0"/>
              <a:t>The authors’ goal in writing this book is to provide answers that are relevant to the problems motivating the study of comparative politics today and that are reliable</a:t>
            </a:r>
          </a:p>
          <a:p>
            <a:pPr lvl="1"/>
            <a:r>
              <a:rPr lang="en-US" altLang="en-US" sz="2400" dirty="0">
                <a:cs typeface="Arial" panose="020B0604020202020204" pitchFamily="34" charset="0"/>
              </a:rPr>
              <a:t>State failure</a:t>
            </a:r>
          </a:p>
          <a:p>
            <a:pPr lvl="1"/>
            <a:r>
              <a:rPr lang="en-US" altLang="en-US" sz="2400" dirty="0">
                <a:cs typeface="Arial" panose="020B0604020202020204" pitchFamily="34" charset="0"/>
              </a:rPr>
              <a:t>Economic determinants of democracy </a:t>
            </a:r>
          </a:p>
          <a:p>
            <a:pPr lvl="1"/>
            <a:r>
              <a:rPr lang="en-US" altLang="en-US" sz="2400" dirty="0">
                <a:cs typeface="Arial" panose="020B0604020202020204" pitchFamily="34" charset="0"/>
              </a:rPr>
              <a:t>Cultural determinants of democracy </a:t>
            </a:r>
          </a:p>
          <a:p>
            <a:pPr lvl="1"/>
            <a:r>
              <a:rPr lang="en-US" altLang="en-US" sz="2400" dirty="0">
                <a:cs typeface="Arial" panose="020B0604020202020204" pitchFamily="34" charset="0"/>
              </a:rPr>
              <a:t>What’s so good about democracy anyway?</a:t>
            </a:r>
          </a:p>
          <a:p>
            <a:pPr lvl="1"/>
            <a:r>
              <a:rPr lang="en-US" altLang="en-US" sz="2400" dirty="0">
                <a:cs typeface="Arial" panose="020B0604020202020204" pitchFamily="34" charset="0"/>
              </a:rPr>
              <a:t>Institutional design </a:t>
            </a:r>
          </a:p>
          <a:p>
            <a:pPr>
              <a:buFont typeface="Arial" charset="0"/>
              <a:buChar char="•"/>
              <a:defRPr/>
            </a:pPr>
            <a:endParaRPr lang="en-US" sz="2000" dirty="0">
              <a:cs typeface="Arial" panose="020B0604020202020204" pitchFamily="34" charset="0"/>
            </a:endParaRPr>
          </a:p>
          <a:p>
            <a:pPr>
              <a:buFont typeface="Arial" charset="0"/>
              <a:buChar char="•"/>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3451767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Approach Taken in This Book</a:t>
            </a:r>
          </a:p>
        </p:txBody>
      </p:sp>
      <p:sp>
        <p:nvSpPr>
          <p:cNvPr id="9" name="Content Placeholder 8"/>
          <p:cNvSpPr>
            <a:spLocks noGrp="1"/>
          </p:cNvSpPr>
          <p:nvPr>
            <p:ph idx="1"/>
          </p:nvPr>
        </p:nvSpPr>
        <p:spPr/>
        <p:txBody>
          <a:bodyPr>
            <a:normAutofit/>
          </a:bodyPr>
          <a:lstStyle/>
          <a:p>
            <a:pPr>
              <a:buFont typeface="Arial" charset="0"/>
              <a:buChar char="•"/>
              <a:defRPr/>
            </a:pPr>
            <a:r>
              <a:rPr lang="en-US" sz="2400" dirty="0"/>
              <a:t>Many introductory comparative politics texts are organized around a sequence of individual country studies. </a:t>
            </a:r>
          </a:p>
          <a:p>
            <a:pPr lvl="1"/>
            <a:r>
              <a:rPr lang="en-US" altLang="en-US" sz="2400" dirty="0">
                <a:cs typeface="Arial" panose="020B0604020202020204" pitchFamily="34" charset="0"/>
              </a:rPr>
              <a:t>This traditional approach has some limitations.</a:t>
            </a:r>
          </a:p>
          <a:p>
            <a:pPr>
              <a:buFont typeface="Arial" charset="0"/>
              <a:buChar char="•"/>
              <a:defRPr/>
            </a:pPr>
            <a:endParaRPr lang="en-US" sz="2400" dirty="0"/>
          </a:p>
          <a:p>
            <a:pPr>
              <a:buFont typeface="Arial" charset="0"/>
              <a:buChar char="•"/>
              <a:defRPr/>
            </a:pPr>
            <a:r>
              <a:rPr lang="en-US" sz="2400" dirty="0"/>
              <a:t>This text takes a more conceptual approach that aims to introduce you to what comparative political scientists spend most of their time doing and to give you the knowledge to evaluate the debates in our discipline.</a:t>
            </a:r>
          </a:p>
          <a:p>
            <a:pPr>
              <a:buFont typeface="Arial" charset="0"/>
              <a:buChar char="•"/>
              <a:defRPr/>
            </a:pPr>
            <a:endParaRPr lang="en-US" altLang="en-US" sz="24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79502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Which textbook?</a:t>
            </a:r>
          </a:p>
        </p:txBody>
      </p:sp>
      <p:sp>
        <p:nvSpPr>
          <p:cNvPr id="9" name="Content Placeholder 8"/>
          <p:cNvSpPr>
            <a:spLocks noGrp="1"/>
          </p:cNvSpPr>
          <p:nvPr>
            <p:ph idx="1"/>
          </p:nvPr>
        </p:nvSpPr>
        <p:spPr/>
        <p:txBody>
          <a:bodyPr>
            <a:normAutofit/>
          </a:bodyPr>
          <a:lstStyle/>
          <a:p>
            <a:pPr>
              <a:buFont typeface="Arial" charset="0"/>
              <a:buChar char="•"/>
              <a:defRPr/>
            </a:pPr>
            <a:r>
              <a:rPr lang="en-US" sz="2400" dirty="0"/>
              <a:t>The book for the course is by Clark, Golder and Golder. </a:t>
            </a:r>
          </a:p>
          <a:p>
            <a:pPr lvl="1">
              <a:buFont typeface="Arial" charset="0"/>
              <a:buChar char="•"/>
              <a:defRPr/>
            </a:pPr>
            <a:r>
              <a:rPr lang="en-US" sz="2000" dirty="0"/>
              <a:t>The problem is that they've written two different books that have almost the same title. </a:t>
            </a:r>
          </a:p>
          <a:p>
            <a:pPr lvl="1">
              <a:buFont typeface="Arial" charset="0"/>
              <a:buChar char="•"/>
              <a:defRPr/>
            </a:pPr>
            <a:r>
              <a:rPr lang="en-US" sz="2000" dirty="0"/>
              <a:t>First has 3 editions: </a:t>
            </a:r>
            <a:r>
              <a:rPr lang="en-US" sz="2000" i="1" dirty="0"/>
              <a:t>Principles</a:t>
            </a:r>
            <a:r>
              <a:rPr lang="en-US" sz="2000" dirty="0"/>
              <a:t> of Comparative Politics. </a:t>
            </a:r>
          </a:p>
          <a:p>
            <a:pPr lvl="1">
              <a:buFont typeface="Arial" charset="0"/>
              <a:buChar char="•"/>
              <a:defRPr/>
            </a:pPr>
            <a:r>
              <a:rPr lang="en-US" sz="2000" dirty="0"/>
              <a:t>Second book called: </a:t>
            </a:r>
            <a:r>
              <a:rPr lang="en-US" sz="2000" b="1" i="1" dirty="0"/>
              <a:t>Foundations</a:t>
            </a:r>
            <a:r>
              <a:rPr lang="en-US" sz="2000" b="1" dirty="0"/>
              <a:t> of Comparative Politics</a:t>
            </a:r>
            <a:r>
              <a:rPr lang="en-US" sz="2000" dirty="0"/>
              <a:t>.</a:t>
            </a:r>
          </a:p>
          <a:p>
            <a:pPr lvl="1">
              <a:buFont typeface="Arial" charset="0"/>
              <a:buChar char="•"/>
              <a:defRPr/>
            </a:pPr>
            <a:r>
              <a:rPr lang="en-US" altLang="en-US" sz="2000" i="1" dirty="0">
                <a:cs typeface="Arial" panose="020B0604020202020204" pitchFamily="34" charset="0"/>
              </a:rPr>
              <a:t>Foundations </a:t>
            </a:r>
            <a:r>
              <a:rPr lang="en-US" altLang="en-US" sz="2000" dirty="0">
                <a:cs typeface="Arial" panose="020B0604020202020204" pitchFamily="34" charset="0"/>
              </a:rPr>
              <a:t>is required for the course</a:t>
            </a:r>
          </a:p>
          <a:p>
            <a:pPr lvl="1">
              <a:buFont typeface="Arial" charset="0"/>
              <a:buChar char="•"/>
              <a:defRPr/>
            </a:pPr>
            <a:r>
              <a:rPr lang="en-US" altLang="en-US" sz="2000" i="1" dirty="0">
                <a:cs typeface="Arial" panose="020B0604020202020204" pitchFamily="34" charset="0"/>
              </a:rPr>
              <a:t>Principles</a:t>
            </a:r>
            <a:r>
              <a:rPr lang="en-US" altLang="en-US" sz="2000" dirty="0">
                <a:cs typeface="Arial" panose="020B0604020202020204" pitchFamily="34" charset="0"/>
              </a:rPr>
              <a:t> covers all that </a:t>
            </a:r>
            <a:r>
              <a:rPr lang="en-US" altLang="en-US" sz="2000" i="1" dirty="0">
                <a:cs typeface="Arial" panose="020B0604020202020204" pitchFamily="34" charset="0"/>
              </a:rPr>
              <a:t>Foundations</a:t>
            </a:r>
            <a:r>
              <a:rPr lang="en-US" altLang="en-US" sz="2000" dirty="0">
                <a:cs typeface="Arial" panose="020B0604020202020204" pitchFamily="34" charset="0"/>
              </a:rPr>
              <a:t> does, so if you had a 2</a:t>
            </a:r>
            <a:r>
              <a:rPr lang="en-US" altLang="en-US" sz="2000" baseline="30000" dirty="0">
                <a:cs typeface="Arial" panose="020B0604020202020204" pitchFamily="34" charset="0"/>
              </a:rPr>
              <a:t>nd</a:t>
            </a:r>
            <a:r>
              <a:rPr lang="en-US" altLang="en-US" sz="2000" dirty="0">
                <a:cs typeface="Arial" panose="020B0604020202020204" pitchFamily="34" charset="0"/>
              </a:rPr>
              <a:t> or 3</a:t>
            </a:r>
            <a:r>
              <a:rPr lang="en-US" altLang="en-US" sz="2000" baseline="30000" dirty="0">
                <a:cs typeface="Arial" panose="020B0604020202020204" pitchFamily="34" charset="0"/>
              </a:rPr>
              <a:t>rd</a:t>
            </a:r>
            <a:r>
              <a:rPr lang="en-US" altLang="en-US" sz="2000" dirty="0">
                <a:cs typeface="Arial" panose="020B0604020202020204" pitchFamily="34" charset="0"/>
              </a:rPr>
              <a:t> edition of </a:t>
            </a:r>
            <a:r>
              <a:rPr lang="en-US" altLang="en-US" sz="2000" i="1" dirty="0">
                <a:cs typeface="Arial" panose="020B0604020202020204" pitchFamily="34" charset="0"/>
              </a:rPr>
              <a:t>Principles</a:t>
            </a:r>
            <a:r>
              <a:rPr lang="en-US" altLang="en-US" sz="2000" dirty="0">
                <a:cs typeface="Arial" panose="020B0604020202020204" pitchFamily="34" charset="0"/>
              </a:rPr>
              <a:t> that would work.</a:t>
            </a:r>
          </a:p>
          <a:p>
            <a:pPr lvl="1">
              <a:buFont typeface="Arial" charset="0"/>
              <a:buChar char="•"/>
              <a:defRPr/>
            </a:pPr>
            <a:r>
              <a:rPr lang="en-US" altLang="en-US" sz="2000" dirty="0">
                <a:cs typeface="Arial" panose="020B0604020202020204" pitchFamily="34" charset="0"/>
              </a:rPr>
              <a:t>Best choice still is </a:t>
            </a:r>
            <a:r>
              <a:rPr lang="en-US" altLang="en-US" sz="2000" b="1" i="1" dirty="0">
                <a:cs typeface="Arial" panose="020B0604020202020204" pitchFamily="34" charset="0"/>
              </a:rPr>
              <a:t>Foundations</a:t>
            </a:r>
            <a:endParaRPr lang="en-US" altLang="en-US" sz="2000" b="1"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361815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2DED8-2A35-4918-84CA-2FBA81A71F2E}"/>
              </a:ext>
            </a:extLst>
          </p:cNvPr>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Title 2">
            <a:extLst>
              <a:ext uri="{FF2B5EF4-FFF2-40B4-BE49-F238E27FC236}">
                <a16:creationId xmlns:a16="http://schemas.microsoft.com/office/drawing/2014/main" id="{1CFF6151-E3B0-4020-A114-16BBCD8454AD}"/>
              </a:ext>
            </a:extLst>
          </p:cNvPr>
          <p:cNvSpPr>
            <a:spLocks noGrp="1"/>
          </p:cNvSpPr>
          <p:nvPr>
            <p:ph type="title"/>
          </p:nvPr>
        </p:nvSpPr>
        <p:spPr/>
        <p:txBody>
          <a:bodyPr/>
          <a:lstStyle/>
          <a:p>
            <a:r>
              <a:rPr lang="en-US" dirty="0"/>
              <a:t>Office Hours</a:t>
            </a:r>
          </a:p>
        </p:txBody>
      </p:sp>
      <p:sp>
        <p:nvSpPr>
          <p:cNvPr id="4" name="Content Placeholder 3">
            <a:extLst>
              <a:ext uri="{FF2B5EF4-FFF2-40B4-BE49-F238E27FC236}">
                <a16:creationId xmlns:a16="http://schemas.microsoft.com/office/drawing/2014/main" id="{69DB4505-DC21-41A8-B2C0-2548067D3B84}"/>
              </a:ext>
            </a:extLst>
          </p:cNvPr>
          <p:cNvSpPr>
            <a:spLocks noGrp="1"/>
          </p:cNvSpPr>
          <p:nvPr>
            <p:ph idx="1"/>
          </p:nvPr>
        </p:nvSpPr>
        <p:spPr/>
        <p:txBody>
          <a:bodyPr>
            <a:normAutofit/>
          </a:bodyPr>
          <a:lstStyle/>
          <a:p>
            <a:pPr marL="0" indent="0">
              <a:buNone/>
            </a:pPr>
            <a:r>
              <a:rPr lang="en-US" dirty="0"/>
              <a:t>I will hold (in-person) office hours Mondays 10am-12pm. Most Mondays and Wednesdays you’ll also be able to catch me in person in my office (Social and Behavioral Sciences S739).  Email me ahead of time to make sure I’m available. </a:t>
            </a:r>
          </a:p>
        </p:txBody>
      </p:sp>
      <p:sp>
        <p:nvSpPr>
          <p:cNvPr id="5" name="Slide Number Placeholder 4">
            <a:extLst>
              <a:ext uri="{FF2B5EF4-FFF2-40B4-BE49-F238E27FC236}">
                <a16:creationId xmlns:a16="http://schemas.microsoft.com/office/drawing/2014/main" id="{3AD7AB71-92E7-4E94-BC82-37C7DBC41401}"/>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71339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What Is Science?</a:t>
            </a:r>
          </a:p>
        </p:txBody>
      </p:sp>
      <p:sp>
        <p:nvSpPr>
          <p:cNvPr id="2" name="Text Placeholder 1"/>
          <p:cNvSpPr>
            <a:spLocks noGrp="1"/>
          </p:cNvSpPr>
          <p:nvPr>
            <p:ph type="body" sz="quarter" idx="13"/>
          </p:nvPr>
        </p:nvSpPr>
        <p:spPr/>
        <p:txBody>
          <a:bodyPr/>
          <a:lstStyle/>
          <a:p>
            <a:r>
              <a:rPr lang="en-US" dirty="0"/>
              <a:t>Chapter 2</a:t>
            </a:r>
          </a:p>
        </p:txBody>
      </p:sp>
    </p:spTree>
    <p:extLst>
      <p:ext uri="{BB962C8B-B14F-4D97-AF65-F5344CB8AC3E}">
        <p14:creationId xmlns:p14="http://schemas.microsoft.com/office/powerpoint/2010/main" val="667172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Introduction </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Comparative politics is a subfield of political science.</a:t>
            </a:r>
          </a:p>
          <a:p>
            <a:r>
              <a:rPr lang="en-US" altLang="en-US" sz="2400" dirty="0">
                <a:latin typeface="Arial" panose="020B0604020202020204" pitchFamily="34" charset="0"/>
                <a:cs typeface="Arial" panose="020B0604020202020204" pitchFamily="34" charset="0"/>
              </a:rPr>
              <a:t>But, what is political science?</a:t>
            </a:r>
          </a:p>
          <a:p>
            <a:pPr lvl="1"/>
            <a:r>
              <a:rPr lang="en-US" altLang="en-US" sz="2400" dirty="0">
                <a:solidFill>
                  <a:srgbClr val="000000"/>
                </a:solidFill>
                <a:latin typeface="Arial" panose="020B0604020202020204" pitchFamily="34" charset="0"/>
                <a:cs typeface="Arial" panose="020B0604020202020204" pitchFamily="34" charset="0"/>
              </a:rPr>
              <a:t>Political science is the study of politics in a scientific manner.</a:t>
            </a:r>
            <a:endParaRPr lang="en-US" altLang="en-US" sz="2400" dirty="0">
              <a:latin typeface="Arial" panose="020B0604020202020204" pitchFamily="34" charset="0"/>
              <a:cs typeface="Arial" panose="020B0604020202020204" pitchFamily="34" charset="0"/>
            </a:endParaRPr>
          </a:p>
          <a:p>
            <a:endParaRPr lang="en-US" altLang="en-US" sz="26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289483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Science?</a:t>
            </a:r>
          </a:p>
        </p:txBody>
      </p:sp>
      <p:sp>
        <p:nvSpPr>
          <p:cNvPr id="9" name="Content Placeholder 8"/>
          <p:cNvSpPr>
            <a:spLocks noGrp="1"/>
          </p:cNvSpPr>
          <p:nvPr>
            <p:ph idx="1"/>
          </p:nvPr>
        </p:nvSpPr>
        <p:spPr/>
        <p:txBody>
          <a:bodyPr>
            <a:normAutofit/>
          </a:bodyPr>
          <a:lstStyle/>
          <a:p>
            <a:r>
              <a:rPr lang="en-US" altLang="en-US" sz="2400" dirty="0">
                <a:solidFill>
                  <a:srgbClr val="000000"/>
                </a:solidFill>
                <a:latin typeface="Arial" panose="020B0604020202020204" pitchFamily="34" charset="0"/>
                <a:cs typeface="Arial" panose="020B0604020202020204" pitchFamily="34" charset="0"/>
              </a:rPr>
              <a:t>Is science a body of knowledge or collection of facts?</a:t>
            </a:r>
          </a:p>
          <a:p>
            <a:pPr lvl="1">
              <a:buFont typeface="Arial" panose="020B0604020202020204" pitchFamily="34" charset="0"/>
              <a:buChar char="•"/>
            </a:pPr>
            <a:r>
              <a:rPr lang="en-US" altLang="en-US" sz="2400" dirty="0">
                <a:solidFill>
                  <a:srgbClr val="000000"/>
                </a:solidFill>
                <a:latin typeface="Arial" panose="020B0604020202020204" pitchFamily="34" charset="0"/>
                <a:cs typeface="Arial" panose="020B0604020202020204" pitchFamily="34" charset="0"/>
              </a:rPr>
              <a:t>No</a:t>
            </a:r>
            <a:r>
              <a:rPr lang="en-US" altLang="en-US" sz="2400" dirty="0">
                <a:solidFill>
                  <a:srgbClr val="000000"/>
                </a:solidFill>
                <a:latin typeface="Times New Roman" panose="02020603050405020304" pitchFamily="18" charset="0"/>
                <a:cs typeface="Times New Roman" panose="02020603050405020304" pitchFamily="18" charset="0"/>
              </a:rPr>
              <a:t>—</a:t>
            </a:r>
            <a:r>
              <a:rPr lang="en-US" altLang="en-US" sz="2400" dirty="0">
                <a:solidFill>
                  <a:srgbClr val="000000"/>
                </a:solidFill>
                <a:latin typeface="Arial" panose="020B0604020202020204" pitchFamily="34" charset="0"/>
                <a:cs typeface="Arial" panose="020B0604020202020204" pitchFamily="34" charset="0"/>
              </a:rPr>
              <a:t>We </a:t>
            </a:r>
            <a:r>
              <a:rPr lang="en-US" sz="2400" dirty="0"/>
              <a:t>would not be able to appeal to science to justify our knowledge of the world without falling into the following circular reasoning.</a:t>
            </a:r>
          </a:p>
          <a:p>
            <a:pPr lvl="1">
              <a:buFont typeface="Arial" panose="020B0604020202020204" pitchFamily="34" charset="0"/>
              <a:buChar char="•"/>
            </a:pPr>
            <a:r>
              <a:rPr lang="en-US" altLang="en-US" sz="2400" dirty="0">
                <a:solidFill>
                  <a:srgbClr val="000000"/>
                </a:solidFill>
                <a:latin typeface="Arial" panose="020B0604020202020204" pitchFamily="34" charset="0"/>
                <a:cs typeface="Arial" panose="020B0604020202020204" pitchFamily="34" charset="0"/>
              </a:rPr>
              <a:t>The body of knowledge that we call </a:t>
            </a:r>
            <a:r>
              <a:rPr lang="ja-JP" altLang="en-US" sz="2400" dirty="0">
                <a:solidFill>
                  <a:srgbClr val="000000"/>
                </a:solidFill>
                <a:latin typeface="Arial" panose="020B0604020202020204" pitchFamily="34" charset="0"/>
                <a:cs typeface="Arial" panose="020B0604020202020204" pitchFamily="34" charset="0"/>
              </a:rPr>
              <a:t>“</a:t>
            </a:r>
            <a:r>
              <a:rPr lang="en-US" altLang="ja-JP" sz="2400" dirty="0">
                <a:solidFill>
                  <a:srgbClr val="000000"/>
                </a:solidFill>
                <a:latin typeface="Arial" panose="020B0604020202020204" pitchFamily="34" charset="0"/>
                <a:cs typeface="Arial" panose="020B0604020202020204" pitchFamily="34" charset="0"/>
              </a:rPr>
              <a:t>scientific</a:t>
            </a:r>
            <a:r>
              <a:rPr lang="ja-JP" altLang="en-US" sz="2400" dirty="0">
                <a:solidFill>
                  <a:srgbClr val="000000"/>
                </a:solidFill>
                <a:latin typeface="Arial" panose="020B0604020202020204" pitchFamily="34" charset="0"/>
                <a:cs typeface="Arial" panose="020B0604020202020204" pitchFamily="34" charset="0"/>
              </a:rPr>
              <a:t>”</a:t>
            </a:r>
            <a:r>
              <a:rPr lang="en-US" altLang="ja-JP" sz="2400" dirty="0">
                <a:solidFill>
                  <a:srgbClr val="000000"/>
                </a:solidFill>
                <a:latin typeface="Arial" panose="020B0604020202020204" pitchFamily="34" charset="0"/>
                <a:cs typeface="Arial" panose="020B0604020202020204" pitchFamily="34" charset="0"/>
              </a:rPr>
              <a:t> may well be a product of science, but it is not science itself.</a:t>
            </a:r>
            <a:endParaRPr lang="en-US" altLang="en-US" sz="2400" dirty="0">
              <a:solidFill>
                <a:srgbClr val="000000"/>
              </a:solidFill>
              <a:latin typeface="Arial" panose="020B0604020202020204" pitchFamily="34" charset="0"/>
              <a:cs typeface="Arial" panose="020B0604020202020204" pitchFamily="34" charset="0"/>
            </a:endParaRPr>
          </a:p>
          <a:p>
            <a:pPr lvl="1">
              <a:buFont typeface="Arial" panose="020B0604020202020204" pitchFamily="34" charset="0"/>
              <a:buChar char="•"/>
            </a:pPr>
            <a:endParaRPr lang="en-US" altLang="en-US" sz="24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793201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Science?</a:t>
            </a:r>
          </a:p>
        </p:txBody>
      </p:sp>
      <p:sp>
        <p:nvSpPr>
          <p:cNvPr id="9" name="Content Placeholder 8"/>
          <p:cNvSpPr>
            <a:spLocks noGrp="1"/>
          </p:cNvSpPr>
          <p:nvPr>
            <p:ph idx="1"/>
          </p:nvPr>
        </p:nvSpPr>
        <p:spPr/>
        <p:txBody>
          <a:bodyPr>
            <a:normAutofit/>
          </a:bodyPr>
          <a:lstStyle/>
          <a:p>
            <a:r>
              <a:rPr lang="en-US" altLang="en-US" sz="2400" dirty="0">
                <a:solidFill>
                  <a:srgbClr val="000000"/>
                </a:solidFill>
                <a:latin typeface="Arial" panose="020B0604020202020204" pitchFamily="34" charset="0"/>
                <a:cs typeface="Arial" panose="020B0604020202020204" pitchFamily="34" charset="0"/>
              </a:rPr>
              <a:t>Science is a method for </a:t>
            </a:r>
            <a:r>
              <a:rPr lang="en-US" altLang="en-US" sz="2400" i="1" dirty="0">
                <a:solidFill>
                  <a:srgbClr val="000000"/>
                </a:solidFill>
                <a:latin typeface="Arial" panose="020B0604020202020204" pitchFamily="34" charset="0"/>
                <a:cs typeface="Arial" panose="020B0604020202020204" pitchFamily="34" charset="0"/>
              </a:rPr>
              <a:t>provisionally</a:t>
            </a:r>
            <a:r>
              <a:rPr lang="en-US" altLang="en-US" sz="2400" dirty="0">
                <a:solidFill>
                  <a:srgbClr val="000000"/>
                </a:solidFill>
                <a:latin typeface="Arial" panose="020B0604020202020204" pitchFamily="34" charset="0"/>
                <a:cs typeface="Arial" panose="020B0604020202020204" pitchFamily="34" charset="0"/>
              </a:rPr>
              <a:t> understanding the world.</a:t>
            </a:r>
          </a:p>
          <a:p>
            <a:r>
              <a:rPr lang="en-US" altLang="en-US" sz="2400" dirty="0">
                <a:solidFill>
                  <a:srgbClr val="000000"/>
                </a:solidFill>
                <a:latin typeface="Arial" panose="020B0604020202020204" pitchFamily="34" charset="0"/>
                <a:cs typeface="Arial" panose="020B0604020202020204" pitchFamily="34" charset="0"/>
              </a:rPr>
              <a:t>Science is a quest for knowledge that relies on criticism. </a:t>
            </a:r>
          </a:p>
          <a:p>
            <a:pPr lvl="1"/>
            <a:r>
              <a:rPr lang="en-US" sz="2400" dirty="0"/>
              <a:t>The thing that allows for criticism is the possibility that our claims, theories, hypotheses, ideas, and the like </a:t>
            </a:r>
            <a:r>
              <a:rPr lang="en-US" sz="2400" b="1" i="1" dirty="0"/>
              <a:t>could be wrong</a:t>
            </a:r>
            <a:r>
              <a:rPr lang="en-US" sz="2400" dirty="0"/>
              <a:t>.</a:t>
            </a:r>
          </a:p>
          <a:p>
            <a:endParaRPr lang="en-US" altLang="en-US" sz="2400" dirty="0">
              <a:solidFill>
                <a:srgbClr val="000000"/>
              </a:solidFill>
              <a:latin typeface="Arial" panose="020B0604020202020204" pitchFamily="34" charset="0"/>
              <a:cs typeface="Arial" panose="020B0604020202020204" pitchFamily="34" charset="0"/>
            </a:endParaRPr>
          </a:p>
          <a:p>
            <a:pPr marL="0" indent="0">
              <a:buNone/>
            </a:pPr>
            <a:endParaRPr lang="en-US" altLang="en-US" sz="28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615178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Science?</a:t>
            </a:r>
          </a:p>
        </p:txBody>
      </p:sp>
      <p:sp>
        <p:nvSpPr>
          <p:cNvPr id="9" name="Content Placeholder 8"/>
          <p:cNvSpPr>
            <a:spLocks noGrp="1"/>
          </p:cNvSpPr>
          <p:nvPr>
            <p:ph idx="1"/>
          </p:nvPr>
        </p:nvSpPr>
        <p:spPr/>
        <p:txBody>
          <a:bodyPr>
            <a:normAutofit/>
          </a:bodyPr>
          <a:lstStyle/>
          <a:p>
            <a:pPr marL="0" indent="0">
              <a:buNone/>
            </a:pPr>
            <a:endParaRPr lang="en-US" altLang="en-US" sz="2400" dirty="0">
              <a:solidFill>
                <a:srgbClr val="000000"/>
              </a:solidFill>
              <a:latin typeface="Arial" panose="020B0604020202020204" pitchFamily="34" charset="0"/>
              <a:cs typeface="Arial" panose="020B0604020202020204" pitchFamily="34" charset="0"/>
            </a:endParaRPr>
          </a:p>
          <a:p>
            <a:pPr marL="0" indent="0">
              <a:buNone/>
            </a:pPr>
            <a:endParaRPr lang="en-US" altLang="en-US" sz="2400" dirty="0">
              <a:solidFill>
                <a:srgbClr val="000000"/>
              </a:solidFill>
              <a:latin typeface="Arial" panose="020B0604020202020204" pitchFamily="34" charset="0"/>
              <a:cs typeface="Arial" panose="020B0604020202020204" pitchFamily="34" charset="0"/>
            </a:endParaRPr>
          </a:p>
          <a:p>
            <a:pPr marL="0" indent="0">
              <a:buNone/>
            </a:pPr>
            <a:r>
              <a:rPr lang="en-US" altLang="en-US" sz="3600" i="1" dirty="0">
                <a:solidFill>
                  <a:srgbClr val="000000"/>
                </a:solidFill>
                <a:latin typeface="Arial" panose="020B0604020202020204" pitchFamily="34" charset="0"/>
                <a:cs typeface="Arial" panose="020B0604020202020204" pitchFamily="34" charset="0"/>
              </a:rPr>
              <a:t>No amount of experimentation can ever prove me right. A single experiment can prove me wrong.</a:t>
            </a:r>
          </a:p>
          <a:p>
            <a:pPr marL="0" indent="0">
              <a:buNone/>
            </a:pPr>
            <a:endParaRPr lang="en-US" altLang="en-US" sz="2400" i="1" dirty="0">
              <a:solidFill>
                <a:srgbClr val="000000"/>
              </a:solidFill>
              <a:latin typeface="Arial" panose="020B0604020202020204" pitchFamily="34" charset="0"/>
              <a:cs typeface="Arial" panose="020B0604020202020204" pitchFamily="34" charset="0"/>
            </a:endParaRPr>
          </a:p>
          <a:p>
            <a:pPr marL="0" indent="0">
              <a:buNone/>
            </a:pPr>
            <a:r>
              <a:rPr lang="en-US" altLang="en-US" sz="2400" dirty="0">
                <a:solidFill>
                  <a:srgbClr val="000000"/>
                </a:solidFill>
                <a:latin typeface="Arial" panose="020B0604020202020204" pitchFamily="34" charset="0"/>
                <a:cs typeface="Arial" panose="020B0604020202020204" pitchFamily="34" charset="0"/>
              </a:rPr>
              <a:t>- Albert Einstein (probably?)</a:t>
            </a:r>
          </a:p>
          <a:p>
            <a:pPr marL="0" indent="0">
              <a:buNone/>
            </a:pPr>
            <a:endParaRPr lang="en-US" altLang="en-US" sz="28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44235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Science?</a:t>
            </a:r>
          </a:p>
        </p:txBody>
      </p:sp>
      <p:sp>
        <p:nvSpPr>
          <p:cNvPr id="9" name="Content Placeholder 8"/>
          <p:cNvSpPr>
            <a:spLocks noGrp="1"/>
          </p:cNvSpPr>
          <p:nvPr>
            <p:ph idx="1"/>
          </p:nvPr>
        </p:nvSpPr>
        <p:spPr/>
        <p:txBody>
          <a:bodyPr>
            <a:normAutofit lnSpcReduction="10000"/>
          </a:bodyPr>
          <a:lstStyle/>
          <a:p>
            <a:r>
              <a:rPr lang="en-US" sz="2400" dirty="0"/>
              <a:t>What distinguishes science from “</a:t>
            </a:r>
            <a:r>
              <a:rPr lang="en-US" sz="2400" dirty="0" err="1"/>
              <a:t>nonscience</a:t>
            </a:r>
            <a:r>
              <a:rPr lang="en-US" sz="2400" dirty="0"/>
              <a:t>” is that scientific statements must be falsifiable</a:t>
            </a:r>
          </a:p>
          <a:p>
            <a:pPr lvl="1"/>
            <a:r>
              <a:rPr lang="en-US" sz="2400" dirty="0"/>
              <a:t>Falsifiability isn’t everyone’s view of science, but it is the dominant one</a:t>
            </a:r>
          </a:p>
          <a:p>
            <a:pPr lvl="1"/>
            <a:r>
              <a:rPr lang="en-US" sz="2400" dirty="0"/>
              <a:t>There must be some imaginable observation or set of observations that could falsify or refute them.</a:t>
            </a:r>
          </a:p>
          <a:p>
            <a:pPr lvl="1"/>
            <a:r>
              <a:rPr lang="en-US" altLang="en-US" sz="2400" dirty="0">
                <a:solidFill>
                  <a:srgbClr val="000000"/>
                </a:solidFill>
                <a:latin typeface="Arial" panose="020B0604020202020204" pitchFamily="34" charset="0"/>
                <a:cs typeface="Arial" panose="020B0604020202020204" pitchFamily="34" charset="0"/>
              </a:rPr>
              <a:t>All scientific statements must be potentially testable.</a:t>
            </a:r>
          </a:p>
          <a:p>
            <a:pPr lvl="1"/>
            <a:r>
              <a:rPr lang="en-US" altLang="en-US" sz="2400" dirty="0">
                <a:solidFill>
                  <a:srgbClr val="000000"/>
                </a:solidFill>
                <a:latin typeface="Arial" panose="020B0604020202020204" pitchFamily="34" charset="0"/>
                <a:cs typeface="Arial" panose="020B0604020202020204" pitchFamily="34" charset="0"/>
              </a:rPr>
              <a:t>This does not mean that our theories will ever be falsified, just that there is a possibility that they could be falsified.</a:t>
            </a:r>
            <a:endParaRPr lang="en-US" altLang="en-US" sz="24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651146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dirty="0">
                <a:latin typeface="Arial" charset="0"/>
              </a:rPr>
              <a:t>Karl Popper: falsifier-in-chief</a:t>
            </a:r>
          </a:p>
        </p:txBody>
      </p:sp>
      <p:sp>
        <p:nvSpPr>
          <p:cNvPr id="50178" name="Rectangle 3"/>
          <p:cNvSpPr>
            <a:spLocks noGrp="1" noChangeArrowheads="1"/>
          </p:cNvSpPr>
          <p:nvPr>
            <p:ph type="body" idx="1"/>
          </p:nvPr>
        </p:nvSpPr>
        <p:spPr/>
        <p:txBody>
          <a:bodyPr/>
          <a:lstStyle/>
          <a:p>
            <a:pPr eaLnBrk="1" hangingPunct="1">
              <a:buFont typeface="Wingdings" charset="0"/>
              <a:buNone/>
            </a:pPr>
            <a:endParaRPr lang="en-US">
              <a:latin typeface="Times New Roman" charset="0"/>
            </a:endParaRPr>
          </a:p>
          <a:p>
            <a:pPr eaLnBrk="1" hangingPunct="1">
              <a:buFont typeface="Wingdings" charset="0"/>
              <a:buNone/>
            </a:pPr>
            <a:endParaRPr lang="en-US">
              <a:latin typeface="Times New Roman" charset="0"/>
            </a:endParaRPr>
          </a:p>
          <a:p>
            <a:pPr eaLnBrk="1" hangingPunct="1">
              <a:buFont typeface="Wingdings" charset="0"/>
              <a:buNone/>
            </a:pPr>
            <a:endParaRPr lang="en-US">
              <a:latin typeface="Times New Roman" charset="0"/>
            </a:endParaRPr>
          </a:p>
        </p:txBody>
      </p:sp>
      <p:pic>
        <p:nvPicPr>
          <p:cNvPr id="50179" name="Picture 1" descr="Popp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00" y="2362200"/>
            <a:ext cx="809625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40667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Science?</a:t>
            </a:r>
          </a:p>
        </p:txBody>
      </p:sp>
      <p:sp>
        <p:nvSpPr>
          <p:cNvPr id="9" name="Content Placeholder 8"/>
          <p:cNvSpPr>
            <a:spLocks noGrp="1"/>
          </p:cNvSpPr>
          <p:nvPr>
            <p:ph idx="1"/>
          </p:nvPr>
        </p:nvSpPr>
        <p:spPr/>
        <p:txBody>
          <a:bodyPr>
            <a:normAutofit/>
          </a:bodyPr>
          <a:lstStyle/>
          <a:p>
            <a:r>
              <a:rPr lang="en-US" sz="2400" dirty="0"/>
              <a:t>What sorts of statements are not falsifiable? </a:t>
            </a:r>
          </a:p>
          <a:p>
            <a:pPr lvl="1"/>
            <a:r>
              <a:rPr lang="en-US" sz="2400" dirty="0"/>
              <a:t>Tautologies are not falsifiable because they are true by definition</a:t>
            </a:r>
          </a:p>
          <a:p>
            <a:pPr lvl="1">
              <a:lnSpc>
                <a:spcPct val="70000"/>
              </a:lnSpc>
            </a:pPr>
            <a:r>
              <a:rPr lang="en-US" altLang="en-US" sz="2400" dirty="0">
                <a:solidFill>
                  <a:srgbClr val="000000"/>
                </a:solidFill>
                <a:latin typeface="Arial" panose="020B0604020202020204" pitchFamily="34" charset="0"/>
                <a:cs typeface="Arial" panose="020B0604020202020204" pitchFamily="34" charset="0"/>
              </a:rPr>
              <a:t>Statements about unobservable phenomena</a:t>
            </a:r>
          </a:p>
          <a:p>
            <a:pPr lvl="1">
              <a:lnSpc>
                <a:spcPct val="70000"/>
              </a:lnSpc>
            </a:pPr>
            <a:r>
              <a:rPr lang="en-US" altLang="en-US" sz="2400" dirty="0">
                <a:solidFill>
                  <a:srgbClr val="000000"/>
                </a:solidFill>
                <a:latin typeface="Arial" panose="020B0604020202020204" pitchFamily="34" charset="0"/>
                <a:cs typeface="Arial" panose="020B0604020202020204" pitchFamily="34" charset="0"/>
              </a:rPr>
              <a:t>This does NOT mean that </a:t>
            </a:r>
            <a:r>
              <a:rPr lang="en-US" altLang="en-US" sz="2400" dirty="0" err="1">
                <a:solidFill>
                  <a:srgbClr val="000000"/>
                </a:solidFill>
                <a:latin typeface="Arial" panose="020B0604020202020204" pitchFamily="34" charset="0"/>
                <a:cs typeface="Arial" panose="020B0604020202020204" pitchFamily="34" charset="0"/>
              </a:rPr>
              <a:t>nonscience</a:t>
            </a:r>
            <a:r>
              <a:rPr lang="en-US" altLang="en-US" sz="2400" dirty="0">
                <a:solidFill>
                  <a:srgbClr val="000000"/>
                </a:solidFill>
                <a:latin typeface="Arial" panose="020B0604020202020204" pitchFamily="34" charset="0"/>
                <a:cs typeface="Arial" panose="020B0604020202020204" pitchFamily="34" charset="0"/>
              </a:rPr>
              <a:t> is nonsense or that these claims are necessarily false</a:t>
            </a:r>
          </a:p>
          <a:p>
            <a:pPr lvl="1">
              <a:lnSpc>
                <a:spcPct val="70000"/>
              </a:lnSpc>
            </a:pPr>
            <a:endParaRPr lang="en-US" altLang="en-US" sz="20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54547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The Scientific Method</a:t>
            </a:r>
          </a:p>
        </p:txBody>
      </p:sp>
      <p:sp>
        <p:nvSpPr>
          <p:cNvPr id="9" name="Content Placeholder 8"/>
          <p:cNvSpPr>
            <a:spLocks noGrp="1"/>
          </p:cNvSpPr>
          <p:nvPr>
            <p:ph idx="1"/>
          </p:nvPr>
        </p:nvSpPr>
        <p:spPr/>
        <p:txBody>
          <a:bodyPr>
            <a:normAutofit/>
          </a:bodyPr>
          <a:lstStyle/>
          <a:p>
            <a:r>
              <a:rPr lang="en-US" sz="2400" dirty="0"/>
              <a:t>The scientific method describes the process by which scientists learn about the world.</a:t>
            </a:r>
          </a:p>
          <a:p>
            <a:r>
              <a:rPr lang="en-US" sz="2400" dirty="0"/>
              <a:t>There are various steps that apply to the scientific method.</a:t>
            </a:r>
          </a:p>
          <a:p>
            <a:endParaRPr lang="en-US" altLang="en-US" sz="20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445086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The Scientific Method</a:t>
            </a:r>
          </a:p>
        </p:txBody>
      </p:sp>
      <p:sp>
        <p:nvSpPr>
          <p:cNvPr id="9" name="Content Placeholder 8"/>
          <p:cNvSpPr>
            <a:spLocks noGrp="1"/>
          </p:cNvSpPr>
          <p:nvPr>
            <p:ph idx="1"/>
          </p:nvPr>
        </p:nvSpPr>
        <p:spPr/>
        <p:txBody>
          <a:bodyPr>
            <a:normAutofit/>
          </a:bodyPr>
          <a:lstStyle/>
          <a:p>
            <a:r>
              <a:rPr lang="en-US" sz="2400" dirty="0"/>
              <a:t>Step 1: Question </a:t>
            </a:r>
          </a:p>
          <a:p>
            <a:pPr lvl="1"/>
            <a:r>
              <a:rPr lang="en-US" altLang="en-US" sz="2400" dirty="0">
                <a:solidFill>
                  <a:srgbClr val="000000"/>
                </a:solidFill>
                <a:latin typeface="Arial" panose="020B0604020202020204" pitchFamily="34" charset="0"/>
                <a:cs typeface="Arial" panose="020B0604020202020204" pitchFamily="34" charset="0"/>
              </a:rPr>
              <a:t>The first step is to observe the world and come up with a question or puzzle.</a:t>
            </a:r>
          </a:p>
          <a:p>
            <a:pPr marL="0" indent="0">
              <a:buNone/>
            </a:pPr>
            <a:endParaRPr lang="en-US" altLang="en-US" sz="2800" dirty="0">
              <a:solidFill>
                <a:srgbClr val="000000"/>
              </a:solidFill>
              <a:latin typeface="Arial" panose="020B0604020202020204" pitchFamily="34" charset="0"/>
              <a:cs typeface="Arial" panose="020B0604020202020204" pitchFamily="34" charset="0"/>
            </a:endParaRPr>
          </a:p>
          <a:p>
            <a:pPr marL="0" indent="0">
              <a:buNone/>
            </a:pPr>
            <a:r>
              <a:rPr lang="en-US" altLang="en-US" sz="2800" dirty="0">
                <a:solidFill>
                  <a:srgbClr val="000000"/>
                </a:solidFill>
                <a:latin typeface="Arial" panose="020B0604020202020204" pitchFamily="34" charset="0"/>
                <a:cs typeface="Arial" panose="020B0604020202020204" pitchFamily="34" charset="0"/>
              </a:rPr>
              <a:t>Example: What is the relationship between a country’s wealth and its status as a democracy? </a:t>
            </a: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42574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2DED8-2A35-4918-84CA-2FBA81A71F2E}"/>
              </a:ext>
            </a:extLst>
          </p:cNvPr>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Title 2">
            <a:extLst>
              <a:ext uri="{FF2B5EF4-FFF2-40B4-BE49-F238E27FC236}">
                <a16:creationId xmlns:a16="http://schemas.microsoft.com/office/drawing/2014/main" id="{1CFF6151-E3B0-4020-A114-16BBCD8454AD}"/>
              </a:ext>
            </a:extLst>
          </p:cNvPr>
          <p:cNvSpPr>
            <a:spLocks noGrp="1"/>
          </p:cNvSpPr>
          <p:nvPr>
            <p:ph type="title"/>
          </p:nvPr>
        </p:nvSpPr>
        <p:spPr/>
        <p:txBody>
          <a:bodyPr/>
          <a:lstStyle/>
          <a:p>
            <a:r>
              <a:rPr lang="en-US" dirty="0"/>
              <a:t>Teaching Assistant</a:t>
            </a:r>
          </a:p>
        </p:txBody>
      </p:sp>
      <p:sp>
        <p:nvSpPr>
          <p:cNvPr id="4" name="Content Placeholder 3">
            <a:extLst>
              <a:ext uri="{FF2B5EF4-FFF2-40B4-BE49-F238E27FC236}">
                <a16:creationId xmlns:a16="http://schemas.microsoft.com/office/drawing/2014/main" id="{69DB4505-DC21-41A8-B2C0-2548067D3B84}"/>
              </a:ext>
            </a:extLst>
          </p:cNvPr>
          <p:cNvSpPr>
            <a:spLocks noGrp="1"/>
          </p:cNvSpPr>
          <p:nvPr>
            <p:ph idx="1"/>
          </p:nvPr>
        </p:nvSpPr>
        <p:spPr/>
        <p:txBody>
          <a:bodyPr>
            <a:normAutofit/>
          </a:bodyPr>
          <a:lstStyle/>
          <a:p>
            <a:pPr marL="0" indent="0">
              <a:buNone/>
            </a:pPr>
            <a:r>
              <a:rPr lang="en-US" dirty="0"/>
              <a:t>Tom Campbell is a PhD student and will be our TA. He will hold in-person office hours 11am-1pm Mondays in his office, SBS S766. </a:t>
            </a:r>
          </a:p>
          <a:p>
            <a:pPr marL="0" indent="0">
              <a:buNone/>
            </a:pPr>
            <a:endParaRPr lang="en-US" dirty="0"/>
          </a:p>
          <a:p>
            <a:pPr marL="0" indent="0">
              <a:buNone/>
            </a:pPr>
            <a:r>
              <a:rPr lang="en-US" dirty="0"/>
              <a:t>If you can’t make either of our office hour times, you can reach out to one of us and schedule an appointment. </a:t>
            </a:r>
          </a:p>
        </p:txBody>
      </p:sp>
      <p:sp>
        <p:nvSpPr>
          <p:cNvPr id="5" name="Slide Number Placeholder 4">
            <a:extLst>
              <a:ext uri="{FF2B5EF4-FFF2-40B4-BE49-F238E27FC236}">
                <a16:creationId xmlns:a16="http://schemas.microsoft.com/office/drawing/2014/main" id="{3AD7AB71-92E7-4E94-BC82-37C7DBC41401}"/>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04003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The Scientific Method</a:t>
            </a:r>
          </a:p>
        </p:txBody>
      </p:sp>
      <p:sp>
        <p:nvSpPr>
          <p:cNvPr id="9" name="Content Placeholder 8"/>
          <p:cNvSpPr>
            <a:spLocks noGrp="1"/>
          </p:cNvSpPr>
          <p:nvPr>
            <p:ph idx="1"/>
          </p:nvPr>
        </p:nvSpPr>
        <p:spPr/>
        <p:txBody>
          <a:bodyPr>
            <a:normAutofit/>
          </a:bodyPr>
          <a:lstStyle/>
          <a:p>
            <a:r>
              <a:rPr lang="en-US" sz="2400" dirty="0"/>
              <a:t>Step 2: Theory or Model</a:t>
            </a:r>
          </a:p>
          <a:p>
            <a:pPr lvl="1"/>
            <a:r>
              <a:rPr lang="en-US" sz="2400" dirty="0"/>
              <a:t>The next step is to come up with a theory or model to explain the question. </a:t>
            </a:r>
          </a:p>
          <a:p>
            <a:pPr lvl="1"/>
            <a:r>
              <a:rPr lang="en-US" sz="2400" dirty="0"/>
              <a:t>Theory</a:t>
            </a:r>
          </a:p>
          <a:p>
            <a:pPr lvl="2"/>
            <a:r>
              <a:rPr lang="en-US" dirty="0"/>
              <a:t>A set of logically consistent statements that tell us why the things we observe occur. A theory is sometimes referred to as a model or an explanation. </a:t>
            </a:r>
            <a:endParaRPr lang="en-US" altLang="en-US" dirty="0">
              <a:solidFill>
                <a:srgbClr val="000000"/>
              </a:solidFill>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60621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The Scientific Method</a:t>
            </a:r>
          </a:p>
        </p:txBody>
      </p:sp>
      <p:sp>
        <p:nvSpPr>
          <p:cNvPr id="9" name="Content Placeholder 8"/>
          <p:cNvSpPr>
            <a:spLocks noGrp="1"/>
          </p:cNvSpPr>
          <p:nvPr>
            <p:ph idx="1"/>
          </p:nvPr>
        </p:nvSpPr>
        <p:spPr/>
        <p:txBody>
          <a:bodyPr>
            <a:normAutofit/>
          </a:bodyPr>
          <a:lstStyle/>
          <a:p>
            <a:r>
              <a:rPr lang="en-US" sz="2400" dirty="0"/>
              <a:t>Step 3: Implications (Hypotheses)</a:t>
            </a:r>
          </a:p>
          <a:p>
            <a:pPr lvl="1"/>
            <a:r>
              <a:rPr lang="en-US" altLang="en-US" sz="2400" dirty="0">
                <a:latin typeface="Arial" panose="020B0604020202020204" pitchFamily="34" charset="0"/>
                <a:cs typeface="Arial" panose="020B0604020202020204" pitchFamily="34" charset="0"/>
              </a:rPr>
              <a:t>This step of the scientific process requires that we deduce implications from the model other than those we set out to explain in the first place.</a:t>
            </a:r>
          </a:p>
          <a:p>
            <a:pPr lvl="1"/>
            <a:r>
              <a:rPr lang="en-US" altLang="en-US" sz="2400" dirty="0">
                <a:latin typeface="Arial" panose="020B0604020202020204" pitchFamily="34" charset="0"/>
                <a:cs typeface="Arial" panose="020B0604020202020204" pitchFamily="34" charset="0"/>
              </a:rPr>
              <a:t>Good models provide many different implications.</a:t>
            </a:r>
            <a:endParaRPr lang="en-US" altLang="en-US" sz="2400" dirty="0">
              <a:solidFill>
                <a:srgbClr val="000000"/>
              </a:solidFill>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750017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The Scientific Method</a:t>
            </a:r>
          </a:p>
        </p:txBody>
      </p:sp>
      <p:sp>
        <p:nvSpPr>
          <p:cNvPr id="9" name="Content Placeholder 8"/>
          <p:cNvSpPr>
            <a:spLocks noGrp="1"/>
          </p:cNvSpPr>
          <p:nvPr>
            <p:ph idx="1"/>
          </p:nvPr>
        </p:nvSpPr>
        <p:spPr/>
        <p:txBody>
          <a:bodyPr>
            <a:normAutofit/>
          </a:bodyPr>
          <a:lstStyle/>
          <a:p>
            <a:r>
              <a:rPr lang="en-US" sz="2400" dirty="0"/>
              <a:t>Step 4: Observe the World (Test Hypotheses)</a:t>
            </a:r>
          </a:p>
          <a:p>
            <a:pPr lvl="1"/>
            <a:r>
              <a:rPr lang="en-US" altLang="en-US" sz="2400" dirty="0">
                <a:latin typeface="Arial" panose="020B0604020202020204" pitchFamily="34" charset="0"/>
                <a:cs typeface="Arial" panose="020B0604020202020204" pitchFamily="34" charset="0"/>
              </a:rPr>
              <a:t>The fourth step is to examine whether the implications of the model are consistent with observation.</a:t>
            </a:r>
          </a:p>
          <a:p>
            <a:pPr lvl="1"/>
            <a:r>
              <a:rPr lang="en-US" altLang="en-US" sz="2400" dirty="0">
                <a:latin typeface="Arial" panose="020B0604020202020204" pitchFamily="34" charset="0"/>
                <a:cs typeface="Arial" panose="020B0604020202020204" pitchFamily="34" charset="0"/>
              </a:rPr>
              <a:t>We may need to conduct a </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critical test</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 that allows us to use observation to distinguish between two or more competing explanations of the same phenomenon.</a:t>
            </a:r>
            <a:endParaRPr lang="en-US" altLang="en-US" sz="2400" dirty="0">
              <a:solidFill>
                <a:srgbClr val="000000"/>
              </a:solidFill>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972486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The Scientific Method</a:t>
            </a:r>
          </a:p>
        </p:txBody>
      </p:sp>
      <p:sp>
        <p:nvSpPr>
          <p:cNvPr id="9" name="Content Placeholder 8"/>
          <p:cNvSpPr>
            <a:spLocks noGrp="1"/>
          </p:cNvSpPr>
          <p:nvPr>
            <p:ph idx="1"/>
          </p:nvPr>
        </p:nvSpPr>
        <p:spPr/>
        <p:txBody>
          <a:bodyPr>
            <a:normAutofit/>
          </a:bodyPr>
          <a:lstStyle/>
          <a:p>
            <a:r>
              <a:rPr lang="en-US" sz="2400" dirty="0"/>
              <a:t>Step 5: Evaluation </a:t>
            </a:r>
          </a:p>
          <a:p>
            <a:pPr lvl="1"/>
            <a:r>
              <a:rPr lang="en-US" altLang="en-US" sz="2400" dirty="0">
                <a:latin typeface="Arial" panose="020B0604020202020204" pitchFamily="34" charset="0"/>
                <a:cs typeface="Arial" panose="020B0604020202020204" pitchFamily="34" charset="0"/>
              </a:rPr>
              <a:t>If we observe the implications deduced from our theory, then we say that our theory is corroborated.</a:t>
            </a:r>
          </a:p>
          <a:p>
            <a:pPr lvl="1"/>
            <a:r>
              <a:rPr lang="en-US" altLang="en-US" sz="2400" i="1" dirty="0">
                <a:latin typeface="Arial" panose="020B0604020202020204" pitchFamily="34" charset="0"/>
                <a:cs typeface="Arial" panose="020B0604020202020204" pitchFamily="34" charset="0"/>
              </a:rPr>
              <a:t>We do not say that our theory is proven</a:t>
            </a:r>
            <a:r>
              <a:rPr lang="en-US" altLang="en-US" sz="2400" dirty="0">
                <a:latin typeface="Arial" panose="020B0604020202020204" pitchFamily="34" charset="0"/>
                <a:cs typeface="Arial" panose="020B0604020202020204" pitchFamily="34" charset="0"/>
              </a:rPr>
              <a:t>.</a:t>
            </a:r>
          </a:p>
          <a:p>
            <a:pPr lvl="1"/>
            <a:r>
              <a:rPr lang="en-US" altLang="en-US" sz="2400" dirty="0">
                <a:latin typeface="Arial" panose="020B0604020202020204" pitchFamily="34" charset="0"/>
                <a:cs typeface="Arial" panose="020B0604020202020204" pitchFamily="34" charset="0"/>
              </a:rPr>
              <a:t>We then continue to look for evidence that would contradict our theory.</a:t>
            </a:r>
          </a:p>
          <a:p>
            <a:pPr lvl="1"/>
            <a:r>
              <a:rPr lang="en-US" altLang="en-US" sz="2400" dirty="0">
                <a:latin typeface="Arial" panose="020B0604020202020204" pitchFamily="34" charset="0"/>
                <a:cs typeface="Arial" panose="020B0604020202020204" pitchFamily="34" charset="0"/>
              </a:rPr>
              <a:t>If we fail to observe the implications deduced from our theory, then our theory is probably wrong.</a:t>
            </a:r>
            <a:endParaRPr lang="en-US" altLang="en-US" sz="2000" dirty="0">
              <a:solidFill>
                <a:srgbClr val="000000"/>
              </a:solidFill>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777340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Throughout our lives, we are confronted by people trying to convince us of certain things through arguments.</a:t>
            </a:r>
          </a:p>
          <a:p>
            <a:r>
              <a:rPr lang="en-US" altLang="en-US" sz="2400" dirty="0">
                <a:latin typeface="Arial" panose="020B0604020202020204" pitchFamily="34" charset="0"/>
                <a:cs typeface="Arial" panose="020B0604020202020204" pitchFamily="34" charset="0"/>
              </a:rPr>
              <a:t>It is important for you to be able to know if these arguments are valid or not.</a:t>
            </a: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116281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sz="2400" dirty="0">
                <a:solidFill>
                  <a:srgbClr val="000000"/>
                </a:solidFill>
                <a:cs typeface="Arial"/>
              </a:rPr>
              <a:t>An argument is a set of logically connected statements, typically in the form of a set of premises and a conclusion.</a:t>
            </a:r>
          </a:p>
          <a:p>
            <a:pPr lvl="1"/>
            <a:r>
              <a:rPr lang="en-US" sz="2400" dirty="0">
                <a:solidFill>
                  <a:srgbClr val="000000"/>
                </a:solidFill>
                <a:cs typeface="Arial"/>
              </a:rPr>
              <a:t>A premise is a statement that is presumed to be true within the context of an argument leading to a conclusion.</a:t>
            </a:r>
          </a:p>
          <a:p>
            <a:pPr lvl="1"/>
            <a:r>
              <a:rPr lang="en-US" sz="2400" dirty="0">
                <a:solidFill>
                  <a:srgbClr val="000000"/>
                </a:solidFill>
                <a:cs typeface="Arial"/>
              </a:rPr>
              <a:t>A conclusion in an argument is a claim that is thought to be supported by the premises.</a:t>
            </a: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86100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b="1" i="1" dirty="0">
                <a:solidFill>
                  <a:srgbClr val="000000"/>
                </a:solidFill>
                <a:latin typeface="Arial" panose="020B0604020202020204" pitchFamily="34" charset="0"/>
                <a:cs typeface="Arial" panose="020B0604020202020204" pitchFamily="34" charset="0"/>
              </a:rPr>
              <a:t>An argument is valid when accepting the premises compels us to accept its conclusion.</a:t>
            </a:r>
          </a:p>
          <a:p>
            <a:pPr lvl="1"/>
            <a:r>
              <a:rPr lang="en-US" altLang="en-US" sz="2400" dirty="0">
                <a:solidFill>
                  <a:srgbClr val="000000"/>
                </a:solidFill>
                <a:latin typeface="Arial" panose="020B0604020202020204" pitchFamily="34" charset="0"/>
                <a:cs typeface="Arial" panose="020B0604020202020204" pitchFamily="34" charset="0"/>
              </a:rPr>
              <a:t>An argument is invalid if, when we accept the premises, we are free to accept or reject its conclusions.</a:t>
            </a:r>
          </a:p>
          <a:p>
            <a:pPr lvl="1"/>
            <a:r>
              <a:rPr lang="en-US" altLang="en-US" sz="2400" dirty="0">
                <a:latin typeface="Arial" panose="020B0604020202020204" pitchFamily="34" charset="0"/>
                <a:cs typeface="Arial" panose="020B0604020202020204" pitchFamily="34" charset="0"/>
              </a:rPr>
              <a:t>One way to represent an argument is in the form of a categorical syllogism that consists of a major premise, a minor premise, and a conclusion.</a:t>
            </a: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16287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Categorical syllogism </a:t>
            </a:r>
          </a:p>
          <a:p>
            <a:pPr lvl="2">
              <a:lnSpc>
                <a:spcPct val="80000"/>
              </a:lnSpc>
            </a:pPr>
            <a:r>
              <a:rPr lang="en-US" altLang="en-US" dirty="0">
                <a:solidFill>
                  <a:srgbClr val="000000"/>
                </a:solidFill>
                <a:latin typeface="Arial" panose="020B0604020202020204" pitchFamily="34" charset="0"/>
                <a:cs typeface="Arial" panose="020B0604020202020204" pitchFamily="34" charset="0"/>
              </a:rPr>
              <a:t>The major premise is typically a conditional statement such as </a:t>
            </a:r>
            <a:r>
              <a:rPr lang="ja-JP" altLang="en-US" dirty="0">
                <a:solidFill>
                  <a:srgbClr val="000000"/>
                </a:solidFill>
                <a:latin typeface="Arial" panose="020B0604020202020204" pitchFamily="34" charset="0"/>
                <a:cs typeface="Arial" panose="020B0604020202020204" pitchFamily="34" charset="0"/>
              </a:rPr>
              <a:t>“</a:t>
            </a:r>
            <a:r>
              <a:rPr lang="en-US" altLang="ja-JP" dirty="0">
                <a:solidFill>
                  <a:srgbClr val="000000"/>
                </a:solidFill>
                <a:latin typeface="Arial" panose="020B0604020202020204" pitchFamily="34" charset="0"/>
                <a:cs typeface="Arial" panose="020B0604020202020204" pitchFamily="34" charset="0"/>
              </a:rPr>
              <a:t>If </a:t>
            </a:r>
            <a:r>
              <a:rPr lang="en-US" altLang="ja-JP" i="1" dirty="0">
                <a:solidFill>
                  <a:srgbClr val="000000"/>
                </a:solidFill>
                <a:latin typeface="Arial" panose="020B0604020202020204" pitchFamily="34" charset="0"/>
                <a:cs typeface="Arial" panose="020B0604020202020204" pitchFamily="34" charset="0"/>
              </a:rPr>
              <a:t>P,</a:t>
            </a:r>
            <a:r>
              <a:rPr lang="en-US" altLang="ja-JP" dirty="0">
                <a:solidFill>
                  <a:srgbClr val="000000"/>
                </a:solidFill>
                <a:latin typeface="Arial" panose="020B0604020202020204" pitchFamily="34" charset="0"/>
                <a:cs typeface="Arial" panose="020B0604020202020204" pitchFamily="34" charset="0"/>
              </a:rPr>
              <a:t> then </a:t>
            </a:r>
            <a:r>
              <a:rPr lang="en-US" altLang="ja-JP" i="1" dirty="0">
                <a:solidFill>
                  <a:srgbClr val="000000"/>
                </a:solidFill>
                <a:latin typeface="Arial" panose="020B0604020202020204" pitchFamily="34" charset="0"/>
                <a:cs typeface="Arial" panose="020B0604020202020204" pitchFamily="34" charset="0"/>
              </a:rPr>
              <a:t>Q.</a:t>
            </a:r>
            <a:r>
              <a:rPr lang="ja-JP" altLang="en-US" dirty="0">
                <a:solidFill>
                  <a:srgbClr val="000000"/>
                </a:solidFill>
                <a:latin typeface="Arial" panose="020B0604020202020204" pitchFamily="34" charset="0"/>
                <a:cs typeface="Arial" panose="020B0604020202020204" pitchFamily="34" charset="0"/>
              </a:rPr>
              <a:t>”</a:t>
            </a:r>
            <a:endParaRPr lang="en-US" altLang="ja-JP" dirty="0">
              <a:solidFill>
                <a:srgbClr val="000000"/>
              </a:solidFill>
              <a:latin typeface="Arial" panose="020B0604020202020204" pitchFamily="34" charset="0"/>
              <a:cs typeface="Arial" panose="020B0604020202020204" pitchFamily="34" charset="0"/>
            </a:endParaRPr>
          </a:p>
          <a:p>
            <a:pPr lvl="3">
              <a:lnSpc>
                <a:spcPct val="80000"/>
              </a:lnSpc>
            </a:pPr>
            <a:r>
              <a:rPr lang="en-US" altLang="en-US" sz="2400" dirty="0">
                <a:solidFill>
                  <a:srgbClr val="000000"/>
                </a:solidFill>
                <a:latin typeface="Arial" panose="020B0604020202020204" pitchFamily="34" charset="0"/>
                <a:cs typeface="Arial" panose="020B0604020202020204" pitchFamily="34" charset="0"/>
              </a:rPr>
              <a:t>The </a:t>
            </a:r>
            <a:r>
              <a:rPr lang="ja-JP" altLang="en-US" sz="2400" dirty="0">
                <a:solidFill>
                  <a:srgbClr val="000000"/>
                </a:solidFill>
                <a:latin typeface="Arial" panose="020B0604020202020204" pitchFamily="34" charset="0"/>
                <a:cs typeface="Arial" panose="020B0604020202020204" pitchFamily="34" charset="0"/>
              </a:rPr>
              <a:t>“</a:t>
            </a:r>
            <a:r>
              <a:rPr lang="en-US" altLang="ja-JP" sz="2400" dirty="0">
                <a:solidFill>
                  <a:srgbClr val="000000"/>
                </a:solidFill>
                <a:latin typeface="Arial" panose="020B0604020202020204" pitchFamily="34" charset="0"/>
                <a:cs typeface="Arial" panose="020B0604020202020204" pitchFamily="34" charset="0"/>
              </a:rPr>
              <a:t>If</a:t>
            </a:r>
            <a:r>
              <a:rPr lang="ja-JP" altLang="en-US" sz="2400" dirty="0">
                <a:solidFill>
                  <a:srgbClr val="000000"/>
                </a:solidFill>
                <a:latin typeface="Arial" panose="020B0604020202020204" pitchFamily="34" charset="0"/>
                <a:cs typeface="Arial" panose="020B0604020202020204" pitchFamily="34" charset="0"/>
              </a:rPr>
              <a:t>”</a:t>
            </a:r>
            <a:r>
              <a:rPr lang="en-US" altLang="ja-JP" sz="2400" dirty="0">
                <a:solidFill>
                  <a:srgbClr val="000000"/>
                </a:solidFill>
                <a:latin typeface="Arial" panose="020B0604020202020204" pitchFamily="34" charset="0"/>
                <a:cs typeface="Arial" panose="020B0604020202020204" pitchFamily="34" charset="0"/>
              </a:rPr>
              <a:t> part is called the antecedent.</a:t>
            </a:r>
          </a:p>
          <a:p>
            <a:pPr lvl="3">
              <a:lnSpc>
                <a:spcPct val="80000"/>
              </a:lnSpc>
            </a:pPr>
            <a:r>
              <a:rPr lang="en-US" altLang="en-US" sz="2400" dirty="0">
                <a:solidFill>
                  <a:srgbClr val="000000"/>
                </a:solidFill>
                <a:latin typeface="Arial" panose="020B0604020202020204" pitchFamily="34" charset="0"/>
                <a:cs typeface="Arial" panose="020B0604020202020204" pitchFamily="34" charset="0"/>
              </a:rPr>
              <a:t>The </a:t>
            </a:r>
            <a:r>
              <a:rPr lang="ja-JP" altLang="en-US" sz="2400" dirty="0">
                <a:solidFill>
                  <a:srgbClr val="000000"/>
                </a:solidFill>
                <a:latin typeface="Arial" panose="020B0604020202020204" pitchFamily="34" charset="0"/>
                <a:cs typeface="Arial" panose="020B0604020202020204" pitchFamily="34" charset="0"/>
              </a:rPr>
              <a:t>“</a:t>
            </a:r>
            <a:r>
              <a:rPr lang="en-US" altLang="ja-JP" sz="2400" dirty="0">
                <a:solidFill>
                  <a:srgbClr val="000000"/>
                </a:solidFill>
                <a:latin typeface="Arial" panose="020B0604020202020204" pitchFamily="34" charset="0"/>
                <a:cs typeface="Arial" panose="020B0604020202020204" pitchFamily="34" charset="0"/>
              </a:rPr>
              <a:t>then</a:t>
            </a:r>
            <a:r>
              <a:rPr lang="ja-JP" altLang="en-US" sz="2400" dirty="0">
                <a:solidFill>
                  <a:srgbClr val="000000"/>
                </a:solidFill>
                <a:latin typeface="Arial" panose="020B0604020202020204" pitchFamily="34" charset="0"/>
                <a:cs typeface="Arial" panose="020B0604020202020204" pitchFamily="34" charset="0"/>
              </a:rPr>
              <a:t>”</a:t>
            </a:r>
            <a:r>
              <a:rPr lang="en-US" altLang="ja-JP" sz="2400" dirty="0">
                <a:solidFill>
                  <a:srgbClr val="000000"/>
                </a:solidFill>
                <a:latin typeface="Arial" panose="020B0604020202020204" pitchFamily="34" charset="0"/>
                <a:cs typeface="Arial" panose="020B0604020202020204" pitchFamily="34" charset="0"/>
              </a:rPr>
              <a:t> part is called the consequent.</a:t>
            </a:r>
            <a:endParaRPr lang="en-US" altLang="en-US" sz="3200" dirty="0">
              <a:solidFill>
                <a:srgbClr val="000000"/>
              </a:solidFill>
              <a:latin typeface="Arial" panose="020B0604020202020204" pitchFamily="34" charset="0"/>
              <a:cs typeface="Arial" panose="020B0604020202020204" pitchFamily="34" charset="0"/>
            </a:endParaRPr>
          </a:p>
          <a:p>
            <a:pPr marL="457200" lvl="1" indent="0">
              <a:lnSpc>
                <a:spcPct val="80000"/>
              </a:lnSpc>
              <a:buNone/>
            </a:pPr>
            <a:r>
              <a:rPr lang="en-US" altLang="en-US" sz="3200" dirty="0">
                <a:solidFill>
                  <a:srgbClr val="000000"/>
                </a:solidFill>
                <a:latin typeface="Arial" panose="020B0604020202020204" pitchFamily="34" charset="0"/>
                <a:cs typeface="Arial" panose="020B0604020202020204" pitchFamily="34" charset="0"/>
              </a:rPr>
              <a:t>Example: </a:t>
            </a:r>
            <a:r>
              <a:rPr lang="ja-JP" altLang="en-US" sz="3200" dirty="0">
                <a:solidFill>
                  <a:srgbClr val="000000"/>
                </a:solidFill>
                <a:latin typeface="Arial" panose="020B0604020202020204" pitchFamily="34" charset="0"/>
                <a:cs typeface="Arial" panose="020B0604020202020204" pitchFamily="34" charset="0"/>
              </a:rPr>
              <a:t>“</a:t>
            </a:r>
            <a:r>
              <a:rPr lang="en-US" altLang="ja-JP" sz="3200" dirty="0">
                <a:solidFill>
                  <a:srgbClr val="000000"/>
                </a:solidFill>
                <a:latin typeface="Arial" panose="020B0604020202020204" pitchFamily="34" charset="0"/>
                <a:cs typeface="Arial" panose="020B0604020202020204" pitchFamily="34" charset="0"/>
              </a:rPr>
              <a:t>If a country is wealthy, then it will be a democracy.</a:t>
            </a:r>
            <a:r>
              <a:rPr lang="ja-JP" altLang="en-US" sz="3200" dirty="0">
                <a:solidFill>
                  <a:srgbClr val="000000"/>
                </a:solidFill>
                <a:latin typeface="Arial" panose="020B0604020202020204" pitchFamily="34" charset="0"/>
                <a:cs typeface="Arial" panose="020B0604020202020204" pitchFamily="34" charset="0"/>
              </a:rPr>
              <a:t>”</a:t>
            </a:r>
            <a:r>
              <a:rPr lang="en-US" altLang="ja-JP" sz="3200" dirty="0">
                <a:solidFill>
                  <a:srgbClr val="000000"/>
                </a:solidFill>
                <a:latin typeface="Arial" panose="020B0604020202020204" pitchFamily="34" charset="0"/>
                <a:cs typeface="Arial" panose="020B0604020202020204" pitchFamily="34" charset="0"/>
              </a:rPr>
              <a:t> </a:t>
            </a:r>
          </a:p>
          <a:p>
            <a:pPr lvl="1">
              <a:lnSpc>
                <a:spcPct val="80000"/>
              </a:lnSpc>
            </a:pPr>
            <a:r>
              <a:rPr lang="en-US" altLang="ja-JP" sz="2000" dirty="0">
                <a:solidFill>
                  <a:srgbClr val="000000"/>
                </a:solidFill>
                <a:latin typeface="Arial" panose="020B0604020202020204" pitchFamily="34" charset="0"/>
                <a:cs typeface="Arial" panose="020B0604020202020204" pitchFamily="34" charset="0"/>
              </a:rPr>
              <a:t>Each of the four types of categorical syllogism begins with this same major premise (or one like it).</a:t>
            </a:r>
          </a:p>
          <a:p>
            <a:pPr lvl="4"/>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4067867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Categorical syllogism </a:t>
            </a:r>
          </a:p>
          <a:p>
            <a:pPr lvl="2">
              <a:lnSpc>
                <a:spcPct val="80000"/>
              </a:lnSpc>
            </a:pPr>
            <a:r>
              <a:rPr lang="en-US" altLang="en-US" dirty="0">
                <a:solidFill>
                  <a:srgbClr val="000000"/>
                </a:solidFill>
                <a:latin typeface="Arial" panose="020B0604020202020204" pitchFamily="34" charset="0"/>
                <a:cs typeface="Arial" panose="020B0604020202020204" pitchFamily="34" charset="0"/>
              </a:rPr>
              <a:t>The minor premise consists of a claim about either the antecedent or the consequent of the conditional statement.</a:t>
            </a:r>
          </a:p>
          <a:p>
            <a:pPr lvl="2">
              <a:lnSpc>
                <a:spcPct val="80000"/>
              </a:lnSpc>
            </a:pPr>
            <a:r>
              <a:rPr lang="en-US" altLang="en-US" dirty="0">
                <a:solidFill>
                  <a:srgbClr val="000000"/>
                </a:solidFill>
                <a:latin typeface="Arial" panose="020B0604020202020204" pitchFamily="34" charset="0"/>
                <a:cs typeface="Arial" panose="020B0604020202020204" pitchFamily="34" charset="0"/>
              </a:rPr>
              <a:t>The conclusion is a claim that is thought to be supported by the premises.</a:t>
            </a: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504990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Categorical syllogism </a:t>
            </a:r>
          </a:p>
          <a:p>
            <a:pPr lvl="2">
              <a:lnSpc>
                <a:spcPct val="80000"/>
              </a:lnSpc>
            </a:pPr>
            <a:r>
              <a:rPr lang="en-US" altLang="en-US" dirty="0">
                <a:solidFill>
                  <a:srgbClr val="000000"/>
                </a:solidFill>
                <a:latin typeface="Arial" panose="020B0604020202020204" pitchFamily="34" charset="0"/>
                <a:cs typeface="Arial" panose="020B0604020202020204" pitchFamily="34" charset="0"/>
              </a:rPr>
              <a:t>There are four types of categorical syllogisms</a:t>
            </a:r>
          </a:p>
          <a:p>
            <a:pPr marL="1697038" lvl="3" indent="-495300"/>
            <a:r>
              <a:rPr lang="en-US" altLang="en-US" sz="2400" dirty="0">
                <a:solidFill>
                  <a:srgbClr val="000000"/>
                </a:solidFill>
                <a:latin typeface="Arial" panose="020B0604020202020204" pitchFamily="34" charset="0"/>
                <a:cs typeface="Arial" panose="020B0604020202020204" pitchFamily="34" charset="0"/>
              </a:rPr>
              <a:t>Arguments that affirm the antecedent</a:t>
            </a:r>
          </a:p>
          <a:p>
            <a:pPr marL="1697038" lvl="3" indent="-495300"/>
            <a:r>
              <a:rPr lang="en-US" altLang="en-US" sz="2400" dirty="0">
                <a:solidFill>
                  <a:srgbClr val="000000"/>
                </a:solidFill>
                <a:latin typeface="Arial" panose="020B0604020202020204" pitchFamily="34" charset="0"/>
                <a:cs typeface="Arial" panose="020B0604020202020204" pitchFamily="34" charset="0"/>
              </a:rPr>
              <a:t>Arguments that deny the antecedent</a:t>
            </a:r>
          </a:p>
          <a:p>
            <a:pPr marL="1697038" lvl="3" indent="-495300"/>
            <a:r>
              <a:rPr lang="en-US" altLang="en-US" sz="2400" dirty="0">
                <a:solidFill>
                  <a:srgbClr val="000000"/>
                </a:solidFill>
                <a:latin typeface="Arial" panose="020B0604020202020204" pitchFamily="34" charset="0"/>
                <a:cs typeface="Arial" panose="020B0604020202020204" pitchFamily="34" charset="0"/>
              </a:rPr>
              <a:t>Arguments that affirm the consequent</a:t>
            </a:r>
          </a:p>
          <a:p>
            <a:pPr marL="1697038" lvl="3" indent="-495300"/>
            <a:r>
              <a:rPr lang="en-US" altLang="en-US" sz="2400" dirty="0">
                <a:solidFill>
                  <a:srgbClr val="000000"/>
                </a:solidFill>
                <a:latin typeface="Arial" panose="020B0604020202020204" pitchFamily="34" charset="0"/>
                <a:cs typeface="Arial" panose="020B0604020202020204" pitchFamily="34" charset="0"/>
              </a:rPr>
              <a:t>Arguments that deny the consequent</a:t>
            </a:r>
          </a:p>
          <a:p>
            <a:pPr lvl="3">
              <a:lnSpc>
                <a:spcPct val="80000"/>
              </a:lnSpc>
            </a:pPr>
            <a:endParaRPr lang="en-US" altLang="en-US" sz="2400" dirty="0">
              <a:solidFill>
                <a:srgbClr val="000000"/>
              </a:solidFill>
              <a:latin typeface="Arial" panose="020B0604020202020204" pitchFamily="34" charset="0"/>
              <a:cs typeface="Arial" panose="020B0604020202020204" pitchFamily="34" charset="0"/>
            </a:endParaRPr>
          </a:p>
          <a:p>
            <a:pPr lvl="6"/>
            <a:endParaRPr lang="en-US" altLang="en-US" sz="24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76497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Introduction</a:t>
            </a:r>
          </a:p>
        </p:txBody>
      </p:sp>
      <p:sp>
        <p:nvSpPr>
          <p:cNvPr id="2" name="Text Placeholder 1"/>
          <p:cNvSpPr>
            <a:spLocks noGrp="1"/>
          </p:cNvSpPr>
          <p:nvPr>
            <p:ph type="body" sz="quarter" idx="13"/>
          </p:nvPr>
        </p:nvSpPr>
        <p:spPr/>
        <p:txBody>
          <a:bodyPr>
            <a:normAutofit fontScale="92500" lnSpcReduction="10000"/>
          </a:bodyPr>
          <a:lstStyle/>
          <a:p>
            <a:r>
              <a:rPr lang="en-US" dirty="0"/>
              <a:t>Foundations of Comparative Politics Chapter 1</a:t>
            </a:r>
          </a:p>
        </p:txBody>
      </p:sp>
    </p:spTree>
    <p:extLst>
      <p:ext uri="{BB962C8B-B14F-4D97-AF65-F5344CB8AC3E}">
        <p14:creationId xmlns:p14="http://schemas.microsoft.com/office/powerpoint/2010/main" val="256500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Categorical syllogism </a:t>
            </a: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124" y="3505200"/>
            <a:ext cx="5881676" cy="2204512"/>
          </a:xfrm>
          <a:prstGeom prst="rect">
            <a:avLst/>
          </a:prstGeom>
        </p:spPr>
      </p:pic>
    </p:spTree>
    <p:extLst>
      <p:ext uri="{BB962C8B-B14F-4D97-AF65-F5344CB8AC3E}">
        <p14:creationId xmlns:p14="http://schemas.microsoft.com/office/powerpoint/2010/main" val="191493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Affirming the Antecedent</a:t>
            </a:r>
          </a:p>
          <a:p>
            <a:pPr lvl="3">
              <a:lnSpc>
                <a:spcPct val="80000"/>
              </a:lnSpc>
            </a:pPr>
            <a:endParaRPr lang="en-US" altLang="en-US" sz="2400" dirty="0">
              <a:solidFill>
                <a:srgbClr val="000000"/>
              </a:solidFill>
              <a:latin typeface="Arial" panose="020B0604020202020204" pitchFamily="34" charset="0"/>
              <a:cs typeface="Arial" panose="020B0604020202020204" pitchFamily="34" charset="0"/>
            </a:endParaRP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00" y="3415375"/>
            <a:ext cx="7693600" cy="1877388"/>
          </a:xfrm>
          <a:prstGeom prst="rect">
            <a:avLst/>
          </a:prstGeom>
        </p:spPr>
      </p:pic>
    </p:spTree>
    <p:extLst>
      <p:ext uri="{BB962C8B-B14F-4D97-AF65-F5344CB8AC3E}">
        <p14:creationId xmlns:p14="http://schemas.microsoft.com/office/powerpoint/2010/main" val="2348632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Categorical syllogism </a:t>
            </a: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162" y="3581400"/>
            <a:ext cx="5881676" cy="2204512"/>
          </a:xfrm>
          <a:prstGeom prst="rect">
            <a:avLst/>
          </a:prstGeom>
        </p:spPr>
      </p:pic>
    </p:spTree>
    <p:extLst>
      <p:ext uri="{BB962C8B-B14F-4D97-AF65-F5344CB8AC3E}">
        <p14:creationId xmlns:p14="http://schemas.microsoft.com/office/powerpoint/2010/main" val="2128899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Denying the antecedent</a:t>
            </a:r>
          </a:p>
          <a:p>
            <a:pPr lvl="3">
              <a:lnSpc>
                <a:spcPct val="80000"/>
              </a:lnSpc>
            </a:pPr>
            <a:endParaRPr lang="en-US" altLang="en-US" sz="2400" dirty="0">
              <a:solidFill>
                <a:srgbClr val="000000"/>
              </a:solidFill>
              <a:latin typeface="Arial" panose="020B0604020202020204" pitchFamily="34" charset="0"/>
              <a:cs typeface="Arial" panose="020B0604020202020204" pitchFamily="34" charset="0"/>
            </a:endParaRP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78" y="3276600"/>
            <a:ext cx="8484444" cy="1809396"/>
          </a:xfrm>
          <a:prstGeom prst="rect">
            <a:avLst/>
          </a:prstGeom>
        </p:spPr>
      </p:pic>
    </p:spTree>
    <p:extLst>
      <p:ext uri="{BB962C8B-B14F-4D97-AF65-F5344CB8AC3E}">
        <p14:creationId xmlns:p14="http://schemas.microsoft.com/office/powerpoint/2010/main" val="3813938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Categorical syllogism </a:t>
            </a: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124" y="3505200"/>
            <a:ext cx="5881676" cy="2204512"/>
          </a:xfrm>
          <a:prstGeom prst="rect">
            <a:avLst/>
          </a:prstGeom>
        </p:spPr>
      </p:pic>
    </p:spTree>
    <p:extLst>
      <p:ext uri="{BB962C8B-B14F-4D97-AF65-F5344CB8AC3E}">
        <p14:creationId xmlns:p14="http://schemas.microsoft.com/office/powerpoint/2010/main" val="3824639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Affirming the Consequent</a:t>
            </a: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07" y="3429000"/>
            <a:ext cx="8283388" cy="1766518"/>
          </a:xfrm>
          <a:prstGeom prst="rect">
            <a:avLst/>
          </a:prstGeom>
        </p:spPr>
      </p:pic>
    </p:spTree>
    <p:extLst>
      <p:ext uri="{BB962C8B-B14F-4D97-AF65-F5344CB8AC3E}">
        <p14:creationId xmlns:p14="http://schemas.microsoft.com/office/powerpoint/2010/main" val="1050767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Categorical syllogism </a:t>
            </a: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124" y="3505200"/>
            <a:ext cx="5881676" cy="2204512"/>
          </a:xfrm>
          <a:prstGeom prst="rect">
            <a:avLst/>
          </a:prstGeom>
        </p:spPr>
      </p:pic>
    </p:spTree>
    <p:extLst>
      <p:ext uri="{BB962C8B-B14F-4D97-AF65-F5344CB8AC3E}">
        <p14:creationId xmlns:p14="http://schemas.microsoft.com/office/powerpoint/2010/main" val="815259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Denying the consequent</a:t>
            </a:r>
          </a:p>
          <a:p>
            <a:pPr lvl="3">
              <a:lnSpc>
                <a:spcPct val="80000"/>
              </a:lnSpc>
            </a:pPr>
            <a:endParaRPr lang="en-US" altLang="en-US" sz="2400" dirty="0">
              <a:solidFill>
                <a:srgbClr val="000000"/>
              </a:solidFill>
              <a:latin typeface="Arial" panose="020B0604020202020204" pitchFamily="34" charset="0"/>
              <a:cs typeface="Arial" panose="020B0604020202020204" pitchFamily="34" charset="0"/>
            </a:endParaRP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31" y="3444624"/>
            <a:ext cx="8464340" cy="1805108"/>
          </a:xfrm>
          <a:prstGeom prst="rect">
            <a:avLst/>
          </a:prstGeom>
        </p:spPr>
      </p:pic>
    </p:spTree>
    <p:extLst>
      <p:ext uri="{BB962C8B-B14F-4D97-AF65-F5344CB8AC3E}">
        <p14:creationId xmlns:p14="http://schemas.microsoft.com/office/powerpoint/2010/main" val="3850198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Categorical syllogism </a:t>
            </a: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124" y="3505200"/>
            <a:ext cx="5881676" cy="2204512"/>
          </a:xfrm>
          <a:prstGeom prst="rect">
            <a:avLst/>
          </a:prstGeom>
        </p:spPr>
      </p:pic>
    </p:spTree>
    <p:extLst>
      <p:ext uri="{BB962C8B-B14F-4D97-AF65-F5344CB8AC3E}">
        <p14:creationId xmlns:p14="http://schemas.microsoft.com/office/powerpoint/2010/main" val="3962682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Valid and Invalid Arguments</a:t>
            </a:r>
          </a:p>
          <a:p>
            <a:pPr lvl="1"/>
            <a:r>
              <a:rPr lang="en-US" altLang="en-US" sz="2400" dirty="0">
                <a:solidFill>
                  <a:srgbClr val="000000"/>
                </a:solidFill>
                <a:latin typeface="Arial" panose="020B0604020202020204" pitchFamily="34" charset="0"/>
                <a:cs typeface="Arial" panose="020B0604020202020204" pitchFamily="34" charset="0"/>
              </a:rPr>
              <a:t>Categorical syllogism </a:t>
            </a:r>
          </a:p>
          <a:p>
            <a:pPr lvl="3">
              <a:lnSpc>
                <a:spcPct val="80000"/>
              </a:lnSpc>
            </a:pPr>
            <a:endParaRPr lang="en-US" altLang="en-US" sz="2400" dirty="0">
              <a:solidFill>
                <a:srgbClr val="000000"/>
              </a:solidFill>
              <a:latin typeface="Arial" panose="020B0604020202020204" pitchFamily="34" charset="0"/>
              <a:cs typeface="Arial" panose="020B0604020202020204" pitchFamily="34" charset="0"/>
            </a:endParaRP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56" y="3529243"/>
            <a:ext cx="7446890" cy="1201276"/>
          </a:xfrm>
          <a:prstGeom prst="rect">
            <a:avLst/>
          </a:prstGeom>
        </p:spPr>
      </p:pic>
    </p:spTree>
    <p:extLst>
      <p:ext uri="{BB962C8B-B14F-4D97-AF65-F5344CB8AC3E}">
        <p14:creationId xmlns:p14="http://schemas.microsoft.com/office/powerpoint/2010/main" val="302904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Introduction</a:t>
            </a:r>
          </a:p>
        </p:txBody>
      </p:sp>
      <p:sp>
        <p:nvSpPr>
          <p:cNvPr id="9" name="Content Placeholder 8"/>
          <p:cNvSpPr>
            <a:spLocks noGrp="1"/>
          </p:cNvSpPr>
          <p:nvPr>
            <p:ph idx="1"/>
          </p:nvPr>
        </p:nvSpPr>
        <p:spPr/>
        <p:txBody>
          <a:bodyPr/>
          <a:lstStyle/>
          <a:p>
            <a:r>
              <a:rPr lang="en-US" altLang="en-US" sz="2400" dirty="0">
                <a:latin typeface="Arial" panose="020B0604020202020204" pitchFamily="34" charset="0"/>
                <a:cs typeface="Arial" panose="020B0604020202020204" pitchFamily="34" charset="0"/>
              </a:rPr>
              <a:t>In December 2010, Mohamed Bouazizi set himself on fire to protest treatment by local officials in Tunisia.</a:t>
            </a:r>
          </a:p>
          <a:p>
            <a:pPr lvl="1">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Protests spread throughout Tunisia, to other states in the Middle East and North Africa</a:t>
            </a:r>
          </a:p>
          <a:p>
            <a:pPr lvl="1">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Several long-standing dictators were removed from power in the Arab Spring.</a:t>
            </a:r>
          </a:p>
          <a:p>
            <a:endParaRPr lang="en-US" altLang="en-US" sz="26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187023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Testing Theories</a:t>
            </a:r>
          </a:p>
          <a:p>
            <a:pPr lvl="1"/>
            <a:r>
              <a:rPr lang="en-US" sz="2400" dirty="0"/>
              <a:t>It’s important for you to be able to distinguish between valid and invalid arguments.</a:t>
            </a:r>
          </a:p>
          <a:p>
            <a:pPr lvl="1"/>
            <a:r>
              <a:rPr lang="en-US" sz="2400" dirty="0"/>
              <a:t>This brief introduction to logic is important because it tells us something about the way that scientists test their theories and explanations.</a:t>
            </a:r>
            <a:endParaRPr lang="en-US" altLang="en-US" sz="2400" b="1" dirty="0">
              <a:solidFill>
                <a:srgbClr val="FF0000"/>
              </a:solidFill>
              <a:latin typeface="Arial" panose="020B0604020202020204" pitchFamily="34" charset="0"/>
              <a:cs typeface="Arial" panose="020B0604020202020204" pitchFamily="34" charset="0"/>
            </a:endParaRPr>
          </a:p>
          <a:p>
            <a:pPr lvl="3">
              <a:lnSpc>
                <a:spcPct val="80000"/>
              </a:lnSpc>
            </a:pPr>
            <a:endParaRPr lang="en-US" altLang="en-US" sz="2400" dirty="0">
              <a:solidFill>
                <a:srgbClr val="000000"/>
              </a:solidFill>
              <a:latin typeface="Arial" panose="020B0604020202020204" pitchFamily="34" charset="0"/>
              <a:cs typeface="Arial" panose="020B0604020202020204" pitchFamily="34" charset="0"/>
            </a:endParaRP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426702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E7FE3E-E10C-46B6-B56B-D406C67202B4}"/>
              </a:ext>
            </a:extLst>
          </p:cNvPr>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Title 2">
            <a:extLst>
              <a:ext uri="{FF2B5EF4-FFF2-40B4-BE49-F238E27FC236}">
                <a16:creationId xmlns:a16="http://schemas.microsoft.com/office/drawing/2014/main" id="{D5FDCD16-3A38-4F47-9ED3-5F8A7C5367EE}"/>
              </a:ext>
            </a:extLst>
          </p:cNvPr>
          <p:cNvSpPr>
            <a:spLocks noGrp="1"/>
          </p:cNvSpPr>
          <p:nvPr>
            <p:ph type="title"/>
          </p:nvPr>
        </p:nvSpPr>
        <p:spPr/>
        <p:txBody>
          <a:bodyPr>
            <a:normAutofit fontScale="90000"/>
          </a:bodyPr>
          <a:lstStyle/>
          <a:p>
            <a:r>
              <a:rPr lang="en-US" dirty="0"/>
              <a:t>Are wealthy countries more democratic?</a:t>
            </a:r>
          </a:p>
        </p:txBody>
      </p:sp>
      <p:sp>
        <p:nvSpPr>
          <p:cNvPr id="4" name="Content Placeholder 3">
            <a:extLst>
              <a:ext uri="{FF2B5EF4-FFF2-40B4-BE49-F238E27FC236}">
                <a16:creationId xmlns:a16="http://schemas.microsoft.com/office/drawing/2014/main" id="{0666FA5E-F6EB-4A63-859F-04471A9850B2}"/>
              </a:ext>
            </a:extLst>
          </p:cNvPr>
          <p:cNvSpPr>
            <a:spLocks noGrp="1"/>
          </p:cNvSpPr>
          <p:nvPr>
            <p:ph idx="1"/>
          </p:nvPr>
        </p:nvSpPr>
        <p:spPr>
          <a:xfrm>
            <a:off x="457200" y="2363787"/>
            <a:ext cx="8229600" cy="3992563"/>
          </a:xfrm>
        </p:spPr>
        <p:txBody>
          <a:bodyPr>
            <a:normAutofit fontScale="85000" lnSpcReduction="10000"/>
          </a:bodyPr>
          <a:lstStyle/>
          <a:p>
            <a:r>
              <a:rPr lang="en-US" dirty="0"/>
              <a:t>Living in a dictatorship is risky: if you’re friends with the dictator, you’re good, if not…well</a:t>
            </a:r>
          </a:p>
          <a:p>
            <a:r>
              <a:rPr lang="en-US" dirty="0"/>
              <a:t>Living in a democracy is less risky. Democratic leaders need broader support and therefore need to distribute their goodies more broadly…democratic middle class</a:t>
            </a:r>
          </a:p>
          <a:p>
            <a:r>
              <a:rPr lang="en-US" dirty="0"/>
              <a:t>Rich people are less likely to take risks because they have more to lose. Countries with rich people should therefore be more likely to be democracies.</a:t>
            </a:r>
          </a:p>
        </p:txBody>
      </p:sp>
      <p:sp>
        <p:nvSpPr>
          <p:cNvPr id="5" name="Slide Number Placeholder 4">
            <a:extLst>
              <a:ext uri="{FF2B5EF4-FFF2-40B4-BE49-F238E27FC236}">
                <a16:creationId xmlns:a16="http://schemas.microsoft.com/office/drawing/2014/main" id="{10DF6855-ED20-4DD7-83AE-F0D3D9F50404}"/>
              </a:ext>
            </a:extLst>
          </p:cNvPr>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2061500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Testing Theories</a:t>
            </a: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34" y="2880217"/>
            <a:ext cx="8347934" cy="2171624"/>
          </a:xfrm>
          <a:prstGeom prst="rect">
            <a:avLst/>
          </a:prstGeom>
        </p:spPr>
      </p:pic>
    </p:spTree>
    <p:extLst>
      <p:ext uri="{BB962C8B-B14F-4D97-AF65-F5344CB8AC3E}">
        <p14:creationId xmlns:p14="http://schemas.microsoft.com/office/powerpoint/2010/main" val="3889980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Testing Theories</a:t>
            </a:r>
          </a:p>
          <a:p>
            <a:pPr lvl="3">
              <a:lnSpc>
                <a:spcPct val="80000"/>
              </a:lnSpc>
            </a:pPr>
            <a:endParaRPr lang="en-US" altLang="en-US" sz="2400" dirty="0">
              <a:solidFill>
                <a:srgbClr val="000000"/>
              </a:solidFill>
              <a:latin typeface="Arial" panose="020B0604020202020204" pitchFamily="34" charset="0"/>
              <a:cs typeface="Arial" panose="020B0604020202020204" pitchFamily="34" charset="0"/>
            </a:endParaRP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974" y="2808630"/>
            <a:ext cx="7810052" cy="2642502"/>
          </a:xfrm>
          <a:prstGeom prst="rect">
            <a:avLst/>
          </a:prstGeom>
        </p:spPr>
      </p:pic>
    </p:spTree>
    <p:extLst>
      <p:ext uri="{BB962C8B-B14F-4D97-AF65-F5344CB8AC3E}">
        <p14:creationId xmlns:p14="http://schemas.microsoft.com/office/powerpoint/2010/main" val="1707844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Testing Theories</a:t>
            </a:r>
          </a:p>
          <a:p>
            <a:pPr lvl="1"/>
            <a:r>
              <a:rPr lang="en-US" altLang="en-US" sz="2200" dirty="0">
                <a:solidFill>
                  <a:srgbClr val="000000"/>
                </a:solidFill>
                <a:latin typeface="Arial" panose="020B0604020202020204" pitchFamily="34" charset="0"/>
                <a:cs typeface="Arial" panose="020B0604020202020204" pitchFamily="34" charset="0"/>
              </a:rPr>
              <a:t>There is an asymmetry in the logical claims that can be made on the basis of </a:t>
            </a:r>
            <a:r>
              <a:rPr lang="ja-JP" altLang="en-US" sz="2200" dirty="0">
                <a:solidFill>
                  <a:srgbClr val="000000"/>
                </a:solidFill>
                <a:latin typeface="Arial" panose="020B0604020202020204" pitchFamily="34" charset="0"/>
                <a:cs typeface="Arial" panose="020B0604020202020204" pitchFamily="34" charset="0"/>
              </a:rPr>
              <a:t>“</a:t>
            </a:r>
            <a:r>
              <a:rPr lang="en-US" altLang="ja-JP" sz="2200" dirty="0">
                <a:solidFill>
                  <a:srgbClr val="000000"/>
                </a:solidFill>
                <a:latin typeface="Arial" panose="020B0604020202020204" pitchFamily="34" charset="0"/>
                <a:cs typeface="Arial" panose="020B0604020202020204" pitchFamily="34" charset="0"/>
              </a:rPr>
              <a:t>confirming</a:t>
            </a:r>
            <a:r>
              <a:rPr lang="ja-JP" altLang="en-US" sz="2200" dirty="0">
                <a:solidFill>
                  <a:srgbClr val="000000"/>
                </a:solidFill>
                <a:latin typeface="Arial" panose="020B0604020202020204" pitchFamily="34" charset="0"/>
                <a:cs typeface="Arial" panose="020B0604020202020204" pitchFamily="34" charset="0"/>
              </a:rPr>
              <a:t>”</a:t>
            </a:r>
            <a:r>
              <a:rPr lang="en-US" altLang="ja-JP" sz="2200" dirty="0">
                <a:solidFill>
                  <a:srgbClr val="000000"/>
                </a:solidFill>
                <a:latin typeface="Arial" panose="020B0604020202020204" pitchFamily="34" charset="0"/>
                <a:cs typeface="Arial" panose="020B0604020202020204" pitchFamily="34" charset="0"/>
              </a:rPr>
              <a:t> and </a:t>
            </a:r>
            <a:r>
              <a:rPr lang="ja-JP" altLang="en-US" sz="2200" dirty="0">
                <a:solidFill>
                  <a:srgbClr val="000000"/>
                </a:solidFill>
                <a:latin typeface="Arial" panose="020B0604020202020204" pitchFamily="34" charset="0"/>
                <a:cs typeface="Arial" panose="020B0604020202020204" pitchFamily="34" charset="0"/>
              </a:rPr>
              <a:t>“</a:t>
            </a:r>
            <a:r>
              <a:rPr lang="en-US" altLang="ja-JP" sz="2200" dirty="0">
                <a:solidFill>
                  <a:srgbClr val="000000"/>
                </a:solidFill>
                <a:latin typeface="Arial" panose="020B0604020202020204" pitchFamily="34" charset="0"/>
                <a:cs typeface="Arial" panose="020B0604020202020204" pitchFamily="34" charset="0"/>
              </a:rPr>
              <a:t>disconfirming</a:t>
            </a:r>
            <a:r>
              <a:rPr lang="ja-JP" altLang="en-US" sz="2200" dirty="0">
                <a:solidFill>
                  <a:srgbClr val="000000"/>
                </a:solidFill>
                <a:latin typeface="Arial" panose="020B0604020202020204" pitchFamily="34" charset="0"/>
                <a:cs typeface="Arial" panose="020B0604020202020204" pitchFamily="34" charset="0"/>
              </a:rPr>
              <a:t>”</a:t>
            </a:r>
            <a:r>
              <a:rPr lang="en-US" altLang="ja-JP" sz="2200" dirty="0">
                <a:solidFill>
                  <a:srgbClr val="000000"/>
                </a:solidFill>
                <a:latin typeface="Arial" panose="020B0604020202020204" pitchFamily="34" charset="0"/>
                <a:cs typeface="Arial" panose="020B0604020202020204" pitchFamily="34" charset="0"/>
              </a:rPr>
              <a:t> </a:t>
            </a:r>
            <a:r>
              <a:rPr lang="en-US" altLang="ja-JP" sz="2400" dirty="0">
                <a:solidFill>
                  <a:srgbClr val="000000"/>
                </a:solidFill>
                <a:latin typeface="Arial" panose="020B0604020202020204" pitchFamily="34" charset="0"/>
                <a:cs typeface="Arial" panose="020B0604020202020204" pitchFamily="34" charset="0"/>
              </a:rPr>
              <a:t>cases.</a:t>
            </a:r>
          </a:p>
          <a:p>
            <a:pPr lvl="2"/>
            <a:r>
              <a:rPr lang="en-US" altLang="en-US" dirty="0">
                <a:solidFill>
                  <a:srgbClr val="000000"/>
                </a:solidFill>
                <a:latin typeface="Arial" panose="020B0604020202020204" pitchFamily="34" charset="0"/>
                <a:cs typeface="Arial" panose="020B0604020202020204" pitchFamily="34" charset="0"/>
              </a:rPr>
              <a:t>When an implication of our theory is confirmed, the most we can say is that </a:t>
            </a:r>
            <a:r>
              <a:rPr lang="en-US" altLang="en-US" i="1" dirty="0">
                <a:solidFill>
                  <a:srgbClr val="000000"/>
                </a:solidFill>
                <a:latin typeface="Arial" panose="020B0604020202020204" pitchFamily="34" charset="0"/>
                <a:cs typeface="Arial" panose="020B0604020202020204" pitchFamily="34" charset="0"/>
              </a:rPr>
              <a:t>the theory may be correct</a:t>
            </a:r>
            <a:r>
              <a:rPr lang="en-US" altLang="en-US" dirty="0">
                <a:solidFill>
                  <a:srgbClr val="000000"/>
                </a:solidFill>
                <a:latin typeface="Arial" panose="020B0604020202020204" pitchFamily="34" charset="0"/>
                <a:cs typeface="Arial" panose="020B0604020202020204" pitchFamily="34" charset="0"/>
              </a:rPr>
              <a:t>.</a:t>
            </a:r>
          </a:p>
          <a:p>
            <a:pPr lvl="2"/>
            <a:r>
              <a:rPr lang="en-US" altLang="en-US" dirty="0">
                <a:solidFill>
                  <a:srgbClr val="000000"/>
                </a:solidFill>
                <a:latin typeface="Arial" panose="020B0604020202020204" pitchFamily="34" charset="0"/>
                <a:cs typeface="Arial" panose="020B0604020202020204" pitchFamily="34" charset="0"/>
              </a:rPr>
              <a:t>When an implication of our theory is disconfirmed, we are compelled to conclude that our theory, or at least some important part of it, is wrong.</a:t>
            </a:r>
          </a:p>
          <a:p>
            <a:pPr lvl="4">
              <a:lnSpc>
                <a:spcPct val="80000"/>
              </a:lnSpc>
            </a:pPr>
            <a:endParaRPr lang="en-US" altLang="en-US" sz="2400" dirty="0">
              <a:solidFill>
                <a:srgbClr val="000000"/>
              </a:solidFill>
              <a:latin typeface="Arial" panose="020B0604020202020204" pitchFamily="34" charset="0"/>
              <a:cs typeface="Arial" panose="020B0604020202020204" pitchFamily="34" charset="0"/>
            </a:endParaRPr>
          </a:p>
          <a:p>
            <a:pPr marL="457200" lvl="1" indent="0">
              <a:buNone/>
            </a:pPr>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030676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Testing Theories</a:t>
            </a:r>
          </a:p>
          <a:p>
            <a:pPr lvl="1"/>
            <a:r>
              <a:rPr lang="en-US" altLang="en-US" sz="2400" dirty="0">
                <a:solidFill>
                  <a:srgbClr val="000000"/>
                </a:solidFill>
                <a:latin typeface="Arial" panose="020B0604020202020204" pitchFamily="34" charset="0"/>
                <a:cs typeface="Arial" panose="020B0604020202020204" pitchFamily="34" charset="0"/>
              </a:rPr>
              <a:t>Falsification is </a:t>
            </a:r>
            <a:r>
              <a:rPr lang="en-US" sz="2400" dirty="0"/>
              <a:t>an approach to science in which scientists generate or “deduce” testable hypotheses from theories designed to explain phenomena of interest.</a:t>
            </a:r>
            <a:endParaRPr lang="en-US" altLang="en-US" sz="2400" dirty="0">
              <a:solidFill>
                <a:srgbClr val="000000"/>
              </a:solidFill>
              <a:latin typeface="Arial" panose="020B0604020202020204" pitchFamily="34" charset="0"/>
              <a:cs typeface="Arial" panose="020B0604020202020204" pitchFamily="34" charset="0"/>
            </a:endParaRPr>
          </a:p>
          <a:p>
            <a:pPr lvl="4">
              <a:lnSpc>
                <a:spcPct val="80000"/>
              </a:lnSpc>
            </a:pPr>
            <a:endParaRPr lang="en-US" altLang="en-US" sz="2400" dirty="0">
              <a:solidFill>
                <a:srgbClr val="000000"/>
              </a:solidFill>
              <a:latin typeface="Arial" panose="020B0604020202020204" pitchFamily="34" charset="0"/>
              <a:cs typeface="Arial" panose="020B0604020202020204" pitchFamily="34" charset="0"/>
            </a:endParaRP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7111972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Testing Theories</a:t>
            </a:r>
          </a:p>
          <a:p>
            <a:pPr lvl="1"/>
            <a:r>
              <a:rPr lang="en-US" altLang="en-US" sz="2400" b="1" dirty="0">
                <a:latin typeface="Arial" panose="020B0604020202020204" pitchFamily="34" charset="0"/>
                <a:cs typeface="Arial" panose="020B0604020202020204" pitchFamily="34" charset="0"/>
              </a:rPr>
              <a:t>Deductive learning</a:t>
            </a:r>
            <a:r>
              <a:rPr lang="en-US" altLang="en-US" sz="2400" dirty="0">
                <a:latin typeface="Arial" panose="020B0604020202020204" pitchFamily="34" charset="0"/>
                <a:cs typeface="Arial" panose="020B0604020202020204" pitchFamily="34" charset="0"/>
              </a:rPr>
              <a:t>: formulates expectations based on a theory and then finds observations</a:t>
            </a:r>
          </a:p>
          <a:p>
            <a:pPr lvl="1"/>
            <a:r>
              <a:rPr lang="en-US" altLang="en-US" sz="2400" b="1" dirty="0">
                <a:latin typeface="Arial" panose="020B0604020202020204" pitchFamily="34" charset="0"/>
                <a:cs typeface="Arial" panose="020B0604020202020204" pitchFamily="34" charset="0"/>
              </a:rPr>
              <a:t>Inductive learning</a:t>
            </a:r>
            <a:r>
              <a:rPr lang="en-US" altLang="en-US" sz="2400" dirty="0">
                <a:latin typeface="Arial" panose="020B0604020202020204" pitchFamily="34" charset="0"/>
                <a:cs typeface="Arial" panose="020B0604020202020204" pitchFamily="34" charset="0"/>
              </a:rPr>
              <a:t>: start with observations, find patterns that can be used to generate explanations</a:t>
            </a:r>
          </a:p>
          <a:p>
            <a:pPr lvl="2"/>
            <a:r>
              <a:rPr lang="en-US" altLang="en-US" dirty="0">
                <a:latin typeface="Arial" panose="020B0604020202020204" pitchFamily="34" charset="0"/>
                <a:cs typeface="Arial" panose="020B0604020202020204" pitchFamily="34" charset="0"/>
              </a:rPr>
              <a:t>Induction is problematic because it relies on affirming the consequent.</a:t>
            </a:r>
          </a:p>
          <a:p>
            <a:pPr lvl="2"/>
            <a:r>
              <a:rPr lang="en-US" altLang="en-US" dirty="0">
                <a:latin typeface="Arial" panose="020B0604020202020204" pitchFamily="34" charset="0"/>
                <a:cs typeface="Arial" panose="020B0604020202020204" pitchFamily="34" charset="0"/>
              </a:rPr>
              <a:t>The theory may never be exposed to </a:t>
            </a:r>
            <a:r>
              <a:rPr lang="en-US" altLang="en-US" dirty="0" err="1">
                <a:latin typeface="Arial" panose="020B0604020202020204" pitchFamily="34" charset="0"/>
                <a:cs typeface="Arial" panose="020B0604020202020204" pitchFamily="34" charset="0"/>
              </a:rPr>
              <a:t>falsificationism</a:t>
            </a:r>
            <a:r>
              <a:rPr lang="en-US" altLang="en-US" dirty="0">
                <a:latin typeface="Arial" panose="020B0604020202020204" pitchFamily="34" charset="0"/>
                <a:cs typeface="Arial" panose="020B0604020202020204" pitchFamily="34" charset="0"/>
              </a:rPr>
              <a:t>.</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8862408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An Introduction to Logic</a:t>
            </a:r>
          </a:p>
        </p:txBody>
      </p:sp>
      <p:sp>
        <p:nvSpPr>
          <p:cNvPr id="9" name="Content Placeholder 8"/>
          <p:cNvSpPr>
            <a:spLocks noGrp="1"/>
          </p:cNvSpPr>
          <p:nvPr>
            <p:ph idx="1"/>
          </p:nvPr>
        </p:nvSpPr>
        <p:spPr/>
        <p:txBody>
          <a:bodyPr>
            <a:normAutofit/>
          </a:bodyPr>
          <a:lstStyle/>
          <a:p>
            <a:pPr marL="0" indent="0">
              <a:buNone/>
            </a:pPr>
            <a:r>
              <a:rPr lang="en-US" altLang="en-US" dirty="0">
                <a:latin typeface="Arial" panose="020B0604020202020204" pitchFamily="34" charset="0"/>
                <a:cs typeface="Arial" panose="020B0604020202020204" pitchFamily="34" charset="0"/>
              </a:rPr>
              <a:t>This is David Hume’s famous </a:t>
            </a:r>
            <a:r>
              <a:rPr lang="en-US" altLang="en-US" i="1" dirty="0">
                <a:latin typeface="Arial" panose="020B0604020202020204" pitchFamily="34" charset="0"/>
                <a:cs typeface="Arial" panose="020B0604020202020204" pitchFamily="34" charset="0"/>
              </a:rPr>
              <a:t>problem of induction…</a:t>
            </a:r>
          </a:p>
          <a:p>
            <a:pPr marL="0" indent="0">
              <a:buNone/>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57</a:t>
            </a:fld>
            <a:endParaRPr lang="en-US"/>
          </a:p>
        </p:txBody>
      </p:sp>
      <p:pic>
        <p:nvPicPr>
          <p:cNvPr id="5" name="Picture 4" descr="A person wearing a hat&#10;&#10;Description automatically generated with medium confidence">
            <a:extLst>
              <a:ext uri="{FF2B5EF4-FFF2-40B4-BE49-F238E27FC236}">
                <a16:creationId xmlns:a16="http://schemas.microsoft.com/office/drawing/2014/main" id="{2F202965-5D99-8B95-1438-41FBAF6CC544}"/>
              </a:ext>
            </a:extLst>
          </p:cNvPr>
          <p:cNvPicPr>
            <a:picLocks noChangeAspect="1"/>
          </p:cNvPicPr>
          <p:nvPr/>
        </p:nvPicPr>
        <p:blipFill>
          <a:blip r:embed="rId3"/>
          <a:stretch>
            <a:fillRect/>
          </a:stretch>
        </p:blipFill>
        <p:spPr>
          <a:xfrm>
            <a:off x="609600" y="3268663"/>
            <a:ext cx="3028950" cy="3028950"/>
          </a:xfrm>
          <a:prstGeom prst="rect">
            <a:avLst/>
          </a:prstGeom>
        </p:spPr>
      </p:pic>
      <p:pic>
        <p:nvPicPr>
          <p:cNvPr id="7" name="Picture 6" descr="A picture containing text, water, outdoor, beach&#10;&#10;Description automatically generated">
            <a:extLst>
              <a:ext uri="{FF2B5EF4-FFF2-40B4-BE49-F238E27FC236}">
                <a16:creationId xmlns:a16="http://schemas.microsoft.com/office/drawing/2014/main" id="{3D4BE9E8-10A0-8E3F-DA8E-805F7DD1EE67}"/>
              </a:ext>
            </a:extLst>
          </p:cNvPr>
          <p:cNvPicPr>
            <a:picLocks noChangeAspect="1"/>
          </p:cNvPicPr>
          <p:nvPr/>
        </p:nvPicPr>
        <p:blipFill>
          <a:blip r:embed="rId4"/>
          <a:stretch>
            <a:fillRect/>
          </a:stretch>
        </p:blipFill>
        <p:spPr>
          <a:xfrm>
            <a:off x="3962400" y="2895600"/>
            <a:ext cx="1981200" cy="1114425"/>
          </a:xfrm>
          <a:prstGeom prst="rect">
            <a:avLst/>
          </a:prstGeom>
        </p:spPr>
      </p:pic>
      <p:pic>
        <p:nvPicPr>
          <p:cNvPr id="11" name="Picture 10" descr="A group of men posing for a picture&#10;&#10;Description automatically generated with medium confidence">
            <a:extLst>
              <a:ext uri="{FF2B5EF4-FFF2-40B4-BE49-F238E27FC236}">
                <a16:creationId xmlns:a16="http://schemas.microsoft.com/office/drawing/2014/main" id="{85D5D2C2-1CD3-4067-0F33-84F20453D37B}"/>
              </a:ext>
            </a:extLst>
          </p:cNvPr>
          <p:cNvPicPr>
            <a:picLocks noChangeAspect="1"/>
          </p:cNvPicPr>
          <p:nvPr/>
        </p:nvPicPr>
        <p:blipFill>
          <a:blip r:embed="rId5"/>
          <a:stretch>
            <a:fillRect/>
          </a:stretch>
        </p:blipFill>
        <p:spPr>
          <a:xfrm>
            <a:off x="6096000" y="3268663"/>
            <a:ext cx="2857500" cy="2857500"/>
          </a:xfrm>
          <a:prstGeom prst="rect">
            <a:avLst/>
          </a:prstGeom>
        </p:spPr>
      </p:pic>
    </p:spTree>
    <p:extLst>
      <p:ext uri="{BB962C8B-B14F-4D97-AF65-F5344CB8AC3E}">
        <p14:creationId xmlns:p14="http://schemas.microsoft.com/office/powerpoint/2010/main" val="62809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Myths About Science </a:t>
            </a:r>
          </a:p>
        </p:txBody>
      </p:sp>
      <p:sp>
        <p:nvSpPr>
          <p:cNvPr id="9" name="Content Placeholder 8"/>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Science leads to certain and verifiable truth</a:t>
            </a:r>
          </a:p>
          <a:p>
            <a:pPr lvl="1"/>
            <a:r>
              <a:rPr lang="en-US" sz="2400" dirty="0"/>
              <a:t>This is not the best way to think about science.</a:t>
            </a:r>
          </a:p>
          <a:p>
            <a:pPr lvl="1"/>
            <a:r>
              <a:rPr lang="en-US" sz="2400" dirty="0"/>
              <a:t>The best science can hope to offer are tentative statements about what seems reasonable in light of the best available logic and evidence.</a:t>
            </a:r>
          </a:p>
          <a:p>
            <a:pPr lvl="1"/>
            <a:r>
              <a:rPr lang="en-US" sz="2400" dirty="0"/>
              <a:t>We use the scientific method because it’s the best tool available to interrogate our beliefs about the world.</a:t>
            </a:r>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3104335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Myths About Science </a:t>
            </a:r>
          </a:p>
        </p:txBody>
      </p:sp>
      <p:sp>
        <p:nvSpPr>
          <p:cNvPr id="9" name="Content Placeholder 8"/>
          <p:cNvSpPr>
            <a:spLocks noGrp="1"/>
          </p:cNvSpPr>
          <p:nvPr>
            <p:ph idx="1"/>
          </p:nvPr>
        </p:nvSpPr>
        <p:spPr/>
        <p:txBody>
          <a:bodyPr>
            <a:normAutofit/>
          </a:bodyPr>
          <a:lstStyle/>
          <a:p>
            <a:r>
              <a:rPr lang="en-US" sz="2400" dirty="0"/>
              <a:t>Science can be done only when experimental manipulation is possible.</a:t>
            </a:r>
          </a:p>
          <a:p>
            <a:pPr lvl="1"/>
            <a:r>
              <a:rPr lang="en-US" sz="2400" dirty="0"/>
              <a:t>For theories to be scientific, they need only be falsifiable.</a:t>
            </a:r>
          </a:p>
          <a:p>
            <a:pPr lvl="1"/>
            <a:r>
              <a:rPr lang="en-US" sz="2400" dirty="0"/>
              <a:t>There’s no claim that the tests of these theories need to be carried out in an experimental setting.</a:t>
            </a:r>
            <a:endParaRPr lang="en-US" altLang="en-US" sz="2400" dirty="0">
              <a:latin typeface="Arial" panose="020B0604020202020204" pitchFamily="34" charset="0"/>
              <a:cs typeface="Arial" panose="020B0604020202020204" pitchFamily="34" charset="0"/>
            </a:endParaRPr>
          </a:p>
          <a:p>
            <a:pPr lvl="5">
              <a:lnSpc>
                <a:spcPct val="80000"/>
              </a:lnSpc>
            </a:pPr>
            <a:endParaRPr lang="en-US" altLang="en-US" sz="2400" dirty="0">
              <a:solidFill>
                <a:srgbClr val="000000"/>
              </a:solidFill>
              <a:latin typeface="Arial" panose="020B0604020202020204" pitchFamily="34" charset="0"/>
              <a:cs typeface="Arial" panose="020B0604020202020204" pitchFamily="34" charset="0"/>
            </a:endParaRP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240058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D2036D-158E-494D-8BC6-DAABF9E1B751}"/>
              </a:ext>
            </a:extLst>
          </p:cNvPr>
          <p:cNvSpPr txBox="1"/>
          <p:nvPr/>
        </p:nvSpPr>
        <p:spPr>
          <a:xfrm>
            <a:off x="990600" y="304800"/>
            <a:ext cx="7696200" cy="11430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700" b="1" dirty="0">
                <a:solidFill>
                  <a:schemeClr val="tx2"/>
                </a:solidFill>
                <a:latin typeface="+mj-lt"/>
                <a:ea typeface="+mj-ea"/>
                <a:cs typeface="+mj-cs"/>
              </a:rPr>
              <a:t>Arab Spring: Tunisia</a:t>
            </a:r>
            <a:endParaRPr lang="en-US" sz="3700" b="1" kern="1200" dirty="0">
              <a:solidFill>
                <a:schemeClr val="tx2"/>
              </a:solidFill>
              <a:latin typeface="+mj-lt"/>
              <a:ea typeface="+mj-ea"/>
              <a:cs typeface="+mj-cs"/>
            </a:endParaRPr>
          </a:p>
        </p:txBody>
      </p:sp>
      <p:pic>
        <p:nvPicPr>
          <p:cNvPr id="1026" name="Picture 2">
            <a:extLst>
              <a:ext uri="{FF2B5EF4-FFF2-40B4-BE49-F238E27FC236}">
                <a16:creationId xmlns:a16="http://schemas.microsoft.com/office/drawing/2014/main" id="{7BA516C4-8C03-D14D-B58A-485C1C612B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1" r="97" b="-1"/>
          <a:stretch/>
        </p:blipFill>
        <p:spPr bwMode="auto">
          <a:xfrm>
            <a:off x="990600" y="1333500"/>
            <a:ext cx="7696200" cy="4191000"/>
          </a:xfrm>
          <a:prstGeom prst="rect">
            <a:avLst/>
          </a:prstGeom>
          <a:solidFill>
            <a:srgbClr val="FFFFFF"/>
          </a:solidFill>
        </p:spPr>
      </p:pic>
      <p:sp>
        <p:nvSpPr>
          <p:cNvPr id="2" name="Footer Placeholder 1">
            <a:extLst>
              <a:ext uri="{FF2B5EF4-FFF2-40B4-BE49-F238E27FC236}">
                <a16:creationId xmlns:a16="http://schemas.microsoft.com/office/drawing/2014/main" id="{7022B5E6-3D8B-B042-BEB5-AB7B784F7E44}"/>
              </a:ext>
            </a:extLst>
          </p:cNvPr>
          <p:cNvSpPr>
            <a:spLocks noGrp="1"/>
          </p:cNvSpPr>
          <p:nvPr>
            <p:ph type="ftr" sz="quarter" idx="11"/>
          </p:nvPr>
        </p:nvSpPr>
        <p:spPr>
          <a:xfrm>
            <a:off x="990600" y="6356350"/>
            <a:ext cx="7010400" cy="365125"/>
          </a:xfrm>
        </p:spPr>
        <p:txBody>
          <a:bodyPr vert="horz" lIns="91440" tIns="45720" rIns="91440" bIns="45720" rtlCol="0" anchor="ctr">
            <a:normAutofit/>
          </a:bodyPr>
          <a:lstStyle/>
          <a:p>
            <a:pPr>
              <a:spcAft>
                <a:spcPts val="600"/>
              </a:spcAft>
            </a:pPr>
            <a:r>
              <a:rPr lang="en-US">
                <a:solidFill>
                  <a:srgbClr val="808080"/>
                </a:solidFill>
              </a:rPr>
              <a:t>Clark, </a:t>
            </a:r>
            <a:r>
              <a:rPr lang="en-US" i="1">
                <a:solidFill>
                  <a:srgbClr val="808080"/>
                </a:solidFill>
              </a:rPr>
              <a:t>Foundations of Comparative Politics</a:t>
            </a:r>
            <a:r>
              <a:rPr lang="en-US">
                <a:solidFill>
                  <a:srgbClr val="808080"/>
                </a:solidFill>
              </a:rPr>
              <a:t>, 1e. © SAGE Publishing, 2019.</a:t>
            </a:r>
          </a:p>
        </p:txBody>
      </p:sp>
      <p:sp>
        <p:nvSpPr>
          <p:cNvPr id="3" name="Slide Number Placeholder 2">
            <a:extLst>
              <a:ext uri="{FF2B5EF4-FFF2-40B4-BE49-F238E27FC236}">
                <a16:creationId xmlns:a16="http://schemas.microsoft.com/office/drawing/2014/main" id="{DC587519-183D-3C41-B0C1-8CAAEE8A0041}"/>
              </a:ext>
            </a:extLst>
          </p:cNvPr>
          <p:cNvSpPr>
            <a:spLocks noGrp="1"/>
          </p:cNvSpPr>
          <p:nvPr>
            <p:ph type="sldNum" sz="quarter" idx="12"/>
          </p:nvPr>
        </p:nvSpPr>
        <p:spPr>
          <a:xfrm>
            <a:off x="8229600" y="6356350"/>
            <a:ext cx="457200" cy="365125"/>
          </a:xfrm>
        </p:spPr>
        <p:txBody>
          <a:bodyPr vert="horz" lIns="91440" tIns="45720" rIns="91440" bIns="45720" rtlCol="0" anchor="ctr">
            <a:normAutofit/>
          </a:bodyPr>
          <a:lstStyle/>
          <a:p>
            <a:pPr>
              <a:spcAft>
                <a:spcPts val="600"/>
              </a:spcAft>
            </a:pPr>
            <a:fld id="{B6F15528-21DE-4FAA-801E-634DDDAF4B2B}" type="slidenum">
              <a:rPr lang="en-US" smtClean="0"/>
              <a:pPr>
                <a:spcAft>
                  <a:spcPts val="600"/>
                </a:spcAft>
              </a:pPr>
              <a:t>6</a:t>
            </a:fld>
            <a:endParaRPr lang="en-US"/>
          </a:p>
        </p:txBody>
      </p:sp>
      <p:sp>
        <p:nvSpPr>
          <p:cNvPr id="6" name="TextBox 5">
            <a:extLst>
              <a:ext uri="{FF2B5EF4-FFF2-40B4-BE49-F238E27FC236}">
                <a16:creationId xmlns:a16="http://schemas.microsoft.com/office/drawing/2014/main" id="{A32B289A-C031-D846-8BCD-DDD17B41E6F2}"/>
              </a:ext>
            </a:extLst>
          </p:cNvPr>
          <p:cNvSpPr txBox="1"/>
          <p:nvPr/>
        </p:nvSpPr>
        <p:spPr>
          <a:xfrm>
            <a:off x="1143000" y="5638800"/>
            <a:ext cx="3227165" cy="276999"/>
          </a:xfrm>
          <a:prstGeom prst="rect">
            <a:avLst/>
          </a:prstGeom>
          <a:noFill/>
        </p:spPr>
        <p:txBody>
          <a:bodyPr wrap="none" rtlCol="0">
            <a:spAutoFit/>
          </a:bodyPr>
          <a:lstStyle/>
          <a:p>
            <a:r>
              <a:rPr lang="en-US" sz="1200" dirty="0"/>
              <a:t>Image credit: </a:t>
            </a:r>
            <a:r>
              <a:rPr lang="en-US" sz="1200" dirty="0" err="1"/>
              <a:t>Fethi</a:t>
            </a:r>
            <a:r>
              <a:rPr lang="en-US" sz="1200" dirty="0"/>
              <a:t> </a:t>
            </a:r>
            <a:r>
              <a:rPr lang="en-US" sz="1200" dirty="0" err="1"/>
              <a:t>Belaid</a:t>
            </a:r>
            <a:r>
              <a:rPr lang="en-US" sz="1200" dirty="0"/>
              <a:t>/AFP/Getty Images</a:t>
            </a:r>
          </a:p>
        </p:txBody>
      </p:sp>
    </p:spTree>
    <p:extLst>
      <p:ext uri="{BB962C8B-B14F-4D97-AF65-F5344CB8AC3E}">
        <p14:creationId xmlns:p14="http://schemas.microsoft.com/office/powerpoint/2010/main" val="2960224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Myths About Science </a:t>
            </a:r>
          </a:p>
        </p:txBody>
      </p:sp>
      <p:sp>
        <p:nvSpPr>
          <p:cNvPr id="9" name="Content Placeholder 8"/>
          <p:cNvSpPr>
            <a:spLocks noGrp="1"/>
          </p:cNvSpPr>
          <p:nvPr>
            <p:ph idx="1"/>
          </p:nvPr>
        </p:nvSpPr>
        <p:spPr/>
        <p:txBody>
          <a:bodyPr>
            <a:normAutofit/>
          </a:bodyPr>
          <a:lstStyle/>
          <a:p>
            <a:r>
              <a:rPr lang="en-US" sz="2400" dirty="0"/>
              <a:t>Scientists are value neutral.</a:t>
            </a:r>
          </a:p>
          <a:p>
            <a:pPr lvl="1"/>
            <a:r>
              <a:rPr lang="en-US" sz="2400" dirty="0"/>
              <a:t>The scientific method itself is value neutral.</a:t>
            </a:r>
          </a:p>
          <a:p>
            <a:pPr lvl="1"/>
            <a:r>
              <a:rPr lang="en-US" altLang="en-US" sz="2400" dirty="0">
                <a:latin typeface="Arial" panose="020B0604020202020204" pitchFamily="34" charset="0"/>
                <a:cs typeface="Arial" panose="020B0604020202020204" pitchFamily="34" charset="0"/>
              </a:rPr>
              <a:t>We have to be very careful about the limits of our knowledge.</a:t>
            </a:r>
          </a:p>
          <a:p>
            <a:pPr lvl="1"/>
            <a:r>
              <a:rPr lang="en-US" altLang="en-US" sz="2400" dirty="0">
                <a:latin typeface="Arial" panose="020B0604020202020204" pitchFamily="34" charset="0"/>
                <a:cs typeface="Arial" panose="020B0604020202020204" pitchFamily="34" charset="0"/>
              </a:rPr>
              <a:t>Much of science is about carefully estimating our uncertainty (e.g. confidence intervals in statistical estimation). </a:t>
            </a:r>
          </a:p>
          <a:p>
            <a:pPr lvl="1"/>
            <a:endParaRPr lang="en-US" altLang="en-US" sz="2000" dirty="0">
              <a:solidFill>
                <a:srgbClr val="000000"/>
              </a:solidFill>
              <a:latin typeface="Arial" panose="020B0604020202020204" pitchFamily="34" charset="0"/>
              <a:cs typeface="Arial" panose="020B0604020202020204" pitchFamily="34" charset="0"/>
            </a:endParaRP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1436914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Myths About Science </a:t>
            </a:r>
          </a:p>
        </p:txBody>
      </p:sp>
      <p:sp>
        <p:nvSpPr>
          <p:cNvPr id="9" name="Content Placeholder 8"/>
          <p:cNvSpPr>
            <a:spLocks noGrp="1"/>
          </p:cNvSpPr>
          <p:nvPr>
            <p:ph idx="1"/>
          </p:nvPr>
        </p:nvSpPr>
        <p:spPr/>
        <p:txBody>
          <a:bodyPr>
            <a:normAutofit/>
          </a:bodyPr>
          <a:lstStyle/>
          <a:p>
            <a:r>
              <a:rPr lang="en-US" sz="2400" dirty="0"/>
              <a:t>Politics cannot be studied in a scientific manner.</a:t>
            </a:r>
          </a:p>
          <a:p>
            <a:pPr lvl="1"/>
            <a:r>
              <a:rPr lang="en-US" sz="2400" dirty="0"/>
              <a:t>The study of politics generates falsifiable claims and hence generates scientific statements.</a:t>
            </a:r>
          </a:p>
          <a:p>
            <a:pPr lvl="1"/>
            <a:r>
              <a:rPr lang="en-US" sz="2400" dirty="0"/>
              <a:t>These theories of politics can be tested just like any other scientific theory. </a:t>
            </a:r>
            <a:endParaRPr lang="en-US" altLang="en-US" sz="2400" dirty="0">
              <a:solidFill>
                <a:srgbClr val="000000"/>
              </a:solidFill>
              <a:latin typeface="Arial" panose="020B0604020202020204" pitchFamily="34" charset="0"/>
              <a:cs typeface="Arial" panose="020B0604020202020204" pitchFamily="34" charset="0"/>
            </a:endParaRPr>
          </a:p>
          <a:p>
            <a:pPr lvl="6"/>
            <a:endParaRPr lang="en-US" altLang="en-US" sz="2400" dirty="0">
              <a:latin typeface="Arial" panose="020B0604020202020204" pitchFamily="34" charset="0"/>
              <a:cs typeface="Arial" panose="020B0604020202020204" pitchFamily="34" charset="0"/>
            </a:endParaRPr>
          </a:p>
          <a:p>
            <a:pPr lvl="1"/>
            <a:endParaRPr lang="en-US" altLang="en-US" sz="2600" dirty="0">
              <a:solidFill>
                <a:srgbClr val="000000"/>
              </a:solidFill>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lvl="1"/>
            <a:endParaRPr lang="en-US" altLang="en-US" sz="1600" dirty="0">
              <a:solidFill>
                <a:srgbClr val="00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1065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Introduction</a:t>
            </a:r>
          </a:p>
        </p:txBody>
      </p:sp>
      <p:sp>
        <p:nvSpPr>
          <p:cNvPr id="9" name="Content Placeholder 8"/>
          <p:cNvSpPr>
            <a:spLocks noGrp="1"/>
          </p:cNvSpPr>
          <p:nvPr>
            <p:ph idx="1"/>
          </p:nvPr>
        </p:nvSpPr>
        <p:spPr/>
        <p:txBody>
          <a:bodyPr>
            <a:normAutofit/>
          </a:bodyPr>
          <a:lstStyle/>
          <a:p>
            <a:pPr>
              <a:buFont typeface="Arial"/>
              <a:buChar char="•"/>
              <a:defRPr/>
            </a:pPr>
            <a:r>
              <a:rPr lang="en-US" sz="2400" dirty="0">
                <a:latin typeface="Arial" panose="020B0604020202020204" pitchFamily="34" charset="0"/>
                <a:cs typeface="Arial" panose="020B0604020202020204" pitchFamily="34" charset="0"/>
              </a:rPr>
              <a:t>Was this the start of a new wave of democratization?</a:t>
            </a:r>
          </a:p>
          <a:p>
            <a:pPr>
              <a:buFont typeface="Arial"/>
              <a:buChar char="•"/>
              <a:defRPr/>
            </a:pPr>
            <a:r>
              <a:rPr lang="en-US" sz="2400" dirty="0">
                <a:latin typeface="Arial" panose="020B0604020202020204" pitchFamily="34" charset="0"/>
                <a:cs typeface="Arial" panose="020B0604020202020204" pitchFamily="34" charset="0"/>
              </a:rPr>
              <a:t>We must be cautious, since there are multiple parallels to the </a:t>
            </a:r>
            <a:r>
              <a:rPr lang="en-US" sz="2400" dirty="0">
                <a:latin typeface="Arial" panose="020B0604020202020204" pitchFamily="34" charset="0"/>
                <a:cs typeface="Arial" panose="020B0604020202020204" pitchFamily="34" charset="0"/>
                <a:hlinkClick r:id="rId3"/>
              </a:rPr>
              <a:t>European revolts in 1848</a:t>
            </a:r>
            <a:r>
              <a:rPr lang="en-US" sz="2400" dirty="0">
                <a:latin typeface="Arial" panose="020B0604020202020204" pitchFamily="34" charset="0"/>
                <a:cs typeface="Arial" panose="020B0604020202020204" pitchFamily="34" charset="0"/>
              </a:rPr>
              <a:t>.</a:t>
            </a:r>
          </a:p>
          <a:p>
            <a:pPr lvl="1">
              <a:buFont typeface="Arial"/>
              <a:buChar char="–"/>
              <a:defRPr/>
            </a:pPr>
            <a:r>
              <a:rPr lang="en-US" sz="2400" dirty="0">
                <a:latin typeface="Arial" panose="020B0604020202020204" pitchFamily="34" charset="0"/>
                <a:cs typeface="Arial" panose="020B0604020202020204" pitchFamily="34" charset="0"/>
              </a:rPr>
              <a:t>Multiple tyrants were ousted.</a:t>
            </a:r>
          </a:p>
          <a:p>
            <a:pPr lvl="1">
              <a:buFont typeface="Arial"/>
              <a:buChar char="–"/>
              <a:defRPr/>
            </a:pPr>
            <a:r>
              <a:rPr lang="en-US" sz="2400" dirty="0">
                <a:latin typeface="Arial" panose="020B0604020202020204" pitchFamily="34" charset="0"/>
                <a:cs typeface="Arial" panose="020B0604020202020204" pitchFamily="34" charset="0"/>
              </a:rPr>
              <a:t>Yet revolution was followed by repression.</a:t>
            </a:r>
          </a:p>
          <a:p>
            <a:pPr lvl="1">
              <a:buFont typeface="Arial"/>
              <a:buChar char="–"/>
              <a:defRPr/>
            </a:pPr>
            <a:r>
              <a:rPr lang="en-US" sz="2400" dirty="0">
                <a:latin typeface="Arial" panose="020B0604020202020204" pitchFamily="34" charset="0"/>
                <a:cs typeface="Arial" panose="020B0604020202020204" pitchFamily="34" charset="0"/>
              </a:rPr>
              <a:t>Social and political change occurs in ways that are difficult to predict!</a:t>
            </a:r>
          </a:p>
          <a:p>
            <a:pPr lvl="1">
              <a:buFont typeface="Arial"/>
              <a:buChar char="–"/>
              <a:defRPr/>
            </a:pPr>
            <a:r>
              <a:rPr lang="en-US" sz="2400" dirty="0">
                <a:latin typeface="Arial" panose="020B0604020202020204" pitchFamily="34" charset="0"/>
                <a:cs typeface="Arial" panose="020B0604020202020204" pitchFamily="34" charset="0"/>
              </a:rPr>
              <a:t>But similar social and economic forces were at play in both cases</a:t>
            </a:r>
          </a:p>
          <a:p>
            <a:endParaRPr lang="en-US" altLang="en-US" sz="26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21871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Introduction</a:t>
            </a:r>
          </a:p>
        </p:txBody>
      </p:sp>
      <p:sp>
        <p:nvSpPr>
          <p:cNvPr id="9" name="Content Placeholder 8"/>
          <p:cNvSpPr>
            <a:spLocks noGrp="1"/>
          </p:cNvSpPr>
          <p:nvPr>
            <p:ph idx="1"/>
          </p:nvPr>
        </p:nvSpPr>
        <p:spPr/>
        <p:txBody>
          <a:bodyPr>
            <a:normAutofit/>
          </a:bodyPr>
          <a:lstStyle/>
          <a:p>
            <a:r>
              <a:rPr lang="en-US" sz="2400" dirty="0"/>
              <a:t>Scholars have attempted to explain why the Arab Spring has not blossomed into a new wave of democracy.</a:t>
            </a:r>
          </a:p>
          <a:p>
            <a:pPr lvl="1"/>
            <a:r>
              <a:rPr lang="en-US" sz="2400" dirty="0"/>
              <a:t>Only three countries (Egypt, Tunisia, and Yemen) have seen an incumbent autocrat removed as a result of domestic political pressure.</a:t>
            </a:r>
          </a:p>
          <a:p>
            <a:pPr lvl="1"/>
            <a:r>
              <a:rPr lang="en-US" sz="2400" dirty="0"/>
              <a:t>Only Tunisia has made progress toward becoming a democracy.</a:t>
            </a:r>
            <a:endParaRPr lang="en-US" altLang="en-US" sz="24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6064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Comparative Politics?</a:t>
            </a:r>
          </a:p>
        </p:txBody>
      </p:sp>
      <p:sp>
        <p:nvSpPr>
          <p:cNvPr id="9" name="Content Placeholder 8"/>
          <p:cNvSpPr>
            <a:spLocks noGrp="1"/>
          </p:cNvSpPr>
          <p:nvPr>
            <p:ph idx="1"/>
          </p:nvPr>
        </p:nvSpPr>
        <p:spPr/>
        <p:txBody>
          <a:bodyPr>
            <a:normAutofit/>
          </a:bodyPr>
          <a:lstStyle/>
          <a:p>
            <a:r>
              <a:rPr lang="en-US" sz="2400" dirty="0"/>
              <a:t>There are various definitions that have been used throughout the years.</a:t>
            </a:r>
          </a:p>
          <a:p>
            <a:r>
              <a:rPr lang="en-US" sz="2400" dirty="0"/>
              <a:t>Definition 1: An influential textbook by LaPalombara (1974) titled, </a:t>
            </a:r>
            <a:r>
              <a:rPr lang="en-US" sz="2400" i="1" dirty="0"/>
              <a:t>Politics Within Nations </a:t>
            </a:r>
            <a:r>
              <a:rPr lang="en-US" altLang="en-US" sz="2400" dirty="0">
                <a:latin typeface="Arial" panose="020B0604020202020204" pitchFamily="34" charset="0"/>
                <a:cs typeface="Arial" panose="020B0604020202020204" pitchFamily="34" charset="0"/>
              </a:rPr>
              <a:t>distinguishes international politics from comparative politics. </a:t>
            </a:r>
          </a:p>
          <a:p>
            <a:pPr lvl="1"/>
            <a:r>
              <a:rPr lang="en-GB" sz="2000" b="1" dirty="0"/>
              <a:t>Comparative politics</a:t>
            </a:r>
            <a:r>
              <a:rPr lang="en-GB" sz="2000" dirty="0"/>
              <a:t> is the study of political phenomena that occur predominantly within countries.</a:t>
            </a:r>
          </a:p>
          <a:p>
            <a:pPr lvl="1"/>
            <a:r>
              <a:rPr lang="en-GB" sz="2000" b="1" dirty="0"/>
              <a:t>International politics</a:t>
            </a:r>
            <a:r>
              <a:rPr lang="en-GB" sz="2000" dirty="0"/>
              <a:t> is the study of political phenomena that occur predominantly between countries.</a:t>
            </a:r>
            <a:endParaRPr lang="en-US" sz="2000" dirty="0"/>
          </a:p>
          <a:p>
            <a:endParaRPr lang="en-US" altLang="en-US" sz="2400" dirty="0">
              <a:latin typeface="Arial" panose="020B0604020202020204" pitchFamily="34" charset="0"/>
              <a:cs typeface="Arial" panose="020B0604020202020204" pitchFamily="34" charset="0"/>
            </a:endParaRPr>
          </a:p>
          <a:p>
            <a:endParaRPr lang="en-US" altLang="en-US" sz="2400" dirty="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660670167"/>
      </p:ext>
    </p:extLst>
  </p:cSld>
  <p:clrMapOvr>
    <a:masterClrMapping/>
  </p:clrMapOvr>
</p:sld>
</file>

<file path=ppt/theme/theme1.xml><?xml version="1.0" encoding="utf-8"?>
<a:theme xmlns:a="http://schemas.openxmlformats.org/drawingml/2006/main" name="Klein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Klein_theme" id="{7FAB7EDE-D2CE-4265-9440-5067AA3A38F9}" vid="{3C5DC0E0-1875-41BE-859D-D7EA31AA85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2293</TotalTime>
  <Words>3671</Words>
  <Application>Microsoft Office PowerPoint</Application>
  <PresentationFormat>On-screen Show (4:3)</PresentationFormat>
  <Paragraphs>488</Paragraphs>
  <Slides>61</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Times New Roman</vt:lpstr>
      <vt:lpstr>Wingdings</vt:lpstr>
      <vt:lpstr>Klein_theme</vt:lpstr>
      <vt:lpstr>Welcome to POL 103!</vt:lpstr>
      <vt:lpstr>Office Hours</vt:lpstr>
      <vt:lpstr>Teaching Assistant</vt:lpstr>
      <vt:lpstr>PowerPoint Presentation</vt:lpstr>
      <vt:lpstr>Introduction</vt:lpstr>
      <vt:lpstr>PowerPoint Presentation</vt:lpstr>
      <vt:lpstr>Introduction</vt:lpstr>
      <vt:lpstr>Introduction</vt:lpstr>
      <vt:lpstr>What Is Comparative Politics?</vt:lpstr>
      <vt:lpstr>What Is Comparative Politics?</vt:lpstr>
      <vt:lpstr>What Is Comparative Politics?</vt:lpstr>
      <vt:lpstr>What Is Comparative Politics?</vt:lpstr>
      <vt:lpstr>What Is Comparative Politics?</vt:lpstr>
      <vt:lpstr>What is Politics?</vt:lpstr>
      <vt:lpstr>What is Politics?</vt:lpstr>
      <vt:lpstr>Politics?</vt:lpstr>
      <vt:lpstr>Overview of the Book</vt:lpstr>
      <vt:lpstr>The Approach Taken in This Book</vt:lpstr>
      <vt:lpstr>Which textbook?</vt:lpstr>
      <vt:lpstr>PowerPoint Presentation</vt:lpstr>
      <vt:lpstr>Introduction </vt:lpstr>
      <vt:lpstr>What Is Science?</vt:lpstr>
      <vt:lpstr>What Is Science?</vt:lpstr>
      <vt:lpstr>What Is Science?</vt:lpstr>
      <vt:lpstr>What Is Science?</vt:lpstr>
      <vt:lpstr>Karl Popper: falsifier-in-chief</vt:lpstr>
      <vt:lpstr>What Is Science?</vt:lpstr>
      <vt:lpstr>The Scientific Method</vt:lpstr>
      <vt:lpstr>The Scientific Method</vt:lpstr>
      <vt:lpstr>The Scientific Method</vt:lpstr>
      <vt:lpstr>The Scientific Method</vt:lpstr>
      <vt:lpstr>The Scientific Method</vt:lpstr>
      <vt:lpstr>The Scientific Method</vt:lpstr>
      <vt:lpstr>An Introduction to Logic</vt:lpstr>
      <vt:lpstr>An Introduction to Logic</vt:lpstr>
      <vt:lpstr>An Introduction to Logic</vt:lpstr>
      <vt:lpstr>An Introduction to Logic</vt:lpstr>
      <vt:lpstr>An Introduction to Logic</vt:lpstr>
      <vt:lpstr>An Introduction to Logic</vt:lpstr>
      <vt:lpstr>An Introduction to Logic</vt:lpstr>
      <vt:lpstr>An Introduction to Logic</vt:lpstr>
      <vt:lpstr>An Introduction to Logic</vt:lpstr>
      <vt:lpstr>An Introduction to Logic</vt:lpstr>
      <vt:lpstr>An Introduction to Logic</vt:lpstr>
      <vt:lpstr>An Introduction to Logic</vt:lpstr>
      <vt:lpstr>An Introduction to Logic</vt:lpstr>
      <vt:lpstr>An Introduction to Logic</vt:lpstr>
      <vt:lpstr>An Introduction to Logic</vt:lpstr>
      <vt:lpstr>An Introduction to Logic</vt:lpstr>
      <vt:lpstr>An Introduction to Logic</vt:lpstr>
      <vt:lpstr>Are wealthy countries more democratic?</vt:lpstr>
      <vt:lpstr>An Introduction to Logic</vt:lpstr>
      <vt:lpstr>An Introduction to Logic</vt:lpstr>
      <vt:lpstr>An Introduction to Logic</vt:lpstr>
      <vt:lpstr>An Introduction to Logic</vt:lpstr>
      <vt:lpstr>An Introduction to Logic</vt:lpstr>
      <vt:lpstr>An Introduction to Logic</vt:lpstr>
      <vt:lpstr>Myths About Science </vt:lpstr>
      <vt:lpstr>Myths About Science </vt:lpstr>
      <vt:lpstr>Myths About Science </vt:lpstr>
      <vt:lpstr>Myths About Science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Reuben C Kline</dc:creator>
  <cp:lastModifiedBy>Reuben C Kline</cp:lastModifiedBy>
  <cp:revision>37</cp:revision>
  <dcterms:created xsi:type="dcterms:W3CDTF">2020-08-25T16:47:20Z</dcterms:created>
  <dcterms:modified xsi:type="dcterms:W3CDTF">2023-01-24T21:11:02Z</dcterms:modified>
</cp:coreProperties>
</file>