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  <p:sldMasterId id="214748370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Open Sans SemiBold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4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SemiBol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557978b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557978b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96f6310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96f6310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96f631098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96f6310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96f631098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96f6310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557978bcf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557978bcf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557978bcf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557978bcf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557978bc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4557978bc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557978bcf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557978bcf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557978bcf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557978bc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557978bcf_0_2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557978bc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557978bcf_0_3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557978bc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96f63109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96f63109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96f631098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96f631098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96f631098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96f6310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Relationship Id="rId3" Type="http://schemas.openxmlformats.org/officeDocument/2006/relationships/image" Target="../media/image1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 type="blank">
  <p:cSld name="BLANK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logo for use on orange or yellow bg">
  <p:cSld name="BLANK_5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27878" l="0" r="0" t="27883"/>
          <a:stretch/>
        </p:blipFill>
        <p:spPr>
          <a:xfrm>
            <a:off x="8256900" y="140500"/>
            <a:ext cx="818100" cy="1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">
  <p:cSld name="BLANK_4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25802" y="4663225"/>
            <a:ext cx="395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447350" y="454925"/>
            <a:ext cx="749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47350" y="1143000"/>
            <a:ext cx="65514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47350" y="1752600"/>
            <a:ext cx="6551400" cy="27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82575" lvl="3" marL="1828800" rtl="0">
              <a:spcBef>
                <a:spcPts val="1600"/>
              </a:spcBef>
              <a:spcAft>
                <a:spcPts val="0"/>
              </a:spcAft>
              <a:buSzPts val="850"/>
              <a:buChar char="●"/>
              <a:defRPr/>
            </a:lvl4pPr>
            <a:lvl5pPr indent="-282575" lvl="4" marL="2286000" rtl="0">
              <a:spcBef>
                <a:spcPts val="1600"/>
              </a:spcBef>
              <a:spcAft>
                <a:spcPts val="0"/>
              </a:spcAft>
              <a:buSzPts val="850"/>
              <a:buChar char="○"/>
              <a:defRPr/>
            </a:lvl5pPr>
            <a:lvl6pPr indent="-282575" lvl="5" marL="2743200" rtl="0">
              <a:spcBef>
                <a:spcPts val="1600"/>
              </a:spcBef>
              <a:spcAft>
                <a:spcPts val="0"/>
              </a:spcAft>
              <a:buSzPts val="850"/>
              <a:buChar char="■"/>
              <a:defRPr/>
            </a:lvl6pPr>
            <a:lvl7pPr indent="-273050" lvl="6" marL="3200400" rtl="0">
              <a:spcBef>
                <a:spcPts val="16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 rtl="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3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fullbleed">
  <p:cSld name="CUSTOM_5_4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ection break">
  <p:cSld name="CUSTOM_10_1_1"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bar blue">
  <p:cSld name="CUSTOM_3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/>
          <p:nvPr/>
        </p:nvSpPr>
        <p:spPr>
          <a:xfrm>
            <a:off x="-7576" y="-20350"/>
            <a:ext cx="45870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bar purple">
  <p:cSld name="CUSTOM_3_2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>
            <a:off x="-7576" y="-20350"/>
            <a:ext cx="4587000" cy="516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bar orange">
  <p:cSld name="CUSTOM_3_1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21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1"/>
          <p:cNvSpPr/>
          <p:nvPr/>
        </p:nvSpPr>
        <p:spPr>
          <a:xfrm>
            <a:off x="-7576" y="-20350"/>
            <a:ext cx="4587000" cy="516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bar yellow">
  <p:cSld name="CUSTOM_3_1_1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22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/>
          <p:nvPr/>
        </p:nvSpPr>
        <p:spPr>
          <a:xfrm>
            <a:off x="-7576" y="-20350"/>
            <a:ext cx="4587000" cy="51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sidebar blue">
  <p:cSld name="CUSTOM_4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4572000" y="-20350"/>
            <a:ext cx="45720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C outline">
  <p:cSld name="CUSTOM_1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4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636674" y="-1261525"/>
            <a:ext cx="7309575" cy="77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C fill">
  <p:cSld name="CUSTOM_1_2"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/>
          <p:nvPr/>
        </p:nvSpPr>
        <p:spPr>
          <a:xfrm flipH="1" rot="-1800387">
            <a:off x="671858" y="-1328389"/>
            <a:ext cx="7800278" cy="7800278"/>
          </a:xfrm>
          <a:prstGeom prst="blockArc">
            <a:avLst>
              <a:gd fmla="val 10976331" name="adj1"/>
              <a:gd fmla="val 7113658" name="adj2"/>
              <a:gd fmla="val 24052" name="adj3"/>
            </a:avLst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C Light outline">
  <p:cSld name="CUSTOM_1_1"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6"/>
          <p:cNvPicPr preferRelativeResize="0"/>
          <p:nvPr/>
        </p:nvPicPr>
        <p:blipFill rotWithShape="1">
          <a:blip r:embed="rId2">
            <a:alphaModFix/>
          </a:blip>
          <a:srcRect b="139" l="0" r="0" t="129"/>
          <a:stretch/>
        </p:blipFill>
        <p:spPr>
          <a:xfrm>
            <a:off x="682163" y="-1261525"/>
            <a:ext cx="7309575" cy="772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 rotWithShape="1">
          <a:blip r:embed="rId4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C Light filled">
  <p:cSld name="CUSTOM_1_1_1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7"/>
          <p:cNvSpPr/>
          <p:nvPr/>
        </p:nvSpPr>
        <p:spPr>
          <a:xfrm flipH="1" rot="-1800387">
            <a:off x="671858" y="-1328389"/>
            <a:ext cx="7800278" cy="7800278"/>
          </a:xfrm>
          <a:prstGeom prst="blockArc">
            <a:avLst>
              <a:gd fmla="val 10976331" name="adj1"/>
              <a:gd fmla="val 7113658" name="adj2"/>
              <a:gd fmla="val 24052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 type="blank">
  <p:cSld name="BLANK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9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logo for use on orange or yellow bg">
  <p:cSld name="BLANK_5"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30"/>
          <p:cNvPicPr preferRelativeResize="0"/>
          <p:nvPr/>
        </p:nvPicPr>
        <p:blipFill rotWithShape="1">
          <a:blip r:embed="rId2">
            <a:alphaModFix/>
          </a:blip>
          <a:srcRect b="27878" l="0" r="0" t="27883"/>
          <a:stretch/>
        </p:blipFill>
        <p:spPr>
          <a:xfrm>
            <a:off x="8256900" y="140500"/>
            <a:ext cx="818100" cy="1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">
  <p:cSld name="BLANK_4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8625802" y="4663225"/>
            <a:ext cx="395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31"/>
          <p:cNvSpPr txBox="1"/>
          <p:nvPr>
            <p:ph type="title"/>
          </p:nvPr>
        </p:nvSpPr>
        <p:spPr>
          <a:xfrm>
            <a:off x="447350" y="454925"/>
            <a:ext cx="749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Open Sans SemiBold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" type="subTitle"/>
          </p:nvPr>
        </p:nvSpPr>
        <p:spPr>
          <a:xfrm>
            <a:off x="447350" y="1143000"/>
            <a:ext cx="65514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31"/>
          <p:cNvSpPr txBox="1"/>
          <p:nvPr>
            <p:ph idx="2" type="body"/>
          </p:nvPr>
        </p:nvSpPr>
        <p:spPr>
          <a:xfrm>
            <a:off x="447350" y="1752600"/>
            <a:ext cx="6551400" cy="27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82575" lvl="3" marL="1828800" rtl="0">
              <a:spcBef>
                <a:spcPts val="1600"/>
              </a:spcBef>
              <a:spcAft>
                <a:spcPts val="0"/>
              </a:spcAft>
              <a:buSzPts val="850"/>
              <a:buChar char="●"/>
              <a:defRPr/>
            </a:lvl4pPr>
            <a:lvl5pPr indent="-282575" lvl="4" marL="2286000" rtl="0">
              <a:spcBef>
                <a:spcPts val="1600"/>
              </a:spcBef>
              <a:spcAft>
                <a:spcPts val="0"/>
              </a:spcAft>
              <a:buSzPts val="850"/>
              <a:buChar char="○"/>
              <a:defRPr/>
            </a:lvl5pPr>
            <a:lvl6pPr indent="-282575" lvl="5" marL="2743200" rtl="0">
              <a:spcBef>
                <a:spcPts val="1600"/>
              </a:spcBef>
              <a:spcAft>
                <a:spcPts val="0"/>
              </a:spcAft>
              <a:buSzPts val="850"/>
              <a:buChar char="■"/>
              <a:defRPr/>
            </a:lvl6pPr>
            <a:lvl7pPr indent="-273050" lvl="6" marL="3200400" rtl="0">
              <a:spcBef>
                <a:spcPts val="16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 rtl="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3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31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fullbleed">
  <p:cSld name="CUSTOM_5_4">
    <p:bg>
      <p:bgPr>
        <a:solidFill>
          <a:schemeClr val="accen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 section break">
  <p:cSld name="CUSTOM_10_1_1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bar blue">
  <p:cSld name="CUSTOM_3"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34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4"/>
          <p:cNvSpPr/>
          <p:nvPr/>
        </p:nvSpPr>
        <p:spPr>
          <a:xfrm>
            <a:off x="-7576" y="-20350"/>
            <a:ext cx="45870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bar purple">
  <p:cSld name="CUSTOM_3_2"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35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5"/>
          <p:cNvSpPr/>
          <p:nvPr/>
        </p:nvSpPr>
        <p:spPr>
          <a:xfrm>
            <a:off x="-7576" y="-20350"/>
            <a:ext cx="4587000" cy="516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bar orange">
  <p:cSld name="CUSTOM_3_1"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36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6"/>
          <p:cNvSpPr/>
          <p:nvPr/>
        </p:nvSpPr>
        <p:spPr>
          <a:xfrm>
            <a:off x="-7576" y="-20350"/>
            <a:ext cx="4587000" cy="516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bar yellow">
  <p:cSld name="CUSTOM_3_1_1"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37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7"/>
          <p:cNvSpPr/>
          <p:nvPr/>
        </p:nvSpPr>
        <p:spPr>
          <a:xfrm>
            <a:off x="-7576" y="-20350"/>
            <a:ext cx="4587000" cy="51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sidebar blue">
  <p:cSld name="CUSTOM_4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/>
          <p:nvPr/>
        </p:nvSpPr>
        <p:spPr>
          <a:xfrm>
            <a:off x="4572000" y="-20350"/>
            <a:ext cx="45720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8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C outline">
  <p:cSld name="CUSTOM_1">
    <p:bg>
      <p:bgPr>
        <a:solidFill>
          <a:schemeClr val="accen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9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9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636674" y="-1261525"/>
            <a:ext cx="7309575" cy="77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C fill">
  <p:cSld name="CUSTOM_1_2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0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0"/>
          <p:cNvSpPr/>
          <p:nvPr/>
        </p:nvSpPr>
        <p:spPr>
          <a:xfrm flipH="1" rot="-1800387">
            <a:off x="671858" y="-1328389"/>
            <a:ext cx="7800278" cy="7800278"/>
          </a:xfrm>
          <a:prstGeom prst="blockArc">
            <a:avLst>
              <a:gd fmla="val 10976331" name="adj1"/>
              <a:gd fmla="val 7113658" name="adj2"/>
              <a:gd fmla="val 24052" name="adj3"/>
            </a:avLst>
          </a:prstGeom>
          <a:solidFill>
            <a:srgbClr val="FFFFFF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C Light outline">
  <p:cSld name="CUSTOM_1_1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41"/>
          <p:cNvPicPr preferRelativeResize="0"/>
          <p:nvPr/>
        </p:nvPicPr>
        <p:blipFill rotWithShape="1">
          <a:blip r:embed="rId2">
            <a:alphaModFix/>
          </a:blip>
          <a:srcRect b="139" l="0" r="0" t="129"/>
          <a:stretch/>
        </p:blipFill>
        <p:spPr>
          <a:xfrm>
            <a:off x="682163" y="-1261525"/>
            <a:ext cx="7309575" cy="772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1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1"/>
          <p:cNvPicPr preferRelativeResize="0"/>
          <p:nvPr/>
        </p:nvPicPr>
        <p:blipFill rotWithShape="1">
          <a:blip r:embed="rId4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C Light filled">
  <p:cSld name="CUSTOM_1_1_1"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2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2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2"/>
          <p:cNvSpPr/>
          <p:nvPr/>
        </p:nvSpPr>
        <p:spPr>
          <a:xfrm flipH="1" rot="-1800387">
            <a:off x="671858" y="-1328389"/>
            <a:ext cx="7800278" cy="7800278"/>
          </a:xfrm>
          <a:prstGeom prst="blockArc">
            <a:avLst>
              <a:gd fmla="val 10976331" name="adj1"/>
              <a:gd fmla="val 7113658" name="adj2"/>
              <a:gd fmla="val 24052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3" name="Google Shape;18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86" name="Google Shape;18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Light blue full">
  <p:cSld name="CUSTOM_2">
    <p:bg>
      <p:bgPr>
        <a:solidFill>
          <a:srgbClr val="D8EFF8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/>
          <p:nvPr/>
        </p:nvSpPr>
        <p:spPr>
          <a:xfrm rot="-1799901">
            <a:off x="6268560" y="3883867"/>
            <a:ext cx="5166633" cy="1386163"/>
          </a:xfrm>
          <a:custGeom>
            <a:rect b="b" l="l" r="r" t="t"/>
            <a:pathLst>
              <a:path extrusionOk="0" h="118419" w="441382">
                <a:moveTo>
                  <a:pt x="35252" y="21733"/>
                </a:moveTo>
                <a:cubicBezTo>
                  <a:pt x="45961" y="3592"/>
                  <a:pt x="66002" y="-2318"/>
                  <a:pt x="92668" y="872"/>
                </a:cubicBezTo>
                <a:cubicBezTo>
                  <a:pt x="119335" y="4062"/>
                  <a:pt x="163513" y="35034"/>
                  <a:pt x="195251" y="40871"/>
                </a:cubicBezTo>
                <a:cubicBezTo>
                  <a:pt x="226989" y="46708"/>
                  <a:pt x="254931" y="32195"/>
                  <a:pt x="283097" y="35895"/>
                </a:cubicBezTo>
                <a:cubicBezTo>
                  <a:pt x="311263" y="39595"/>
                  <a:pt x="342618" y="59946"/>
                  <a:pt x="364245" y="63072"/>
                </a:cubicBezTo>
                <a:cubicBezTo>
                  <a:pt x="385872" y="66198"/>
                  <a:pt x="405170" y="47004"/>
                  <a:pt x="412857" y="54651"/>
                </a:cubicBezTo>
                <a:cubicBezTo>
                  <a:pt x="420544" y="62298"/>
                  <a:pt x="474443" y="99775"/>
                  <a:pt x="410369" y="108953"/>
                </a:cubicBezTo>
                <a:cubicBezTo>
                  <a:pt x="346295" y="118131"/>
                  <a:pt x="90934" y="124255"/>
                  <a:pt x="28414" y="109718"/>
                </a:cubicBezTo>
                <a:cubicBezTo>
                  <a:pt x="-34105" y="95181"/>
                  <a:pt x="24543" y="39874"/>
                  <a:pt x="35252" y="21733"/>
                </a:cubicBezTo>
                <a:close/>
              </a:path>
            </a:pathLst>
          </a:custGeom>
          <a:solidFill>
            <a:srgbClr val="1E94EB"/>
          </a:solidFill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1" name="Google Shape;19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82575" lvl="3" marL="1828800" rtl="0">
              <a:spcBef>
                <a:spcPts val="1600"/>
              </a:spcBef>
              <a:spcAft>
                <a:spcPts val="0"/>
              </a:spcAft>
              <a:buSzPts val="850"/>
              <a:buChar char="●"/>
              <a:defRPr/>
            </a:lvl4pPr>
            <a:lvl5pPr indent="-282575" lvl="4" marL="2286000" rtl="0">
              <a:spcBef>
                <a:spcPts val="1600"/>
              </a:spcBef>
              <a:spcAft>
                <a:spcPts val="0"/>
              </a:spcAft>
              <a:buSzPts val="850"/>
              <a:buChar char="○"/>
              <a:defRPr/>
            </a:lvl5pPr>
            <a:lvl6pPr indent="-282575" lvl="5" marL="2743200" rtl="0">
              <a:spcBef>
                <a:spcPts val="1600"/>
              </a:spcBef>
              <a:spcAft>
                <a:spcPts val="0"/>
              </a:spcAft>
              <a:buSzPts val="850"/>
              <a:buChar char="■"/>
              <a:defRPr/>
            </a:lvl6pPr>
            <a:lvl7pPr indent="-273050" lvl="6" marL="3200400" rtl="0">
              <a:spcBef>
                <a:spcPts val="16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 rtl="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_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type="title"/>
          </p:nvPr>
        </p:nvSpPr>
        <p:spPr>
          <a:xfrm>
            <a:off x="377000" y="377468"/>
            <a:ext cx="8499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04A"/>
              </a:buClr>
              <a:buSzPts val="2800"/>
              <a:buNone/>
              <a:defRPr>
                <a:solidFill>
                  <a:srgbClr val="3B404A"/>
                </a:solidFill>
              </a:defRPr>
            </a:lvl9pPr>
          </a:lstStyle>
          <a:p/>
        </p:txBody>
      </p:sp>
      <p:sp>
        <p:nvSpPr>
          <p:cNvPr id="195" name="Google Shape;195;p47"/>
          <p:cNvSpPr txBox="1"/>
          <p:nvPr>
            <p:ph idx="12" type="sldNum"/>
          </p:nvPr>
        </p:nvSpPr>
        <p:spPr>
          <a:xfrm>
            <a:off x="8769356" y="4749850"/>
            <a:ext cx="34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2024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2024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2024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2024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2024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2024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2024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2024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2024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Coursera brand">
  <p:cSld name="CUSTOM_11">
    <p:bg>
      <p:bgPr>
        <a:noFill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48"/>
          <p:cNvSpPr txBox="1"/>
          <p:nvPr/>
        </p:nvSpPr>
        <p:spPr>
          <a:xfrm>
            <a:off x="121362" y="60743"/>
            <a:ext cx="1828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56D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9" name="Google Shape;199;p48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8"/>
          <p:cNvSpPr txBox="1"/>
          <p:nvPr/>
        </p:nvSpPr>
        <p:spPr>
          <a:xfrm>
            <a:off x="121350" y="346850"/>
            <a:ext cx="33849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0056D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Section break blue">
  <p:cSld name="CUSTOM_8">
    <p:bg>
      <p:bgPr>
        <a:solidFill>
          <a:schemeClr val="accent4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/>
          <p:nvPr/>
        </p:nvSpPr>
        <p:spPr>
          <a:xfrm>
            <a:off x="7530175" y="2703875"/>
            <a:ext cx="1818600" cy="1818600"/>
          </a:xfrm>
          <a:prstGeom prst="pie">
            <a:avLst>
              <a:gd fmla="val 0" name="adj1"/>
              <a:gd fmla="val 10799868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6549" y="-3800175"/>
            <a:ext cx="3118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6" name="Google Shape;20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82575" lvl="3" marL="1828800" rtl="0">
              <a:spcBef>
                <a:spcPts val="1600"/>
              </a:spcBef>
              <a:spcAft>
                <a:spcPts val="0"/>
              </a:spcAft>
              <a:buSzPts val="850"/>
              <a:buChar char="●"/>
              <a:defRPr/>
            </a:lvl4pPr>
            <a:lvl5pPr indent="-282575" lvl="4" marL="2286000" rtl="0">
              <a:spcBef>
                <a:spcPts val="1600"/>
              </a:spcBef>
              <a:spcAft>
                <a:spcPts val="0"/>
              </a:spcAft>
              <a:buSzPts val="850"/>
              <a:buChar char="○"/>
              <a:defRPr/>
            </a:lvl5pPr>
            <a:lvl6pPr indent="-282575" lvl="5" marL="2743200" rtl="0">
              <a:spcBef>
                <a:spcPts val="1600"/>
              </a:spcBef>
              <a:spcAft>
                <a:spcPts val="0"/>
              </a:spcAft>
              <a:buSzPts val="850"/>
              <a:buChar char="■"/>
              <a:defRPr/>
            </a:lvl6pPr>
            <a:lvl7pPr indent="-273050" lvl="6" marL="3200400" rtl="0">
              <a:spcBef>
                <a:spcPts val="1600"/>
              </a:spcBef>
              <a:spcAft>
                <a:spcPts val="0"/>
              </a:spcAft>
              <a:buSzPts val="700"/>
              <a:buChar char="●"/>
              <a:defRPr/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73050" lvl="8" marL="4114800" rtl="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207" name="Google Shape;20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wavy yellow">
  <p:cSld name="CUSTOM_7_1">
    <p:bg>
      <p:bgPr>
        <a:gradFill>
          <a:gsLst>
            <a:gs pos="0">
              <a:srgbClr val="6719FF"/>
            </a:gs>
            <a:gs pos="100000">
              <a:srgbClr val="7E53FC">
                <a:alpha val="41568"/>
              </a:srgbClr>
            </a:gs>
          </a:gsLst>
          <a:lin ang="5400012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1"/>
          <p:cNvSpPr/>
          <p:nvPr/>
        </p:nvSpPr>
        <p:spPr>
          <a:xfrm rot="-10227400">
            <a:off x="394906" y="-931057"/>
            <a:ext cx="11108070" cy="3142926"/>
          </a:xfrm>
          <a:custGeom>
            <a:rect b="b" l="l" r="r" t="t"/>
            <a:pathLst>
              <a:path extrusionOk="0" h="125712" w="444305">
                <a:moveTo>
                  <a:pt x="29950" y="12847"/>
                </a:moveTo>
                <a:cubicBezTo>
                  <a:pt x="40659" y="-5294"/>
                  <a:pt x="72308" y="-1329"/>
                  <a:pt x="95609" y="7110"/>
                </a:cubicBezTo>
                <a:cubicBezTo>
                  <a:pt x="118910" y="15549"/>
                  <a:pt x="138017" y="57642"/>
                  <a:pt x="169755" y="63479"/>
                </a:cubicBezTo>
                <a:cubicBezTo>
                  <a:pt x="201493" y="69316"/>
                  <a:pt x="253133" y="41161"/>
                  <a:pt x="286038" y="42133"/>
                </a:cubicBezTo>
                <a:cubicBezTo>
                  <a:pt x="318943" y="43105"/>
                  <a:pt x="345559" y="66184"/>
                  <a:pt x="367186" y="69310"/>
                </a:cubicBezTo>
                <a:cubicBezTo>
                  <a:pt x="388813" y="72436"/>
                  <a:pt x="408111" y="53242"/>
                  <a:pt x="415798" y="60889"/>
                </a:cubicBezTo>
                <a:cubicBezTo>
                  <a:pt x="423485" y="68536"/>
                  <a:pt x="477384" y="106013"/>
                  <a:pt x="413310" y="115191"/>
                </a:cubicBezTo>
                <a:cubicBezTo>
                  <a:pt x="349236" y="124369"/>
                  <a:pt x="95248" y="133013"/>
                  <a:pt x="31355" y="115956"/>
                </a:cubicBezTo>
                <a:cubicBezTo>
                  <a:pt x="-32538" y="98899"/>
                  <a:pt x="19241" y="30988"/>
                  <a:pt x="29950" y="12847"/>
                </a:cubicBezTo>
                <a:close/>
              </a:path>
            </a:pathLst>
          </a:custGeom>
          <a:solidFill>
            <a:srgbClr val="F6EEDE"/>
          </a:solidFill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 1">
  <p:cSld name="BLANK_4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2"/>
          <p:cNvSpPr txBox="1"/>
          <p:nvPr>
            <p:ph idx="12" type="sldNum"/>
          </p:nvPr>
        </p:nvSpPr>
        <p:spPr>
          <a:xfrm>
            <a:off x="8625802" y="4663225"/>
            <a:ext cx="395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0925" y="4802575"/>
            <a:ext cx="724875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2"/>
          <p:cNvSpPr txBox="1"/>
          <p:nvPr>
            <p:ph type="title"/>
          </p:nvPr>
        </p:nvSpPr>
        <p:spPr>
          <a:xfrm>
            <a:off x="456400" y="445025"/>
            <a:ext cx="8230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4" name="Google Shape;214;p52"/>
          <p:cNvSpPr txBox="1"/>
          <p:nvPr>
            <p:ph idx="1" type="body"/>
          </p:nvPr>
        </p:nvSpPr>
        <p:spPr>
          <a:xfrm>
            <a:off x="456400" y="1152475"/>
            <a:ext cx="71427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ontserrat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indent="-282575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Open Sans"/>
              <a:buChar char="●"/>
              <a:defRPr sz="850">
                <a:latin typeface="Open Sans"/>
                <a:ea typeface="Open Sans"/>
                <a:cs typeface="Open Sans"/>
                <a:sym typeface="Open Sans"/>
              </a:defRPr>
            </a:lvl4pPr>
            <a:lvl5pPr indent="-282575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Open Sans"/>
              <a:buChar char="○"/>
              <a:defRPr sz="850">
                <a:latin typeface="Open Sans"/>
                <a:ea typeface="Open Sans"/>
                <a:cs typeface="Open Sans"/>
                <a:sym typeface="Open Sans"/>
              </a:defRPr>
            </a:lvl5pPr>
            <a:lvl6pPr indent="-282575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Open Sans"/>
              <a:buChar char="■"/>
              <a:defRPr sz="850">
                <a:latin typeface="Open Sans"/>
                <a:ea typeface="Open Sans"/>
                <a:cs typeface="Open Sans"/>
                <a:sym typeface="Open Sans"/>
              </a:defRPr>
            </a:lvl6pPr>
            <a:lvl7pPr indent="-2730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Open Sans"/>
              <a:buChar char="●"/>
              <a:defRPr sz="700">
                <a:latin typeface="Open Sans"/>
                <a:ea typeface="Open Sans"/>
                <a:cs typeface="Open Sans"/>
                <a:sym typeface="Open Sans"/>
              </a:defRPr>
            </a:lvl7pPr>
            <a:lvl8pPr indent="-2730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Open Sans"/>
              <a:buChar char="○"/>
              <a:defRPr sz="700">
                <a:latin typeface="Open Sans"/>
                <a:ea typeface="Open Sans"/>
                <a:cs typeface="Open Sans"/>
                <a:sym typeface="Open Sans"/>
              </a:defRPr>
            </a:lvl8pPr>
            <a:lvl9pPr indent="-2730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Open Sans"/>
              <a:buChar char="■"/>
              <a:defRPr sz="7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7" name="Google Shape;21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stworthy - wavy light blue">
  <p:cSld name="CUSTOM_10_1_1_1">
    <p:bg>
      <p:bgPr>
        <a:solidFill>
          <a:schemeClr val="accent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/>
          <p:nvPr/>
        </p:nvSpPr>
        <p:spPr>
          <a:xfrm rot="-10344526">
            <a:off x="900369" y="-2391085"/>
            <a:ext cx="13821651" cy="5310883"/>
          </a:xfrm>
          <a:custGeom>
            <a:rect b="b" l="l" r="r" t="t"/>
            <a:pathLst>
              <a:path extrusionOk="0" h="212443" w="552886">
                <a:moveTo>
                  <a:pt x="51562" y="25348"/>
                </a:moveTo>
                <a:cubicBezTo>
                  <a:pt x="73279" y="-6148"/>
                  <a:pt x="120015" y="-560"/>
                  <a:pt x="165862" y="2488"/>
                </a:cubicBezTo>
                <a:cubicBezTo>
                  <a:pt x="211709" y="5536"/>
                  <a:pt x="273177" y="39191"/>
                  <a:pt x="326644" y="43636"/>
                </a:cubicBezTo>
                <a:cubicBezTo>
                  <a:pt x="380111" y="48081"/>
                  <a:pt x="454279" y="4393"/>
                  <a:pt x="486664" y="29158"/>
                </a:cubicBezTo>
                <a:cubicBezTo>
                  <a:pt x="519049" y="53923"/>
                  <a:pt x="596138" y="165175"/>
                  <a:pt x="520954" y="192226"/>
                </a:cubicBezTo>
                <a:cubicBezTo>
                  <a:pt x="445770" y="219277"/>
                  <a:pt x="113792" y="219277"/>
                  <a:pt x="35560" y="191464"/>
                </a:cubicBezTo>
                <a:cubicBezTo>
                  <a:pt x="-42672" y="163651"/>
                  <a:pt x="29845" y="56844"/>
                  <a:pt x="51562" y="25348"/>
                </a:cubicBezTo>
                <a:close/>
              </a:path>
            </a:pathLst>
          </a:custGeom>
          <a:solidFill>
            <a:srgbClr val="000000">
              <a:alpha val="627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brant - Section Break Pink">
  <p:cSld name="CUSTOM_6">
    <p:bg>
      <p:bgPr>
        <a:solidFill>
          <a:schemeClr val="accent6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9">
            <a:off x="5298702" y="-3566594"/>
            <a:ext cx="5877750" cy="651793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5"/>
          <p:cNvSpPr/>
          <p:nvPr/>
        </p:nvSpPr>
        <p:spPr>
          <a:xfrm>
            <a:off x="793025" y="4289950"/>
            <a:ext cx="2470200" cy="24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6" name="Google Shape;226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29" Type="http://schemas.openxmlformats.org/officeDocument/2006/relationships/theme" Target="../theme/theme3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6400" y="445025"/>
            <a:ext cx="823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6400" y="1152475"/>
            <a:ext cx="823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Source Sans Pro"/>
              <a:buChar char="○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Source Sans Pro"/>
              <a:buChar char="■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2575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Source Sans Pro"/>
              <a:buChar char="●"/>
              <a:defRPr sz="85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2575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Source Sans Pro"/>
              <a:buChar char="○"/>
              <a:defRPr sz="85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2575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Source Sans Pro"/>
              <a:buChar char="■"/>
              <a:defRPr sz="85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730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Source Sans Pro"/>
              <a:buChar char="●"/>
              <a:defRPr sz="7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730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Source Sans Pro"/>
              <a:buChar char="○"/>
              <a:defRPr sz="7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730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Source Sans Pro"/>
              <a:buChar char="■"/>
              <a:defRPr sz="7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456400" y="445025"/>
            <a:ext cx="823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456400" y="1152475"/>
            <a:ext cx="823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Source Sans Pro"/>
              <a:buChar char="○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Source Sans Pro"/>
              <a:buChar char="■"/>
              <a:defRPr sz="11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2575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Source Sans Pro"/>
              <a:buChar char="●"/>
              <a:defRPr sz="85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2575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Source Sans Pro"/>
              <a:buChar char="○"/>
              <a:defRPr sz="85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2575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50"/>
              <a:buFont typeface="Source Sans Pro"/>
              <a:buChar char="■"/>
              <a:defRPr sz="85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730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Source Sans Pro"/>
              <a:buChar char="●"/>
              <a:defRPr sz="7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730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Source Sans Pro"/>
              <a:buChar char="○"/>
              <a:defRPr sz="7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730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Source Sans Pro"/>
              <a:buChar char="■"/>
              <a:defRPr sz="7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7"/>
          <p:cNvSpPr txBox="1"/>
          <p:nvPr/>
        </p:nvSpPr>
        <p:spPr>
          <a:xfrm>
            <a:off x="1010500" y="320875"/>
            <a:ext cx="7561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Guided Project</a:t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Smart Contracts with Brownie: Develop a decentralized App</a:t>
            </a:r>
            <a:endParaRPr sz="46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2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Estimated Time</a:t>
            </a:r>
            <a:endParaRPr b="1" sz="900">
              <a:solidFill>
                <a:srgbClr val="382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2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50 minutes</a:t>
            </a:r>
            <a:endParaRPr sz="4800">
              <a:solidFill>
                <a:srgbClr val="382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57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6"/>
          <p:cNvSpPr txBox="1"/>
          <p:nvPr>
            <p:ph idx="4294967295" type="title"/>
          </p:nvPr>
        </p:nvSpPr>
        <p:spPr>
          <a:xfrm>
            <a:off x="464100" y="368825"/>
            <a:ext cx="8005800" cy="4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Brownie Projects</a:t>
            </a:r>
            <a:endParaRPr sz="3000"/>
          </a:p>
        </p:txBody>
      </p:sp>
      <p:sp>
        <p:nvSpPr>
          <p:cNvPr id="295" name="Google Shape;295;p66"/>
          <p:cNvSpPr txBox="1"/>
          <p:nvPr/>
        </p:nvSpPr>
        <p:spPr>
          <a:xfrm>
            <a:off x="721300" y="1740600"/>
            <a:ext cx="7338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</a:t>
            </a:r>
            <a:r>
              <a:rPr b="1" lang="en" sz="2400"/>
              <a:t>rownie init</a:t>
            </a:r>
            <a:endParaRPr b="1"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</a:t>
            </a:r>
            <a:r>
              <a:rPr b="1" lang="en" sz="2400"/>
              <a:t>rownie bake react</a:t>
            </a:r>
            <a:endParaRPr b="1"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</a:t>
            </a:r>
            <a:r>
              <a:rPr b="1" lang="en" sz="2400"/>
              <a:t>rownie bake token</a:t>
            </a:r>
            <a:endParaRPr b="1"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brownie bake github-actions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>
            <a:alpha val="0"/>
          </a:srgbClr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7"/>
          <p:cNvSpPr txBox="1"/>
          <p:nvPr/>
        </p:nvSpPr>
        <p:spPr>
          <a:xfrm>
            <a:off x="121362" y="60743"/>
            <a:ext cx="1828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OBJECTIVE</a:t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67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67"/>
          <p:cNvSpPr txBox="1"/>
          <p:nvPr/>
        </p:nvSpPr>
        <p:spPr>
          <a:xfrm>
            <a:off x="565600" y="637325"/>
            <a:ext cx="77646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3 Writing a Smart Contract</a:t>
            </a:r>
            <a:endParaRPr sz="41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</a:t>
            </a:r>
            <a:r>
              <a:rPr lang="en" sz="33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33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a smart contract that will manage the main logic of ToDo App</a:t>
            </a:r>
            <a:endParaRPr b="1" sz="27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Google Shape;303;p67"/>
          <p:cNvSpPr/>
          <p:nvPr/>
        </p:nvSpPr>
        <p:spPr>
          <a:xfrm flipH="1" rot="-1800327">
            <a:off x="4352229" y="1917874"/>
            <a:ext cx="6660102" cy="6660102"/>
          </a:xfrm>
          <a:prstGeom prst="blockArc">
            <a:avLst>
              <a:gd fmla="val 10800000" name="adj1"/>
              <a:gd fmla="val 7290413" name="adj2"/>
              <a:gd fmla="val 27004" name="adj3"/>
            </a:avLst>
          </a:prstGeom>
          <a:noFill/>
          <a:ln cap="flat" cmpd="sng" w="19050">
            <a:solidFill>
              <a:srgbClr val="F2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>
            <a:alpha val="0"/>
          </a:srgbClr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8"/>
          <p:cNvSpPr txBox="1"/>
          <p:nvPr/>
        </p:nvSpPr>
        <p:spPr>
          <a:xfrm>
            <a:off x="121362" y="60743"/>
            <a:ext cx="1828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OBJECTIVE</a:t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Google Shape;309;p68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68"/>
          <p:cNvSpPr txBox="1"/>
          <p:nvPr/>
        </p:nvSpPr>
        <p:spPr>
          <a:xfrm>
            <a:off x="279550" y="698875"/>
            <a:ext cx="80928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4 Creating a Counter App</a:t>
            </a:r>
            <a:endParaRPr sz="3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</a:t>
            </a:r>
            <a:r>
              <a:rPr lang="en" sz="30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30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this optional task, learners will create a Brownie project on their own and write a smart contract for a simple counter application.</a:t>
            </a:r>
            <a:endParaRPr b="1" sz="24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Google Shape;311;p68"/>
          <p:cNvSpPr/>
          <p:nvPr/>
        </p:nvSpPr>
        <p:spPr>
          <a:xfrm flipH="1" rot="-1800327">
            <a:off x="4352229" y="1917874"/>
            <a:ext cx="6660102" cy="6660102"/>
          </a:xfrm>
          <a:prstGeom prst="blockArc">
            <a:avLst>
              <a:gd fmla="val 10800000" name="adj1"/>
              <a:gd fmla="val 7290413" name="adj2"/>
              <a:gd fmla="val 27004" name="adj3"/>
            </a:avLst>
          </a:prstGeom>
          <a:noFill/>
          <a:ln cap="flat" cmpd="sng" w="19050">
            <a:solidFill>
              <a:srgbClr val="F2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9"/>
          <p:cNvSpPr txBox="1"/>
          <p:nvPr/>
        </p:nvSpPr>
        <p:spPr>
          <a:xfrm>
            <a:off x="685800" y="1341450"/>
            <a:ext cx="3480900" cy="24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GUIDED PROJECT</a:t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Cumulative Challenge</a:t>
            </a:r>
            <a:endParaRPr b="1"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7" name="Google Shape;317;p69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69"/>
          <p:cNvSpPr/>
          <p:nvPr/>
        </p:nvSpPr>
        <p:spPr>
          <a:xfrm>
            <a:off x="7638050" y="-793475"/>
            <a:ext cx="1984800" cy="1984800"/>
          </a:xfrm>
          <a:prstGeom prst="ellipse">
            <a:avLst/>
          </a:prstGeom>
          <a:gradFill>
            <a:gsLst>
              <a:gs pos="0">
                <a:srgbClr val="000000">
                  <a:alpha val="14117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301" y="152400"/>
            <a:ext cx="651300" cy="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69"/>
          <p:cNvPicPr preferRelativeResize="0"/>
          <p:nvPr/>
        </p:nvPicPr>
        <p:blipFill rotWithShape="1">
          <a:blip r:embed="rId4">
            <a:alphaModFix/>
          </a:blip>
          <a:srcRect b="-166190" l="18483" r="-124541" t="-58590"/>
          <a:stretch/>
        </p:blipFill>
        <p:spPr>
          <a:xfrm>
            <a:off x="3783000" y="-3617375"/>
            <a:ext cx="18808500" cy="18789000"/>
          </a:xfrm>
          <a:prstGeom prst="blockArc">
            <a:avLst>
              <a:gd fmla="val 1799214" name="adj1"/>
              <a:gd fmla="val 19725559" name="adj2"/>
              <a:gd fmla="val 24600" name="adj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/>
          <p:nvPr>
            <p:ph type="title"/>
          </p:nvPr>
        </p:nvSpPr>
        <p:spPr>
          <a:xfrm>
            <a:off x="100700" y="137550"/>
            <a:ext cx="80058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Scenario/ Challenge</a:t>
            </a:r>
            <a:endParaRPr sz="3000"/>
          </a:p>
        </p:txBody>
      </p:sp>
      <p:sp>
        <p:nvSpPr>
          <p:cNvPr id="326" name="Google Shape;326;p70"/>
          <p:cNvSpPr txBox="1"/>
          <p:nvPr>
            <p:ph idx="1" type="body"/>
          </p:nvPr>
        </p:nvSpPr>
        <p:spPr>
          <a:xfrm>
            <a:off x="569100" y="543750"/>
            <a:ext cx="8005800" cy="7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800">
                <a:solidFill>
                  <a:schemeClr val="lt1"/>
                </a:solidFill>
              </a:rPr>
              <a:t>GCD &amp; LCD Calculator App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327" name="Google Shape;327;p70"/>
          <p:cNvSpPr txBox="1"/>
          <p:nvPr/>
        </p:nvSpPr>
        <p:spPr>
          <a:xfrm>
            <a:off x="208900" y="1395125"/>
            <a:ext cx="9144000" cy="3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</a:t>
            </a:r>
            <a:r>
              <a:rPr lang="en" sz="31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 Task</a:t>
            </a:r>
            <a:endParaRPr sz="31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GCD &amp; LCD Calculator App, test and deploy it.</a:t>
            </a:r>
            <a:endParaRPr sz="2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AutoNum type="arabicPeriod"/>
            </a:pPr>
            <a:r>
              <a:rPr lang="en" sz="2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brownie project using brownie bake react </a:t>
            </a:r>
            <a:r>
              <a:rPr i="1" lang="en" sz="2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[appname]</a:t>
            </a:r>
            <a:endParaRPr i="1" sz="2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AutoNum type="arabicPeriod"/>
            </a:pPr>
            <a:r>
              <a:rPr lang="en" sz="2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Configure app, delete unnecessary files, create a contract file</a:t>
            </a:r>
            <a:endParaRPr sz="2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AutoNum type="arabicPeriod"/>
            </a:pPr>
            <a:r>
              <a:rPr lang="en" sz="2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and run test and deployment scripts</a:t>
            </a:r>
            <a:endParaRPr sz="2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8" name="Google Shape;32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09" y="1941094"/>
            <a:ext cx="432467" cy="43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8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240" name="Google Shape;240;p58"/>
          <p:cNvSpPr txBox="1"/>
          <p:nvPr>
            <p:ph idx="4294967295" type="body"/>
          </p:nvPr>
        </p:nvSpPr>
        <p:spPr>
          <a:xfrm>
            <a:off x="4051750" y="1646125"/>
            <a:ext cx="4879500" cy="193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FFFFFF"/>
                </a:solidFill>
              </a:rPr>
              <a:t>Instructor:</a:t>
            </a:r>
            <a:endParaRPr b="1" sz="3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FFFFFF"/>
                </a:solidFill>
              </a:rPr>
              <a:t>Daniel Todd Smith</a:t>
            </a:r>
            <a:endParaRPr b="1" sz="3900">
              <a:solidFill>
                <a:srgbClr val="FFFFFF"/>
              </a:solidFill>
            </a:endParaRPr>
          </a:p>
        </p:txBody>
      </p:sp>
      <p:pic>
        <p:nvPicPr>
          <p:cNvPr id="241" name="Google Shape;2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050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4727"/>
            <a:ext cx="9144000" cy="285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>
            <a:alpha val="0"/>
          </a:srgbClr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0"/>
          <p:cNvSpPr txBox="1"/>
          <p:nvPr/>
        </p:nvSpPr>
        <p:spPr>
          <a:xfrm>
            <a:off x="121362" y="60743"/>
            <a:ext cx="1828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60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60"/>
          <p:cNvSpPr txBox="1"/>
          <p:nvPr/>
        </p:nvSpPr>
        <p:spPr>
          <a:xfrm>
            <a:off x="691371" y="1308200"/>
            <a:ext cx="78624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Prerequisites</a:t>
            </a:r>
            <a:endParaRPr sz="4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- Basics of Python 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- Understanding of Blockchain technology </a:t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</a:rPr>
              <a:t>- Basics of Writing contracts in Solidity </a:t>
            </a:r>
            <a:endParaRPr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>
            <a:alpha val="0"/>
          </a:srgbClr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1"/>
          <p:cNvSpPr txBox="1"/>
          <p:nvPr/>
        </p:nvSpPr>
        <p:spPr>
          <a:xfrm>
            <a:off x="121362" y="60743"/>
            <a:ext cx="1828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p61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61"/>
          <p:cNvSpPr txBox="1"/>
          <p:nvPr/>
        </p:nvSpPr>
        <p:spPr>
          <a:xfrm>
            <a:off x="584901" y="1235200"/>
            <a:ext cx="80256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56D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to learn</a:t>
            </a:r>
            <a:endParaRPr sz="4000">
              <a:solidFill>
                <a:srgbClr val="0056D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Setting up Brownie and Testnets for development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Developing a dApp with Brownie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Using Brownie to test and deploy the finished dApp</a:t>
            </a:r>
            <a:endParaRPr sz="2600">
              <a:solidFill>
                <a:srgbClr val="1F1F1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1" name="Google Shape;261;p61"/>
          <p:cNvPicPr preferRelativeResize="0"/>
          <p:nvPr/>
        </p:nvPicPr>
        <p:blipFill rotWithShape="1">
          <a:blip r:embed="rId3">
            <a:alphaModFix/>
          </a:blip>
          <a:srcRect b="248" l="0" r="0" t="248"/>
          <a:stretch/>
        </p:blipFill>
        <p:spPr>
          <a:xfrm>
            <a:off x="523023" y="391923"/>
            <a:ext cx="1280000" cy="12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>
            <a:alpha val="0"/>
          </a:srgbClr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2"/>
          <p:cNvSpPr txBox="1"/>
          <p:nvPr/>
        </p:nvSpPr>
        <p:spPr>
          <a:xfrm>
            <a:off x="121362" y="60743"/>
            <a:ext cx="1828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OBJECTIVE</a:t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Google Shape;267;p62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62"/>
          <p:cNvSpPr txBox="1"/>
          <p:nvPr/>
        </p:nvSpPr>
        <p:spPr>
          <a:xfrm>
            <a:off x="495625" y="816600"/>
            <a:ext cx="75969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1 Introduction to Brownie</a:t>
            </a:r>
            <a:endParaRPr sz="33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</a:t>
            </a:r>
            <a:r>
              <a:rPr lang="en" sz="25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urce Sans Pro"/>
              <a:buChar char="-"/>
            </a:pPr>
            <a:r>
              <a:rPr lang="en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Brownie?</a:t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ource Sans Pro"/>
              <a:buChar char="-"/>
            </a:pPr>
            <a:r>
              <a:rPr lang="en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to install Brownie &amp; Ganache</a:t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62"/>
          <p:cNvSpPr/>
          <p:nvPr/>
        </p:nvSpPr>
        <p:spPr>
          <a:xfrm flipH="1" rot="-1800327">
            <a:off x="4352229" y="1917874"/>
            <a:ext cx="6660102" cy="6660102"/>
          </a:xfrm>
          <a:prstGeom prst="blockArc">
            <a:avLst>
              <a:gd fmla="val 10800000" name="adj1"/>
              <a:gd fmla="val 7290413" name="adj2"/>
              <a:gd fmla="val 27004" name="adj3"/>
            </a:avLst>
          </a:prstGeom>
          <a:noFill/>
          <a:ln cap="flat" cmpd="sng" w="19050">
            <a:solidFill>
              <a:srgbClr val="F2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3"/>
          <p:cNvSpPr txBox="1"/>
          <p:nvPr/>
        </p:nvSpPr>
        <p:spPr>
          <a:xfrm>
            <a:off x="769750" y="1607375"/>
            <a:ext cx="774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00"/>
                </a:solidFill>
              </a:rPr>
              <a:t>Features</a:t>
            </a:r>
            <a:endParaRPr b="1" sz="2200">
              <a:solidFill>
                <a:srgbClr val="FF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Full support for Solidity and Vyper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Contract testing via pytest, including trace-based coverage evaluation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Property-based and stateful testing via hypothesis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Powerful debugging tools, including python-style tracebacks and custom error strings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Built-in console for quick project interaction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" sz="2000">
                <a:solidFill>
                  <a:schemeClr val="lt2"/>
                </a:solidFill>
              </a:rPr>
              <a:t>Support for ethPM packages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275" name="Google Shape;275;p63"/>
          <p:cNvSpPr/>
          <p:nvPr/>
        </p:nvSpPr>
        <p:spPr>
          <a:xfrm>
            <a:off x="1079300" y="573050"/>
            <a:ext cx="6985381" cy="611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Brownie Framework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4"/>
          <p:cNvSpPr/>
          <p:nvPr/>
        </p:nvSpPr>
        <p:spPr>
          <a:xfrm>
            <a:off x="1446276" y="251273"/>
            <a:ext cx="5974100" cy="499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 ways to install Brownie</a:t>
            </a:r>
          </a:p>
        </p:txBody>
      </p:sp>
      <p:sp>
        <p:nvSpPr>
          <p:cNvPr id="281" name="Google Shape;281;p64"/>
          <p:cNvSpPr txBox="1"/>
          <p:nvPr/>
        </p:nvSpPr>
        <p:spPr>
          <a:xfrm>
            <a:off x="378900" y="971300"/>
            <a:ext cx="84963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using pip installer</a:t>
            </a:r>
            <a:endParaRPr b="1" sz="2500">
              <a:solidFill>
                <a:srgbClr val="FFFF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        pip install eth-brownie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using pipx installer</a:t>
            </a:r>
            <a:endParaRPr b="1" sz="2500">
              <a:solidFill>
                <a:srgbClr val="FFFF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        python3 -m pip install --user pipx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        python3 -m pipx ensurepath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        pipx install eth-brownie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using github source project</a:t>
            </a:r>
            <a:endParaRPr b="1" sz="2500">
              <a:solidFill>
                <a:srgbClr val="FFFF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        git clone https://github.com/eth-brownie/brownie.git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        cd brownie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        python3 setup.py install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>
            <a:alpha val="0"/>
          </a:srgbClr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5"/>
          <p:cNvSpPr txBox="1"/>
          <p:nvPr/>
        </p:nvSpPr>
        <p:spPr>
          <a:xfrm>
            <a:off x="121362" y="60743"/>
            <a:ext cx="1828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OBJECTIVE</a:t>
            </a:r>
            <a:endParaRPr b="1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7" name="Google Shape;287;p65"/>
          <p:cNvSpPr txBox="1"/>
          <p:nvPr>
            <p:ph idx="12" type="sldNum"/>
          </p:nvPr>
        </p:nvSpPr>
        <p:spPr>
          <a:xfrm>
            <a:off x="8610600" y="4833493"/>
            <a:ext cx="395400" cy="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65"/>
          <p:cNvSpPr txBox="1"/>
          <p:nvPr/>
        </p:nvSpPr>
        <p:spPr>
          <a:xfrm>
            <a:off x="691375" y="916850"/>
            <a:ext cx="75549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2 Initializing a Brownie Project</a:t>
            </a:r>
            <a:endParaRPr sz="36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Objective</a:t>
            </a:r>
            <a:r>
              <a:rPr lang="en" sz="2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Char char="●"/>
            </a:pPr>
            <a:r>
              <a:rPr lang="en" sz="2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startup project</a:t>
            </a:r>
            <a:endParaRPr sz="2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ource Sans Pro"/>
              <a:buChar char="●"/>
            </a:pPr>
            <a:r>
              <a:rPr lang="en" sz="2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Interact with our app using Brownie console</a:t>
            </a:r>
            <a:endParaRPr sz="25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65"/>
          <p:cNvSpPr/>
          <p:nvPr/>
        </p:nvSpPr>
        <p:spPr>
          <a:xfrm flipH="1" rot="-1800281">
            <a:off x="5368922" y="2935338"/>
            <a:ext cx="4570752" cy="3702624"/>
          </a:xfrm>
          <a:prstGeom prst="blockArc">
            <a:avLst>
              <a:gd fmla="val 10800000" name="adj1"/>
              <a:gd fmla="val 7290413" name="adj2"/>
              <a:gd fmla="val 27004" name="adj3"/>
            </a:avLst>
          </a:prstGeom>
          <a:noFill/>
          <a:ln cap="flat" cmpd="sng" w="19050">
            <a:solidFill>
              <a:srgbClr val="F2D0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ursera 2021">
  <a:themeElements>
    <a:clrScheme name="Simple Light">
      <a:dk1>
        <a:srgbClr val="1F1F1F"/>
      </a:dk1>
      <a:lt1>
        <a:srgbClr val="666565"/>
      </a:lt1>
      <a:dk2>
        <a:srgbClr val="F5F5F5"/>
      </a:dk2>
      <a:lt2>
        <a:srgbClr val="FFFFFF"/>
      </a:lt2>
      <a:accent1>
        <a:srgbClr val="0056D2"/>
      </a:accent1>
      <a:accent2>
        <a:srgbClr val="382D8B"/>
      </a:accent2>
      <a:accent3>
        <a:srgbClr val="F7A360"/>
      </a:accent3>
      <a:accent4>
        <a:srgbClr val="F2D049"/>
      </a:accent4>
      <a:accent5>
        <a:srgbClr val="EBF3FF"/>
      </a:accent5>
      <a:accent6>
        <a:srgbClr val="F9F7EF"/>
      </a:accent6>
      <a:hlink>
        <a:srgbClr val="0035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ursera 2021">
  <a:themeElements>
    <a:clrScheme name="Simple Light">
      <a:dk1>
        <a:srgbClr val="1F1F1F"/>
      </a:dk1>
      <a:lt1>
        <a:srgbClr val="666565"/>
      </a:lt1>
      <a:dk2>
        <a:srgbClr val="F5F5F5"/>
      </a:dk2>
      <a:lt2>
        <a:srgbClr val="FFFFFF"/>
      </a:lt2>
      <a:accent1>
        <a:srgbClr val="0056D2"/>
      </a:accent1>
      <a:accent2>
        <a:srgbClr val="382D8B"/>
      </a:accent2>
      <a:accent3>
        <a:srgbClr val="F7A360"/>
      </a:accent3>
      <a:accent4>
        <a:srgbClr val="F2D049"/>
      </a:accent4>
      <a:accent5>
        <a:srgbClr val="EBF3FF"/>
      </a:accent5>
      <a:accent6>
        <a:srgbClr val="F9F7EF"/>
      </a:accent6>
      <a:hlink>
        <a:srgbClr val="0035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