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3.xml" ContentType="application/vnd.openxmlformats-officedocument.drawingml.chartshapes+xml"/>
  <Override PartName="/ppt/notesSlides/notesSlide10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4.xml" ContentType="application/vnd.openxmlformats-officedocument.drawingml.chartshapes+xml"/>
  <Override PartName="/ppt/notesSlides/notesSlide11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5.xml" ContentType="application/vnd.openxmlformats-officedocument.drawingml.chartshapes+xml"/>
  <Override PartName="/ppt/notesSlides/notesSlide12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6.xml" ContentType="application/vnd.openxmlformats-officedocument.drawingml.chartshapes+xml"/>
  <Override PartName="/ppt/notesSlides/notesSlide13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drawings/drawing7.xml" ContentType="application/vnd.openxmlformats-officedocument.drawingml.chartshapes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drawings/drawing8.xml" ContentType="application/vnd.openxmlformats-officedocument.drawingml.chartshapes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drawings/drawing9.xml" ContentType="application/vnd.openxmlformats-officedocument.drawingml.chartshapes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drawings/drawing10.xml" ContentType="application/vnd.openxmlformats-officedocument.drawingml.chartshapes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drawings/drawing1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4" r:id="rId1"/>
  </p:sldMasterIdLst>
  <p:notesMasterIdLst>
    <p:notesMasterId r:id="rId79"/>
  </p:notesMasterIdLst>
  <p:sldIdLst>
    <p:sldId id="256" r:id="rId2"/>
    <p:sldId id="510" r:id="rId3"/>
    <p:sldId id="511" r:id="rId4"/>
    <p:sldId id="513" r:id="rId5"/>
    <p:sldId id="515" r:id="rId6"/>
    <p:sldId id="514" r:id="rId7"/>
    <p:sldId id="516" r:id="rId8"/>
    <p:sldId id="512" r:id="rId9"/>
    <p:sldId id="517" r:id="rId10"/>
    <p:sldId id="518" r:id="rId11"/>
    <p:sldId id="519" r:id="rId12"/>
    <p:sldId id="520" r:id="rId13"/>
    <p:sldId id="521" r:id="rId14"/>
    <p:sldId id="522" r:id="rId15"/>
    <p:sldId id="523" r:id="rId16"/>
    <p:sldId id="524" r:id="rId17"/>
    <p:sldId id="269" r:id="rId18"/>
    <p:sldId id="525" r:id="rId19"/>
    <p:sldId id="526" r:id="rId20"/>
    <p:sldId id="527" r:id="rId21"/>
    <p:sldId id="528" r:id="rId22"/>
    <p:sldId id="529" r:id="rId23"/>
    <p:sldId id="530" r:id="rId24"/>
    <p:sldId id="531" r:id="rId25"/>
    <p:sldId id="257" r:id="rId26"/>
    <p:sldId id="532" r:id="rId27"/>
    <p:sldId id="258" r:id="rId28"/>
    <p:sldId id="533" r:id="rId29"/>
    <p:sldId id="534" r:id="rId30"/>
    <p:sldId id="259" r:id="rId31"/>
    <p:sldId id="260" r:id="rId32"/>
    <p:sldId id="535" r:id="rId33"/>
    <p:sldId id="536" r:id="rId34"/>
    <p:sldId id="261" r:id="rId35"/>
    <p:sldId id="537" r:id="rId36"/>
    <p:sldId id="538" r:id="rId37"/>
    <p:sldId id="539" r:id="rId38"/>
    <p:sldId id="540" r:id="rId39"/>
    <p:sldId id="541" r:id="rId40"/>
    <p:sldId id="542" r:id="rId41"/>
    <p:sldId id="543" r:id="rId42"/>
    <p:sldId id="544" r:id="rId43"/>
    <p:sldId id="262" r:id="rId44"/>
    <p:sldId id="545" r:id="rId45"/>
    <p:sldId id="546" r:id="rId46"/>
    <p:sldId id="547" r:id="rId47"/>
    <p:sldId id="548" r:id="rId48"/>
    <p:sldId id="549" r:id="rId49"/>
    <p:sldId id="550" r:id="rId50"/>
    <p:sldId id="551" r:id="rId51"/>
    <p:sldId id="263" r:id="rId52"/>
    <p:sldId id="553" r:id="rId53"/>
    <p:sldId id="554" r:id="rId54"/>
    <p:sldId id="552" r:id="rId55"/>
    <p:sldId id="556" r:id="rId56"/>
    <p:sldId id="555" r:id="rId57"/>
    <p:sldId id="265" r:id="rId58"/>
    <p:sldId id="557" r:id="rId59"/>
    <p:sldId id="559" r:id="rId60"/>
    <p:sldId id="266" r:id="rId61"/>
    <p:sldId id="560" r:id="rId62"/>
    <p:sldId id="558" r:id="rId63"/>
    <p:sldId id="561" r:id="rId64"/>
    <p:sldId id="267" r:id="rId65"/>
    <p:sldId id="562" r:id="rId66"/>
    <p:sldId id="563" r:id="rId67"/>
    <p:sldId id="564" r:id="rId68"/>
    <p:sldId id="565" r:id="rId69"/>
    <p:sldId id="566" r:id="rId70"/>
    <p:sldId id="567" r:id="rId71"/>
    <p:sldId id="568" r:id="rId72"/>
    <p:sldId id="569" r:id="rId73"/>
    <p:sldId id="570" r:id="rId74"/>
    <p:sldId id="571" r:id="rId75"/>
    <p:sldId id="572" r:id="rId76"/>
    <p:sldId id="573" r:id="rId77"/>
    <p:sldId id="268" r:id="rId7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78"/>
    <p:restoredTop sz="94632"/>
  </p:normalViewPr>
  <p:slideViewPr>
    <p:cSldViewPr snapToGrid="0" snapToObjects="1" showGuides="1">
      <p:cViewPr varScale="1">
        <p:scale>
          <a:sx n="124" d="100"/>
          <a:sy n="124" d="100"/>
        </p:scale>
        <p:origin x="712" y="16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daniel/Documents/Work/Books/Textbook/Rev%200/Chapter%2012%20-%20Introduction%20to%20Electricity%20Markets/Example%2012.2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daniel\Documents\Work\Books\Textbook\Chapter%206\Economic%20dispatch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daniel/Documents/Work/Books/Textbook/Rev%200/Chapter%2012%20-%20Introduction%20to%20Electricity%20Markets/Example%2012.2.xlsx" TargetMode="External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chartUserShapes" Target="../drawings/drawing8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daniel/Documents/Work/Books/Textbook/Rev%200/Chapter%2012%20-%20Introduction%20to%20Electricity%20Markets/Example%2012.2.xlsx" TargetMode="External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chartUserShapes" Target="../drawings/drawing9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daniel/Documents/Work/Books/Textbook/Rev%200/Chapter%2012%20-%20Introduction%20to%20Electricity%20Markets/Example%2012.2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daniel/Documents/Work/Books/Textbook/Rev%200/Chapter%2012%20-%20Introduction%20to%20Electricity%20Markets/Data/2022_smd_hourly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daniel/Documents/Work/Books/Textbook/Rev%200/Chapter%2012%20-%20Introduction%20to%20Electricity%20Markets/Example%2012.2.xlsx" TargetMode="External"/><Relationship Id="rId2" Type="http://schemas.microsoft.com/office/2011/relationships/chartColorStyle" Target="colors15.xml"/><Relationship Id="rId1" Type="http://schemas.microsoft.com/office/2011/relationships/chartStyle" Target="style15.xml"/><Relationship Id="rId4" Type="http://schemas.openxmlformats.org/officeDocument/2006/relationships/chartUserShapes" Target="../drawings/drawing10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daniel/Documents/Work/Books/Textbook/Rev%200/Chapter%2012%20-%20Introduction%20to%20Electricity%20Markets/Example%2012.2.xlsx" TargetMode="External"/><Relationship Id="rId2" Type="http://schemas.microsoft.com/office/2011/relationships/chartColorStyle" Target="colors16.xml"/><Relationship Id="rId1" Type="http://schemas.microsoft.com/office/2011/relationships/chartStyle" Target="style16.xml"/><Relationship Id="rId4" Type="http://schemas.openxmlformats.org/officeDocument/2006/relationships/chartUserShapes" Target="../drawings/drawing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daniel/Documents/Work/Books/Textbook/Rev%200/Chapter%2012%20-%20Introduction%20to%20Electricity%20Markets/Example%2012.2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daniel/Documents/Work/Books/Textbook/Rev%200/Chapter%2012%20-%20Introduction%20to%20Electricity%20Markets/Example%2012.2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daniel/Documents/Work/Books/Textbook/Rev%200/Chapter%2012%20-%20Introduction%20to%20Electricity%20Markets/Example%2012.2.xlsx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daniel/Documents/Work/Books/Textbook/Rev%200/Chapter%2012%20-%20Introduction%20to%20Electricity%20Markets/Example%2012.2.xlsx" TargetMode="Externa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daniel/Documents/Work/Books/Textbook/Rev%200/Chapter%2012%20-%20Introduction%20to%20Electricity%20Markets/Example%2012.2.xlsx" TargetMode="Externa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daniel/Documents/Work/Books/Textbook/Rev%200/Chapter%2012%20-%20Introduction%20to%20Electricity%20Markets/Example%2012.2.xlsx" TargetMode="Externa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chartUserShapes" Target="../drawings/drawing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daniel/Documents/Work/Books/Textbook/Rev%200/Chapter%2012%20-%20Introduction%20to%20Electricity%20Markets/Example%2012.2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daniel\Documents\Work\Books\Textbook\Rev%201\Chapter%202%20-%20Electrical%20Loads\Data\NGESO_2022_Net_Demand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Supply Curve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'Example 12.2'!$C$2:$C$25</c:f>
              <c:numCache>
                <c:formatCode>General</c:formatCode>
                <c:ptCount val="24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200</c:v>
                </c:pt>
                <c:pt idx="4">
                  <c:v>200</c:v>
                </c:pt>
                <c:pt idx="5">
                  <c:v>250</c:v>
                </c:pt>
                <c:pt idx="6">
                  <c:v>250</c:v>
                </c:pt>
                <c:pt idx="7">
                  <c:v>350</c:v>
                </c:pt>
                <c:pt idx="8">
                  <c:v>350</c:v>
                </c:pt>
                <c:pt idx="9">
                  <c:v>400</c:v>
                </c:pt>
                <c:pt idx="10">
                  <c:v>400</c:v>
                </c:pt>
                <c:pt idx="11">
                  <c:v>500</c:v>
                </c:pt>
                <c:pt idx="12">
                  <c:v>500</c:v>
                </c:pt>
                <c:pt idx="13">
                  <c:v>600</c:v>
                </c:pt>
                <c:pt idx="14">
                  <c:v>600</c:v>
                </c:pt>
                <c:pt idx="15">
                  <c:v>700</c:v>
                </c:pt>
                <c:pt idx="16">
                  <c:v>700</c:v>
                </c:pt>
                <c:pt idx="17">
                  <c:v>800</c:v>
                </c:pt>
                <c:pt idx="18">
                  <c:v>800</c:v>
                </c:pt>
                <c:pt idx="19">
                  <c:v>850</c:v>
                </c:pt>
                <c:pt idx="20">
                  <c:v>850</c:v>
                </c:pt>
                <c:pt idx="21">
                  <c:v>900</c:v>
                </c:pt>
                <c:pt idx="22">
                  <c:v>900</c:v>
                </c:pt>
                <c:pt idx="23">
                  <c:v>950</c:v>
                </c:pt>
              </c:numCache>
            </c:numRef>
          </c:xVal>
          <c:yVal>
            <c:numRef>
              <c:f>'Example 12.2'!$D$2:$D$25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10</c:v>
                </c:pt>
                <c:pt idx="5">
                  <c:v>10</c:v>
                </c:pt>
                <c:pt idx="6">
                  <c:v>15</c:v>
                </c:pt>
                <c:pt idx="7">
                  <c:v>15</c:v>
                </c:pt>
                <c:pt idx="8">
                  <c:v>20</c:v>
                </c:pt>
                <c:pt idx="9">
                  <c:v>20</c:v>
                </c:pt>
                <c:pt idx="10">
                  <c:v>25</c:v>
                </c:pt>
                <c:pt idx="11">
                  <c:v>25</c:v>
                </c:pt>
                <c:pt idx="12">
                  <c:v>30</c:v>
                </c:pt>
                <c:pt idx="13">
                  <c:v>30</c:v>
                </c:pt>
                <c:pt idx="14">
                  <c:v>35</c:v>
                </c:pt>
                <c:pt idx="15">
                  <c:v>35</c:v>
                </c:pt>
                <c:pt idx="16">
                  <c:v>40</c:v>
                </c:pt>
                <c:pt idx="17">
                  <c:v>40</c:v>
                </c:pt>
                <c:pt idx="18">
                  <c:v>50</c:v>
                </c:pt>
                <c:pt idx="19">
                  <c:v>50</c:v>
                </c:pt>
                <c:pt idx="20">
                  <c:v>65</c:v>
                </c:pt>
                <c:pt idx="21">
                  <c:v>65</c:v>
                </c:pt>
                <c:pt idx="22">
                  <c:v>90</c:v>
                </c:pt>
                <c:pt idx="23">
                  <c:v>90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712-4345-B811-25080D5DAB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0579519"/>
        <c:axId val="60581247"/>
      </c:scatterChart>
      <c:valAx>
        <c:axId val="6057951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581247"/>
        <c:crosses val="autoZero"/>
        <c:crossBetween val="midCat"/>
      </c:valAx>
      <c:valAx>
        <c:axId val="60581247"/>
        <c:scaling>
          <c:orientation val="minMax"/>
          <c:max val="2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57951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2395064891407749"/>
          <c:y val="0.94558125175090613"/>
          <c:w val="0.35209870217184497"/>
          <c:h val="4.899934049648176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030454504731472"/>
          <c:y val="3.3464498271048554E-2"/>
          <c:w val="0.85415107035543392"/>
          <c:h val="0.8220893546230521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'Figure 6.12'!$A$1:$A$49</c:f>
              <c:numCache>
                <c:formatCode>General</c:formatCode>
                <c:ptCount val="49"/>
                <c:pt idx="0">
                  <c:v>0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3</c:v>
                </c:pt>
                <c:pt idx="6">
                  <c:v>3</c:v>
                </c:pt>
                <c:pt idx="7">
                  <c:v>4</c:v>
                </c:pt>
                <c:pt idx="8">
                  <c:v>4</c:v>
                </c:pt>
                <c:pt idx="9">
                  <c:v>5</c:v>
                </c:pt>
                <c:pt idx="10">
                  <c:v>5</c:v>
                </c:pt>
                <c:pt idx="11">
                  <c:v>6</c:v>
                </c:pt>
                <c:pt idx="12">
                  <c:v>6</c:v>
                </c:pt>
                <c:pt idx="13">
                  <c:v>7</c:v>
                </c:pt>
                <c:pt idx="14">
                  <c:v>7</c:v>
                </c:pt>
                <c:pt idx="15">
                  <c:v>8</c:v>
                </c:pt>
                <c:pt idx="16">
                  <c:v>8</c:v>
                </c:pt>
                <c:pt idx="17">
                  <c:v>9</c:v>
                </c:pt>
                <c:pt idx="18">
                  <c:v>9</c:v>
                </c:pt>
                <c:pt idx="19">
                  <c:v>10</c:v>
                </c:pt>
                <c:pt idx="20">
                  <c:v>10</c:v>
                </c:pt>
                <c:pt idx="21">
                  <c:v>11</c:v>
                </c:pt>
                <c:pt idx="22">
                  <c:v>11</c:v>
                </c:pt>
                <c:pt idx="23">
                  <c:v>12</c:v>
                </c:pt>
                <c:pt idx="24">
                  <c:v>12</c:v>
                </c:pt>
                <c:pt idx="25">
                  <c:v>13</c:v>
                </c:pt>
                <c:pt idx="26">
                  <c:v>13</c:v>
                </c:pt>
                <c:pt idx="27">
                  <c:v>14</c:v>
                </c:pt>
                <c:pt idx="28">
                  <c:v>14</c:v>
                </c:pt>
                <c:pt idx="29">
                  <c:v>15</c:v>
                </c:pt>
                <c:pt idx="30">
                  <c:v>15</c:v>
                </c:pt>
                <c:pt idx="31">
                  <c:v>16</c:v>
                </c:pt>
                <c:pt idx="32">
                  <c:v>16</c:v>
                </c:pt>
                <c:pt idx="33">
                  <c:v>17</c:v>
                </c:pt>
                <c:pt idx="34">
                  <c:v>17</c:v>
                </c:pt>
                <c:pt idx="35">
                  <c:v>18</c:v>
                </c:pt>
                <c:pt idx="36">
                  <c:v>18</c:v>
                </c:pt>
                <c:pt idx="37">
                  <c:v>19</c:v>
                </c:pt>
                <c:pt idx="38">
                  <c:v>19</c:v>
                </c:pt>
                <c:pt idx="39">
                  <c:v>20</c:v>
                </c:pt>
                <c:pt idx="40">
                  <c:v>20</c:v>
                </c:pt>
                <c:pt idx="41">
                  <c:v>21</c:v>
                </c:pt>
                <c:pt idx="42">
                  <c:v>21</c:v>
                </c:pt>
                <c:pt idx="43">
                  <c:v>22</c:v>
                </c:pt>
                <c:pt idx="44">
                  <c:v>22</c:v>
                </c:pt>
                <c:pt idx="45">
                  <c:v>23</c:v>
                </c:pt>
                <c:pt idx="46">
                  <c:v>23</c:v>
                </c:pt>
                <c:pt idx="47">
                  <c:v>24</c:v>
                </c:pt>
              </c:numCache>
            </c:numRef>
          </c:xVal>
          <c:yVal>
            <c:numRef>
              <c:f>'Figure 6.12'!$B$1:$B$49</c:f>
              <c:numCache>
                <c:formatCode>General</c:formatCode>
                <c:ptCount val="49"/>
                <c:pt idx="0">
                  <c:v>74780</c:v>
                </c:pt>
                <c:pt idx="1">
                  <c:v>74780</c:v>
                </c:pt>
                <c:pt idx="2">
                  <c:v>70985</c:v>
                </c:pt>
                <c:pt idx="3">
                  <c:v>70985</c:v>
                </c:pt>
                <c:pt idx="4">
                  <c:v>68020</c:v>
                </c:pt>
                <c:pt idx="5">
                  <c:v>68020</c:v>
                </c:pt>
                <c:pt idx="6">
                  <c:v>66545</c:v>
                </c:pt>
                <c:pt idx="7">
                  <c:v>66545</c:v>
                </c:pt>
                <c:pt idx="8">
                  <c:v>66102</c:v>
                </c:pt>
                <c:pt idx="9">
                  <c:v>66102</c:v>
                </c:pt>
                <c:pt idx="10">
                  <c:v>67529</c:v>
                </c:pt>
                <c:pt idx="11">
                  <c:v>67529</c:v>
                </c:pt>
                <c:pt idx="12">
                  <c:v>70522</c:v>
                </c:pt>
                <c:pt idx="13">
                  <c:v>70522</c:v>
                </c:pt>
                <c:pt idx="14">
                  <c:v>73820</c:v>
                </c:pt>
                <c:pt idx="15">
                  <c:v>73820</c:v>
                </c:pt>
                <c:pt idx="16">
                  <c:v>77746</c:v>
                </c:pt>
                <c:pt idx="17">
                  <c:v>77746</c:v>
                </c:pt>
                <c:pt idx="18">
                  <c:v>82226</c:v>
                </c:pt>
                <c:pt idx="19">
                  <c:v>82226</c:v>
                </c:pt>
                <c:pt idx="20">
                  <c:v>87228</c:v>
                </c:pt>
                <c:pt idx="21">
                  <c:v>87228</c:v>
                </c:pt>
                <c:pt idx="22">
                  <c:v>91579</c:v>
                </c:pt>
                <c:pt idx="23">
                  <c:v>91579</c:v>
                </c:pt>
                <c:pt idx="24">
                  <c:v>95493</c:v>
                </c:pt>
                <c:pt idx="25">
                  <c:v>95493</c:v>
                </c:pt>
                <c:pt idx="26">
                  <c:v>99325</c:v>
                </c:pt>
                <c:pt idx="27">
                  <c:v>99325</c:v>
                </c:pt>
                <c:pt idx="28">
                  <c:v>101421</c:v>
                </c:pt>
                <c:pt idx="29">
                  <c:v>101421</c:v>
                </c:pt>
                <c:pt idx="30">
                  <c:v>102937</c:v>
                </c:pt>
                <c:pt idx="31">
                  <c:v>102937</c:v>
                </c:pt>
                <c:pt idx="32">
                  <c:v>103834</c:v>
                </c:pt>
                <c:pt idx="33">
                  <c:v>103834</c:v>
                </c:pt>
                <c:pt idx="34">
                  <c:v>104313</c:v>
                </c:pt>
                <c:pt idx="35">
                  <c:v>104313</c:v>
                </c:pt>
                <c:pt idx="36">
                  <c:v>102699</c:v>
                </c:pt>
                <c:pt idx="37">
                  <c:v>102699</c:v>
                </c:pt>
                <c:pt idx="38">
                  <c:v>98764</c:v>
                </c:pt>
                <c:pt idx="39">
                  <c:v>98764</c:v>
                </c:pt>
                <c:pt idx="40">
                  <c:v>94966</c:v>
                </c:pt>
                <c:pt idx="41">
                  <c:v>94966</c:v>
                </c:pt>
                <c:pt idx="42">
                  <c:v>92594</c:v>
                </c:pt>
                <c:pt idx="43">
                  <c:v>92594</c:v>
                </c:pt>
                <c:pt idx="44">
                  <c:v>86739</c:v>
                </c:pt>
                <c:pt idx="45">
                  <c:v>86739</c:v>
                </c:pt>
                <c:pt idx="46">
                  <c:v>80399</c:v>
                </c:pt>
                <c:pt idx="47">
                  <c:v>80399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8E5-0E43-97EE-A0C3B17B05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10965008"/>
        <c:axId val="1296573328"/>
      </c:scatterChart>
      <c:valAx>
        <c:axId val="1210965008"/>
        <c:scaling>
          <c:orientation val="minMax"/>
          <c:max val="24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>
                    <a:solidFill>
                      <a:schemeClr val="tx1"/>
                    </a:solidFill>
                  </a:rPr>
                  <a:t>Hour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6573328"/>
        <c:crosses val="autoZero"/>
        <c:crossBetween val="midCat"/>
        <c:majorUnit val="1"/>
      </c:valAx>
      <c:valAx>
        <c:axId val="1296573328"/>
        <c:scaling>
          <c:orientation val="minMax"/>
          <c:min val="5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>
                    <a:solidFill>
                      <a:schemeClr val="tx1"/>
                    </a:solidFill>
                  </a:rPr>
                  <a:t>Forecast</a:t>
                </a:r>
                <a:r>
                  <a:rPr lang="en-US" sz="1200" baseline="0">
                    <a:solidFill>
                      <a:schemeClr val="tx1"/>
                    </a:solidFill>
                  </a:rPr>
                  <a:t> Load (MW)</a:t>
                </a:r>
                <a:endParaRPr lang="en-US" sz="120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9650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Supply Curve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'Example 12.3'!$B$2:$B$25</c:f>
              <c:numCache>
                <c:formatCode>General</c:formatCode>
                <c:ptCount val="24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200</c:v>
                </c:pt>
                <c:pt idx="4">
                  <c:v>200</c:v>
                </c:pt>
                <c:pt idx="5">
                  <c:v>250</c:v>
                </c:pt>
                <c:pt idx="6">
                  <c:v>250</c:v>
                </c:pt>
                <c:pt idx="7">
                  <c:v>350</c:v>
                </c:pt>
                <c:pt idx="8">
                  <c:v>350</c:v>
                </c:pt>
                <c:pt idx="9">
                  <c:v>400</c:v>
                </c:pt>
                <c:pt idx="10">
                  <c:v>400</c:v>
                </c:pt>
                <c:pt idx="11">
                  <c:v>500</c:v>
                </c:pt>
                <c:pt idx="12">
                  <c:v>500</c:v>
                </c:pt>
                <c:pt idx="13">
                  <c:v>600</c:v>
                </c:pt>
                <c:pt idx="14">
                  <c:v>600</c:v>
                </c:pt>
                <c:pt idx="15">
                  <c:v>700</c:v>
                </c:pt>
                <c:pt idx="16">
                  <c:v>700</c:v>
                </c:pt>
                <c:pt idx="17">
                  <c:v>800</c:v>
                </c:pt>
                <c:pt idx="18">
                  <c:v>800</c:v>
                </c:pt>
                <c:pt idx="19">
                  <c:v>850</c:v>
                </c:pt>
                <c:pt idx="20">
                  <c:v>850</c:v>
                </c:pt>
                <c:pt idx="21">
                  <c:v>900</c:v>
                </c:pt>
                <c:pt idx="22">
                  <c:v>900</c:v>
                </c:pt>
                <c:pt idx="23">
                  <c:v>950</c:v>
                </c:pt>
              </c:numCache>
            </c:numRef>
          </c:xVal>
          <c:yVal>
            <c:numRef>
              <c:f>'Example 12.3'!$C$2:$C$25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10</c:v>
                </c:pt>
                <c:pt idx="5">
                  <c:v>10</c:v>
                </c:pt>
                <c:pt idx="6">
                  <c:v>15</c:v>
                </c:pt>
                <c:pt idx="7">
                  <c:v>15</c:v>
                </c:pt>
                <c:pt idx="8">
                  <c:v>20</c:v>
                </c:pt>
                <c:pt idx="9">
                  <c:v>20</c:v>
                </c:pt>
                <c:pt idx="10">
                  <c:v>25</c:v>
                </c:pt>
                <c:pt idx="11">
                  <c:v>25</c:v>
                </c:pt>
                <c:pt idx="12">
                  <c:v>30</c:v>
                </c:pt>
                <c:pt idx="13">
                  <c:v>30</c:v>
                </c:pt>
                <c:pt idx="14">
                  <c:v>35</c:v>
                </c:pt>
                <c:pt idx="15">
                  <c:v>35</c:v>
                </c:pt>
                <c:pt idx="16">
                  <c:v>40</c:v>
                </c:pt>
                <c:pt idx="17">
                  <c:v>40</c:v>
                </c:pt>
                <c:pt idx="18">
                  <c:v>50</c:v>
                </c:pt>
                <c:pt idx="19">
                  <c:v>50</c:v>
                </c:pt>
                <c:pt idx="20">
                  <c:v>65</c:v>
                </c:pt>
                <c:pt idx="21">
                  <c:v>65</c:v>
                </c:pt>
                <c:pt idx="22">
                  <c:v>90</c:v>
                </c:pt>
                <c:pt idx="23">
                  <c:v>90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E49-FB4B-8EBD-D0CB94A18B45}"/>
            </c:ext>
          </c:extLst>
        </c:ser>
        <c:ser>
          <c:idx val="2"/>
          <c:order val="1"/>
          <c:tx>
            <c:v>Hour 10</c:v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'Example 12.3'!$D$2:$D$3</c:f>
              <c:numCache>
                <c:formatCode>General</c:formatCode>
                <c:ptCount val="2"/>
                <c:pt idx="0">
                  <c:v>750</c:v>
                </c:pt>
                <c:pt idx="1">
                  <c:v>750</c:v>
                </c:pt>
              </c:numCache>
            </c:numRef>
          </c:xVal>
          <c:yVal>
            <c:numRef>
              <c:f>'Example 12.3'!$E$2:$E$3</c:f>
              <c:numCache>
                <c:formatCode>General</c:formatCode>
                <c:ptCount val="2"/>
                <c:pt idx="0">
                  <c:v>0</c:v>
                </c:pt>
                <c:pt idx="1">
                  <c:v>160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E49-FB4B-8EBD-D0CB94A18B45}"/>
            </c:ext>
          </c:extLst>
        </c:ser>
        <c:ser>
          <c:idx val="1"/>
          <c:order val="2"/>
          <c:tx>
            <c:v>Hour 19</c:v>
          </c:tx>
          <c:spPr>
            <a:ln w="28575" cap="rnd">
              <a:solidFill>
                <a:schemeClr val="tx1">
                  <a:lumMod val="95000"/>
                  <a:lumOff val="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'Example 12.3'!$D$4:$D$5</c:f>
              <c:numCache>
                <c:formatCode>General</c:formatCode>
                <c:ptCount val="2"/>
                <c:pt idx="0">
                  <c:v>925</c:v>
                </c:pt>
                <c:pt idx="1">
                  <c:v>925</c:v>
                </c:pt>
              </c:numCache>
            </c:numRef>
          </c:xVal>
          <c:yVal>
            <c:numRef>
              <c:f>'Example 12.3'!$E$4:$E$5</c:f>
              <c:numCache>
                <c:formatCode>General</c:formatCode>
                <c:ptCount val="2"/>
                <c:pt idx="0">
                  <c:v>0</c:v>
                </c:pt>
                <c:pt idx="1">
                  <c:v>160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4E49-FB4B-8EBD-D0CB94A18B45}"/>
            </c:ext>
          </c:extLst>
        </c:ser>
        <c:ser>
          <c:idx val="3"/>
          <c:order val="3"/>
          <c:tx>
            <c:v>Hour 5</c:v>
          </c:tx>
          <c:spPr>
            <a:ln w="28575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'Example 12.3'!$D$6:$D$7</c:f>
              <c:numCache>
                <c:formatCode>General</c:formatCode>
                <c:ptCount val="2"/>
                <c:pt idx="0">
                  <c:v>225</c:v>
                </c:pt>
                <c:pt idx="1">
                  <c:v>225</c:v>
                </c:pt>
              </c:numCache>
            </c:numRef>
          </c:xVal>
          <c:yVal>
            <c:numRef>
              <c:f>'Example 12.3'!$E$6:$E$7</c:f>
              <c:numCache>
                <c:formatCode>General</c:formatCode>
                <c:ptCount val="2"/>
                <c:pt idx="0">
                  <c:v>0</c:v>
                </c:pt>
                <c:pt idx="1">
                  <c:v>160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4E49-FB4B-8EBD-D0CB94A18B45}"/>
            </c:ext>
          </c:extLst>
        </c:ser>
        <c:ser>
          <c:idx val="4"/>
          <c:order val="4"/>
          <c:tx>
            <c:v>Hour 22</c:v>
          </c:tx>
          <c:spPr>
            <a:ln w="28575" cap="rnd">
              <a:solidFill>
                <a:schemeClr val="accent4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'Example 12.3'!$D$8:$D$9</c:f>
              <c:numCache>
                <c:formatCode>General</c:formatCode>
                <c:ptCount val="2"/>
                <c:pt idx="0">
                  <c:v>450</c:v>
                </c:pt>
                <c:pt idx="1">
                  <c:v>450</c:v>
                </c:pt>
              </c:numCache>
            </c:numRef>
          </c:xVal>
          <c:yVal>
            <c:numRef>
              <c:f>'Example 12.3'!$E$8:$E$9</c:f>
              <c:numCache>
                <c:formatCode>General</c:formatCode>
                <c:ptCount val="2"/>
                <c:pt idx="0">
                  <c:v>0</c:v>
                </c:pt>
                <c:pt idx="1">
                  <c:v>160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4E49-FB4B-8EBD-D0CB94A18B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0579519"/>
        <c:axId val="60581247"/>
      </c:scatterChart>
      <c:valAx>
        <c:axId val="6057951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581247"/>
        <c:crosses val="autoZero"/>
        <c:crossBetween val="midCat"/>
      </c:valAx>
      <c:valAx>
        <c:axId val="60581247"/>
        <c:scaling>
          <c:orientation val="minMax"/>
          <c:max val="2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57951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Supply Curve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'Example 12.3'!$B$2:$B$25</c:f>
              <c:numCache>
                <c:formatCode>General</c:formatCode>
                <c:ptCount val="24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200</c:v>
                </c:pt>
                <c:pt idx="4">
                  <c:v>200</c:v>
                </c:pt>
                <c:pt idx="5">
                  <c:v>250</c:v>
                </c:pt>
                <c:pt idx="6">
                  <c:v>250</c:v>
                </c:pt>
                <c:pt idx="7">
                  <c:v>350</c:v>
                </c:pt>
                <c:pt idx="8">
                  <c:v>350</c:v>
                </c:pt>
                <c:pt idx="9">
                  <c:v>400</c:v>
                </c:pt>
                <c:pt idx="10">
                  <c:v>400</c:v>
                </c:pt>
                <c:pt idx="11">
                  <c:v>500</c:v>
                </c:pt>
                <c:pt idx="12">
                  <c:v>500</c:v>
                </c:pt>
                <c:pt idx="13">
                  <c:v>600</c:v>
                </c:pt>
                <c:pt idx="14">
                  <c:v>600</c:v>
                </c:pt>
                <c:pt idx="15">
                  <c:v>700</c:v>
                </c:pt>
                <c:pt idx="16">
                  <c:v>700</c:v>
                </c:pt>
                <c:pt idx="17">
                  <c:v>800</c:v>
                </c:pt>
                <c:pt idx="18">
                  <c:v>800</c:v>
                </c:pt>
                <c:pt idx="19">
                  <c:v>850</c:v>
                </c:pt>
                <c:pt idx="20">
                  <c:v>850</c:v>
                </c:pt>
                <c:pt idx="21">
                  <c:v>900</c:v>
                </c:pt>
                <c:pt idx="22">
                  <c:v>900</c:v>
                </c:pt>
                <c:pt idx="23">
                  <c:v>950</c:v>
                </c:pt>
              </c:numCache>
            </c:numRef>
          </c:xVal>
          <c:yVal>
            <c:numRef>
              <c:f>'Example 12.3'!$C$2:$C$25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10</c:v>
                </c:pt>
                <c:pt idx="5">
                  <c:v>10</c:v>
                </c:pt>
                <c:pt idx="6">
                  <c:v>15</c:v>
                </c:pt>
                <c:pt idx="7">
                  <c:v>15</c:v>
                </c:pt>
                <c:pt idx="8">
                  <c:v>20</c:v>
                </c:pt>
                <c:pt idx="9">
                  <c:v>20</c:v>
                </c:pt>
                <c:pt idx="10">
                  <c:v>25</c:v>
                </c:pt>
                <c:pt idx="11">
                  <c:v>25</c:v>
                </c:pt>
                <c:pt idx="12">
                  <c:v>30</c:v>
                </c:pt>
                <c:pt idx="13">
                  <c:v>30</c:v>
                </c:pt>
                <c:pt idx="14">
                  <c:v>35</c:v>
                </c:pt>
                <c:pt idx="15">
                  <c:v>35</c:v>
                </c:pt>
                <c:pt idx="16">
                  <c:v>40</c:v>
                </c:pt>
                <c:pt idx="17">
                  <c:v>40</c:v>
                </c:pt>
                <c:pt idx="18">
                  <c:v>50</c:v>
                </c:pt>
                <c:pt idx="19">
                  <c:v>50</c:v>
                </c:pt>
                <c:pt idx="20">
                  <c:v>65</c:v>
                </c:pt>
                <c:pt idx="21">
                  <c:v>65</c:v>
                </c:pt>
                <c:pt idx="22">
                  <c:v>90</c:v>
                </c:pt>
                <c:pt idx="23">
                  <c:v>90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E49-FB4B-8EBD-D0CB94A18B45}"/>
            </c:ext>
          </c:extLst>
        </c:ser>
        <c:ser>
          <c:idx val="2"/>
          <c:order val="1"/>
          <c:tx>
            <c:v>Hour 10</c:v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'Example 12.3'!$D$2:$D$3</c:f>
              <c:numCache>
                <c:formatCode>General</c:formatCode>
                <c:ptCount val="2"/>
                <c:pt idx="0">
                  <c:v>750</c:v>
                </c:pt>
                <c:pt idx="1">
                  <c:v>750</c:v>
                </c:pt>
              </c:numCache>
            </c:numRef>
          </c:xVal>
          <c:yVal>
            <c:numRef>
              <c:f>'Example 12.3'!$E$2:$E$3</c:f>
              <c:numCache>
                <c:formatCode>General</c:formatCode>
                <c:ptCount val="2"/>
                <c:pt idx="0">
                  <c:v>0</c:v>
                </c:pt>
                <c:pt idx="1">
                  <c:v>160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E49-FB4B-8EBD-D0CB94A18B45}"/>
            </c:ext>
          </c:extLst>
        </c:ser>
        <c:ser>
          <c:idx val="1"/>
          <c:order val="2"/>
          <c:tx>
            <c:v>Hour 19</c:v>
          </c:tx>
          <c:spPr>
            <a:ln w="28575" cap="rnd">
              <a:solidFill>
                <a:schemeClr val="tx1">
                  <a:lumMod val="95000"/>
                  <a:lumOff val="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'Example 12.3'!$D$4:$D$5</c:f>
              <c:numCache>
                <c:formatCode>General</c:formatCode>
                <c:ptCount val="2"/>
                <c:pt idx="0">
                  <c:v>925</c:v>
                </c:pt>
                <c:pt idx="1">
                  <c:v>925</c:v>
                </c:pt>
              </c:numCache>
            </c:numRef>
          </c:xVal>
          <c:yVal>
            <c:numRef>
              <c:f>'Example 12.3'!$E$4:$E$5</c:f>
              <c:numCache>
                <c:formatCode>General</c:formatCode>
                <c:ptCount val="2"/>
                <c:pt idx="0">
                  <c:v>0</c:v>
                </c:pt>
                <c:pt idx="1">
                  <c:v>160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4E49-FB4B-8EBD-D0CB94A18B45}"/>
            </c:ext>
          </c:extLst>
        </c:ser>
        <c:ser>
          <c:idx val="3"/>
          <c:order val="3"/>
          <c:tx>
            <c:v>Hour 5</c:v>
          </c:tx>
          <c:spPr>
            <a:ln w="28575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'Example 12.3'!$D$6:$D$7</c:f>
              <c:numCache>
                <c:formatCode>General</c:formatCode>
                <c:ptCount val="2"/>
                <c:pt idx="0">
                  <c:v>225</c:v>
                </c:pt>
                <c:pt idx="1">
                  <c:v>225</c:v>
                </c:pt>
              </c:numCache>
            </c:numRef>
          </c:xVal>
          <c:yVal>
            <c:numRef>
              <c:f>'Example 12.3'!$E$6:$E$7</c:f>
              <c:numCache>
                <c:formatCode>General</c:formatCode>
                <c:ptCount val="2"/>
                <c:pt idx="0">
                  <c:v>0</c:v>
                </c:pt>
                <c:pt idx="1">
                  <c:v>160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4E49-FB4B-8EBD-D0CB94A18B45}"/>
            </c:ext>
          </c:extLst>
        </c:ser>
        <c:ser>
          <c:idx val="4"/>
          <c:order val="4"/>
          <c:tx>
            <c:v>Hour 22</c:v>
          </c:tx>
          <c:spPr>
            <a:ln w="28575" cap="rnd">
              <a:solidFill>
                <a:schemeClr val="accent4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'Example 12.3'!$D$8:$D$9</c:f>
              <c:numCache>
                <c:formatCode>General</c:formatCode>
                <c:ptCount val="2"/>
                <c:pt idx="0">
                  <c:v>450</c:v>
                </c:pt>
                <c:pt idx="1">
                  <c:v>450</c:v>
                </c:pt>
              </c:numCache>
            </c:numRef>
          </c:xVal>
          <c:yVal>
            <c:numRef>
              <c:f>'Example 12.3'!$E$8:$E$9</c:f>
              <c:numCache>
                <c:formatCode>General</c:formatCode>
                <c:ptCount val="2"/>
                <c:pt idx="0">
                  <c:v>0</c:v>
                </c:pt>
                <c:pt idx="1">
                  <c:v>160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4E49-FB4B-8EBD-D0CB94A18B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0579519"/>
        <c:axId val="60581247"/>
      </c:scatterChart>
      <c:valAx>
        <c:axId val="6057951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581247"/>
        <c:crosses val="autoZero"/>
        <c:crossBetween val="midCat"/>
      </c:valAx>
      <c:valAx>
        <c:axId val="60581247"/>
        <c:scaling>
          <c:orientation val="minMax"/>
          <c:max val="2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57951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'Example 12.3'!$B$31:$B$54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'Example 12.3'!$C$31:$C$54</c:f>
              <c:numCache>
                <c:formatCode>General</c:formatCode>
                <c:ptCount val="24"/>
                <c:pt idx="0">
                  <c:v>20</c:v>
                </c:pt>
                <c:pt idx="1">
                  <c:v>20</c:v>
                </c:pt>
                <c:pt idx="2">
                  <c:v>15</c:v>
                </c:pt>
                <c:pt idx="3">
                  <c:v>15</c:v>
                </c:pt>
                <c:pt idx="4">
                  <c:v>10</c:v>
                </c:pt>
                <c:pt idx="5">
                  <c:v>15</c:v>
                </c:pt>
                <c:pt idx="6">
                  <c:v>25</c:v>
                </c:pt>
                <c:pt idx="7">
                  <c:v>30</c:v>
                </c:pt>
                <c:pt idx="8">
                  <c:v>35</c:v>
                </c:pt>
                <c:pt idx="9">
                  <c:v>40</c:v>
                </c:pt>
                <c:pt idx="10">
                  <c:v>40</c:v>
                </c:pt>
                <c:pt idx="11">
                  <c:v>50</c:v>
                </c:pt>
                <c:pt idx="12">
                  <c:v>50</c:v>
                </c:pt>
                <c:pt idx="13">
                  <c:v>40</c:v>
                </c:pt>
                <c:pt idx="14">
                  <c:v>40</c:v>
                </c:pt>
                <c:pt idx="15">
                  <c:v>40</c:v>
                </c:pt>
                <c:pt idx="16">
                  <c:v>50</c:v>
                </c:pt>
                <c:pt idx="17">
                  <c:v>65</c:v>
                </c:pt>
                <c:pt idx="18">
                  <c:v>90</c:v>
                </c:pt>
                <c:pt idx="19">
                  <c:v>50</c:v>
                </c:pt>
                <c:pt idx="20">
                  <c:v>40</c:v>
                </c:pt>
                <c:pt idx="21">
                  <c:v>35</c:v>
                </c:pt>
                <c:pt idx="22">
                  <c:v>25</c:v>
                </c:pt>
                <c:pt idx="23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49-B748-A0A1-A47A3C3A76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75159904"/>
        <c:axId val="1275162176"/>
      </c:barChart>
      <c:catAx>
        <c:axId val="1275159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95000"/>
                <a:lumOff val="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5162176"/>
        <c:crosses val="autoZero"/>
        <c:auto val="1"/>
        <c:lblAlgn val="ctr"/>
        <c:lblOffset val="100"/>
        <c:noMultiLvlLbl val="0"/>
      </c:catAx>
      <c:valAx>
        <c:axId val="1275162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5159904"/>
        <c:crosses val="autoZero"/>
        <c:crossBetween val="between"/>
      </c:valAx>
      <c:spPr>
        <a:noFill/>
        <a:ln>
          <a:solidFill>
            <a:schemeClr val="tx1">
              <a:lumMod val="95000"/>
              <a:lumOff val="5000"/>
            </a:schemeClr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'Price Duration Curve'!$B$1:$B$201</c:f>
              <c:numCache>
                <c:formatCode>General</c:formatCode>
                <c:ptCount val="2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1.1415525114155252E-2</c:v>
                </c:pt>
                <c:pt idx="14">
                  <c:v>1.1415525114155252E-2</c:v>
                </c:pt>
                <c:pt idx="15">
                  <c:v>1.1415525114155252E-2</c:v>
                </c:pt>
                <c:pt idx="16">
                  <c:v>1.1415525114155252E-2</c:v>
                </c:pt>
                <c:pt idx="17">
                  <c:v>1.1415525114155252E-2</c:v>
                </c:pt>
                <c:pt idx="18">
                  <c:v>1.1415525114155252E-2</c:v>
                </c:pt>
                <c:pt idx="19">
                  <c:v>2.2831050228310504E-2</c:v>
                </c:pt>
                <c:pt idx="20">
                  <c:v>2.2831050228310504E-2</c:v>
                </c:pt>
                <c:pt idx="21">
                  <c:v>2.2831050228310504E-2</c:v>
                </c:pt>
                <c:pt idx="22">
                  <c:v>3.4246575342465758E-2</c:v>
                </c:pt>
                <c:pt idx="23">
                  <c:v>4.5662100456621009E-2</c:v>
                </c:pt>
                <c:pt idx="24">
                  <c:v>4.5662100456621009E-2</c:v>
                </c:pt>
                <c:pt idx="25">
                  <c:v>5.7077625570776259E-2</c:v>
                </c:pt>
                <c:pt idx="26">
                  <c:v>5.7077625570776259E-2</c:v>
                </c:pt>
                <c:pt idx="27">
                  <c:v>6.8493150684931517E-2</c:v>
                </c:pt>
                <c:pt idx="28">
                  <c:v>7.9908675799086767E-2</c:v>
                </c:pt>
                <c:pt idx="29">
                  <c:v>9.1324200913242018E-2</c:v>
                </c:pt>
                <c:pt idx="30">
                  <c:v>0.10273972602739727</c:v>
                </c:pt>
                <c:pt idx="31">
                  <c:v>0.11415525114155252</c:v>
                </c:pt>
                <c:pt idx="32">
                  <c:v>0.11415525114155252</c:v>
                </c:pt>
                <c:pt idx="33">
                  <c:v>0.11415525114155252</c:v>
                </c:pt>
                <c:pt idx="34">
                  <c:v>0.11415525114155252</c:v>
                </c:pt>
                <c:pt idx="35">
                  <c:v>0.12557077625570778</c:v>
                </c:pt>
                <c:pt idx="36">
                  <c:v>0.13698630136986303</c:v>
                </c:pt>
                <c:pt idx="37">
                  <c:v>0.13698630136986303</c:v>
                </c:pt>
                <c:pt idx="38">
                  <c:v>0.15981735159817353</c:v>
                </c:pt>
                <c:pt idx="39">
                  <c:v>0.18264840182648404</c:v>
                </c:pt>
                <c:pt idx="40">
                  <c:v>0.20547945205479454</c:v>
                </c:pt>
                <c:pt idx="41">
                  <c:v>0.20547945205479454</c:v>
                </c:pt>
                <c:pt idx="42">
                  <c:v>0.21689497716894979</c:v>
                </c:pt>
                <c:pt idx="43">
                  <c:v>0.22831050228310504</c:v>
                </c:pt>
                <c:pt idx="44">
                  <c:v>0.22831050228310504</c:v>
                </c:pt>
                <c:pt idx="45">
                  <c:v>0.23972602739726029</c:v>
                </c:pt>
                <c:pt idx="46">
                  <c:v>0.23972602739726029</c:v>
                </c:pt>
                <c:pt idx="47">
                  <c:v>0.26255707762557079</c:v>
                </c:pt>
                <c:pt idx="48">
                  <c:v>0.27397260273972607</c:v>
                </c:pt>
                <c:pt idx="49">
                  <c:v>0.28538812785388129</c:v>
                </c:pt>
                <c:pt idx="50">
                  <c:v>0.30821917808219179</c:v>
                </c:pt>
                <c:pt idx="51">
                  <c:v>0.34246575342465757</c:v>
                </c:pt>
                <c:pt idx="52">
                  <c:v>0.35388127853881279</c:v>
                </c:pt>
                <c:pt idx="53">
                  <c:v>0.38812785388127857</c:v>
                </c:pt>
                <c:pt idx="54">
                  <c:v>0.3995433789954338</c:v>
                </c:pt>
                <c:pt idx="55">
                  <c:v>0.4452054794520548</c:v>
                </c:pt>
                <c:pt idx="56">
                  <c:v>0.47945205479452058</c:v>
                </c:pt>
                <c:pt idx="57">
                  <c:v>0.49086757990867586</c:v>
                </c:pt>
                <c:pt idx="58">
                  <c:v>0.51369863013698636</c:v>
                </c:pt>
                <c:pt idx="59">
                  <c:v>0.52511415525114158</c:v>
                </c:pt>
                <c:pt idx="60">
                  <c:v>0.55936073059360736</c:v>
                </c:pt>
                <c:pt idx="61">
                  <c:v>0.57077625570776258</c:v>
                </c:pt>
                <c:pt idx="62">
                  <c:v>0.61643835616438358</c:v>
                </c:pt>
                <c:pt idx="63">
                  <c:v>0.69634703196347036</c:v>
                </c:pt>
                <c:pt idx="64">
                  <c:v>0.70776255707762559</c:v>
                </c:pt>
                <c:pt idx="65">
                  <c:v>0.71917808219178092</c:v>
                </c:pt>
                <c:pt idx="66">
                  <c:v>0.71917808219178092</c:v>
                </c:pt>
                <c:pt idx="67">
                  <c:v>0.73059360730593614</c:v>
                </c:pt>
                <c:pt idx="68">
                  <c:v>0.76484018264840192</c:v>
                </c:pt>
                <c:pt idx="69">
                  <c:v>0.79908675799086759</c:v>
                </c:pt>
                <c:pt idx="70">
                  <c:v>0.85616438356164393</c:v>
                </c:pt>
                <c:pt idx="71">
                  <c:v>0.91324200913242015</c:v>
                </c:pt>
                <c:pt idx="72">
                  <c:v>0.97031963470319638</c:v>
                </c:pt>
                <c:pt idx="73">
                  <c:v>1.0045662100456623</c:v>
                </c:pt>
                <c:pt idx="74">
                  <c:v>1.0388127853881279</c:v>
                </c:pt>
                <c:pt idx="75">
                  <c:v>1.1415525114155252</c:v>
                </c:pt>
                <c:pt idx="76">
                  <c:v>1.2785388127853883</c:v>
                </c:pt>
                <c:pt idx="77">
                  <c:v>1.3242009132420092</c:v>
                </c:pt>
                <c:pt idx="78">
                  <c:v>1.3926940639269407</c:v>
                </c:pt>
                <c:pt idx="79">
                  <c:v>1.4611872146118723</c:v>
                </c:pt>
                <c:pt idx="80">
                  <c:v>1.495433789954338</c:v>
                </c:pt>
                <c:pt idx="81">
                  <c:v>1.5410958904109591</c:v>
                </c:pt>
                <c:pt idx="82">
                  <c:v>1.6210045662100458</c:v>
                </c:pt>
                <c:pt idx="83">
                  <c:v>1.7351598173515983</c:v>
                </c:pt>
                <c:pt idx="84">
                  <c:v>1.8150684931506851</c:v>
                </c:pt>
                <c:pt idx="85">
                  <c:v>1.9292237442922375</c:v>
                </c:pt>
                <c:pt idx="86">
                  <c:v>2.031963470319635</c:v>
                </c:pt>
                <c:pt idx="87">
                  <c:v>2.1232876712328768</c:v>
                </c:pt>
                <c:pt idx="88">
                  <c:v>2.2260273972602742</c:v>
                </c:pt>
                <c:pt idx="89">
                  <c:v>2.3059360730593608</c:v>
                </c:pt>
                <c:pt idx="90">
                  <c:v>2.3630136986301373</c:v>
                </c:pt>
                <c:pt idx="91">
                  <c:v>2.4429223744292239</c:v>
                </c:pt>
                <c:pt idx="92">
                  <c:v>2.5570776255707766</c:v>
                </c:pt>
                <c:pt idx="93">
                  <c:v>2.6940639269406392</c:v>
                </c:pt>
                <c:pt idx="94">
                  <c:v>2.762557077625571</c:v>
                </c:pt>
                <c:pt idx="95">
                  <c:v>2.8196347031963471</c:v>
                </c:pt>
                <c:pt idx="96">
                  <c:v>2.9794520547945207</c:v>
                </c:pt>
                <c:pt idx="97">
                  <c:v>3.1392694063926943</c:v>
                </c:pt>
                <c:pt idx="98">
                  <c:v>3.3789954337899544</c:v>
                </c:pt>
                <c:pt idx="99">
                  <c:v>3.6073059360730597</c:v>
                </c:pt>
                <c:pt idx="100">
                  <c:v>3.7671232876712333</c:v>
                </c:pt>
                <c:pt idx="101">
                  <c:v>4.1210045662100461</c:v>
                </c:pt>
                <c:pt idx="102">
                  <c:v>4.3607305936073066</c:v>
                </c:pt>
                <c:pt idx="103">
                  <c:v>4.5662100456621006</c:v>
                </c:pt>
                <c:pt idx="104">
                  <c:v>4.7716894977168955</c:v>
                </c:pt>
                <c:pt idx="105">
                  <c:v>5.0228310502283104</c:v>
                </c:pt>
                <c:pt idx="106">
                  <c:v>5.2397260273972606</c:v>
                </c:pt>
                <c:pt idx="107">
                  <c:v>5.4794520547945211</c:v>
                </c:pt>
                <c:pt idx="108">
                  <c:v>5.7191780821917808</c:v>
                </c:pt>
                <c:pt idx="109">
                  <c:v>5.9589041095890414</c:v>
                </c:pt>
                <c:pt idx="110">
                  <c:v>6.3013698630136989</c:v>
                </c:pt>
                <c:pt idx="111">
                  <c:v>6.6780821917808222</c:v>
                </c:pt>
                <c:pt idx="112">
                  <c:v>6.929223744292238</c:v>
                </c:pt>
                <c:pt idx="113">
                  <c:v>7.3401826484018269</c:v>
                </c:pt>
                <c:pt idx="114">
                  <c:v>7.6484018264840188</c:v>
                </c:pt>
                <c:pt idx="115">
                  <c:v>7.8652968036529689</c:v>
                </c:pt>
                <c:pt idx="116">
                  <c:v>8.2534246575342465</c:v>
                </c:pt>
                <c:pt idx="117">
                  <c:v>8.5730593607305945</c:v>
                </c:pt>
                <c:pt idx="118">
                  <c:v>8.9269406392694073</c:v>
                </c:pt>
                <c:pt idx="119">
                  <c:v>9.4292237442922389</c:v>
                </c:pt>
                <c:pt idx="120">
                  <c:v>9.8173515981735164</c:v>
                </c:pt>
                <c:pt idx="121">
                  <c:v>10.388127853881279</c:v>
                </c:pt>
                <c:pt idx="122">
                  <c:v>11.015981735159817</c:v>
                </c:pt>
                <c:pt idx="123">
                  <c:v>11.56392694063927</c:v>
                </c:pt>
                <c:pt idx="124">
                  <c:v>12.089041095890412</c:v>
                </c:pt>
                <c:pt idx="125">
                  <c:v>12.602739726027398</c:v>
                </c:pt>
                <c:pt idx="126">
                  <c:v>13.173515981735161</c:v>
                </c:pt>
                <c:pt idx="127">
                  <c:v>13.550228310502284</c:v>
                </c:pt>
                <c:pt idx="128">
                  <c:v>14.052511415525116</c:v>
                </c:pt>
                <c:pt idx="129">
                  <c:v>14.543378995433791</c:v>
                </c:pt>
                <c:pt idx="130">
                  <c:v>14.965753424657535</c:v>
                </c:pt>
                <c:pt idx="131">
                  <c:v>15.319634703196348</c:v>
                </c:pt>
                <c:pt idx="132">
                  <c:v>15.707762557077627</c:v>
                </c:pt>
                <c:pt idx="133">
                  <c:v>16.015981735159819</c:v>
                </c:pt>
                <c:pt idx="134">
                  <c:v>16.278538812785389</c:v>
                </c:pt>
                <c:pt idx="135">
                  <c:v>16.632420091324203</c:v>
                </c:pt>
                <c:pt idx="136">
                  <c:v>16.952054794520549</c:v>
                </c:pt>
                <c:pt idx="137">
                  <c:v>17.317351598173516</c:v>
                </c:pt>
                <c:pt idx="138">
                  <c:v>17.716894977168952</c:v>
                </c:pt>
                <c:pt idx="139">
                  <c:v>18.12785388127854</c:v>
                </c:pt>
                <c:pt idx="140">
                  <c:v>18.493150684931507</c:v>
                </c:pt>
                <c:pt idx="141">
                  <c:v>18.904109589041099</c:v>
                </c:pt>
                <c:pt idx="142">
                  <c:v>19.269406392694066</c:v>
                </c:pt>
                <c:pt idx="143">
                  <c:v>19.657534246575345</c:v>
                </c:pt>
                <c:pt idx="144">
                  <c:v>20.102739726027398</c:v>
                </c:pt>
                <c:pt idx="145">
                  <c:v>20.582191780821919</c:v>
                </c:pt>
                <c:pt idx="146">
                  <c:v>21.141552511415526</c:v>
                </c:pt>
                <c:pt idx="147">
                  <c:v>21.803652968036531</c:v>
                </c:pt>
                <c:pt idx="148">
                  <c:v>22.351598173515985</c:v>
                </c:pt>
                <c:pt idx="149">
                  <c:v>23.116438356164384</c:v>
                </c:pt>
                <c:pt idx="150">
                  <c:v>23.94977168949772</c:v>
                </c:pt>
                <c:pt idx="151">
                  <c:v>24.88584474885845</c:v>
                </c:pt>
                <c:pt idx="152">
                  <c:v>26.107305936073061</c:v>
                </c:pt>
                <c:pt idx="153">
                  <c:v>26.963470319634705</c:v>
                </c:pt>
                <c:pt idx="154">
                  <c:v>28.139269406392696</c:v>
                </c:pt>
                <c:pt idx="155">
                  <c:v>29.440639269406393</c:v>
                </c:pt>
                <c:pt idx="156">
                  <c:v>30.662100456621008</c:v>
                </c:pt>
                <c:pt idx="157">
                  <c:v>32.157534246575345</c:v>
                </c:pt>
                <c:pt idx="158">
                  <c:v>33.926940639269411</c:v>
                </c:pt>
                <c:pt idx="159">
                  <c:v>35.525114155251146</c:v>
                </c:pt>
                <c:pt idx="160">
                  <c:v>37.317351598173516</c:v>
                </c:pt>
                <c:pt idx="161">
                  <c:v>39.326484018264843</c:v>
                </c:pt>
                <c:pt idx="162">
                  <c:v>41.643835616438359</c:v>
                </c:pt>
                <c:pt idx="163">
                  <c:v>43.869863013698634</c:v>
                </c:pt>
                <c:pt idx="164">
                  <c:v>46.244292237442927</c:v>
                </c:pt>
                <c:pt idx="165">
                  <c:v>48.858447488584481</c:v>
                </c:pt>
                <c:pt idx="166">
                  <c:v>51.723744292237448</c:v>
                </c:pt>
                <c:pt idx="167">
                  <c:v>54.668949771689505</c:v>
                </c:pt>
                <c:pt idx="168">
                  <c:v>57.968036529680369</c:v>
                </c:pt>
                <c:pt idx="169">
                  <c:v>61.175799086757998</c:v>
                </c:pt>
                <c:pt idx="170">
                  <c:v>64.406392694063925</c:v>
                </c:pt>
                <c:pt idx="171">
                  <c:v>67.51141552511416</c:v>
                </c:pt>
                <c:pt idx="172">
                  <c:v>70.810502283105023</c:v>
                </c:pt>
                <c:pt idx="173">
                  <c:v>74.178082191780831</c:v>
                </c:pt>
                <c:pt idx="174">
                  <c:v>77.009132420091333</c:v>
                </c:pt>
                <c:pt idx="175">
                  <c:v>80.114155251141554</c:v>
                </c:pt>
                <c:pt idx="176">
                  <c:v>82.716894977168948</c:v>
                </c:pt>
                <c:pt idx="177">
                  <c:v>84.874429223744301</c:v>
                </c:pt>
                <c:pt idx="178">
                  <c:v>87.168949771689498</c:v>
                </c:pt>
                <c:pt idx="179">
                  <c:v>89.726027397260282</c:v>
                </c:pt>
                <c:pt idx="180">
                  <c:v>92.739726027397268</c:v>
                </c:pt>
                <c:pt idx="181">
                  <c:v>95.022831050228319</c:v>
                </c:pt>
                <c:pt idx="182">
                  <c:v>96.689497716894977</c:v>
                </c:pt>
                <c:pt idx="183">
                  <c:v>98.12785388127854</c:v>
                </c:pt>
                <c:pt idx="184">
                  <c:v>98.847031963470329</c:v>
                </c:pt>
                <c:pt idx="185">
                  <c:v>99.32648401826485</c:v>
                </c:pt>
                <c:pt idx="186">
                  <c:v>99.531963470319639</c:v>
                </c:pt>
                <c:pt idx="187">
                  <c:v>99.589041095890423</c:v>
                </c:pt>
                <c:pt idx="188">
                  <c:v>99.703196347031977</c:v>
                </c:pt>
                <c:pt idx="189">
                  <c:v>99.794520547945211</c:v>
                </c:pt>
                <c:pt idx="190">
                  <c:v>99.828767123287676</c:v>
                </c:pt>
                <c:pt idx="191">
                  <c:v>99.897260273972606</c:v>
                </c:pt>
                <c:pt idx="192">
                  <c:v>99.94292237442923</c:v>
                </c:pt>
                <c:pt idx="193">
                  <c:v>100</c:v>
                </c:pt>
                <c:pt idx="194">
                  <c:v>100</c:v>
                </c:pt>
                <c:pt idx="195">
                  <c:v>100</c:v>
                </c:pt>
                <c:pt idx="196">
                  <c:v>100</c:v>
                </c:pt>
                <c:pt idx="197">
                  <c:v>100</c:v>
                </c:pt>
                <c:pt idx="198">
                  <c:v>100</c:v>
                </c:pt>
                <c:pt idx="199">
                  <c:v>100</c:v>
                </c:pt>
                <c:pt idx="200">
                  <c:v>100</c:v>
                </c:pt>
              </c:numCache>
            </c:numRef>
          </c:xVal>
          <c:yVal>
            <c:numRef>
              <c:f>'Price Duration Curve'!$C$1:$C$201</c:f>
              <c:numCache>
                <c:formatCode>General</c:formatCode>
                <c:ptCount val="201"/>
                <c:pt idx="0">
                  <c:v>400</c:v>
                </c:pt>
                <c:pt idx="1">
                  <c:v>398</c:v>
                </c:pt>
                <c:pt idx="2">
                  <c:v>396</c:v>
                </c:pt>
                <c:pt idx="3">
                  <c:v>394</c:v>
                </c:pt>
                <c:pt idx="4">
                  <c:v>392</c:v>
                </c:pt>
                <c:pt idx="5">
                  <c:v>390</c:v>
                </c:pt>
                <c:pt idx="6">
                  <c:v>388</c:v>
                </c:pt>
                <c:pt idx="7">
                  <c:v>386</c:v>
                </c:pt>
                <c:pt idx="8">
                  <c:v>384</c:v>
                </c:pt>
                <c:pt idx="9">
                  <c:v>382</c:v>
                </c:pt>
                <c:pt idx="10">
                  <c:v>380</c:v>
                </c:pt>
                <c:pt idx="11">
                  <c:v>378</c:v>
                </c:pt>
                <c:pt idx="12">
                  <c:v>376</c:v>
                </c:pt>
                <c:pt idx="13">
                  <c:v>374</c:v>
                </c:pt>
                <c:pt idx="14">
                  <c:v>372</c:v>
                </c:pt>
                <c:pt idx="15">
                  <c:v>370</c:v>
                </c:pt>
                <c:pt idx="16">
                  <c:v>368</c:v>
                </c:pt>
                <c:pt idx="17">
                  <c:v>366</c:v>
                </c:pt>
                <c:pt idx="18">
                  <c:v>364</c:v>
                </c:pt>
                <c:pt idx="19">
                  <c:v>362</c:v>
                </c:pt>
                <c:pt idx="20">
                  <c:v>360</c:v>
                </c:pt>
                <c:pt idx="21">
                  <c:v>358</c:v>
                </c:pt>
                <c:pt idx="22">
                  <c:v>356</c:v>
                </c:pt>
                <c:pt idx="23">
                  <c:v>354</c:v>
                </c:pt>
                <c:pt idx="24">
                  <c:v>352</c:v>
                </c:pt>
                <c:pt idx="25">
                  <c:v>350</c:v>
                </c:pt>
                <c:pt idx="26">
                  <c:v>348</c:v>
                </c:pt>
                <c:pt idx="27">
                  <c:v>346</c:v>
                </c:pt>
                <c:pt idx="28">
                  <c:v>344</c:v>
                </c:pt>
                <c:pt idx="29">
                  <c:v>342</c:v>
                </c:pt>
                <c:pt idx="30">
                  <c:v>340</c:v>
                </c:pt>
                <c:pt idx="31">
                  <c:v>338</c:v>
                </c:pt>
                <c:pt idx="32">
                  <c:v>336</c:v>
                </c:pt>
                <c:pt idx="33">
                  <c:v>334</c:v>
                </c:pt>
                <c:pt idx="34">
                  <c:v>332</c:v>
                </c:pt>
                <c:pt idx="35">
                  <c:v>330</c:v>
                </c:pt>
                <c:pt idx="36">
                  <c:v>328</c:v>
                </c:pt>
                <c:pt idx="37">
                  <c:v>326</c:v>
                </c:pt>
                <c:pt idx="38">
                  <c:v>324</c:v>
                </c:pt>
                <c:pt idx="39">
                  <c:v>322</c:v>
                </c:pt>
                <c:pt idx="40">
                  <c:v>320</c:v>
                </c:pt>
                <c:pt idx="41">
                  <c:v>318</c:v>
                </c:pt>
                <c:pt idx="42">
                  <c:v>316</c:v>
                </c:pt>
                <c:pt idx="43">
                  <c:v>314</c:v>
                </c:pt>
                <c:pt idx="44">
                  <c:v>312</c:v>
                </c:pt>
                <c:pt idx="45">
                  <c:v>310</c:v>
                </c:pt>
                <c:pt idx="46">
                  <c:v>308</c:v>
                </c:pt>
                <c:pt idx="47">
                  <c:v>306</c:v>
                </c:pt>
                <c:pt idx="48">
                  <c:v>304</c:v>
                </c:pt>
                <c:pt idx="49">
                  <c:v>302</c:v>
                </c:pt>
                <c:pt idx="50">
                  <c:v>300</c:v>
                </c:pt>
                <c:pt idx="51">
                  <c:v>298</c:v>
                </c:pt>
                <c:pt idx="52">
                  <c:v>296</c:v>
                </c:pt>
                <c:pt idx="53">
                  <c:v>294</c:v>
                </c:pt>
                <c:pt idx="54">
                  <c:v>292</c:v>
                </c:pt>
                <c:pt idx="55">
                  <c:v>290</c:v>
                </c:pt>
                <c:pt idx="56">
                  <c:v>288</c:v>
                </c:pt>
                <c:pt idx="57">
                  <c:v>286</c:v>
                </c:pt>
                <c:pt idx="58">
                  <c:v>284</c:v>
                </c:pt>
                <c:pt idx="59">
                  <c:v>282</c:v>
                </c:pt>
                <c:pt idx="60">
                  <c:v>280</c:v>
                </c:pt>
                <c:pt idx="61">
                  <c:v>278</c:v>
                </c:pt>
                <c:pt idx="62">
                  <c:v>276</c:v>
                </c:pt>
                <c:pt idx="63">
                  <c:v>274</c:v>
                </c:pt>
                <c:pt idx="64">
                  <c:v>272</c:v>
                </c:pt>
                <c:pt idx="65">
                  <c:v>270</c:v>
                </c:pt>
                <c:pt idx="66">
                  <c:v>268</c:v>
                </c:pt>
                <c:pt idx="67">
                  <c:v>266</c:v>
                </c:pt>
                <c:pt idx="68">
                  <c:v>264</c:v>
                </c:pt>
                <c:pt idx="69">
                  <c:v>262</c:v>
                </c:pt>
                <c:pt idx="70">
                  <c:v>260</c:v>
                </c:pt>
                <c:pt idx="71">
                  <c:v>258</c:v>
                </c:pt>
                <c:pt idx="72">
                  <c:v>256</c:v>
                </c:pt>
                <c:pt idx="73">
                  <c:v>254</c:v>
                </c:pt>
                <c:pt idx="74">
                  <c:v>252</c:v>
                </c:pt>
                <c:pt idx="75">
                  <c:v>250</c:v>
                </c:pt>
                <c:pt idx="76">
                  <c:v>248</c:v>
                </c:pt>
                <c:pt idx="77">
                  <c:v>246</c:v>
                </c:pt>
                <c:pt idx="78">
                  <c:v>244</c:v>
                </c:pt>
                <c:pt idx="79">
                  <c:v>242</c:v>
                </c:pt>
                <c:pt idx="80">
                  <c:v>240</c:v>
                </c:pt>
                <c:pt idx="81">
                  <c:v>238</c:v>
                </c:pt>
                <c:pt idx="82">
                  <c:v>236</c:v>
                </c:pt>
                <c:pt idx="83">
                  <c:v>234</c:v>
                </c:pt>
                <c:pt idx="84">
                  <c:v>232</c:v>
                </c:pt>
                <c:pt idx="85">
                  <c:v>230</c:v>
                </c:pt>
                <c:pt idx="86">
                  <c:v>228</c:v>
                </c:pt>
                <c:pt idx="87">
                  <c:v>226</c:v>
                </c:pt>
                <c:pt idx="88">
                  <c:v>224</c:v>
                </c:pt>
                <c:pt idx="89">
                  <c:v>222</c:v>
                </c:pt>
                <c:pt idx="90">
                  <c:v>220</c:v>
                </c:pt>
                <c:pt idx="91">
                  <c:v>218</c:v>
                </c:pt>
                <c:pt idx="92">
                  <c:v>216</c:v>
                </c:pt>
                <c:pt idx="93">
                  <c:v>214</c:v>
                </c:pt>
                <c:pt idx="94">
                  <c:v>212</c:v>
                </c:pt>
                <c:pt idx="95">
                  <c:v>210</c:v>
                </c:pt>
                <c:pt idx="96">
                  <c:v>208</c:v>
                </c:pt>
                <c:pt idx="97">
                  <c:v>206</c:v>
                </c:pt>
                <c:pt idx="98">
                  <c:v>204</c:v>
                </c:pt>
                <c:pt idx="99">
                  <c:v>202</c:v>
                </c:pt>
                <c:pt idx="100">
                  <c:v>200</c:v>
                </c:pt>
                <c:pt idx="101">
                  <c:v>198</c:v>
                </c:pt>
                <c:pt idx="102">
                  <c:v>196</c:v>
                </c:pt>
                <c:pt idx="103">
                  <c:v>194</c:v>
                </c:pt>
                <c:pt idx="104">
                  <c:v>192</c:v>
                </c:pt>
                <c:pt idx="105">
                  <c:v>190</c:v>
                </c:pt>
                <c:pt idx="106">
                  <c:v>188</c:v>
                </c:pt>
                <c:pt idx="107">
                  <c:v>186</c:v>
                </c:pt>
                <c:pt idx="108">
                  <c:v>184</c:v>
                </c:pt>
                <c:pt idx="109">
                  <c:v>182</c:v>
                </c:pt>
                <c:pt idx="110">
                  <c:v>180</c:v>
                </c:pt>
                <c:pt idx="111">
                  <c:v>178</c:v>
                </c:pt>
                <c:pt idx="112">
                  <c:v>176</c:v>
                </c:pt>
                <c:pt idx="113">
                  <c:v>174</c:v>
                </c:pt>
                <c:pt idx="114">
                  <c:v>172</c:v>
                </c:pt>
                <c:pt idx="115">
                  <c:v>170</c:v>
                </c:pt>
                <c:pt idx="116">
                  <c:v>168</c:v>
                </c:pt>
                <c:pt idx="117">
                  <c:v>166</c:v>
                </c:pt>
                <c:pt idx="118">
                  <c:v>164</c:v>
                </c:pt>
                <c:pt idx="119">
                  <c:v>162</c:v>
                </c:pt>
                <c:pt idx="120">
                  <c:v>160</c:v>
                </c:pt>
                <c:pt idx="121">
                  <c:v>158</c:v>
                </c:pt>
                <c:pt idx="122">
                  <c:v>156</c:v>
                </c:pt>
                <c:pt idx="123">
                  <c:v>154</c:v>
                </c:pt>
                <c:pt idx="124">
                  <c:v>152</c:v>
                </c:pt>
                <c:pt idx="125">
                  <c:v>150</c:v>
                </c:pt>
                <c:pt idx="126">
                  <c:v>148</c:v>
                </c:pt>
                <c:pt idx="127">
                  <c:v>146</c:v>
                </c:pt>
                <c:pt idx="128">
                  <c:v>144</c:v>
                </c:pt>
                <c:pt idx="129">
                  <c:v>142</c:v>
                </c:pt>
                <c:pt idx="130">
                  <c:v>140</c:v>
                </c:pt>
                <c:pt idx="131">
                  <c:v>138</c:v>
                </c:pt>
                <c:pt idx="132">
                  <c:v>136</c:v>
                </c:pt>
                <c:pt idx="133">
                  <c:v>134</c:v>
                </c:pt>
                <c:pt idx="134">
                  <c:v>132</c:v>
                </c:pt>
                <c:pt idx="135">
                  <c:v>130</c:v>
                </c:pt>
                <c:pt idx="136">
                  <c:v>128</c:v>
                </c:pt>
                <c:pt idx="137">
                  <c:v>126</c:v>
                </c:pt>
                <c:pt idx="138">
                  <c:v>124</c:v>
                </c:pt>
                <c:pt idx="139">
                  <c:v>122</c:v>
                </c:pt>
                <c:pt idx="140">
                  <c:v>120</c:v>
                </c:pt>
                <c:pt idx="141">
                  <c:v>118</c:v>
                </c:pt>
                <c:pt idx="142">
                  <c:v>116</c:v>
                </c:pt>
                <c:pt idx="143">
                  <c:v>114</c:v>
                </c:pt>
                <c:pt idx="144">
                  <c:v>112</c:v>
                </c:pt>
                <c:pt idx="145">
                  <c:v>110</c:v>
                </c:pt>
                <c:pt idx="146">
                  <c:v>108</c:v>
                </c:pt>
                <c:pt idx="147">
                  <c:v>106</c:v>
                </c:pt>
                <c:pt idx="148">
                  <c:v>104</c:v>
                </c:pt>
                <c:pt idx="149">
                  <c:v>102</c:v>
                </c:pt>
                <c:pt idx="150">
                  <c:v>100</c:v>
                </c:pt>
                <c:pt idx="151">
                  <c:v>98</c:v>
                </c:pt>
                <c:pt idx="152">
                  <c:v>96</c:v>
                </c:pt>
                <c:pt idx="153">
                  <c:v>94</c:v>
                </c:pt>
                <c:pt idx="154">
                  <c:v>92</c:v>
                </c:pt>
                <c:pt idx="155">
                  <c:v>90</c:v>
                </c:pt>
                <c:pt idx="156">
                  <c:v>88</c:v>
                </c:pt>
                <c:pt idx="157">
                  <c:v>86</c:v>
                </c:pt>
                <c:pt idx="158">
                  <c:v>84</c:v>
                </c:pt>
                <c:pt idx="159">
                  <c:v>82</c:v>
                </c:pt>
                <c:pt idx="160">
                  <c:v>80</c:v>
                </c:pt>
                <c:pt idx="161">
                  <c:v>78</c:v>
                </c:pt>
                <c:pt idx="162">
                  <c:v>76</c:v>
                </c:pt>
                <c:pt idx="163">
                  <c:v>74</c:v>
                </c:pt>
                <c:pt idx="164">
                  <c:v>72</c:v>
                </c:pt>
                <c:pt idx="165">
                  <c:v>70</c:v>
                </c:pt>
                <c:pt idx="166">
                  <c:v>68</c:v>
                </c:pt>
                <c:pt idx="167">
                  <c:v>66</c:v>
                </c:pt>
                <c:pt idx="168">
                  <c:v>64</c:v>
                </c:pt>
                <c:pt idx="169">
                  <c:v>62</c:v>
                </c:pt>
                <c:pt idx="170">
                  <c:v>60</c:v>
                </c:pt>
                <c:pt idx="171">
                  <c:v>58</c:v>
                </c:pt>
                <c:pt idx="172">
                  <c:v>56</c:v>
                </c:pt>
                <c:pt idx="173">
                  <c:v>54</c:v>
                </c:pt>
                <c:pt idx="174">
                  <c:v>52</c:v>
                </c:pt>
                <c:pt idx="175">
                  <c:v>50</c:v>
                </c:pt>
                <c:pt idx="176">
                  <c:v>48</c:v>
                </c:pt>
                <c:pt idx="177">
                  <c:v>46</c:v>
                </c:pt>
                <c:pt idx="178">
                  <c:v>44</c:v>
                </c:pt>
                <c:pt idx="179">
                  <c:v>42</c:v>
                </c:pt>
                <c:pt idx="180">
                  <c:v>40</c:v>
                </c:pt>
                <c:pt idx="181">
                  <c:v>38</c:v>
                </c:pt>
                <c:pt idx="182">
                  <c:v>36</c:v>
                </c:pt>
                <c:pt idx="183">
                  <c:v>34</c:v>
                </c:pt>
                <c:pt idx="184">
                  <c:v>32</c:v>
                </c:pt>
                <c:pt idx="185">
                  <c:v>30</c:v>
                </c:pt>
                <c:pt idx="186">
                  <c:v>28</c:v>
                </c:pt>
                <c:pt idx="187">
                  <c:v>26</c:v>
                </c:pt>
                <c:pt idx="188">
                  <c:v>24</c:v>
                </c:pt>
                <c:pt idx="189">
                  <c:v>22</c:v>
                </c:pt>
                <c:pt idx="190">
                  <c:v>20</c:v>
                </c:pt>
                <c:pt idx="191">
                  <c:v>18</c:v>
                </c:pt>
                <c:pt idx="192">
                  <c:v>16</c:v>
                </c:pt>
                <c:pt idx="193">
                  <c:v>14</c:v>
                </c:pt>
                <c:pt idx="194">
                  <c:v>12</c:v>
                </c:pt>
                <c:pt idx="195">
                  <c:v>10</c:v>
                </c:pt>
                <c:pt idx="196">
                  <c:v>8</c:v>
                </c:pt>
                <c:pt idx="197">
                  <c:v>6</c:v>
                </c:pt>
                <c:pt idx="198">
                  <c:v>4</c:v>
                </c:pt>
                <c:pt idx="199">
                  <c:v>2</c:v>
                </c:pt>
                <c:pt idx="200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4C6-FF4B-9F3C-1F522E3898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41261600"/>
        <c:axId val="1341797312"/>
      </c:scatterChart>
      <c:valAx>
        <c:axId val="1341261600"/>
        <c:scaling>
          <c:orientation val="minMax"/>
          <c:max val="1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1797312"/>
        <c:crosses val="autoZero"/>
        <c:crossBetween val="midCat"/>
      </c:valAx>
      <c:valAx>
        <c:axId val="1341797312"/>
        <c:scaling>
          <c:orientation val="minMax"/>
          <c:max val="4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12616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'Example 12.4'!$C$2:$C$13</c:f>
              <c:numCache>
                <c:formatCode>General</c:formatCode>
                <c:ptCount val="12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150</c:v>
                </c:pt>
                <c:pt idx="4">
                  <c:v>150</c:v>
                </c:pt>
                <c:pt idx="5">
                  <c:v>200</c:v>
                </c:pt>
                <c:pt idx="6">
                  <c:v>200</c:v>
                </c:pt>
                <c:pt idx="7">
                  <c:v>300</c:v>
                </c:pt>
                <c:pt idx="8">
                  <c:v>300</c:v>
                </c:pt>
                <c:pt idx="9">
                  <c:v>400</c:v>
                </c:pt>
                <c:pt idx="10">
                  <c:v>400</c:v>
                </c:pt>
                <c:pt idx="11">
                  <c:v>450</c:v>
                </c:pt>
              </c:numCache>
            </c:numRef>
          </c:xVal>
          <c:yVal>
            <c:numRef>
              <c:f>'Example 12.4'!$D$2:$D$13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10</c:v>
                </c:pt>
                <c:pt idx="3">
                  <c:v>10</c:v>
                </c:pt>
                <c:pt idx="4">
                  <c:v>20</c:v>
                </c:pt>
                <c:pt idx="5">
                  <c:v>20</c:v>
                </c:pt>
                <c:pt idx="6">
                  <c:v>30</c:v>
                </c:pt>
                <c:pt idx="7">
                  <c:v>30</c:v>
                </c:pt>
                <c:pt idx="8">
                  <c:v>35</c:v>
                </c:pt>
                <c:pt idx="9">
                  <c:v>35</c:v>
                </c:pt>
                <c:pt idx="10">
                  <c:v>50</c:v>
                </c:pt>
                <c:pt idx="11">
                  <c:v>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E1A-1F4C-8554-B2B8B970B622}"/>
            </c:ext>
          </c:extLst>
        </c:ser>
        <c:ser>
          <c:idx val="1"/>
          <c:order val="1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'Example 12.4'!$F$2:$F$3</c:f>
              <c:numCache>
                <c:formatCode>General</c:formatCode>
                <c:ptCount val="2"/>
                <c:pt idx="0">
                  <c:v>275</c:v>
                </c:pt>
                <c:pt idx="1">
                  <c:v>275</c:v>
                </c:pt>
              </c:numCache>
            </c:numRef>
          </c:xVal>
          <c:yVal>
            <c:numRef>
              <c:f>'Example 12.4'!$G$2:$G$3</c:f>
              <c:numCache>
                <c:formatCode>General</c:formatCode>
                <c:ptCount val="2"/>
                <c:pt idx="0">
                  <c:v>0</c:v>
                </c:pt>
                <c:pt idx="1">
                  <c:v>100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E1A-1F4C-8554-B2B8B970B6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9047103"/>
        <c:axId val="308683823"/>
      </c:scatterChart>
      <c:valAx>
        <c:axId val="309047103"/>
        <c:scaling>
          <c:orientation val="minMax"/>
          <c:max val="5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8683823"/>
        <c:crosses val="autoZero"/>
        <c:crossBetween val="midCat"/>
      </c:valAx>
      <c:valAx>
        <c:axId val="308683823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904710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Eastern Region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'Example 12.4'!$C$16:$C$27</c:f>
              <c:numCache>
                <c:formatCode>General</c:formatCode>
                <c:ptCount val="12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200</c:v>
                </c:pt>
                <c:pt idx="4">
                  <c:v>200</c:v>
                </c:pt>
                <c:pt idx="5">
                  <c:v>300</c:v>
                </c:pt>
                <c:pt idx="6">
                  <c:v>300</c:v>
                </c:pt>
                <c:pt idx="7">
                  <c:v>400</c:v>
                </c:pt>
                <c:pt idx="8">
                  <c:v>400</c:v>
                </c:pt>
                <c:pt idx="9">
                  <c:v>450</c:v>
                </c:pt>
                <c:pt idx="10">
                  <c:v>450</c:v>
                </c:pt>
                <c:pt idx="11">
                  <c:v>500</c:v>
                </c:pt>
              </c:numCache>
            </c:numRef>
          </c:xVal>
          <c:yVal>
            <c:numRef>
              <c:f>'Example 12.4'!$D$16:$D$27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15</c:v>
                </c:pt>
                <c:pt idx="3">
                  <c:v>15</c:v>
                </c:pt>
                <c:pt idx="4">
                  <c:v>25</c:v>
                </c:pt>
                <c:pt idx="5">
                  <c:v>25</c:v>
                </c:pt>
                <c:pt idx="6">
                  <c:v>40</c:v>
                </c:pt>
                <c:pt idx="7">
                  <c:v>40</c:v>
                </c:pt>
                <c:pt idx="8">
                  <c:v>65</c:v>
                </c:pt>
                <c:pt idx="9">
                  <c:v>65</c:v>
                </c:pt>
                <c:pt idx="10">
                  <c:v>90</c:v>
                </c:pt>
                <c:pt idx="11">
                  <c:v>90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832-AD44-9CBD-6C3A6C6326F0}"/>
            </c:ext>
          </c:extLst>
        </c:ser>
        <c:ser>
          <c:idx val="1"/>
          <c:order val="1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'Example 12.4'!$F$16:$F$17</c:f>
              <c:numCache>
                <c:formatCode>General</c:formatCode>
                <c:ptCount val="2"/>
                <c:pt idx="0">
                  <c:v>475</c:v>
                </c:pt>
                <c:pt idx="1">
                  <c:v>475</c:v>
                </c:pt>
              </c:numCache>
            </c:numRef>
          </c:xVal>
          <c:yVal>
            <c:numRef>
              <c:f>'Example 12.4'!$G$16:$G$17</c:f>
              <c:numCache>
                <c:formatCode>General</c:formatCode>
                <c:ptCount val="2"/>
                <c:pt idx="0">
                  <c:v>0</c:v>
                </c:pt>
                <c:pt idx="1">
                  <c:v>100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832-AD44-9CBD-6C3A6C6326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09602544"/>
        <c:axId val="1309564560"/>
      </c:scatterChart>
      <c:valAx>
        <c:axId val="1309602544"/>
        <c:scaling>
          <c:orientation val="minMax"/>
          <c:max val="5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9564560"/>
        <c:crosses val="autoZero"/>
        <c:crossBetween val="midCat"/>
      </c:valAx>
      <c:valAx>
        <c:axId val="1309564560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96025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2"/>
          <c:order val="0"/>
          <c:tx>
            <c:v>Demand Curve</c:v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'Example 12.2'!$F$2:$F$25</c:f>
              <c:numCache>
                <c:formatCode>General</c:formatCode>
                <c:ptCount val="24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200</c:v>
                </c:pt>
                <c:pt idx="4">
                  <c:v>200</c:v>
                </c:pt>
                <c:pt idx="5">
                  <c:v>300</c:v>
                </c:pt>
                <c:pt idx="6">
                  <c:v>300</c:v>
                </c:pt>
                <c:pt idx="7">
                  <c:v>400</c:v>
                </c:pt>
                <c:pt idx="8">
                  <c:v>400</c:v>
                </c:pt>
                <c:pt idx="9">
                  <c:v>500</c:v>
                </c:pt>
                <c:pt idx="10">
                  <c:v>500</c:v>
                </c:pt>
                <c:pt idx="11">
                  <c:v>600</c:v>
                </c:pt>
                <c:pt idx="12">
                  <c:v>600</c:v>
                </c:pt>
                <c:pt idx="13">
                  <c:v>650</c:v>
                </c:pt>
                <c:pt idx="14">
                  <c:v>650</c:v>
                </c:pt>
                <c:pt idx="15">
                  <c:v>700</c:v>
                </c:pt>
                <c:pt idx="16">
                  <c:v>700</c:v>
                </c:pt>
                <c:pt idx="17">
                  <c:v>750</c:v>
                </c:pt>
                <c:pt idx="18">
                  <c:v>750</c:v>
                </c:pt>
                <c:pt idx="19">
                  <c:v>800</c:v>
                </c:pt>
                <c:pt idx="20">
                  <c:v>800</c:v>
                </c:pt>
                <c:pt idx="21">
                  <c:v>850</c:v>
                </c:pt>
                <c:pt idx="22">
                  <c:v>850</c:v>
                </c:pt>
                <c:pt idx="23">
                  <c:v>900</c:v>
                </c:pt>
              </c:numCache>
            </c:numRef>
          </c:xVal>
          <c:yVal>
            <c:numRef>
              <c:f>'Example 12.2'!$G$2:$G$25</c:f>
              <c:numCache>
                <c:formatCode>General</c:formatCode>
                <c:ptCount val="24"/>
                <c:pt idx="0">
                  <c:v>200</c:v>
                </c:pt>
                <c:pt idx="1">
                  <c:v>200</c:v>
                </c:pt>
                <c:pt idx="2">
                  <c:v>200</c:v>
                </c:pt>
                <c:pt idx="3">
                  <c:v>200</c:v>
                </c:pt>
                <c:pt idx="4">
                  <c:v>200</c:v>
                </c:pt>
                <c:pt idx="5">
                  <c:v>200</c:v>
                </c:pt>
                <c:pt idx="6">
                  <c:v>200</c:v>
                </c:pt>
                <c:pt idx="7">
                  <c:v>200</c:v>
                </c:pt>
                <c:pt idx="8">
                  <c:v>175</c:v>
                </c:pt>
                <c:pt idx="9">
                  <c:v>175</c:v>
                </c:pt>
                <c:pt idx="10">
                  <c:v>175</c:v>
                </c:pt>
                <c:pt idx="11">
                  <c:v>175</c:v>
                </c:pt>
                <c:pt idx="12">
                  <c:v>175</c:v>
                </c:pt>
                <c:pt idx="13">
                  <c:v>175</c:v>
                </c:pt>
                <c:pt idx="14">
                  <c:v>175</c:v>
                </c:pt>
                <c:pt idx="15">
                  <c:v>175</c:v>
                </c:pt>
                <c:pt idx="16">
                  <c:v>150</c:v>
                </c:pt>
                <c:pt idx="17">
                  <c:v>150</c:v>
                </c:pt>
                <c:pt idx="18">
                  <c:v>15</c:v>
                </c:pt>
                <c:pt idx="19">
                  <c:v>15</c:v>
                </c:pt>
                <c:pt idx="20">
                  <c:v>10</c:v>
                </c:pt>
                <c:pt idx="21">
                  <c:v>10</c:v>
                </c:pt>
                <c:pt idx="22">
                  <c:v>5</c:v>
                </c:pt>
                <c:pt idx="23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71F-C440-8F60-FFBE15FDC8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0579519"/>
        <c:axId val="60581247"/>
      </c:scatterChart>
      <c:valAx>
        <c:axId val="6057951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581247"/>
        <c:crosses val="autoZero"/>
        <c:crossBetween val="midCat"/>
      </c:valAx>
      <c:valAx>
        <c:axId val="60581247"/>
        <c:scaling>
          <c:orientation val="minMax"/>
          <c:max val="2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57951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2395064891407749"/>
          <c:y val="0.94558125175090613"/>
          <c:w val="0.35209870217184497"/>
          <c:h val="4.899934049648176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Supply Curve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'Example 12.2'!$C$2:$C$25</c:f>
              <c:numCache>
                <c:formatCode>General</c:formatCode>
                <c:ptCount val="24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200</c:v>
                </c:pt>
                <c:pt idx="4">
                  <c:v>200</c:v>
                </c:pt>
                <c:pt idx="5">
                  <c:v>250</c:v>
                </c:pt>
                <c:pt idx="6">
                  <c:v>250</c:v>
                </c:pt>
                <c:pt idx="7">
                  <c:v>350</c:v>
                </c:pt>
                <c:pt idx="8">
                  <c:v>350</c:v>
                </c:pt>
                <c:pt idx="9">
                  <c:v>400</c:v>
                </c:pt>
                <c:pt idx="10">
                  <c:v>400</c:v>
                </c:pt>
                <c:pt idx="11">
                  <c:v>500</c:v>
                </c:pt>
                <c:pt idx="12">
                  <c:v>500</c:v>
                </c:pt>
                <c:pt idx="13">
                  <c:v>600</c:v>
                </c:pt>
                <c:pt idx="14">
                  <c:v>600</c:v>
                </c:pt>
                <c:pt idx="15">
                  <c:v>700</c:v>
                </c:pt>
                <c:pt idx="16">
                  <c:v>700</c:v>
                </c:pt>
                <c:pt idx="17">
                  <c:v>800</c:v>
                </c:pt>
                <c:pt idx="18">
                  <c:v>800</c:v>
                </c:pt>
                <c:pt idx="19">
                  <c:v>850</c:v>
                </c:pt>
                <c:pt idx="20">
                  <c:v>850</c:v>
                </c:pt>
                <c:pt idx="21">
                  <c:v>900</c:v>
                </c:pt>
                <c:pt idx="22">
                  <c:v>900</c:v>
                </c:pt>
                <c:pt idx="23">
                  <c:v>950</c:v>
                </c:pt>
              </c:numCache>
            </c:numRef>
          </c:xVal>
          <c:yVal>
            <c:numRef>
              <c:f>'Example 12.2'!$D$2:$D$25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10</c:v>
                </c:pt>
                <c:pt idx="5">
                  <c:v>10</c:v>
                </c:pt>
                <c:pt idx="6">
                  <c:v>15</c:v>
                </c:pt>
                <c:pt idx="7">
                  <c:v>15</c:v>
                </c:pt>
                <c:pt idx="8">
                  <c:v>20</c:v>
                </c:pt>
                <c:pt idx="9">
                  <c:v>20</c:v>
                </c:pt>
                <c:pt idx="10">
                  <c:v>25</c:v>
                </c:pt>
                <c:pt idx="11">
                  <c:v>25</c:v>
                </c:pt>
                <c:pt idx="12">
                  <c:v>30</c:v>
                </c:pt>
                <c:pt idx="13">
                  <c:v>30</c:v>
                </c:pt>
                <c:pt idx="14">
                  <c:v>35</c:v>
                </c:pt>
                <c:pt idx="15">
                  <c:v>35</c:v>
                </c:pt>
                <c:pt idx="16">
                  <c:v>40</c:v>
                </c:pt>
                <c:pt idx="17">
                  <c:v>40</c:v>
                </c:pt>
                <c:pt idx="18">
                  <c:v>50</c:v>
                </c:pt>
                <c:pt idx="19">
                  <c:v>50</c:v>
                </c:pt>
                <c:pt idx="20">
                  <c:v>65</c:v>
                </c:pt>
                <c:pt idx="21">
                  <c:v>65</c:v>
                </c:pt>
                <c:pt idx="22">
                  <c:v>90</c:v>
                </c:pt>
                <c:pt idx="23">
                  <c:v>90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8E1-A04D-A31F-1C2F79A461C0}"/>
            </c:ext>
          </c:extLst>
        </c:ser>
        <c:ser>
          <c:idx val="2"/>
          <c:order val="1"/>
          <c:tx>
            <c:v>Demand Curve</c:v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'Example 12.2'!$F$2:$F$25</c:f>
              <c:numCache>
                <c:formatCode>General</c:formatCode>
                <c:ptCount val="24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200</c:v>
                </c:pt>
                <c:pt idx="4">
                  <c:v>200</c:v>
                </c:pt>
                <c:pt idx="5">
                  <c:v>300</c:v>
                </c:pt>
                <c:pt idx="6">
                  <c:v>300</c:v>
                </c:pt>
                <c:pt idx="7">
                  <c:v>400</c:v>
                </c:pt>
                <c:pt idx="8">
                  <c:v>400</c:v>
                </c:pt>
                <c:pt idx="9">
                  <c:v>500</c:v>
                </c:pt>
                <c:pt idx="10">
                  <c:v>500</c:v>
                </c:pt>
                <c:pt idx="11">
                  <c:v>600</c:v>
                </c:pt>
                <c:pt idx="12">
                  <c:v>600</c:v>
                </c:pt>
                <c:pt idx="13">
                  <c:v>650</c:v>
                </c:pt>
                <c:pt idx="14">
                  <c:v>650</c:v>
                </c:pt>
                <c:pt idx="15">
                  <c:v>700</c:v>
                </c:pt>
                <c:pt idx="16">
                  <c:v>700</c:v>
                </c:pt>
                <c:pt idx="17">
                  <c:v>750</c:v>
                </c:pt>
                <c:pt idx="18">
                  <c:v>750</c:v>
                </c:pt>
                <c:pt idx="19">
                  <c:v>800</c:v>
                </c:pt>
                <c:pt idx="20">
                  <c:v>800</c:v>
                </c:pt>
                <c:pt idx="21">
                  <c:v>850</c:v>
                </c:pt>
                <c:pt idx="22">
                  <c:v>850</c:v>
                </c:pt>
                <c:pt idx="23">
                  <c:v>900</c:v>
                </c:pt>
              </c:numCache>
            </c:numRef>
          </c:xVal>
          <c:yVal>
            <c:numRef>
              <c:f>'Example 12.2'!$G$2:$G$25</c:f>
              <c:numCache>
                <c:formatCode>General</c:formatCode>
                <c:ptCount val="24"/>
                <c:pt idx="0">
                  <c:v>200</c:v>
                </c:pt>
                <c:pt idx="1">
                  <c:v>200</c:v>
                </c:pt>
                <c:pt idx="2">
                  <c:v>200</c:v>
                </c:pt>
                <c:pt idx="3">
                  <c:v>200</c:v>
                </c:pt>
                <c:pt idx="4">
                  <c:v>200</c:v>
                </c:pt>
                <c:pt idx="5">
                  <c:v>200</c:v>
                </c:pt>
                <c:pt idx="6">
                  <c:v>200</c:v>
                </c:pt>
                <c:pt idx="7">
                  <c:v>200</c:v>
                </c:pt>
                <c:pt idx="8">
                  <c:v>175</c:v>
                </c:pt>
                <c:pt idx="9">
                  <c:v>175</c:v>
                </c:pt>
                <c:pt idx="10">
                  <c:v>175</c:v>
                </c:pt>
                <c:pt idx="11">
                  <c:v>175</c:v>
                </c:pt>
                <c:pt idx="12">
                  <c:v>175</c:v>
                </c:pt>
                <c:pt idx="13">
                  <c:v>175</c:v>
                </c:pt>
                <c:pt idx="14">
                  <c:v>175</c:v>
                </c:pt>
                <c:pt idx="15">
                  <c:v>175</c:v>
                </c:pt>
                <c:pt idx="16">
                  <c:v>150</c:v>
                </c:pt>
                <c:pt idx="17">
                  <c:v>150</c:v>
                </c:pt>
                <c:pt idx="18">
                  <c:v>15</c:v>
                </c:pt>
                <c:pt idx="19">
                  <c:v>15</c:v>
                </c:pt>
                <c:pt idx="20">
                  <c:v>10</c:v>
                </c:pt>
                <c:pt idx="21">
                  <c:v>10</c:v>
                </c:pt>
                <c:pt idx="22">
                  <c:v>5</c:v>
                </c:pt>
                <c:pt idx="23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8E1-A04D-A31F-1C2F79A461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0579519"/>
        <c:axId val="60581247"/>
      </c:scatterChart>
      <c:valAx>
        <c:axId val="6057951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581247"/>
        <c:crosses val="autoZero"/>
        <c:crossBetween val="midCat"/>
      </c:valAx>
      <c:valAx>
        <c:axId val="60581247"/>
        <c:scaling>
          <c:orientation val="minMax"/>
          <c:max val="2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57951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2395064891407749"/>
          <c:y val="0.94558125175090613"/>
          <c:w val="0.35209870217184497"/>
          <c:h val="4.899934049648176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Supply Curve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'Example 12.2'!$C$2:$C$25</c:f>
              <c:numCache>
                <c:formatCode>General</c:formatCode>
                <c:ptCount val="24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200</c:v>
                </c:pt>
                <c:pt idx="4">
                  <c:v>200</c:v>
                </c:pt>
                <c:pt idx="5">
                  <c:v>250</c:v>
                </c:pt>
                <c:pt idx="6">
                  <c:v>250</c:v>
                </c:pt>
                <c:pt idx="7">
                  <c:v>350</c:v>
                </c:pt>
                <c:pt idx="8">
                  <c:v>350</c:v>
                </c:pt>
                <c:pt idx="9">
                  <c:v>400</c:v>
                </c:pt>
                <c:pt idx="10">
                  <c:v>400</c:v>
                </c:pt>
                <c:pt idx="11">
                  <c:v>500</c:v>
                </c:pt>
                <c:pt idx="12">
                  <c:v>500</c:v>
                </c:pt>
                <c:pt idx="13">
                  <c:v>600</c:v>
                </c:pt>
                <c:pt idx="14">
                  <c:v>600</c:v>
                </c:pt>
                <c:pt idx="15">
                  <c:v>700</c:v>
                </c:pt>
                <c:pt idx="16">
                  <c:v>700</c:v>
                </c:pt>
                <c:pt idx="17">
                  <c:v>800</c:v>
                </c:pt>
                <c:pt idx="18">
                  <c:v>800</c:v>
                </c:pt>
                <c:pt idx="19">
                  <c:v>850</c:v>
                </c:pt>
                <c:pt idx="20">
                  <c:v>850</c:v>
                </c:pt>
                <c:pt idx="21">
                  <c:v>900</c:v>
                </c:pt>
                <c:pt idx="22">
                  <c:v>900</c:v>
                </c:pt>
                <c:pt idx="23">
                  <c:v>950</c:v>
                </c:pt>
              </c:numCache>
            </c:numRef>
          </c:xVal>
          <c:yVal>
            <c:numRef>
              <c:f>'Example 12.2'!$D$2:$D$25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10</c:v>
                </c:pt>
                <c:pt idx="5">
                  <c:v>10</c:v>
                </c:pt>
                <c:pt idx="6">
                  <c:v>15</c:v>
                </c:pt>
                <c:pt idx="7">
                  <c:v>15</c:v>
                </c:pt>
                <c:pt idx="8">
                  <c:v>20</c:v>
                </c:pt>
                <c:pt idx="9">
                  <c:v>20</c:v>
                </c:pt>
                <c:pt idx="10">
                  <c:v>25</c:v>
                </c:pt>
                <c:pt idx="11">
                  <c:v>25</c:v>
                </c:pt>
                <c:pt idx="12">
                  <c:v>30</c:v>
                </c:pt>
                <c:pt idx="13">
                  <c:v>30</c:v>
                </c:pt>
                <c:pt idx="14">
                  <c:v>35</c:v>
                </c:pt>
                <c:pt idx="15">
                  <c:v>35</c:v>
                </c:pt>
                <c:pt idx="16">
                  <c:v>40</c:v>
                </c:pt>
                <c:pt idx="17">
                  <c:v>40</c:v>
                </c:pt>
                <c:pt idx="18">
                  <c:v>50</c:v>
                </c:pt>
                <c:pt idx="19">
                  <c:v>50</c:v>
                </c:pt>
                <c:pt idx="20">
                  <c:v>65</c:v>
                </c:pt>
                <c:pt idx="21">
                  <c:v>65</c:v>
                </c:pt>
                <c:pt idx="22">
                  <c:v>90</c:v>
                </c:pt>
                <c:pt idx="23">
                  <c:v>90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8E1-A04D-A31F-1C2F79A461C0}"/>
            </c:ext>
          </c:extLst>
        </c:ser>
        <c:ser>
          <c:idx val="2"/>
          <c:order val="1"/>
          <c:tx>
            <c:v>Demand Curve</c:v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'Example 12.2'!$F$2:$F$25</c:f>
              <c:numCache>
                <c:formatCode>General</c:formatCode>
                <c:ptCount val="24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200</c:v>
                </c:pt>
                <c:pt idx="4">
                  <c:v>200</c:v>
                </c:pt>
                <c:pt idx="5">
                  <c:v>300</c:v>
                </c:pt>
                <c:pt idx="6">
                  <c:v>300</c:v>
                </c:pt>
                <c:pt idx="7">
                  <c:v>400</c:v>
                </c:pt>
                <c:pt idx="8">
                  <c:v>400</c:v>
                </c:pt>
                <c:pt idx="9">
                  <c:v>500</c:v>
                </c:pt>
                <c:pt idx="10">
                  <c:v>500</c:v>
                </c:pt>
                <c:pt idx="11">
                  <c:v>600</c:v>
                </c:pt>
                <c:pt idx="12">
                  <c:v>600</c:v>
                </c:pt>
                <c:pt idx="13">
                  <c:v>650</c:v>
                </c:pt>
                <c:pt idx="14">
                  <c:v>650</c:v>
                </c:pt>
                <c:pt idx="15">
                  <c:v>700</c:v>
                </c:pt>
                <c:pt idx="16">
                  <c:v>700</c:v>
                </c:pt>
                <c:pt idx="17">
                  <c:v>750</c:v>
                </c:pt>
                <c:pt idx="18">
                  <c:v>750</c:v>
                </c:pt>
                <c:pt idx="19">
                  <c:v>800</c:v>
                </c:pt>
                <c:pt idx="20">
                  <c:v>800</c:v>
                </c:pt>
                <c:pt idx="21">
                  <c:v>850</c:v>
                </c:pt>
                <c:pt idx="22">
                  <c:v>850</c:v>
                </c:pt>
                <c:pt idx="23">
                  <c:v>900</c:v>
                </c:pt>
              </c:numCache>
            </c:numRef>
          </c:xVal>
          <c:yVal>
            <c:numRef>
              <c:f>'Example 12.2'!$G$2:$G$25</c:f>
              <c:numCache>
                <c:formatCode>General</c:formatCode>
                <c:ptCount val="24"/>
                <c:pt idx="0">
                  <c:v>200</c:v>
                </c:pt>
                <c:pt idx="1">
                  <c:v>200</c:v>
                </c:pt>
                <c:pt idx="2">
                  <c:v>200</c:v>
                </c:pt>
                <c:pt idx="3">
                  <c:v>200</c:v>
                </c:pt>
                <c:pt idx="4">
                  <c:v>200</c:v>
                </c:pt>
                <c:pt idx="5">
                  <c:v>200</c:v>
                </c:pt>
                <c:pt idx="6">
                  <c:v>200</c:v>
                </c:pt>
                <c:pt idx="7">
                  <c:v>200</c:v>
                </c:pt>
                <c:pt idx="8">
                  <c:v>175</c:v>
                </c:pt>
                <c:pt idx="9">
                  <c:v>175</c:v>
                </c:pt>
                <c:pt idx="10">
                  <c:v>175</c:v>
                </c:pt>
                <c:pt idx="11">
                  <c:v>175</c:v>
                </c:pt>
                <c:pt idx="12">
                  <c:v>175</c:v>
                </c:pt>
                <c:pt idx="13">
                  <c:v>175</c:v>
                </c:pt>
                <c:pt idx="14">
                  <c:v>175</c:v>
                </c:pt>
                <c:pt idx="15">
                  <c:v>175</c:v>
                </c:pt>
                <c:pt idx="16">
                  <c:v>150</c:v>
                </c:pt>
                <c:pt idx="17">
                  <c:v>150</c:v>
                </c:pt>
                <c:pt idx="18">
                  <c:v>15</c:v>
                </c:pt>
                <c:pt idx="19">
                  <c:v>15</c:v>
                </c:pt>
                <c:pt idx="20">
                  <c:v>10</c:v>
                </c:pt>
                <c:pt idx="21">
                  <c:v>10</c:v>
                </c:pt>
                <c:pt idx="22">
                  <c:v>5</c:v>
                </c:pt>
                <c:pt idx="23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8E1-A04D-A31F-1C2F79A461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0579519"/>
        <c:axId val="60581247"/>
      </c:scatterChart>
      <c:valAx>
        <c:axId val="6057951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581247"/>
        <c:crosses val="autoZero"/>
        <c:crossBetween val="midCat"/>
      </c:valAx>
      <c:valAx>
        <c:axId val="60581247"/>
        <c:scaling>
          <c:orientation val="minMax"/>
          <c:max val="2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57951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2395064891407749"/>
          <c:y val="0.94558125175090613"/>
          <c:w val="0.35209870217184497"/>
          <c:h val="4.899934049648176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Supply Curve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'Example 12.2'!$C$2:$C$25</c:f>
              <c:numCache>
                <c:formatCode>General</c:formatCode>
                <c:ptCount val="24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200</c:v>
                </c:pt>
                <c:pt idx="4">
                  <c:v>200</c:v>
                </c:pt>
                <c:pt idx="5">
                  <c:v>250</c:v>
                </c:pt>
                <c:pt idx="6">
                  <c:v>250</c:v>
                </c:pt>
                <c:pt idx="7">
                  <c:v>350</c:v>
                </c:pt>
                <c:pt idx="8">
                  <c:v>350</c:v>
                </c:pt>
                <c:pt idx="9">
                  <c:v>400</c:v>
                </c:pt>
                <c:pt idx="10">
                  <c:v>400</c:v>
                </c:pt>
                <c:pt idx="11">
                  <c:v>500</c:v>
                </c:pt>
                <c:pt idx="12">
                  <c:v>500</c:v>
                </c:pt>
                <c:pt idx="13">
                  <c:v>600</c:v>
                </c:pt>
                <c:pt idx="14">
                  <c:v>600</c:v>
                </c:pt>
                <c:pt idx="15">
                  <c:v>700</c:v>
                </c:pt>
                <c:pt idx="16">
                  <c:v>700</c:v>
                </c:pt>
                <c:pt idx="17">
                  <c:v>800</c:v>
                </c:pt>
                <c:pt idx="18">
                  <c:v>800</c:v>
                </c:pt>
                <c:pt idx="19">
                  <c:v>850</c:v>
                </c:pt>
                <c:pt idx="20">
                  <c:v>850</c:v>
                </c:pt>
                <c:pt idx="21">
                  <c:v>900</c:v>
                </c:pt>
                <c:pt idx="22">
                  <c:v>900</c:v>
                </c:pt>
                <c:pt idx="23">
                  <c:v>950</c:v>
                </c:pt>
              </c:numCache>
            </c:numRef>
          </c:xVal>
          <c:yVal>
            <c:numRef>
              <c:f>'Example 12.2'!$D$2:$D$25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10</c:v>
                </c:pt>
                <c:pt idx="5">
                  <c:v>10</c:v>
                </c:pt>
                <c:pt idx="6">
                  <c:v>15</c:v>
                </c:pt>
                <c:pt idx="7">
                  <c:v>15</c:v>
                </c:pt>
                <c:pt idx="8">
                  <c:v>20</c:v>
                </c:pt>
                <c:pt idx="9">
                  <c:v>20</c:v>
                </c:pt>
                <c:pt idx="10">
                  <c:v>25</c:v>
                </c:pt>
                <c:pt idx="11">
                  <c:v>25</c:v>
                </c:pt>
                <c:pt idx="12">
                  <c:v>30</c:v>
                </c:pt>
                <c:pt idx="13">
                  <c:v>30</c:v>
                </c:pt>
                <c:pt idx="14">
                  <c:v>35</c:v>
                </c:pt>
                <c:pt idx="15">
                  <c:v>35</c:v>
                </c:pt>
                <c:pt idx="16">
                  <c:v>40</c:v>
                </c:pt>
                <c:pt idx="17">
                  <c:v>40</c:v>
                </c:pt>
                <c:pt idx="18">
                  <c:v>50</c:v>
                </c:pt>
                <c:pt idx="19">
                  <c:v>50</c:v>
                </c:pt>
                <c:pt idx="20">
                  <c:v>65</c:v>
                </c:pt>
                <c:pt idx="21">
                  <c:v>65</c:v>
                </c:pt>
                <c:pt idx="22">
                  <c:v>90</c:v>
                </c:pt>
                <c:pt idx="23">
                  <c:v>90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8E1-A04D-A31F-1C2F79A461C0}"/>
            </c:ext>
          </c:extLst>
        </c:ser>
        <c:ser>
          <c:idx val="2"/>
          <c:order val="1"/>
          <c:tx>
            <c:v>Demand Curve</c:v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'Example 12.2'!$F$2:$F$25</c:f>
              <c:numCache>
                <c:formatCode>General</c:formatCode>
                <c:ptCount val="24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200</c:v>
                </c:pt>
                <c:pt idx="4">
                  <c:v>200</c:v>
                </c:pt>
                <c:pt idx="5">
                  <c:v>300</c:v>
                </c:pt>
                <c:pt idx="6">
                  <c:v>300</c:v>
                </c:pt>
                <c:pt idx="7">
                  <c:v>400</c:v>
                </c:pt>
                <c:pt idx="8">
                  <c:v>400</c:v>
                </c:pt>
                <c:pt idx="9">
                  <c:v>500</c:v>
                </c:pt>
                <c:pt idx="10">
                  <c:v>500</c:v>
                </c:pt>
                <c:pt idx="11">
                  <c:v>600</c:v>
                </c:pt>
                <c:pt idx="12">
                  <c:v>600</c:v>
                </c:pt>
                <c:pt idx="13">
                  <c:v>650</c:v>
                </c:pt>
                <c:pt idx="14">
                  <c:v>650</c:v>
                </c:pt>
                <c:pt idx="15">
                  <c:v>700</c:v>
                </c:pt>
                <c:pt idx="16">
                  <c:v>700</c:v>
                </c:pt>
                <c:pt idx="17">
                  <c:v>750</c:v>
                </c:pt>
                <c:pt idx="18">
                  <c:v>750</c:v>
                </c:pt>
                <c:pt idx="19">
                  <c:v>800</c:v>
                </c:pt>
                <c:pt idx="20">
                  <c:v>800</c:v>
                </c:pt>
                <c:pt idx="21">
                  <c:v>850</c:v>
                </c:pt>
                <c:pt idx="22">
                  <c:v>850</c:v>
                </c:pt>
                <c:pt idx="23">
                  <c:v>900</c:v>
                </c:pt>
              </c:numCache>
            </c:numRef>
          </c:xVal>
          <c:yVal>
            <c:numRef>
              <c:f>'Example 12.2'!$G$2:$G$25</c:f>
              <c:numCache>
                <c:formatCode>General</c:formatCode>
                <c:ptCount val="24"/>
                <c:pt idx="0">
                  <c:v>200</c:v>
                </c:pt>
                <c:pt idx="1">
                  <c:v>200</c:v>
                </c:pt>
                <c:pt idx="2">
                  <c:v>200</c:v>
                </c:pt>
                <c:pt idx="3">
                  <c:v>200</c:v>
                </c:pt>
                <c:pt idx="4">
                  <c:v>200</c:v>
                </c:pt>
                <c:pt idx="5">
                  <c:v>200</c:v>
                </c:pt>
                <c:pt idx="6">
                  <c:v>200</c:v>
                </c:pt>
                <c:pt idx="7">
                  <c:v>200</c:v>
                </c:pt>
                <c:pt idx="8">
                  <c:v>175</c:v>
                </c:pt>
                <c:pt idx="9">
                  <c:v>175</c:v>
                </c:pt>
                <c:pt idx="10">
                  <c:v>175</c:v>
                </c:pt>
                <c:pt idx="11">
                  <c:v>175</c:v>
                </c:pt>
                <c:pt idx="12">
                  <c:v>175</c:v>
                </c:pt>
                <c:pt idx="13">
                  <c:v>175</c:v>
                </c:pt>
                <c:pt idx="14">
                  <c:v>175</c:v>
                </c:pt>
                <c:pt idx="15">
                  <c:v>175</c:v>
                </c:pt>
                <c:pt idx="16">
                  <c:v>150</c:v>
                </c:pt>
                <c:pt idx="17">
                  <c:v>150</c:v>
                </c:pt>
                <c:pt idx="18">
                  <c:v>15</c:v>
                </c:pt>
                <c:pt idx="19">
                  <c:v>15</c:v>
                </c:pt>
                <c:pt idx="20">
                  <c:v>10</c:v>
                </c:pt>
                <c:pt idx="21">
                  <c:v>10</c:v>
                </c:pt>
                <c:pt idx="22">
                  <c:v>5</c:v>
                </c:pt>
                <c:pt idx="23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8E1-A04D-A31F-1C2F79A461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0579519"/>
        <c:axId val="60581247"/>
      </c:scatterChart>
      <c:valAx>
        <c:axId val="6057951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581247"/>
        <c:crosses val="autoZero"/>
        <c:crossBetween val="midCat"/>
      </c:valAx>
      <c:valAx>
        <c:axId val="60581247"/>
        <c:scaling>
          <c:orientation val="minMax"/>
          <c:max val="2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57951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2395064891407749"/>
          <c:y val="0.94558125175090613"/>
          <c:w val="0.35209870217184497"/>
          <c:h val="4.899934049648176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Supply Curve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'Example 12.2'!$C$2:$C$25</c:f>
              <c:numCache>
                <c:formatCode>General</c:formatCode>
                <c:ptCount val="24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200</c:v>
                </c:pt>
                <c:pt idx="4">
                  <c:v>200</c:v>
                </c:pt>
                <c:pt idx="5">
                  <c:v>250</c:v>
                </c:pt>
                <c:pt idx="6">
                  <c:v>250</c:v>
                </c:pt>
                <c:pt idx="7">
                  <c:v>350</c:v>
                </c:pt>
                <c:pt idx="8">
                  <c:v>350</c:v>
                </c:pt>
                <c:pt idx="9">
                  <c:v>400</c:v>
                </c:pt>
                <c:pt idx="10">
                  <c:v>400</c:v>
                </c:pt>
                <c:pt idx="11">
                  <c:v>500</c:v>
                </c:pt>
                <c:pt idx="12">
                  <c:v>500</c:v>
                </c:pt>
                <c:pt idx="13">
                  <c:v>600</c:v>
                </c:pt>
                <c:pt idx="14">
                  <c:v>600</c:v>
                </c:pt>
                <c:pt idx="15">
                  <c:v>700</c:v>
                </c:pt>
                <c:pt idx="16">
                  <c:v>700</c:v>
                </c:pt>
                <c:pt idx="17">
                  <c:v>800</c:v>
                </c:pt>
                <c:pt idx="18">
                  <c:v>800</c:v>
                </c:pt>
                <c:pt idx="19">
                  <c:v>850</c:v>
                </c:pt>
                <c:pt idx="20">
                  <c:v>850</c:v>
                </c:pt>
                <c:pt idx="21">
                  <c:v>900</c:v>
                </c:pt>
                <c:pt idx="22">
                  <c:v>900</c:v>
                </c:pt>
                <c:pt idx="23">
                  <c:v>950</c:v>
                </c:pt>
              </c:numCache>
            </c:numRef>
          </c:xVal>
          <c:yVal>
            <c:numRef>
              <c:f>'Example 12.2'!$D$2:$D$25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10</c:v>
                </c:pt>
                <c:pt idx="5">
                  <c:v>10</c:v>
                </c:pt>
                <c:pt idx="6">
                  <c:v>15</c:v>
                </c:pt>
                <c:pt idx="7">
                  <c:v>15</c:v>
                </c:pt>
                <c:pt idx="8">
                  <c:v>20</c:v>
                </c:pt>
                <c:pt idx="9">
                  <c:v>20</c:v>
                </c:pt>
                <c:pt idx="10">
                  <c:v>25</c:v>
                </c:pt>
                <c:pt idx="11">
                  <c:v>25</c:v>
                </c:pt>
                <c:pt idx="12">
                  <c:v>30</c:v>
                </c:pt>
                <c:pt idx="13">
                  <c:v>30</c:v>
                </c:pt>
                <c:pt idx="14">
                  <c:v>35</c:v>
                </c:pt>
                <c:pt idx="15">
                  <c:v>35</c:v>
                </c:pt>
                <c:pt idx="16">
                  <c:v>40</c:v>
                </c:pt>
                <c:pt idx="17">
                  <c:v>40</c:v>
                </c:pt>
                <c:pt idx="18">
                  <c:v>50</c:v>
                </c:pt>
                <c:pt idx="19">
                  <c:v>50</c:v>
                </c:pt>
                <c:pt idx="20">
                  <c:v>65</c:v>
                </c:pt>
                <c:pt idx="21">
                  <c:v>65</c:v>
                </c:pt>
                <c:pt idx="22">
                  <c:v>90</c:v>
                </c:pt>
                <c:pt idx="23">
                  <c:v>90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8E1-A04D-A31F-1C2F79A461C0}"/>
            </c:ext>
          </c:extLst>
        </c:ser>
        <c:ser>
          <c:idx val="2"/>
          <c:order val="1"/>
          <c:tx>
            <c:v>Demand Curve</c:v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'Example 12.2'!$F$2:$F$25</c:f>
              <c:numCache>
                <c:formatCode>General</c:formatCode>
                <c:ptCount val="24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200</c:v>
                </c:pt>
                <c:pt idx="4">
                  <c:v>200</c:v>
                </c:pt>
                <c:pt idx="5">
                  <c:v>300</c:v>
                </c:pt>
                <c:pt idx="6">
                  <c:v>300</c:v>
                </c:pt>
                <c:pt idx="7">
                  <c:v>400</c:v>
                </c:pt>
                <c:pt idx="8">
                  <c:v>400</c:v>
                </c:pt>
                <c:pt idx="9">
                  <c:v>500</c:v>
                </c:pt>
                <c:pt idx="10">
                  <c:v>500</c:v>
                </c:pt>
                <c:pt idx="11">
                  <c:v>600</c:v>
                </c:pt>
                <c:pt idx="12">
                  <c:v>600</c:v>
                </c:pt>
                <c:pt idx="13">
                  <c:v>650</c:v>
                </c:pt>
                <c:pt idx="14">
                  <c:v>650</c:v>
                </c:pt>
                <c:pt idx="15">
                  <c:v>700</c:v>
                </c:pt>
                <c:pt idx="16">
                  <c:v>700</c:v>
                </c:pt>
                <c:pt idx="17">
                  <c:v>750</c:v>
                </c:pt>
                <c:pt idx="18">
                  <c:v>750</c:v>
                </c:pt>
                <c:pt idx="19">
                  <c:v>800</c:v>
                </c:pt>
                <c:pt idx="20">
                  <c:v>800</c:v>
                </c:pt>
                <c:pt idx="21">
                  <c:v>850</c:v>
                </c:pt>
                <c:pt idx="22">
                  <c:v>850</c:v>
                </c:pt>
                <c:pt idx="23">
                  <c:v>900</c:v>
                </c:pt>
              </c:numCache>
            </c:numRef>
          </c:xVal>
          <c:yVal>
            <c:numRef>
              <c:f>'Example 12.2'!$G$2:$G$25</c:f>
              <c:numCache>
                <c:formatCode>General</c:formatCode>
                <c:ptCount val="24"/>
                <c:pt idx="0">
                  <c:v>200</c:v>
                </c:pt>
                <c:pt idx="1">
                  <c:v>200</c:v>
                </c:pt>
                <c:pt idx="2">
                  <c:v>200</c:v>
                </c:pt>
                <c:pt idx="3">
                  <c:v>200</c:v>
                </c:pt>
                <c:pt idx="4">
                  <c:v>200</c:v>
                </c:pt>
                <c:pt idx="5">
                  <c:v>200</c:v>
                </c:pt>
                <c:pt idx="6">
                  <c:v>200</c:v>
                </c:pt>
                <c:pt idx="7">
                  <c:v>200</c:v>
                </c:pt>
                <c:pt idx="8">
                  <c:v>175</c:v>
                </c:pt>
                <c:pt idx="9">
                  <c:v>175</c:v>
                </c:pt>
                <c:pt idx="10">
                  <c:v>175</c:v>
                </c:pt>
                <c:pt idx="11">
                  <c:v>175</c:v>
                </c:pt>
                <c:pt idx="12">
                  <c:v>175</c:v>
                </c:pt>
                <c:pt idx="13">
                  <c:v>175</c:v>
                </c:pt>
                <c:pt idx="14">
                  <c:v>175</c:v>
                </c:pt>
                <c:pt idx="15">
                  <c:v>175</c:v>
                </c:pt>
                <c:pt idx="16">
                  <c:v>150</c:v>
                </c:pt>
                <c:pt idx="17">
                  <c:v>150</c:v>
                </c:pt>
                <c:pt idx="18">
                  <c:v>15</c:v>
                </c:pt>
                <c:pt idx="19">
                  <c:v>15</c:v>
                </c:pt>
                <c:pt idx="20">
                  <c:v>10</c:v>
                </c:pt>
                <c:pt idx="21">
                  <c:v>10</c:v>
                </c:pt>
                <c:pt idx="22">
                  <c:v>5</c:v>
                </c:pt>
                <c:pt idx="23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8E1-A04D-A31F-1C2F79A461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0579519"/>
        <c:axId val="60581247"/>
      </c:scatterChart>
      <c:valAx>
        <c:axId val="6057951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581247"/>
        <c:crosses val="autoZero"/>
        <c:crossBetween val="midCat"/>
      </c:valAx>
      <c:valAx>
        <c:axId val="60581247"/>
        <c:scaling>
          <c:orientation val="minMax"/>
          <c:max val="2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57951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2395064891407749"/>
          <c:y val="0.94558125175090613"/>
          <c:w val="0.35209870217184497"/>
          <c:h val="4.899934049648176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Supply Curve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'Example 12.2'!$C$2:$C$25</c:f>
              <c:numCache>
                <c:formatCode>General</c:formatCode>
                <c:ptCount val="24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200</c:v>
                </c:pt>
                <c:pt idx="4">
                  <c:v>200</c:v>
                </c:pt>
                <c:pt idx="5">
                  <c:v>250</c:v>
                </c:pt>
                <c:pt idx="6">
                  <c:v>250</c:v>
                </c:pt>
                <c:pt idx="7">
                  <c:v>350</c:v>
                </c:pt>
                <c:pt idx="8">
                  <c:v>350</c:v>
                </c:pt>
                <c:pt idx="9">
                  <c:v>400</c:v>
                </c:pt>
                <c:pt idx="10">
                  <c:v>400</c:v>
                </c:pt>
                <c:pt idx="11">
                  <c:v>500</c:v>
                </c:pt>
                <c:pt idx="12">
                  <c:v>500</c:v>
                </c:pt>
                <c:pt idx="13">
                  <c:v>600</c:v>
                </c:pt>
                <c:pt idx="14">
                  <c:v>600</c:v>
                </c:pt>
                <c:pt idx="15">
                  <c:v>700</c:v>
                </c:pt>
                <c:pt idx="16">
                  <c:v>700</c:v>
                </c:pt>
                <c:pt idx="17">
                  <c:v>800</c:v>
                </c:pt>
                <c:pt idx="18">
                  <c:v>800</c:v>
                </c:pt>
                <c:pt idx="19">
                  <c:v>850</c:v>
                </c:pt>
                <c:pt idx="20">
                  <c:v>850</c:v>
                </c:pt>
                <c:pt idx="21">
                  <c:v>900</c:v>
                </c:pt>
                <c:pt idx="22">
                  <c:v>900</c:v>
                </c:pt>
                <c:pt idx="23">
                  <c:v>950</c:v>
                </c:pt>
              </c:numCache>
            </c:numRef>
          </c:xVal>
          <c:yVal>
            <c:numRef>
              <c:f>'Example 12.2'!$D$2:$D$25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10</c:v>
                </c:pt>
                <c:pt idx="5">
                  <c:v>10</c:v>
                </c:pt>
                <c:pt idx="6">
                  <c:v>15</c:v>
                </c:pt>
                <c:pt idx="7">
                  <c:v>15</c:v>
                </c:pt>
                <c:pt idx="8">
                  <c:v>20</c:v>
                </c:pt>
                <c:pt idx="9">
                  <c:v>20</c:v>
                </c:pt>
                <c:pt idx="10">
                  <c:v>25</c:v>
                </c:pt>
                <c:pt idx="11">
                  <c:v>25</c:v>
                </c:pt>
                <c:pt idx="12">
                  <c:v>30</c:v>
                </c:pt>
                <c:pt idx="13">
                  <c:v>30</c:v>
                </c:pt>
                <c:pt idx="14">
                  <c:v>35</c:v>
                </c:pt>
                <c:pt idx="15">
                  <c:v>35</c:v>
                </c:pt>
                <c:pt idx="16">
                  <c:v>40</c:v>
                </c:pt>
                <c:pt idx="17">
                  <c:v>40</c:v>
                </c:pt>
                <c:pt idx="18">
                  <c:v>50</c:v>
                </c:pt>
                <c:pt idx="19">
                  <c:v>50</c:v>
                </c:pt>
                <c:pt idx="20">
                  <c:v>65</c:v>
                </c:pt>
                <c:pt idx="21">
                  <c:v>65</c:v>
                </c:pt>
                <c:pt idx="22">
                  <c:v>90</c:v>
                </c:pt>
                <c:pt idx="23">
                  <c:v>90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8E1-A04D-A31F-1C2F79A461C0}"/>
            </c:ext>
          </c:extLst>
        </c:ser>
        <c:ser>
          <c:idx val="2"/>
          <c:order val="1"/>
          <c:tx>
            <c:v>Demand Curve</c:v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'Example 12.2'!$F$2:$F$25</c:f>
              <c:numCache>
                <c:formatCode>General</c:formatCode>
                <c:ptCount val="24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200</c:v>
                </c:pt>
                <c:pt idx="4">
                  <c:v>200</c:v>
                </c:pt>
                <c:pt idx="5">
                  <c:v>300</c:v>
                </c:pt>
                <c:pt idx="6">
                  <c:v>300</c:v>
                </c:pt>
                <c:pt idx="7">
                  <c:v>400</c:v>
                </c:pt>
                <c:pt idx="8">
                  <c:v>400</c:v>
                </c:pt>
                <c:pt idx="9">
                  <c:v>500</c:v>
                </c:pt>
                <c:pt idx="10">
                  <c:v>500</c:v>
                </c:pt>
                <c:pt idx="11">
                  <c:v>600</c:v>
                </c:pt>
                <c:pt idx="12">
                  <c:v>600</c:v>
                </c:pt>
                <c:pt idx="13">
                  <c:v>650</c:v>
                </c:pt>
                <c:pt idx="14">
                  <c:v>650</c:v>
                </c:pt>
                <c:pt idx="15">
                  <c:v>700</c:v>
                </c:pt>
                <c:pt idx="16">
                  <c:v>700</c:v>
                </c:pt>
                <c:pt idx="17">
                  <c:v>750</c:v>
                </c:pt>
                <c:pt idx="18">
                  <c:v>750</c:v>
                </c:pt>
                <c:pt idx="19">
                  <c:v>800</c:v>
                </c:pt>
                <c:pt idx="20">
                  <c:v>800</c:v>
                </c:pt>
                <c:pt idx="21">
                  <c:v>850</c:v>
                </c:pt>
                <c:pt idx="22">
                  <c:v>850</c:v>
                </c:pt>
                <c:pt idx="23">
                  <c:v>900</c:v>
                </c:pt>
              </c:numCache>
            </c:numRef>
          </c:xVal>
          <c:yVal>
            <c:numRef>
              <c:f>'Example 12.2'!$G$2:$G$25</c:f>
              <c:numCache>
                <c:formatCode>General</c:formatCode>
                <c:ptCount val="24"/>
                <c:pt idx="0">
                  <c:v>200</c:v>
                </c:pt>
                <c:pt idx="1">
                  <c:v>200</c:v>
                </c:pt>
                <c:pt idx="2">
                  <c:v>200</c:v>
                </c:pt>
                <c:pt idx="3">
                  <c:v>200</c:v>
                </c:pt>
                <c:pt idx="4">
                  <c:v>200</c:v>
                </c:pt>
                <c:pt idx="5">
                  <c:v>200</c:v>
                </c:pt>
                <c:pt idx="6">
                  <c:v>200</c:v>
                </c:pt>
                <c:pt idx="7">
                  <c:v>200</c:v>
                </c:pt>
                <c:pt idx="8">
                  <c:v>175</c:v>
                </c:pt>
                <c:pt idx="9">
                  <c:v>175</c:v>
                </c:pt>
                <c:pt idx="10">
                  <c:v>175</c:v>
                </c:pt>
                <c:pt idx="11">
                  <c:v>175</c:v>
                </c:pt>
                <c:pt idx="12">
                  <c:v>175</c:v>
                </c:pt>
                <c:pt idx="13">
                  <c:v>175</c:v>
                </c:pt>
                <c:pt idx="14">
                  <c:v>175</c:v>
                </c:pt>
                <c:pt idx="15">
                  <c:v>175</c:v>
                </c:pt>
                <c:pt idx="16">
                  <c:v>150</c:v>
                </c:pt>
                <c:pt idx="17">
                  <c:v>150</c:v>
                </c:pt>
                <c:pt idx="18">
                  <c:v>15</c:v>
                </c:pt>
                <c:pt idx="19">
                  <c:v>15</c:v>
                </c:pt>
                <c:pt idx="20">
                  <c:v>10</c:v>
                </c:pt>
                <c:pt idx="21">
                  <c:v>10</c:v>
                </c:pt>
                <c:pt idx="22">
                  <c:v>5</c:v>
                </c:pt>
                <c:pt idx="23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8E1-A04D-A31F-1C2F79A461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0579519"/>
        <c:axId val="60581247"/>
      </c:scatterChart>
      <c:valAx>
        <c:axId val="6057951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581247"/>
        <c:crosses val="autoZero"/>
        <c:crossBetween val="midCat"/>
      </c:valAx>
      <c:valAx>
        <c:axId val="60581247"/>
        <c:scaling>
          <c:orientation val="minMax"/>
          <c:max val="2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57951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2395064891407749"/>
          <c:y val="0.94558125175090613"/>
          <c:w val="0.35209870217184497"/>
          <c:h val="4.899934049648176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Supply Curve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'Example 12.3'!$B$2:$B$25</c:f>
              <c:numCache>
                <c:formatCode>General</c:formatCode>
                <c:ptCount val="24"/>
                <c:pt idx="0">
                  <c:v>0</c:v>
                </c:pt>
                <c:pt idx="1">
                  <c:v>100</c:v>
                </c:pt>
                <c:pt idx="2">
                  <c:v>100</c:v>
                </c:pt>
                <c:pt idx="3">
                  <c:v>200</c:v>
                </c:pt>
                <c:pt idx="4">
                  <c:v>200</c:v>
                </c:pt>
                <c:pt idx="5">
                  <c:v>250</c:v>
                </c:pt>
                <c:pt idx="6">
                  <c:v>250</c:v>
                </c:pt>
                <c:pt idx="7">
                  <c:v>350</c:v>
                </c:pt>
                <c:pt idx="8">
                  <c:v>350</c:v>
                </c:pt>
                <c:pt idx="9">
                  <c:v>400</c:v>
                </c:pt>
                <c:pt idx="10">
                  <c:v>400</c:v>
                </c:pt>
                <c:pt idx="11">
                  <c:v>500</c:v>
                </c:pt>
                <c:pt idx="12">
                  <c:v>500</c:v>
                </c:pt>
                <c:pt idx="13">
                  <c:v>600</c:v>
                </c:pt>
                <c:pt idx="14">
                  <c:v>600</c:v>
                </c:pt>
                <c:pt idx="15">
                  <c:v>700</c:v>
                </c:pt>
                <c:pt idx="16">
                  <c:v>700</c:v>
                </c:pt>
                <c:pt idx="17">
                  <c:v>800</c:v>
                </c:pt>
                <c:pt idx="18">
                  <c:v>800</c:v>
                </c:pt>
                <c:pt idx="19">
                  <c:v>850</c:v>
                </c:pt>
                <c:pt idx="20">
                  <c:v>850</c:v>
                </c:pt>
                <c:pt idx="21">
                  <c:v>900</c:v>
                </c:pt>
                <c:pt idx="22">
                  <c:v>900</c:v>
                </c:pt>
                <c:pt idx="23">
                  <c:v>950</c:v>
                </c:pt>
              </c:numCache>
            </c:numRef>
          </c:xVal>
          <c:yVal>
            <c:numRef>
              <c:f>'Example 12.3'!$C$2:$C$25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10</c:v>
                </c:pt>
                <c:pt idx="5">
                  <c:v>10</c:v>
                </c:pt>
                <c:pt idx="6">
                  <c:v>15</c:v>
                </c:pt>
                <c:pt idx="7">
                  <c:v>15</c:v>
                </c:pt>
                <c:pt idx="8">
                  <c:v>20</c:v>
                </c:pt>
                <c:pt idx="9">
                  <c:v>20</c:v>
                </c:pt>
                <c:pt idx="10">
                  <c:v>25</c:v>
                </c:pt>
                <c:pt idx="11">
                  <c:v>25</c:v>
                </c:pt>
                <c:pt idx="12">
                  <c:v>30</c:v>
                </c:pt>
                <c:pt idx="13">
                  <c:v>30</c:v>
                </c:pt>
                <c:pt idx="14">
                  <c:v>35</c:v>
                </c:pt>
                <c:pt idx="15">
                  <c:v>35</c:v>
                </c:pt>
                <c:pt idx="16">
                  <c:v>40</c:v>
                </c:pt>
                <c:pt idx="17">
                  <c:v>40</c:v>
                </c:pt>
                <c:pt idx="18">
                  <c:v>50</c:v>
                </c:pt>
                <c:pt idx="19">
                  <c:v>50</c:v>
                </c:pt>
                <c:pt idx="20">
                  <c:v>65</c:v>
                </c:pt>
                <c:pt idx="21">
                  <c:v>65</c:v>
                </c:pt>
                <c:pt idx="22">
                  <c:v>90</c:v>
                </c:pt>
                <c:pt idx="23">
                  <c:v>90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E49-FB4B-8EBD-D0CB94A18B45}"/>
            </c:ext>
          </c:extLst>
        </c:ser>
        <c:ser>
          <c:idx val="2"/>
          <c:order val="1"/>
          <c:tx>
            <c:v>Hour 10</c:v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'Example 12.3'!$D$2:$D$3</c:f>
              <c:numCache>
                <c:formatCode>General</c:formatCode>
                <c:ptCount val="2"/>
                <c:pt idx="0">
                  <c:v>750</c:v>
                </c:pt>
                <c:pt idx="1">
                  <c:v>750</c:v>
                </c:pt>
              </c:numCache>
            </c:numRef>
          </c:xVal>
          <c:yVal>
            <c:numRef>
              <c:f>'Example 12.3'!$E$2:$E$3</c:f>
              <c:numCache>
                <c:formatCode>General</c:formatCode>
                <c:ptCount val="2"/>
                <c:pt idx="0">
                  <c:v>0</c:v>
                </c:pt>
                <c:pt idx="1">
                  <c:v>160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E49-FB4B-8EBD-D0CB94A18B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0579519"/>
        <c:axId val="60581247"/>
      </c:scatterChart>
      <c:valAx>
        <c:axId val="6057951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581247"/>
        <c:crosses val="autoZero"/>
        <c:crossBetween val="midCat"/>
      </c:valAx>
      <c:valAx>
        <c:axId val="60581247"/>
        <c:scaling>
          <c:orientation val="minMax"/>
          <c:max val="2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57951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'Extreme Days'!$C$1</c:f>
              <c:strCache>
                <c:ptCount val="1"/>
                <c:pt idx="0">
                  <c:v>Thursday, December 15, 2022</c:v>
                </c:pt>
              </c:strCache>
            </c:strRef>
          </c:tx>
          <c:spPr>
            <a:ln w="25400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xVal>
            <c:numRef>
              <c:f>'Extreme Days'!$B$2:$B$49</c:f>
              <c:numCache>
                <c:formatCode>General</c:formatCode>
                <c:ptCount val="48"/>
                <c:pt idx="0" formatCode="0.00">
                  <c:v>0.5</c:v>
                </c:pt>
                <c:pt idx="1">
                  <c:v>1</c:v>
                </c:pt>
                <c:pt idx="2">
                  <c:v>1.5</c:v>
                </c:pt>
                <c:pt idx="3">
                  <c:v>2</c:v>
                </c:pt>
                <c:pt idx="4">
                  <c:v>2.5</c:v>
                </c:pt>
                <c:pt idx="5">
                  <c:v>3</c:v>
                </c:pt>
                <c:pt idx="6">
                  <c:v>3.5</c:v>
                </c:pt>
                <c:pt idx="7">
                  <c:v>4</c:v>
                </c:pt>
                <c:pt idx="8">
                  <c:v>4.5</c:v>
                </c:pt>
                <c:pt idx="9">
                  <c:v>5</c:v>
                </c:pt>
                <c:pt idx="10">
                  <c:v>5.5</c:v>
                </c:pt>
                <c:pt idx="11">
                  <c:v>6</c:v>
                </c:pt>
                <c:pt idx="12">
                  <c:v>6.5</c:v>
                </c:pt>
                <c:pt idx="13">
                  <c:v>7</c:v>
                </c:pt>
                <c:pt idx="14">
                  <c:v>7.5</c:v>
                </c:pt>
                <c:pt idx="15">
                  <c:v>8</c:v>
                </c:pt>
                <c:pt idx="16">
                  <c:v>8.5</c:v>
                </c:pt>
                <c:pt idx="17">
                  <c:v>9</c:v>
                </c:pt>
                <c:pt idx="18">
                  <c:v>9.5</c:v>
                </c:pt>
                <c:pt idx="19">
                  <c:v>10</c:v>
                </c:pt>
                <c:pt idx="20">
                  <c:v>10.5</c:v>
                </c:pt>
                <c:pt idx="21">
                  <c:v>11</c:v>
                </c:pt>
                <c:pt idx="22">
                  <c:v>11.5</c:v>
                </c:pt>
                <c:pt idx="23">
                  <c:v>12</c:v>
                </c:pt>
                <c:pt idx="24">
                  <c:v>12.5</c:v>
                </c:pt>
                <c:pt idx="25">
                  <c:v>13</c:v>
                </c:pt>
                <c:pt idx="26">
                  <c:v>13.5</c:v>
                </c:pt>
                <c:pt idx="27">
                  <c:v>14</c:v>
                </c:pt>
                <c:pt idx="28">
                  <c:v>14.5</c:v>
                </c:pt>
                <c:pt idx="29">
                  <c:v>15</c:v>
                </c:pt>
                <c:pt idx="30">
                  <c:v>15.5</c:v>
                </c:pt>
                <c:pt idx="31">
                  <c:v>16</c:v>
                </c:pt>
                <c:pt idx="32">
                  <c:v>16.5</c:v>
                </c:pt>
                <c:pt idx="33">
                  <c:v>17</c:v>
                </c:pt>
                <c:pt idx="34">
                  <c:v>17.5</c:v>
                </c:pt>
                <c:pt idx="35">
                  <c:v>18</c:v>
                </c:pt>
                <c:pt idx="36">
                  <c:v>18.5</c:v>
                </c:pt>
                <c:pt idx="37">
                  <c:v>19</c:v>
                </c:pt>
                <c:pt idx="38">
                  <c:v>19.5</c:v>
                </c:pt>
                <c:pt idx="39">
                  <c:v>20</c:v>
                </c:pt>
                <c:pt idx="40">
                  <c:v>20.5</c:v>
                </c:pt>
                <c:pt idx="41">
                  <c:v>21</c:v>
                </c:pt>
                <c:pt idx="42">
                  <c:v>21.5</c:v>
                </c:pt>
                <c:pt idx="43">
                  <c:v>22</c:v>
                </c:pt>
                <c:pt idx="44">
                  <c:v>22.5</c:v>
                </c:pt>
                <c:pt idx="45">
                  <c:v>23</c:v>
                </c:pt>
                <c:pt idx="46">
                  <c:v>23.5</c:v>
                </c:pt>
                <c:pt idx="47">
                  <c:v>24</c:v>
                </c:pt>
              </c:numCache>
            </c:numRef>
          </c:xVal>
          <c:yVal>
            <c:numRef>
              <c:f>'Extreme Days'!$C$2:$C$49</c:f>
              <c:numCache>
                <c:formatCode>General</c:formatCode>
                <c:ptCount val="48"/>
                <c:pt idx="0">
                  <c:v>28752</c:v>
                </c:pt>
                <c:pt idx="1">
                  <c:v>29425</c:v>
                </c:pt>
                <c:pt idx="2">
                  <c:v>29286</c:v>
                </c:pt>
                <c:pt idx="3">
                  <c:v>28494</c:v>
                </c:pt>
                <c:pt idx="4">
                  <c:v>28092</c:v>
                </c:pt>
                <c:pt idx="5">
                  <c:v>28210</c:v>
                </c:pt>
                <c:pt idx="6">
                  <c:v>27990</c:v>
                </c:pt>
                <c:pt idx="7">
                  <c:v>27807</c:v>
                </c:pt>
                <c:pt idx="8">
                  <c:v>27374</c:v>
                </c:pt>
                <c:pt idx="9">
                  <c:v>27392</c:v>
                </c:pt>
                <c:pt idx="10">
                  <c:v>27710</c:v>
                </c:pt>
                <c:pt idx="11">
                  <c:v>28778</c:v>
                </c:pt>
                <c:pt idx="12">
                  <c:v>31559</c:v>
                </c:pt>
                <c:pt idx="13">
                  <c:v>34212</c:v>
                </c:pt>
                <c:pt idx="14">
                  <c:v>37050</c:v>
                </c:pt>
                <c:pt idx="15">
                  <c:v>39050</c:v>
                </c:pt>
                <c:pt idx="16">
                  <c:v>41100</c:v>
                </c:pt>
                <c:pt idx="17">
                  <c:v>42138</c:v>
                </c:pt>
                <c:pt idx="18">
                  <c:v>43035</c:v>
                </c:pt>
                <c:pt idx="19">
                  <c:v>43097</c:v>
                </c:pt>
                <c:pt idx="20">
                  <c:v>42634</c:v>
                </c:pt>
                <c:pt idx="21">
                  <c:v>42198</c:v>
                </c:pt>
                <c:pt idx="22">
                  <c:v>41847</c:v>
                </c:pt>
                <c:pt idx="23">
                  <c:v>41265</c:v>
                </c:pt>
                <c:pt idx="24">
                  <c:v>41170</c:v>
                </c:pt>
                <c:pt idx="25">
                  <c:v>40987</c:v>
                </c:pt>
                <c:pt idx="26">
                  <c:v>40726</c:v>
                </c:pt>
                <c:pt idx="27">
                  <c:v>40666</c:v>
                </c:pt>
                <c:pt idx="28">
                  <c:v>40864</c:v>
                </c:pt>
                <c:pt idx="29">
                  <c:v>41044</c:v>
                </c:pt>
                <c:pt idx="30">
                  <c:v>41741</c:v>
                </c:pt>
                <c:pt idx="31">
                  <c:v>42920</c:v>
                </c:pt>
                <c:pt idx="32">
                  <c:v>44787</c:v>
                </c:pt>
                <c:pt idx="33">
                  <c:v>45700</c:v>
                </c:pt>
                <c:pt idx="34">
                  <c:v>46147</c:v>
                </c:pt>
                <c:pt idx="35">
                  <c:v>45964</c:v>
                </c:pt>
                <c:pt idx="36">
                  <c:v>45777</c:v>
                </c:pt>
                <c:pt idx="37">
                  <c:v>45173</c:v>
                </c:pt>
                <c:pt idx="38">
                  <c:v>44414</c:v>
                </c:pt>
                <c:pt idx="39">
                  <c:v>43742</c:v>
                </c:pt>
                <c:pt idx="40">
                  <c:v>42353</c:v>
                </c:pt>
                <c:pt idx="41">
                  <c:v>41143</c:v>
                </c:pt>
                <c:pt idx="42">
                  <c:v>39989</c:v>
                </c:pt>
                <c:pt idx="43">
                  <c:v>38233</c:v>
                </c:pt>
                <c:pt idx="44">
                  <c:v>35854</c:v>
                </c:pt>
                <c:pt idx="45">
                  <c:v>34070</c:v>
                </c:pt>
                <c:pt idx="46">
                  <c:v>31723</c:v>
                </c:pt>
                <c:pt idx="47">
                  <c:v>30503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29F-B24C-8DAD-11933EEFA4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2811263"/>
        <c:axId val="392392319"/>
      </c:scatterChart>
      <c:valAx>
        <c:axId val="242811263"/>
        <c:scaling>
          <c:orientation val="minMax"/>
          <c:max val="24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>
                    <a:solidFill>
                      <a:schemeClr val="tx1"/>
                    </a:solidFill>
                  </a:rPr>
                  <a:t>Hour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out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2392319"/>
        <c:crosses val="autoZero"/>
        <c:crossBetween val="midCat"/>
        <c:majorUnit val="3"/>
        <c:minorUnit val="2"/>
      </c:valAx>
      <c:valAx>
        <c:axId val="3923923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>
                    <a:solidFill>
                      <a:schemeClr val="tx1"/>
                    </a:solidFill>
                  </a:rPr>
                  <a:t>Load (MW)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2811263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4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0.07518</cdr:x>
      <cdr:y>0.81972</cdr:y>
    </cdr:from>
    <cdr:to>
      <cdr:x>0.10899</cdr:x>
      <cdr:y>0.8615</cdr:y>
    </cdr:to>
    <cdr:sp macro="" textlink="">
      <cdr:nvSpPr>
        <cdr:cNvPr id="4" name="TextBox 3">
          <a:extLst xmlns:a="http://schemas.openxmlformats.org/drawingml/2006/main">
            <a:ext uri="{FF2B5EF4-FFF2-40B4-BE49-F238E27FC236}">
              <a16:creationId xmlns:a16="http://schemas.microsoft.com/office/drawing/2014/main" id="{B4CD8EE3-AD63-FAA7-FFB9-619305EEFD28}"/>
            </a:ext>
          </a:extLst>
        </cdr:cNvPr>
        <cdr:cNvSpPr txBox="1"/>
      </cdr:nvSpPr>
      <cdr:spPr>
        <a:xfrm xmlns:a="http://schemas.openxmlformats.org/drawingml/2006/main">
          <a:off x="524667" y="3841915"/>
          <a:ext cx="235954" cy="19581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 anchor="ctr"/>
        <a:lstStyle xmlns:a="http://schemas.openxmlformats.org/drawingml/2006/main"/>
        <a:p xmlns:a="http://schemas.openxmlformats.org/drawingml/2006/main">
          <a:pPr algn="ctr"/>
          <a:r>
            <a:rPr lang="en-US" sz="1100" dirty="0"/>
            <a:t>A</a:t>
          </a:r>
        </a:p>
      </cdr:txBody>
    </cdr:sp>
  </cdr:relSizeAnchor>
  <cdr:relSizeAnchor xmlns:cdr="http://schemas.openxmlformats.org/drawingml/2006/chartDrawing">
    <cdr:from>
      <cdr:x>0.16541</cdr:x>
      <cdr:y>0.81815</cdr:y>
    </cdr:from>
    <cdr:to>
      <cdr:x>0.19921</cdr:x>
      <cdr:y>0.85993</cdr:y>
    </cdr:to>
    <cdr:sp macro="" textlink="">
      <cdr:nvSpPr>
        <cdr:cNvPr id="5" name="TextBox 1">
          <a:extLst xmlns:a="http://schemas.openxmlformats.org/drawingml/2006/main">
            <a:ext uri="{FF2B5EF4-FFF2-40B4-BE49-F238E27FC236}">
              <a16:creationId xmlns:a16="http://schemas.microsoft.com/office/drawing/2014/main" id="{D7D43253-A55F-CC9A-5814-A9213A76414D}"/>
            </a:ext>
          </a:extLst>
        </cdr:cNvPr>
        <cdr:cNvSpPr txBox="1"/>
      </cdr:nvSpPr>
      <cdr:spPr>
        <a:xfrm xmlns:a="http://schemas.openxmlformats.org/drawingml/2006/main">
          <a:off x="1154365" y="3834556"/>
          <a:ext cx="235884" cy="19581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 dirty="0"/>
            <a:t>C</a:t>
          </a:r>
        </a:p>
      </cdr:txBody>
    </cdr:sp>
  </cdr:relSizeAnchor>
  <cdr:relSizeAnchor xmlns:cdr="http://schemas.openxmlformats.org/drawingml/2006/chartDrawing">
    <cdr:from>
      <cdr:x>0.24316</cdr:x>
      <cdr:y>0.77698</cdr:y>
    </cdr:from>
    <cdr:to>
      <cdr:x>0.27697</cdr:x>
      <cdr:y>0.81876</cdr:y>
    </cdr:to>
    <cdr:sp macro="" textlink="">
      <cdr:nvSpPr>
        <cdr:cNvPr id="6" name="TextBox 1">
          <a:extLst xmlns:a="http://schemas.openxmlformats.org/drawingml/2006/main">
            <a:ext uri="{FF2B5EF4-FFF2-40B4-BE49-F238E27FC236}">
              <a16:creationId xmlns:a16="http://schemas.microsoft.com/office/drawing/2014/main" id="{D7D43253-A55F-CC9A-5814-A9213A76414D}"/>
            </a:ext>
          </a:extLst>
        </cdr:cNvPr>
        <cdr:cNvSpPr txBox="1"/>
      </cdr:nvSpPr>
      <cdr:spPr>
        <a:xfrm xmlns:a="http://schemas.openxmlformats.org/drawingml/2006/main">
          <a:off x="1696971" y="3641598"/>
          <a:ext cx="235954" cy="19581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 dirty="0"/>
            <a:t>D</a:t>
          </a:r>
        </a:p>
      </cdr:txBody>
    </cdr:sp>
  </cdr:relSizeAnchor>
  <cdr:relSizeAnchor xmlns:cdr="http://schemas.openxmlformats.org/drawingml/2006/chartDrawing">
    <cdr:from>
      <cdr:x>0.31198</cdr:x>
      <cdr:y>0.75559</cdr:y>
    </cdr:from>
    <cdr:to>
      <cdr:x>0.34579</cdr:x>
      <cdr:y>0.79735</cdr:y>
    </cdr:to>
    <cdr:sp macro="" textlink="">
      <cdr:nvSpPr>
        <cdr:cNvPr id="7" name="TextBox 1">
          <a:extLst xmlns:a="http://schemas.openxmlformats.org/drawingml/2006/main">
            <a:ext uri="{FF2B5EF4-FFF2-40B4-BE49-F238E27FC236}">
              <a16:creationId xmlns:a16="http://schemas.microsoft.com/office/drawing/2014/main" id="{D7D43253-A55F-CC9A-5814-A9213A76414D}"/>
            </a:ext>
          </a:extLst>
        </cdr:cNvPr>
        <cdr:cNvSpPr txBox="1"/>
      </cdr:nvSpPr>
      <cdr:spPr>
        <a:xfrm xmlns:a="http://schemas.openxmlformats.org/drawingml/2006/main">
          <a:off x="2177253" y="3541355"/>
          <a:ext cx="235954" cy="19572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 dirty="0"/>
            <a:t>B</a:t>
          </a:r>
        </a:p>
      </cdr:txBody>
    </cdr:sp>
  </cdr:relSizeAnchor>
  <cdr:relSizeAnchor xmlns:cdr="http://schemas.openxmlformats.org/drawingml/2006/chartDrawing">
    <cdr:from>
      <cdr:x>0.37951</cdr:x>
      <cdr:y>0.73429</cdr:y>
    </cdr:from>
    <cdr:to>
      <cdr:x>0.41332</cdr:x>
      <cdr:y>0.77607</cdr:y>
    </cdr:to>
    <cdr:sp macro="" textlink="">
      <cdr:nvSpPr>
        <cdr:cNvPr id="8" name="TextBox 1">
          <a:extLst xmlns:a="http://schemas.openxmlformats.org/drawingml/2006/main">
            <a:ext uri="{FF2B5EF4-FFF2-40B4-BE49-F238E27FC236}">
              <a16:creationId xmlns:a16="http://schemas.microsoft.com/office/drawing/2014/main" id="{D7D43253-A55F-CC9A-5814-A9213A76414D}"/>
            </a:ext>
          </a:extLst>
        </cdr:cNvPr>
        <cdr:cNvSpPr txBox="1"/>
      </cdr:nvSpPr>
      <cdr:spPr>
        <a:xfrm xmlns:a="http://schemas.openxmlformats.org/drawingml/2006/main">
          <a:off x="2648529" y="3441525"/>
          <a:ext cx="235954" cy="19581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 dirty="0"/>
            <a:t>D</a:t>
          </a:r>
        </a:p>
      </cdr:txBody>
    </cdr:sp>
  </cdr:relSizeAnchor>
  <cdr:relSizeAnchor xmlns:cdr="http://schemas.openxmlformats.org/drawingml/2006/chartDrawing">
    <cdr:from>
      <cdr:x>0.45195</cdr:x>
      <cdr:y>0.71636</cdr:y>
    </cdr:from>
    <cdr:to>
      <cdr:x>0.48576</cdr:x>
      <cdr:y>0.75814</cdr:y>
    </cdr:to>
    <cdr:sp macro="" textlink="">
      <cdr:nvSpPr>
        <cdr:cNvPr id="9" name="TextBox 1">
          <a:extLst xmlns:a="http://schemas.openxmlformats.org/drawingml/2006/main">
            <a:ext uri="{FF2B5EF4-FFF2-40B4-BE49-F238E27FC236}">
              <a16:creationId xmlns:a16="http://schemas.microsoft.com/office/drawing/2014/main" id="{D7D43253-A55F-CC9A-5814-A9213A76414D}"/>
            </a:ext>
          </a:extLst>
        </cdr:cNvPr>
        <cdr:cNvSpPr txBox="1"/>
      </cdr:nvSpPr>
      <cdr:spPr>
        <a:xfrm xmlns:a="http://schemas.openxmlformats.org/drawingml/2006/main">
          <a:off x="3154075" y="3357460"/>
          <a:ext cx="235953" cy="19581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 dirty="0"/>
            <a:t>C</a:t>
          </a:r>
        </a:p>
      </cdr:txBody>
    </cdr:sp>
  </cdr:relSizeAnchor>
  <cdr:relSizeAnchor xmlns:cdr="http://schemas.openxmlformats.org/drawingml/2006/chartDrawing">
    <cdr:from>
      <cdr:x>0.53888</cdr:x>
      <cdr:y>0.69665</cdr:y>
    </cdr:from>
    <cdr:to>
      <cdr:x>0.57269</cdr:x>
      <cdr:y>0.73842</cdr:y>
    </cdr:to>
    <cdr:sp macro="" textlink="">
      <cdr:nvSpPr>
        <cdr:cNvPr id="10" name="TextBox 1">
          <a:extLst xmlns:a="http://schemas.openxmlformats.org/drawingml/2006/main">
            <a:ext uri="{FF2B5EF4-FFF2-40B4-BE49-F238E27FC236}">
              <a16:creationId xmlns:a16="http://schemas.microsoft.com/office/drawing/2014/main" id="{D7D43253-A55F-CC9A-5814-A9213A76414D}"/>
            </a:ext>
          </a:extLst>
        </cdr:cNvPr>
        <cdr:cNvSpPr txBox="1"/>
      </cdr:nvSpPr>
      <cdr:spPr>
        <a:xfrm xmlns:a="http://schemas.openxmlformats.org/drawingml/2006/main">
          <a:off x="3760750" y="3265077"/>
          <a:ext cx="235953" cy="19577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/>
            <a:t>A</a:t>
          </a:r>
        </a:p>
      </cdr:txBody>
    </cdr:sp>
  </cdr:relSizeAnchor>
  <cdr:relSizeAnchor xmlns:cdr="http://schemas.openxmlformats.org/drawingml/2006/chartDrawing">
    <cdr:from>
      <cdr:x>0.62943</cdr:x>
      <cdr:y>0.67712</cdr:y>
    </cdr:from>
    <cdr:to>
      <cdr:x>0.66324</cdr:x>
      <cdr:y>0.7189</cdr:y>
    </cdr:to>
    <cdr:sp macro="" textlink="">
      <cdr:nvSpPr>
        <cdr:cNvPr id="11" name="TextBox 1">
          <a:extLst xmlns:a="http://schemas.openxmlformats.org/drawingml/2006/main">
            <a:ext uri="{FF2B5EF4-FFF2-40B4-BE49-F238E27FC236}">
              <a16:creationId xmlns:a16="http://schemas.microsoft.com/office/drawing/2014/main" id="{D7D43253-A55F-CC9A-5814-A9213A76414D}"/>
            </a:ext>
          </a:extLst>
        </cdr:cNvPr>
        <cdr:cNvSpPr txBox="1"/>
      </cdr:nvSpPr>
      <cdr:spPr>
        <a:xfrm xmlns:a="http://schemas.openxmlformats.org/drawingml/2006/main">
          <a:off x="4392681" y="3173543"/>
          <a:ext cx="235954" cy="19581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/>
            <a:t>D</a:t>
          </a:r>
        </a:p>
      </cdr:txBody>
    </cdr:sp>
  </cdr:relSizeAnchor>
  <cdr:relSizeAnchor xmlns:cdr="http://schemas.openxmlformats.org/drawingml/2006/chartDrawing">
    <cdr:from>
      <cdr:x>0.73673</cdr:x>
      <cdr:y>0.65193</cdr:y>
    </cdr:from>
    <cdr:to>
      <cdr:x>0.77054</cdr:x>
      <cdr:y>0.69371</cdr:y>
    </cdr:to>
    <cdr:sp macro="" textlink="">
      <cdr:nvSpPr>
        <cdr:cNvPr id="12" name="TextBox 1">
          <a:extLst xmlns:a="http://schemas.openxmlformats.org/drawingml/2006/main">
            <a:ext uri="{FF2B5EF4-FFF2-40B4-BE49-F238E27FC236}">
              <a16:creationId xmlns:a16="http://schemas.microsoft.com/office/drawing/2014/main" id="{D7D43253-A55F-CC9A-5814-A9213A76414D}"/>
            </a:ext>
          </a:extLst>
        </cdr:cNvPr>
        <cdr:cNvSpPr txBox="1"/>
      </cdr:nvSpPr>
      <cdr:spPr>
        <a:xfrm xmlns:a="http://schemas.openxmlformats.org/drawingml/2006/main">
          <a:off x="5141499" y="3055523"/>
          <a:ext cx="235954" cy="19581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 dirty="0"/>
            <a:t>B</a:t>
          </a:r>
        </a:p>
      </cdr:txBody>
    </cdr:sp>
  </cdr:relSizeAnchor>
  <cdr:relSizeAnchor xmlns:cdr="http://schemas.openxmlformats.org/drawingml/2006/chartDrawing">
    <cdr:from>
      <cdr:x>0.78467</cdr:x>
      <cdr:y>0.61127</cdr:y>
    </cdr:from>
    <cdr:to>
      <cdr:x>0.81847</cdr:x>
      <cdr:y>0.65305</cdr:y>
    </cdr:to>
    <cdr:sp macro="" textlink="">
      <cdr:nvSpPr>
        <cdr:cNvPr id="13" name="TextBox 1">
          <a:extLst xmlns:a="http://schemas.openxmlformats.org/drawingml/2006/main">
            <a:ext uri="{FF2B5EF4-FFF2-40B4-BE49-F238E27FC236}">
              <a16:creationId xmlns:a16="http://schemas.microsoft.com/office/drawing/2014/main" id="{D7D43253-A55F-CC9A-5814-A9213A76414D}"/>
            </a:ext>
          </a:extLst>
        </cdr:cNvPr>
        <cdr:cNvSpPr txBox="1"/>
      </cdr:nvSpPr>
      <cdr:spPr>
        <a:xfrm xmlns:a="http://schemas.openxmlformats.org/drawingml/2006/main">
          <a:off x="5476063" y="2864955"/>
          <a:ext cx="235884" cy="19581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/>
            <a:t>A</a:t>
          </a:r>
        </a:p>
      </cdr:txBody>
    </cdr:sp>
  </cdr:relSizeAnchor>
  <cdr:relSizeAnchor xmlns:cdr="http://schemas.openxmlformats.org/drawingml/2006/chartDrawing">
    <cdr:from>
      <cdr:x>0.83055</cdr:x>
      <cdr:y>0.5456</cdr:y>
    </cdr:from>
    <cdr:to>
      <cdr:x>0.86435</cdr:x>
      <cdr:y>0.58738</cdr:y>
    </cdr:to>
    <cdr:sp macro="" textlink="">
      <cdr:nvSpPr>
        <cdr:cNvPr id="14" name="TextBox 1">
          <a:extLst xmlns:a="http://schemas.openxmlformats.org/drawingml/2006/main">
            <a:ext uri="{FF2B5EF4-FFF2-40B4-BE49-F238E27FC236}">
              <a16:creationId xmlns:a16="http://schemas.microsoft.com/office/drawing/2014/main" id="{D7D43253-A55F-CC9A-5814-A9213A76414D}"/>
            </a:ext>
          </a:extLst>
        </cdr:cNvPr>
        <cdr:cNvSpPr txBox="1"/>
      </cdr:nvSpPr>
      <cdr:spPr>
        <a:xfrm xmlns:a="http://schemas.openxmlformats.org/drawingml/2006/main">
          <a:off x="5796251" y="2557169"/>
          <a:ext cx="235884" cy="19581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/>
            <a:t>C</a:t>
          </a:r>
        </a:p>
      </cdr:txBody>
    </cdr:sp>
  </cdr:relSizeAnchor>
  <cdr:relSizeAnchor xmlns:cdr="http://schemas.openxmlformats.org/drawingml/2006/chartDrawing">
    <cdr:from>
      <cdr:x>0.87642</cdr:x>
      <cdr:y>0.44266</cdr:y>
    </cdr:from>
    <cdr:to>
      <cdr:x>0.91023</cdr:x>
      <cdr:y>0.48443</cdr:y>
    </cdr:to>
    <cdr:sp macro="" textlink="">
      <cdr:nvSpPr>
        <cdr:cNvPr id="15" name="TextBox 1">
          <a:extLst xmlns:a="http://schemas.openxmlformats.org/drawingml/2006/main">
            <a:ext uri="{FF2B5EF4-FFF2-40B4-BE49-F238E27FC236}">
              <a16:creationId xmlns:a16="http://schemas.microsoft.com/office/drawing/2014/main" id="{D7D43253-A55F-CC9A-5814-A9213A76414D}"/>
            </a:ext>
          </a:extLst>
        </cdr:cNvPr>
        <cdr:cNvSpPr txBox="1"/>
      </cdr:nvSpPr>
      <cdr:spPr>
        <a:xfrm xmlns:a="http://schemas.openxmlformats.org/drawingml/2006/main">
          <a:off x="6116370" y="2074704"/>
          <a:ext cx="235953" cy="19577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/>
            <a:t>B</a:t>
          </a:r>
        </a:p>
      </cdr:txBody>
    </cdr:sp>
  </cdr:relSizeAnchor>
</c:userShapes>
</file>

<file path=ppt/drawings/drawing10.xml><?xml version="1.0" encoding="utf-8"?>
<c:userShapes xmlns:c="http://schemas.openxmlformats.org/drawingml/2006/chart">
  <cdr:relSizeAnchor xmlns:cdr="http://schemas.openxmlformats.org/drawingml/2006/chartDrawing">
    <cdr:from>
      <cdr:x>0.15198</cdr:x>
      <cdr:y>0.82448</cdr:y>
    </cdr:from>
    <cdr:to>
      <cdr:x>0.20359</cdr:x>
      <cdr:y>0.8868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021D0AE3-E771-2272-091B-1129F7E84098}"/>
            </a:ext>
          </a:extLst>
        </cdr:cNvPr>
        <cdr:cNvSpPr txBox="1"/>
      </cdr:nvSpPr>
      <cdr:spPr>
        <a:xfrm xmlns:a="http://schemas.openxmlformats.org/drawingml/2006/main">
          <a:off x="694871" y="2590800"/>
          <a:ext cx="235954" cy="19581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/>
            <a:t>A</a:t>
          </a:r>
        </a:p>
      </cdr:txBody>
    </cdr:sp>
  </cdr:relSizeAnchor>
  <cdr:relSizeAnchor xmlns:cdr="http://schemas.openxmlformats.org/drawingml/2006/chartDrawing">
    <cdr:from>
      <cdr:x>0.28294</cdr:x>
      <cdr:y>0.74076</cdr:y>
    </cdr:from>
    <cdr:to>
      <cdr:x>0.33455</cdr:x>
      <cdr:y>0.80308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6D43C755-D3B7-3DA2-F495-ED6BB06D1924}"/>
            </a:ext>
          </a:extLst>
        </cdr:cNvPr>
        <cdr:cNvSpPr txBox="1"/>
      </cdr:nvSpPr>
      <cdr:spPr>
        <a:xfrm xmlns:a="http://schemas.openxmlformats.org/drawingml/2006/main">
          <a:off x="1293586" y="2327729"/>
          <a:ext cx="235954" cy="19581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/>
            <a:t>D</a:t>
          </a:r>
        </a:p>
      </cdr:txBody>
    </cdr:sp>
  </cdr:relSizeAnchor>
  <cdr:relSizeAnchor xmlns:cdr="http://schemas.openxmlformats.org/drawingml/2006/chartDrawing">
    <cdr:from>
      <cdr:x>0.3623</cdr:x>
      <cdr:y>0.65704</cdr:y>
    </cdr:from>
    <cdr:to>
      <cdr:x>0.41391</cdr:x>
      <cdr:y>0.71936</cdr:y>
    </cdr:to>
    <cdr:sp macro="" textlink="">
      <cdr:nvSpPr>
        <cdr:cNvPr id="4" name="TextBox 1">
          <a:extLst xmlns:a="http://schemas.openxmlformats.org/drawingml/2006/main">
            <a:ext uri="{FF2B5EF4-FFF2-40B4-BE49-F238E27FC236}">
              <a16:creationId xmlns:a16="http://schemas.microsoft.com/office/drawing/2014/main" id="{7CAA13B2-CAAF-8A47-CAF4-B2DBC65D59DE}"/>
            </a:ext>
          </a:extLst>
        </cdr:cNvPr>
        <cdr:cNvSpPr txBox="1"/>
      </cdr:nvSpPr>
      <cdr:spPr>
        <a:xfrm xmlns:a="http://schemas.openxmlformats.org/drawingml/2006/main">
          <a:off x="1656443" y="2064657"/>
          <a:ext cx="235954" cy="19581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/>
            <a:t>D</a:t>
          </a:r>
        </a:p>
      </cdr:txBody>
    </cdr:sp>
  </cdr:relSizeAnchor>
  <cdr:relSizeAnchor xmlns:cdr="http://schemas.openxmlformats.org/drawingml/2006/chartDrawing">
    <cdr:from>
      <cdr:x>0.47341</cdr:x>
      <cdr:y>0.57333</cdr:y>
    </cdr:from>
    <cdr:to>
      <cdr:x>0.52502</cdr:x>
      <cdr:y>0.63563</cdr:y>
    </cdr:to>
    <cdr:sp macro="" textlink="">
      <cdr:nvSpPr>
        <cdr:cNvPr id="5" name="TextBox 1">
          <a:extLst xmlns:a="http://schemas.openxmlformats.org/drawingml/2006/main">
            <a:ext uri="{FF2B5EF4-FFF2-40B4-BE49-F238E27FC236}">
              <a16:creationId xmlns:a16="http://schemas.microsoft.com/office/drawing/2014/main" id="{7814379F-2137-8129-BA9F-475A53A3F6BE}"/>
            </a:ext>
          </a:extLst>
        </cdr:cNvPr>
        <cdr:cNvSpPr txBox="1"/>
      </cdr:nvSpPr>
      <cdr:spPr>
        <a:xfrm xmlns:a="http://schemas.openxmlformats.org/drawingml/2006/main">
          <a:off x="2164443" y="1801585"/>
          <a:ext cx="235953" cy="19577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/>
            <a:t>A</a:t>
          </a:r>
        </a:p>
      </cdr:txBody>
    </cdr:sp>
  </cdr:relSizeAnchor>
  <cdr:relSizeAnchor xmlns:cdr="http://schemas.openxmlformats.org/drawingml/2006/chartDrawing">
    <cdr:from>
      <cdr:x>0.65992</cdr:x>
      <cdr:y>0.53868</cdr:y>
    </cdr:from>
    <cdr:to>
      <cdr:x>0.71153</cdr:x>
      <cdr:y>0.601</cdr:y>
    </cdr:to>
    <cdr:sp macro="" textlink="">
      <cdr:nvSpPr>
        <cdr:cNvPr id="6" name="TextBox 1">
          <a:extLst xmlns:a="http://schemas.openxmlformats.org/drawingml/2006/main">
            <a:ext uri="{FF2B5EF4-FFF2-40B4-BE49-F238E27FC236}">
              <a16:creationId xmlns:a16="http://schemas.microsoft.com/office/drawing/2014/main" id="{F8952482-1FB2-CAFA-8F34-CEE72BA861D8}"/>
            </a:ext>
          </a:extLst>
        </cdr:cNvPr>
        <cdr:cNvSpPr txBox="1"/>
      </cdr:nvSpPr>
      <cdr:spPr>
        <a:xfrm xmlns:a="http://schemas.openxmlformats.org/drawingml/2006/main">
          <a:off x="3017157" y="1692728"/>
          <a:ext cx="235954" cy="19581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/>
            <a:t>D</a:t>
          </a:r>
        </a:p>
      </cdr:txBody>
    </cdr:sp>
  </cdr:relSizeAnchor>
  <cdr:relSizeAnchor xmlns:cdr="http://schemas.openxmlformats.org/drawingml/2006/chartDrawing">
    <cdr:from>
      <cdr:x>0.79286</cdr:x>
      <cdr:y>0.40589</cdr:y>
    </cdr:from>
    <cdr:to>
      <cdr:x>0.84447</cdr:x>
      <cdr:y>0.46819</cdr:y>
    </cdr:to>
    <cdr:sp macro="" textlink="">
      <cdr:nvSpPr>
        <cdr:cNvPr id="7" name="TextBox 1">
          <a:extLst xmlns:a="http://schemas.openxmlformats.org/drawingml/2006/main">
            <a:ext uri="{FF2B5EF4-FFF2-40B4-BE49-F238E27FC236}">
              <a16:creationId xmlns:a16="http://schemas.microsoft.com/office/drawing/2014/main" id="{369CA90B-DF79-5965-E665-AD14C8B25BE8}"/>
            </a:ext>
          </a:extLst>
        </cdr:cNvPr>
        <cdr:cNvSpPr txBox="1"/>
      </cdr:nvSpPr>
      <cdr:spPr>
        <a:xfrm xmlns:a="http://schemas.openxmlformats.org/drawingml/2006/main">
          <a:off x="3624943" y="1275443"/>
          <a:ext cx="235953" cy="19577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/>
            <a:t>A</a:t>
          </a:r>
        </a:p>
      </cdr:txBody>
    </cdr:sp>
  </cdr:relSizeAnchor>
</c:userShapes>
</file>

<file path=ppt/drawings/drawing11.xml><?xml version="1.0" encoding="utf-8"?>
<c:userShapes xmlns:c="http://schemas.openxmlformats.org/drawingml/2006/chart">
  <cdr:relSizeAnchor xmlns:cdr="http://schemas.openxmlformats.org/drawingml/2006/chartDrawing">
    <cdr:from>
      <cdr:x>0.14802</cdr:x>
      <cdr:y>0.82159</cdr:y>
    </cdr:from>
    <cdr:to>
      <cdr:x>0.19961</cdr:x>
      <cdr:y>0.88391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4F84DCB1-26A8-7437-3C0B-99AEEBB93200}"/>
            </a:ext>
          </a:extLst>
        </cdr:cNvPr>
        <cdr:cNvSpPr txBox="1"/>
      </cdr:nvSpPr>
      <cdr:spPr>
        <a:xfrm xmlns:a="http://schemas.openxmlformats.org/drawingml/2006/main">
          <a:off x="676729" y="2581729"/>
          <a:ext cx="235884" cy="19581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/>
            <a:t>C</a:t>
          </a:r>
        </a:p>
      </cdr:txBody>
    </cdr:sp>
  </cdr:relSizeAnchor>
  <cdr:relSizeAnchor xmlns:cdr="http://schemas.openxmlformats.org/drawingml/2006/chartDrawing">
    <cdr:from>
      <cdr:x>0.4754</cdr:x>
      <cdr:y>0.61085</cdr:y>
    </cdr:from>
    <cdr:to>
      <cdr:x>0.52699</cdr:x>
      <cdr:y>0.67317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4F84DCB1-26A8-7437-3C0B-99AEEBB93200}"/>
            </a:ext>
          </a:extLst>
        </cdr:cNvPr>
        <cdr:cNvSpPr txBox="1"/>
      </cdr:nvSpPr>
      <cdr:spPr>
        <a:xfrm xmlns:a="http://schemas.openxmlformats.org/drawingml/2006/main">
          <a:off x="2173514" y="1919515"/>
          <a:ext cx="235884" cy="19581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/>
            <a:t>C</a:t>
          </a:r>
        </a:p>
      </cdr:txBody>
    </cdr:sp>
  </cdr:relSizeAnchor>
  <cdr:relSizeAnchor xmlns:cdr="http://schemas.openxmlformats.org/drawingml/2006/chartDrawing">
    <cdr:from>
      <cdr:x>0.78889</cdr:x>
      <cdr:y>0.27021</cdr:y>
    </cdr:from>
    <cdr:to>
      <cdr:x>0.84048</cdr:x>
      <cdr:y>0.33252</cdr:y>
    </cdr:to>
    <cdr:sp macro="" textlink="">
      <cdr:nvSpPr>
        <cdr:cNvPr id="4" name="TextBox 1">
          <a:extLst xmlns:a="http://schemas.openxmlformats.org/drawingml/2006/main">
            <a:ext uri="{FF2B5EF4-FFF2-40B4-BE49-F238E27FC236}">
              <a16:creationId xmlns:a16="http://schemas.microsoft.com/office/drawing/2014/main" id="{4F84DCB1-26A8-7437-3C0B-99AEEBB93200}"/>
            </a:ext>
          </a:extLst>
        </cdr:cNvPr>
        <cdr:cNvSpPr txBox="1"/>
      </cdr:nvSpPr>
      <cdr:spPr>
        <a:xfrm xmlns:a="http://schemas.openxmlformats.org/drawingml/2006/main">
          <a:off x="3606800" y="849086"/>
          <a:ext cx="235884" cy="19581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/>
            <a:t>C</a:t>
          </a:r>
        </a:p>
      </cdr:txBody>
    </cdr:sp>
  </cdr:relSizeAnchor>
  <cdr:relSizeAnchor xmlns:cdr="http://schemas.openxmlformats.org/drawingml/2006/chartDrawing">
    <cdr:from>
      <cdr:x>0.32063</cdr:x>
      <cdr:y>0.69457</cdr:y>
    </cdr:from>
    <cdr:to>
      <cdr:x>0.37223</cdr:x>
      <cdr:y>0.75689</cdr:y>
    </cdr:to>
    <cdr:sp macro="" textlink="">
      <cdr:nvSpPr>
        <cdr:cNvPr id="5" name="TextBox 1">
          <a:extLst xmlns:a="http://schemas.openxmlformats.org/drawingml/2006/main">
            <a:ext uri="{FF2B5EF4-FFF2-40B4-BE49-F238E27FC236}">
              <a16:creationId xmlns:a16="http://schemas.microsoft.com/office/drawing/2014/main" id="{4F84DCB1-26A8-7437-3C0B-99AEEBB93200}"/>
            </a:ext>
          </a:extLst>
        </cdr:cNvPr>
        <cdr:cNvSpPr txBox="1"/>
      </cdr:nvSpPr>
      <cdr:spPr>
        <a:xfrm xmlns:a="http://schemas.openxmlformats.org/drawingml/2006/main">
          <a:off x="1465943" y="2182586"/>
          <a:ext cx="235884" cy="19581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/>
            <a:t>B</a:t>
          </a:r>
        </a:p>
      </cdr:txBody>
    </cdr:sp>
  </cdr:relSizeAnchor>
  <cdr:relSizeAnchor xmlns:cdr="http://schemas.openxmlformats.org/drawingml/2006/chartDrawing">
    <cdr:from>
      <cdr:x>0.65992</cdr:x>
      <cdr:y>0.48383</cdr:y>
    </cdr:from>
    <cdr:to>
      <cdr:x>0.71151</cdr:x>
      <cdr:y>0.54615</cdr:y>
    </cdr:to>
    <cdr:sp macro="" textlink="">
      <cdr:nvSpPr>
        <cdr:cNvPr id="6" name="TextBox 1">
          <a:extLst xmlns:a="http://schemas.openxmlformats.org/drawingml/2006/main">
            <a:ext uri="{FF2B5EF4-FFF2-40B4-BE49-F238E27FC236}">
              <a16:creationId xmlns:a16="http://schemas.microsoft.com/office/drawing/2014/main" id="{B3CFD281-7267-BDE0-F7ED-8FA466E60A7C}"/>
            </a:ext>
          </a:extLst>
        </cdr:cNvPr>
        <cdr:cNvSpPr txBox="1"/>
      </cdr:nvSpPr>
      <cdr:spPr>
        <a:xfrm xmlns:a="http://schemas.openxmlformats.org/drawingml/2006/main">
          <a:off x="3017157" y="1520372"/>
          <a:ext cx="235884" cy="19581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/>
            <a:t>B</a:t>
          </a:r>
        </a:p>
      </cdr:txBody>
    </cdr:sp>
  </cdr:relSizeAnchor>
  <cdr:relSizeAnchor xmlns:cdr="http://schemas.openxmlformats.org/drawingml/2006/chartDrawing">
    <cdr:from>
      <cdr:x>0.89603</cdr:x>
      <cdr:y>0.06524</cdr:y>
    </cdr:from>
    <cdr:to>
      <cdr:x>0.94762</cdr:x>
      <cdr:y>0.12756</cdr:y>
    </cdr:to>
    <cdr:sp macro="" textlink="">
      <cdr:nvSpPr>
        <cdr:cNvPr id="7" name="TextBox 1">
          <a:extLst xmlns:a="http://schemas.openxmlformats.org/drawingml/2006/main">
            <a:ext uri="{FF2B5EF4-FFF2-40B4-BE49-F238E27FC236}">
              <a16:creationId xmlns:a16="http://schemas.microsoft.com/office/drawing/2014/main" id="{B3CFD281-7267-BDE0-F7ED-8FA466E60A7C}"/>
            </a:ext>
          </a:extLst>
        </cdr:cNvPr>
        <cdr:cNvSpPr txBox="1"/>
      </cdr:nvSpPr>
      <cdr:spPr>
        <a:xfrm xmlns:a="http://schemas.openxmlformats.org/drawingml/2006/main">
          <a:off x="4096657" y="205015"/>
          <a:ext cx="235884" cy="19581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/>
            <a:t>B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0.07747</cdr:x>
      <cdr:y>0.03794</cdr:y>
    </cdr:from>
    <cdr:to>
      <cdr:x>0.11128</cdr:x>
      <cdr:y>0.07971</cdr:y>
    </cdr:to>
    <cdr:sp macro="" textlink="">
      <cdr:nvSpPr>
        <cdr:cNvPr id="16" name="TextBox 1">
          <a:extLst xmlns:a="http://schemas.openxmlformats.org/drawingml/2006/main">
            <a:ext uri="{FF2B5EF4-FFF2-40B4-BE49-F238E27FC236}">
              <a16:creationId xmlns:a16="http://schemas.microsoft.com/office/drawing/2014/main" id="{61A99487-F408-D072-91DC-63F5FF582E4C}"/>
            </a:ext>
          </a:extLst>
        </cdr:cNvPr>
        <cdr:cNvSpPr txBox="1"/>
      </cdr:nvSpPr>
      <cdr:spPr>
        <a:xfrm xmlns:a="http://schemas.openxmlformats.org/drawingml/2006/main">
          <a:off x="540657" y="177800"/>
          <a:ext cx="235921" cy="19580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/>
            <a:t>P</a:t>
          </a:r>
        </a:p>
      </cdr:txBody>
    </cdr:sp>
  </cdr:relSizeAnchor>
  <cdr:relSizeAnchor xmlns:cdr="http://schemas.openxmlformats.org/drawingml/2006/chartDrawing">
    <cdr:from>
      <cdr:x>0.44143</cdr:x>
      <cdr:y>0.14245</cdr:y>
    </cdr:from>
    <cdr:to>
      <cdr:x>0.47524</cdr:x>
      <cdr:y>0.18423</cdr:y>
    </cdr:to>
    <cdr:sp macro="" textlink="">
      <cdr:nvSpPr>
        <cdr:cNvPr id="17" name="TextBox 1">
          <a:extLst xmlns:a="http://schemas.openxmlformats.org/drawingml/2006/main">
            <a:ext uri="{FF2B5EF4-FFF2-40B4-BE49-F238E27FC236}">
              <a16:creationId xmlns:a16="http://schemas.microsoft.com/office/drawing/2014/main" id="{8F7229FD-F97B-F9A9-E7F6-583398ABF9DF}"/>
            </a:ext>
          </a:extLst>
        </cdr:cNvPr>
        <cdr:cNvSpPr txBox="1"/>
      </cdr:nvSpPr>
      <cdr:spPr>
        <a:xfrm xmlns:a="http://schemas.openxmlformats.org/drawingml/2006/main">
          <a:off x="3080657" y="667658"/>
          <a:ext cx="235921" cy="19580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/>
            <a:t>P</a:t>
          </a:r>
        </a:p>
      </cdr:txBody>
    </cdr:sp>
  </cdr:relSizeAnchor>
  <cdr:relSizeAnchor xmlns:cdr="http://schemas.openxmlformats.org/drawingml/2006/chartDrawing">
    <cdr:from>
      <cdr:x>0.7001</cdr:x>
      <cdr:y>0.19665</cdr:y>
    </cdr:from>
    <cdr:to>
      <cdr:x>0.73391</cdr:x>
      <cdr:y>0.23842</cdr:y>
    </cdr:to>
    <cdr:sp macro="" textlink="">
      <cdr:nvSpPr>
        <cdr:cNvPr id="18" name="TextBox 1">
          <a:extLst xmlns:a="http://schemas.openxmlformats.org/drawingml/2006/main">
            <a:ext uri="{FF2B5EF4-FFF2-40B4-BE49-F238E27FC236}">
              <a16:creationId xmlns:a16="http://schemas.microsoft.com/office/drawing/2014/main" id="{8F7229FD-F97B-F9A9-E7F6-583398ABF9DF}"/>
            </a:ext>
          </a:extLst>
        </cdr:cNvPr>
        <cdr:cNvSpPr txBox="1"/>
      </cdr:nvSpPr>
      <cdr:spPr>
        <a:xfrm xmlns:a="http://schemas.openxmlformats.org/drawingml/2006/main">
          <a:off x="4885871" y="921657"/>
          <a:ext cx="235921" cy="19580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/>
            <a:t>P</a:t>
          </a:r>
        </a:p>
      </cdr:txBody>
    </cdr:sp>
  </cdr:relSizeAnchor>
  <cdr:relSizeAnchor xmlns:cdr="http://schemas.openxmlformats.org/drawingml/2006/chartDrawing">
    <cdr:from>
      <cdr:x>0.16846</cdr:x>
      <cdr:y>0.03794</cdr:y>
    </cdr:from>
    <cdr:to>
      <cdr:x>0.20227</cdr:x>
      <cdr:y>0.07971</cdr:y>
    </cdr:to>
    <cdr:sp macro="" textlink="">
      <cdr:nvSpPr>
        <cdr:cNvPr id="19" name="TextBox 1">
          <a:extLst xmlns:a="http://schemas.openxmlformats.org/drawingml/2006/main">
            <a:ext uri="{FF2B5EF4-FFF2-40B4-BE49-F238E27FC236}">
              <a16:creationId xmlns:a16="http://schemas.microsoft.com/office/drawing/2014/main" id="{8F7229FD-F97B-F9A9-E7F6-583398ABF9DF}"/>
            </a:ext>
          </a:extLst>
        </cdr:cNvPr>
        <cdr:cNvSpPr txBox="1"/>
      </cdr:nvSpPr>
      <cdr:spPr>
        <a:xfrm xmlns:a="http://schemas.openxmlformats.org/drawingml/2006/main">
          <a:off x="1175657" y="177800"/>
          <a:ext cx="235921" cy="19580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/>
            <a:t>R</a:t>
          </a:r>
        </a:p>
      </cdr:txBody>
    </cdr:sp>
  </cdr:relSizeAnchor>
  <cdr:relSizeAnchor xmlns:cdr="http://schemas.openxmlformats.org/drawingml/2006/chartDrawing">
    <cdr:from>
      <cdr:x>0.26075</cdr:x>
      <cdr:y>0.036</cdr:y>
    </cdr:from>
    <cdr:to>
      <cdr:x>0.29456</cdr:x>
      <cdr:y>0.07778</cdr:y>
    </cdr:to>
    <cdr:sp macro="" textlink="">
      <cdr:nvSpPr>
        <cdr:cNvPr id="20" name="TextBox 1">
          <a:extLst xmlns:a="http://schemas.openxmlformats.org/drawingml/2006/main">
            <a:ext uri="{FF2B5EF4-FFF2-40B4-BE49-F238E27FC236}">
              <a16:creationId xmlns:a16="http://schemas.microsoft.com/office/drawing/2014/main" id="{8F7229FD-F97B-F9A9-E7F6-583398ABF9DF}"/>
            </a:ext>
          </a:extLst>
        </cdr:cNvPr>
        <cdr:cNvSpPr txBox="1"/>
      </cdr:nvSpPr>
      <cdr:spPr>
        <a:xfrm xmlns:a="http://schemas.openxmlformats.org/drawingml/2006/main">
          <a:off x="1819728" y="168728"/>
          <a:ext cx="235921" cy="19580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/>
            <a:t>Q</a:t>
          </a:r>
        </a:p>
      </cdr:txBody>
    </cdr:sp>
  </cdr:relSizeAnchor>
  <cdr:relSizeAnchor xmlns:cdr="http://schemas.openxmlformats.org/drawingml/2006/chartDrawing">
    <cdr:from>
      <cdr:x>0.35174</cdr:x>
      <cdr:y>0.036</cdr:y>
    </cdr:from>
    <cdr:to>
      <cdr:x>0.38555</cdr:x>
      <cdr:y>0.07778</cdr:y>
    </cdr:to>
    <cdr:sp macro="" textlink="">
      <cdr:nvSpPr>
        <cdr:cNvPr id="21" name="TextBox 1">
          <a:extLst xmlns:a="http://schemas.openxmlformats.org/drawingml/2006/main">
            <a:ext uri="{FF2B5EF4-FFF2-40B4-BE49-F238E27FC236}">
              <a16:creationId xmlns:a16="http://schemas.microsoft.com/office/drawing/2014/main" id="{8F7229FD-F97B-F9A9-E7F6-583398ABF9DF}"/>
            </a:ext>
          </a:extLst>
        </cdr:cNvPr>
        <cdr:cNvSpPr txBox="1"/>
      </cdr:nvSpPr>
      <cdr:spPr>
        <a:xfrm xmlns:a="http://schemas.openxmlformats.org/drawingml/2006/main">
          <a:off x="2454728" y="168728"/>
          <a:ext cx="235921" cy="19580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/>
            <a:t>S</a:t>
          </a:r>
        </a:p>
      </cdr:txBody>
    </cdr:sp>
  </cdr:relSizeAnchor>
  <cdr:relSizeAnchor xmlns:cdr="http://schemas.openxmlformats.org/drawingml/2006/chartDrawing">
    <cdr:from>
      <cdr:x>0.53502</cdr:x>
      <cdr:y>0.13858</cdr:y>
    </cdr:from>
    <cdr:to>
      <cdr:x>0.56882</cdr:x>
      <cdr:y>0.18036</cdr:y>
    </cdr:to>
    <cdr:sp macro="" textlink="">
      <cdr:nvSpPr>
        <cdr:cNvPr id="22" name="TextBox 1">
          <a:extLst xmlns:a="http://schemas.openxmlformats.org/drawingml/2006/main">
            <a:ext uri="{FF2B5EF4-FFF2-40B4-BE49-F238E27FC236}">
              <a16:creationId xmlns:a16="http://schemas.microsoft.com/office/drawing/2014/main" id="{BB57ED66-81A1-63B6-8103-73E5FA58EC61}"/>
            </a:ext>
          </a:extLst>
        </cdr:cNvPr>
        <cdr:cNvSpPr txBox="1"/>
      </cdr:nvSpPr>
      <cdr:spPr>
        <a:xfrm xmlns:a="http://schemas.openxmlformats.org/drawingml/2006/main">
          <a:off x="3733800" y="649514"/>
          <a:ext cx="235921" cy="19580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/>
            <a:t>R</a:t>
          </a:r>
        </a:p>
      </cdr:txBody>
    </cdr:sp>
  </cdr:relSizeAnchor>
  <cdr:relSizeAnchor xmlns:cdr="http://schemas.openxmlformats.org/drawingml/2006/chartDrawing">
    <cdr:from>
      <cdr:x>0.74168</cdr:x>
      <cdr:y>0.76176</cdr:y>
    </cdr:from>
    <cdr:to>
      <cdr:x>0.77548</cdr:x>
      <cdr:y>0.80353</cdr:y>
    </cdr:to>
    <cdr:sp macro="" textlink="">
      <cdr:nvSpPr>
        <cdr:cNvPr id="23" name="TextBox 1">
          <a:extLst xmlns:a="http://schemas.openxmlformats.org/drawingml/2006/main">
            <a:ext uri="{FF2B5EF4-FFF2-40B4-BE49-F238E27FC236}">
              <a16:creationId xmlns:a16="http://schemas.microsoft.com/office/drawing/2014/main" id="{BB57ED66-81A1-63B6-8103-73E5FA58EC61}"/>
            </a:ext>
          </a:extLst>
        </cdr:cNvPr>
        <cdr:cNvSpPr txBox="1"/>
      </cdr:nvSpPr>
      <cdr:spPr>
        <a:xfrm xmlns:a="http://schemas.openxmlformats.org/drawingml/2006/main">
          <a:off x="5176043" y="3570243"/>
          <a:ext cx="235883" cy="19577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 dirty="0"/>
            <a:t>R</a:t>
          </a:r>
        </a:p>
      </cdr:txBody>
    </cdr:sp>
  </cdr:relSizeAnchor>
  <cdr:relSizeAnchor xmlns:cdr="http://schemas.openxmlformats.org/drawingml/2006/chartDrawing">
    <cdr:from>
      <cdr:x>0.61041</cdr:x>
      <cdr:y>0.13665</cdr:y>
    </cdr:from>
    <cdr:to>
      <cdr:x>0.64422</cdr:x>
      <cdr:y>0.17842</cdr:y>
    </cdr:to>
    <cdr:sp macro="" textlink="">
      <cdr:nvSpPr>
        <cdr:cNvPr id="24" name="TextBox 1">
          <a:extLst xmlns:a="http://schemas.openxmlformats.org/drawingml/2006/main">
            <a:ext uri="{FF2B5EF4-FFF2-40B4-BE49-F238E27FC236}">
              <a16:creationId xmlns:a16="http://schemas.microsoft.com/office/drawing/2014/main" id="{BB57ED66-81A1-63B6-8103-73E5FA58EC61}"/>
            </a:ext>
          </a:extLst>
        </cdr:cNvPr>
        <cdr:cNvSpPr txBox="1"/>
      </cdr:nvSpPr>
      <cdr:spPr>
        <a:xfrm xmlns:a="http://schemas.openxmlformats.org/drawingml/2006/main">
          <a:off x="4259942" y="640443"/>
          <a:ext cx="235921" cy="19580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/>
            <a:t>Q</a:t>
          </a:r>
        </a:p>
      </cdr:txBody>
    </cdr:sp>
  </cdr:relSizeAnchor>
  <cdr:relSizeAnchor xmlns:cdr="http://schemas.openxmlformats.org/drawingml/2006/chartDrawing">
    <cdr:from>
      <cdr:x>0.78847</cdr:x>
      <cdr:y>0.78111</cdr:y>
    </cdr:from>
    <cdr:to>
      <cdr:x>0.82228</cdr:x>
      <cdr:y>0.82289</cdr:y>
    </cdr:to>
    <cdr:sp macro="" textlink="">
      <cdr:nvSpPr>
        <cdr:cNvPr id="25" name="TextBox 1">
          <a:extLst xmlns:a="http://schemas.openxmlformats.org/drawingml/2006/main">
            <a:ext uri="{FF2B5EF4-FFF2-40B4-BE49-F238E27FC236}">
              <a16:creationId xmlns:a16="http://schemas.microsoft.com/office/drawing/2014/main" id="{BB57ED66-81A1-63B6-8103-73E5FA58EC61}"/>
            </a:ext>
          </a:extLst>
        </cdr:cNvPr>
        <cdr:cNvSpPr txBox="1"/>
      </cdr:nvSpPr>
      <cdr:spPr>
        <a:xfrm xmlns:a="http://schemas.openxmlformats.org/drawingml/2006/main">
          <a:off x="5502581" y="3660934"/>
          <a:ext cx="235954" cy="19581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/>
            <a:t>Q</a:t>
          </a:r>
        </a:p>
      </cdr:txBody>
    </cdr:sp>
  </cdr:relSizeAnchor>
  <cdr:relSizeAnchor xmlns:cdr="http://schemas.openxmlformats.org/drawingml/2006/chartDrawing">
    <cdr:from>
      <cdr:x>0.64681</cdr:x>
      <cdr:y>0.13665</cdr:y>
    </cdr:from>
    <cdr:to>
      <cdr:x>0.68061</cdr:x>
      <cdr:y>0.17842</cdr:y>
    </cdr:to>
    <cdr:sp macro="" textlink="">
      <cdr:nvSpPr>
        <cdr:cNvPr id="26" name="TextBox 1">
          <a:extLst xmlns:a="http://schemas.openxmlformats.org/drawingml/2006/main">
            <a:ext uri="{FF2B5EF4-FFF2-40B4-BE49-F238E27FC236}">
              <a16:creationId xmlns:a16="http://schemas.microsoft.com/office/drawing/2014/main" id="{BB57ED66-81A1-63B6-8103-73E5FA58EC61}"/>
            </a:ext>
          </a:extLst>
        </cdr:cNvPr>
        <cdr:cNvSpPr txBox="1"/>
      </cdr:nvSpPr>
      <cdr:spPr>
        <a:xfrm xmlns:a="http://schemas.openxmlformats.org/drawingml/2006/main">
          <a:off x="4513943" y="640443"/>
          <a:ext cx="235921" cy="19580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/>
            <a:t>S</a:t>
          </a:r>
        </a:p>
      </cdr:txBody>
    </cdr:sp>
  </cdr:relSizeAnchor>
  <cdr:relSizeAnchor xmlns:cdr="http://schemas.openxmlformats.org/drawingml/2006/chartDrawing">
    <cdr:from>
      <cdr:x>0.82877</cdr:x>
      <cdr:y>0.8024</cdr:y>
    </cdr:from>
    <cdr:to>
      <cdr:x>0.86257</cdr:x>
      <cdr:y>0.84418</cdr:y>
    </cdr:to>
    <cdr:sp macro="" textlink="">
      <cdr:nvSpPr>
        <cdr:cNvPr id="27" name="TextBox 1">
          <a:extLst xmlns:a="http://schemas.openxmlformats.org/drawingml/2006/main">
            <a:ext uri="{FF2B5EF4-FFF2-40B4-BE49-F238E27FC236}">
              <a16:creationId xmlns:a16="http://schemas.microsoft.com/office/drawing/2014/main" id="{BB57ED66-81A1-63B6-8103-73E5FA58EC61}"/>
            </a:ext>
          </a:extLst>
        </cdr:cNvPr>
        <cdr:cNvSpPr txBox="1"/>
      </cdr:nvSpPr>
      <cdr:spPr>
        <a:xfrm xmlns:a="http://schemas.openxmlformats.org/drawingml/2006/main">
          <a:off x="5783827" y="3760717"/>
          <a:ext cx="235884" cy="19581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/>
            <a:t>S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0.07518</cdr:x>
      <cdr:y>0.81972</cdr:y>
    </cdr:from>
    <cdr:to>
      <cdr:x>0.10899</cdr:x>
      <cdr:y>0.8615</cdr:y>
    </cdr:to>
    <cdr:sp macro="" textlink="">
      <cdr:nvSpPr>
        <cdr:cNvPr id="4" name="TextBox 3">
          <a:extLst xmlns:a="http://schemas.openxmlformats.org/drawingml/2006/main">
            <a:ext uri="{FF2B5EF4-FFF2-40B4-BE49-F238E27FC236}">
              <a16:creationId xmlns:a16="http://schemas.microsoft.com/office/drawing/2014/main" id="{B4CD8EE3-AD63-FAA7-FFB9-619305EEFD28}"/>
            </a:ext>
          </a:extLst>
        </cdr:cNvPr>
        <cdr:cNvSpPr txBox="1"/>
      </cdr:nvSpPr>
      <cdr:spPr>
        <a:xfrm xmlns:a="http://schemas.openxmlformats.org/drawingml/2006/main">
          <a:off x="524667" y="3841915"/>
          <a:ext cx="235954" cy="19581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 anchor="ctr"/>
        <a:lstStyle xmlns:a="http://schemas.openxmlformats.org/drawingml/2006/main"/>
        <a:p xmlns:a="http://schemas.openxmlformats.org/drawingml/2006/main">
          <a:pPr algn="ctr"/>
          <a:r>
            <a:rPr lang="en-US" sz="1100" dirty="0"/>
            <a:t>A</a:t>
          </a:r>
        </a:p>
      </cdr:txBody>
    </cdr:sp>
  </cdr:relSizeAnchor>
  <cdr:relSizeAnchor xmlns:cdr="http://schemas.openxmlformats.org/drawingml/2006/chartDrawing">
    <cdr:from>
      <cdr:x>0.16541</cdr:x>
      <cdr:y>0.81815</cdr:y>
    </cdr:from>
    <cdr:to>
      <cdr:x>0.19921</cdr:x>
      <cdr:y>0.85993</cdr:y>
    </cdr:to>
    <cdr:sp macro="" textlink="">
      <cdr:nvSpPr>
        <cdr:cNvPr id="5" name="TextBox 1">
          <a:extLst xmlns:a="http://schemas.openxmlformats.org/drawingml/2006/main">
            <a:ext uri="{FF2B5EF4-FFF2-40B4-BE49-F238E27FC236}">
              <a16:creationId xmlns:a16="http://schemas.microsoft.com/office/drawing/2014/main" id="{D7D43253-A55F-CC9A-5814-A9213A76414D}"/>
            </a:ext>
          </a:extLst>
        </cdr:cNvPr>
        <cdr:cNvSpPr txBox="1"/>
      </cdr:nvSpPr>
      <cdr:spPr>
        <a:xfrm xmlns:a="http://schemas.openxmlformats.org/drawingml/2006/main">
          <a:off x="1154365" y="3834556"/>
          <a:ext cx="235884" cy="19581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 dirty="0"/>
            <a:t>C</a:t>
          </a:r>
        </a:p>
      </cdr:txBody>
    </cdr:sp>
  </cdr:relSizeAnchor>
  <cdr:relSizeAnchor xmlns:cdr="http://schemas.openxmlformats.org/drawingml/2006/chartDrawing">
    <cdr:from>
      <cdr:x>0.24316</cdr:x>
      <cdr:y>0.77698</cdr:y>
    </cdr:from>
    <cdr:to>
      <cdr:x>0.27697</cdr:x>
      <cdr:y>0.81876</cdr:y>
    </cdr:to>
    <cdr:sp macro="" textlink="">
      <cdr:nvSpPr>
        <cdr:cNvPr id="6" name="TextBox 1">
          <a:extLst xmlns:a="http://schemas.openxmlformats.org/drawingml/2006/main">
            <a:ext uri="{FF2B5EF4-FFF2-40B4-BE49-F238E27FC236}">
              <a16:creationId xmlns:a16="http://schemas.microsoft.com/office/drawing/2014/main" id="{D7D43253-A55F-CC9A-5814-A9213A76414D}"/>
            </a:ext>
          </a:extLst>
        </cdr:cNvPr>
        <cdr:cNvSpPr txBox="1"/>
      </cdr:nvSpPr>
      <cdr:spPr>
        <a:xfrm xmlns:a="http://schemas.openxmlformats.org/drawingml/2006/main">
          <a:off x="1696971" y="3641598"/>
          <a:ext cx="235954" cy="19581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 dirty="0"/>
            <a:t>D</a:t>
          </a:r>
        </a:p>
      </cdr:txBody>
    </cdr:sp>
  </cdr:relSizeAnchor>
  <cdr:relSizeAnchor xmlns:cdr="http://schemas.openxmlformats.org/drawingml/2006/chartDrawing">
    <cdr:from>
      <cdr:x>0.31198</cdr:x>
      <cdr:y>0.75559</cdr:y>
    </cdr:from>
    <cdr:to>
      <cdr:x>0.34579</cdr:x>
      <cdr:y>0.79735</cdr:y>
    </cdr:to>
    <cdr:sp macro="" textlink="">
      <cdr:nvSpPr>
        <cdr:cNvPr id="7" name="TextBox 1">
          <a:extLst xmlns:a="http://schemas.openxmlformats.org/drawingml/2006/main">
            <a:ext uri="{FF2B5EF4-FFF2-40B4-BE49-F238E27FC236}">
              <a16:creationId xmlns:a16="http://schemas.microsoft.com/office/drawing/2014/main" id="{D7D43253-A55F-CC9A-5814-A9213A76414D}"/>
            </a:ext>
          </a:extLst>
        </cdr:cNvPr>
        <cdr:cNvSpPr txBox="1"/>
      </cdr:nvSpPr>
      <cdr:spPr>
        <a:xfrm xmlns:a="http://schemas.openxmlformats.org/drawingml/2006/main">
          <a:off x="2177253" y="3541355"/>
          <a:ext cx="235954" cy="19572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 dirty="0"/>
            <a:t>B</a:t>
          </a:r>
        </a:p>
      </cdr:txBody>
    </cdr:sp>
  </cdr:relSizeAnchor>
  <cdr:relSizeAnchor xmlns:cdr="http://schemas.openxmlformats.org/drawingml/2006/chartDrawing">
    <cdr:from>
      <cdr:x>0.37951</cdr:x>
      <cdr:y>0.73429</cdr:y>
    </cdr:from>
    <cdr:to>
      <cdr:x>0.41332</cdr:x>
      <cdr:y>0.77607</cdr:y>
    </cdr:to>
    <cdr:sp macro="" textlink="">
      <cdr:nvSpPr>
        <cdr:cNvPr id="8" name="TextBox 1">
          <a:extLst xmlns:a="http://schemas.openxmlformats.org/drawingml/2006/main">
            <a:ext uri="{FF2B5EF4-FFF2-40B4-BE49-F238E27FC236}">
              <a16:creationId xmlns:a16="http://schemas.microsoft.com/office/drawing/2014/main" id="{D7D43253-A55F-CC9A-5814-A9213A76414D}"/>
            </a:ext>
          </a:extLst>
        </cdr:cNvPr>
        <cdr:cNvSpPr txBox="1"/>
      </cdr:nvSpPr>
      <cdr:spPr>
        <a:xfrm xmlns:a="http://schemas.openxmlformats.org/drawingml/2006/main">
          <a:off x="2648529" y="3441525"/>
          <a:ext cx="235954" cy="19581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 dirty="0"/>
            <a:t>D</a:t>
          </a:r>
        </a:p>
      </cdr:txBody>
    </cdr:sp>
  </cdr:relSizeAnchor>
  <cdr:relSizeAnchor xmlns:cdr="http://schemas.openxmlformats.org/drawingml/2006/chartDrawing">
    <cdr:from>
      <cdr:x>0.45195</cdr:x>
      <cdr:y>0.71636</cdr:y>
    </cdr:from>
    <cdr:to>
      <cdr:x>0.48576</cdr:x>
      <cdr:y>0.75814</cdr:y>
    </cdr:to>
    <cdr:sp macro="" textlink="">
      <cdr:nvSpPr>
        <cdr:cNvPr id="9" name="TextBox 1">
          <a:extLst xmlns:a="http://schemas.openxmlformats.org/drawingml/2006/main">
            <a:ext uri="{FF2B5EF4-FFF2-40B4-BE49-F238E27FC236}">
              <a16:creationId xmlns:a16="http://schemas.microsoft.com/office/drawing/2014/main" id="{D7D43253-A55F-CC9A-5814-A9213A76414D}"/>
            </a:ext>
          </a:extLst>
        </cdr:cNvPr>
        <cdr:cNvSpPr txBox="1"/>
      </cdr:nvSpPr>
      <cdr:spPr>
        <a:xfrm xmlns:a="http://schemas.openxmlformats.org/drawingml/2006/main">
          <a:off x="3154075" y="3357460"/>
          <a:ext cx="235953" cy="19581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 dirty="0"/>
            <a:t>C</a:t>
          </a:r>
        </a:p>
      </cdr:txBody>
    </cdr:sp>
  </cdr:relSizeAnchor>
  <cdr:relSizeAnchor xmlns:cdr="http://schemas.openxmlformats.org/drawingml/2006/chartDrawing">
    <cdr:from>
      <cdr:x>0.53888</cdr:x>
      <cdr:y>0.69665</cdr:y>
    </cdr:from>
    <cdr:to>
      <cdr:x>0.57269</cdr:x>
      <cdr:y>0.73842</cdr:y>
    </cdr:to>
    <cdr:sp macro="" textlink="">
      <cdr:nvSpPr>
        <cdr:cNvPr id="10" name="TextBox 1">
          <a:extLst xmlns:a="http://schemas.openxmlformats.org/drawingml/2006/main">
            <a:ext uri="{FF2B5EF4-FFF2-40B4-BE49-F238E27FC236}">
              <a16:creationId xmlns:a16="http://schemas.microsoft.com/office/drawing/2014/main" id="{D7D43253-A55F-CC9A-5814-A9213A76414D}"/>
            </a:ext>
          </a:extLst>
        </cdr:cNvPr>
        <cdr:cNvSpPr txBox="1"/>
      </cdr:nvSpPr>
      <cdr:spPr>
        <a:xfrm xmlns:a="http://schemas.openxmlformats.org/drawingml/2006/main">
          <a:off x="3760750" y="3265077"/>
          <a:ext cx="235953" cy="19577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/>
            <a:t>A</a:t>
          </a:r>
        </a:p>
      </cdr:txBody>
    </cdr:sp>
  </cdr:relSizeAnchor>
  <cdr:relSizeAnchor xmlns:cdr="http://schemas.openxmlformats.org/drawingml/2006/chartDrawing">
    <cdr:from>
      <cdr:x>0.62943</cdr:x>
      <cdr:y>0.67712</cdr:y>
    </cdr:from>
    <cdr:to>
      <cdr:x>0.66324</cdr:x>
      <cdr:y>0.7189</cdr:y>
    </cdr:to>
    <cdr:sp macro="" textlink="">
      <cdr:nvSpPr>
        <cdr:cNvPr id="11" name="TextBox 1">
          <a:extLst xmlns:a="http://schemas.openxmlformats.org/drawingml/2006/main">
            <a:ext uri="{FF2B5EF4-FFF2-40B4-BE49-F238E27FC236}">
              <a16:creationId xmlns:a16="http://schemas.microsoft.com/office/drawing/2014/main" id="{D7D43253-A55F-CC9A-5814-A9213A76414D}"/>
            </a:ext>
          </a:extLst>
        </cdr:cNvPr>
        <cdr:cNvSpPr txBox="1"/>
      </cdr:nvSpPr>
      <cdr:spPr>
        <a:xfrm xmlns:a="http://schemas.openxmlformats.org/drawingml/2006/main">
          <a:off x="4392681" y="3173543"/>
          <a:ext cx="235954" cy="19581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/>
            <a:t>D</a:t>
          </a:r>
        </a:p>
      </cdr:txBody>
    </cdr:sp>
  </cdr:relSizeAnchor>
  <cdr:relSizeAnchor xmlns:cdr="http://schemas.openxmlformats.org/drawingml/2006/chartDrawing">
    <cdr:from>
      <cdr:x>0.73673</cdr:x>
      <cdr:y>0.65193</cdr:y>
    </cdr:from>
    <cdr:to>
      <cdr:x>0.77054</cdr:x>
      <cdr:y>0.69371</cdr:y>
    </cdr:to>
    <cdr:sp macro="" textlink="">
      <cdr:nvSpPr>
        <cdr:cNvPr id="12" name="TextBox 1">
          <a:extLst xmlns:a="http://schemas.openxmlformats.org/drawingml/2006/main">
            <a:ext uri="{FF2B5EF4-FFF2-40B4-BE49-F238E27FC236}">
              <a16:creationId xmlns:a16="http://schemas.microsoft.com/office/drawing/2014/main" id="{D7D43253-A55F-CC9A-5814-A9213A76414D}"/>
            </a:ext>
          </a:extLst>
        </cdr:cNvPr>
        <cdr:cNvSpPr txBox="1"/>
      </cdr:nvSpPr>
      <cdr:spPr>
        <a:xfrm xmlns:a="http://schemas.openxmlformats.org/drawingml/2006/main">
          <a:off x="5141499" y="3055523"/>
          <a:ext cx="235954" cy="19581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 dirty="0"/>
            <a:t>B</a:t>
          </a:r>
        </a:p>
      </cdr:txBody>
    </cdr:sp>
  </cdr:relSizeAnchor>
  <cdr:relSizeAnchor xmlns:cdr="http://schemas.openxmlformats.org/drawingml/2006/chartDrawing">
    <cdr:from>
      <cdr:x>0.78467</cdr:x>
      <cdr:y>0.61127</cdr:y>
    </cdr:from>
    <cdr:to>
      <cdr:x>0.81847</cdr:x>
      <cdr:y>0.65305</cdr:y>
    </cdr:to>
    <cdr:sp macro="" textlink="">
      <cdr:nvSpPr>
        <cdr:cNvPr id="13" name="TextBox 1">
          <a:extLst xmlns:a="http://schemas.openxmlformats.org/drawingml/2006/main">
            <a:ext uri="{FF2B5EF4-FFF2-40B4-BE49-F238E27FC236}">
              <a16:creationId xmlns:a16="http://schemas.microsoft.com/office/drawing/2014/main" id="{D7D43253-A55F-CC9A-5814-A9213A76414D}"/>
            </a:ext>
          </a:extLst>
        </cdr:cNvPr>
        <cdr:cNvSpPr txBox="1"/>
      </cdr:nvSpPr>
      <cdr:spPr>
        <a:xfrm xmlns:a="http://schemas.openxmlformats.org/drawingml/2006/main">
          <a:off x="5476063" y="2864955"/>
          <a:ext cx="235884" cy="19581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/>
            <a:t>A</a:t>
          </a:r>
        </a:p>
      </cdr:txBody>
    </cdr:sp>
  </cdr:relSizeAnchor>
  <cdr:relSizeAnchor xmlns:cdr="http://schemas.openxmlformats.org/drawingml/2006/chartDrawing">
    <cdr:from>
      <cdr:x>0.83055</cdr:x>
      <cdr:y>0.5456</cdr:y>
    </cdr:from>
    <cdr:to>
      <cdr:x>0.86435</cdr:x>
      <cdr:y>0.58738</cdr:y>
    </cdr:to>
    <cdr:sp macro="" textlink="">
      <cdr:nvSpPr>
        <cdr:cNvPr id="14" name="TextBox 1">
          <a:extLst xmlns:a="http://schemas.openxmlformats.org/drawingml/2006/main">
            <a:ext uri="{FF2B5EF4-FFF2-40B4-BE49-F238E27FC236}">
              <a16:creationId xmlns:a16="http://schemas.microsoft.com/office/drawing/2014/main" id="{D7D43253-A55F-CC9A-5814-A9213A76414D}"/>
            </a:ext>
          </a:extLst>
        </cdr:cNvPr>
        <cdr:cNvSpPr txBox="1"/>
      </cdr:nvSpPr>
      <cdr:spPr>
        <a:xfrm xmlns:a="http://schemas.openxmlformats.org/drawingml/2006/main">
          <a:off x="5796251" y="2557169"/>
          <a:ext cx="235884" cy="19581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/>
            <a:t>C</a:t>
          </a:r>
        </a:p>
      </cdr:txBody>
    </cdr:sp>
  </cdr:relSizeAnchor>
  <cdr:relSizeAnchor xmlns:cdr="http://schemas.openxmlformats.org/drawingml/2006/chartDrawing">
    <cdr:from>
      <cdr:x>0.87642</cdr:x>
      <cdr:y>0.44266</cdr:y>
    </cdr:from>
    <cdr:to>
      <cdr:x>0.91023</cdr:x>
      <cdr:y>0.48443</cdr:y>
    </cdr:to>
    <cdr:sp macro="" textlink="">
      <cdr:nvSpPr>
        <cdr:cNvPr id="15" name="TextBox 1">
          <a:extLst xmlns:a="http://schemas.openxmlformats.org/drawingml/2006/main">
            <a:ext uri="{FF2B5EF4-FFF2-40B4-BE49-F238E27FC236}">
              <a16:creationId xmlns:a16="http://schemas.microsoft.com/office/drawing/2014/main" id="{D7D43253-A55F-CC9A-5814-A9213A76414D}"/>
            </a:ext>
          </a:extLst>
        </cdr:cNvPr>
        <cdr:cNvSpPr txBox="1"/>
      </cdr:nvSpPr>
      <cdr:spPr>
        <a:xfrm xmlns:a="http://schemas.openxmlformats.org/drawingml/2006/main">
          <a:off x="6116370" y="2074704"/>
          <a:ext cx="235953" cy="19577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/>
            <a:t>B</a:t>
          </a:r>
        </a:p>
      </cdr:txBody>
    </cdr:sp>
  </cdr:relSizeAnchor>
  <cdr:relSizeAnchor xmlns:cdr="http://schemas.openxmlformats.org/drawingml/2006/chartDrawing">
    <cdr:from>
      <cdr:x>0.07747</cdr:x>
      <cdr:y>0.03794</cdr:y>
    </cdr:from>
    <cdr:to>
      <cdr:x>0.11128</cdr:x>
      <cdr:y>0.07971</cdr:y>
    </cdr:to>
    <cdr:sp macro="" textlink="">
      <cdr:nvSpPr>
        <cdr:cNvPr id="16" name="TextBox 1">
          <a:extLst xmlns:a="http://schemas.openxmlformats.org/drawingml/2006/main">
            <a:ext uri="{FF2B5EF4-FFF2-40B4-BE49-F238E27FC236}">
              <a16:creationId xmlns:a16="http://schemas.microsoft.com/office/drawing/2014/main" id="{61A99487-F408-D072-91DC-63F5FF582E4C}"/>
            </a:ext>
          </a:extLst>
        </cdr:cNvPr>
        <cdr:cNvSpPr txBox="1"/>
      </cdr:nvSpPr>
      <cdr:spPr>
        <a:xfrm xmlns:a="http://schemas.openxmlformats.org/drawingml/2006/main">
          <a:off x="540657" y="177800"/>
          <a:ext cx="235921" cy="19580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/>
            <a:t>P</a:t>
          </a:r>
        </a:p>
      </cdr:txBody>
    </cdr:sp>
  </cdr:relSizeAnchor>
  <cdr:relSizeAnchor xmlns:cdr="http://schemas.openxmlformats.org/drawingml/2006/chartDrawing">
    <cdr:from>
      <cdr:x>0.44143</cdr:x>
      <cdr:y>0.14245</cdr:y>
    </cdr:from>
    <cdr:to>
      <cdr:x>0.47524</cdr:x>
      <cdr:y>0.18423</cdr:y>
    </cdr:to>
    <cdr:sp macro="" textlink="">
      <cdr:nvSpPr>
        <cdr:cNvPr id="17" name="TextBox 1">
          <a:extLst xmlns:a="http://schemas.openxmlformats.org/drawingml/2006/main">
            <a:ext uri="{FF2B5EF4-FFF2-40B4-BE49-F238E27FC236}">
              <a16:creationId xmlns:a16="http://schemas.microsoft.com/office/drawing/2014/main" id="{8F7229FD-F97B-F9A9-E7F6-583398ABF9DF}"/>
            </a:ext>
          </a:extLst>
        </cdr:cNvPr>
        <cdr:cNvSpPr txBox="1"/>
      </cdr:nvSpPr>
      <cdr:spPr>
        <a:xfrm xmlns:a="http://schemas.openxmlformats.org/drawingml/2006/main">
          <a:off x="3080657" y="667658"/>
          <a:ext cx="235921" cy="19580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/>
            <a:t>P</a:t>
          </a:r>
        </a:p>
      </cdr:txBody>
    </cdr:sp>
  </cdr:relSizeAnchor>
  <cdr:relSizeAnchor xmlns:cdr="http://schemas.openxmlformats.org/drawingml/2006/chartDrawing">
    <cdr:from>
      <cdr:x>0.7001</cdr:x>
      <cdr:y>0.19665</cdr:y>
    </cdr:from>
    <cdr:to>
      <cdr:x>0.73391</cdr:x>
      <cdr:y>0.23842</cdr:y>
    </cdr:to>
    <cdr:sp macro="" textlink="">
      <cdr:nvSpPr>
        <cdr:cNvPr id="18" name="TextBox 1">
          <a:extLst xmlns:a="http://schemas.openxmlformats.org/drawingml/2006/main">
            <a:ext uri="{FF2B5EF4-FFF2-40B4-BE49-F238E27FC236}">
              <a16:creationId xmlns:a16="http://schemas.microsoft.com/office/drawing/2014/main" id="{8F7229FD-F97B-F9A9-E7F6-583398ABF9DF}"/>
            </a:ext>
          </a:extLst>
        </cdr:cNvPr>
        <cdr:cNvSpPr txBox="1"/>
      </cdr:nvSpPr>
      <cdr:spPr>
        <a:xfrm xmlns:a="http://schemas.openxmlformats.org/drawingml/2006/main">
          <a:off x="4885871" y="921657"/>
          <a:ext cx="235921" cy="19580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/>
            <a:t>P</a:t>
          </a:r>
        </a:p>
      </cdr:txBody>
    </cdr:sp>
  </cdr:relSizeAnchor>
  <cdr:relSizeAnchor xmlns:cdr="http://schemas.openxmlformats.org/drawingml/2006/chartDrawing">
    <cdr:from>
      <cdr:x>0.16846</cdr:x>
      <cdr:y>0.03794</cdr:y>
    </cdr:from>
    <cdr:to>
      <cdr:x>0.20227</cdr:x>
      <cdr:y>0.07971</cdr:y>
    </cdr:to>
    <cdr:sp macro="" textlink="">
      <cdr:nvSpPr>
        <cdr:cNvPr id="19" name="TextBox 1">
          <a:extLst xmlns:a="http://schemas.openxmlformats.org/drawingml/2006/main">
            <a:ext uri="{FF2B5EF4-FFF2-40B4-BE49-F238E27FC236}">
              <a16:creationId xmlns:a16="http://schemas.microsoft.com/office/drawing/2014/main" id="{8F7229FD-F97B-F9A9-E7F6-583398ABF9DF}"/>
            </a:ext>
          </a:extLst>
        </cdr:cNvPr>
        <cdr:cNvSpPr txBox="1"/>
      </cdr:nvSpPr>
      <cdr:spPr>
        <a:xfrm xmlns:a="http://schemas.openxmlformats.org/drawingml/2006/main">
          <a:off x="1175657" y="177800"/>
          <a:ext cx="235921" cy="19580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/>
            <a:t>R</a:t>
          </a:r>
        </a:p>
      </cdr:txBody>
    </cdr:sp>
  </cdr:relSizeAnchor>
  <cdr:relSizeAnchor xmlns:cdr="http://schemas.openxmlformats.org/drawingml/2006/chartDrawing">
    <cdr:from>
      <cdr:x>0.26075</cdr:x>
      <cdr:y>0.036</cdr:y>
    </cdr:from>
    <cdr:to>
      <cdr:x>0.29456</cdr:x>
      <cdr:y>0.07778</cdr:y>
    </cdr:to>
    <cdr:sp macro="" textlink="">
      <cdr:nvSpPr>
        <cdr:cNvPr id="20" name="TextBox 1">
          <a:extLst xmlns:a="http://schemas.openxmlformats.org/drawingml/2006/main">
            <a:ext uri="{FF2B5EF4-FFF2-40B4-BE49-F238E27FC236}">
              <a16:creationId xmlns:a16="http://schemas.microsoft.com/office/drawing/2014/main" id="{8F7229FD-F97B-F9A9-E7F6-583398ABF9DF}"/>
            </a:ext>
          </a:extLst>
        </cdr:cNvPr>
        <cdr:cNvSpPr txBox="1"/>
      </cdr:nvSpPr>
      <cdr:spPr>
        <a:xfrm xmlns:a="http://schemas.openxmlformats.org/drawingml/2006/main">
          <a:off x="1819728" y="168728"/>
          <a:ext cx="235921" cy="19580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/>
            <a:t>Q</a:t>
          </a:r>
        </a:p>
      </cdr:txBody>
    </cdr:sp>
  </cdr:relSizeAnchor>
  <cdr:relSizeAnchor xmlns:cdr="http://schemas.openxmlformats.org/drawingml/2006/chartDrawing">
    <cdr:from>
      <cdr:x>0.35174</cdr:x>
      <cdr:y>0.036</cdr:y>
    </cdr:from>
    <cdr:to>
      <cdr:x>0.38555</cdr:x>
      <cdr:y>0.07778</cdr:y>
    </cdr:to>
    <cdr:sp macro="" textlink="">
      <cdr:nvSpPr>
        <cdr:cNvPr id="21" name="TextBox 1">
          <a:extLst xmlns:a="http://schemas.openxmlformats.org/drawingml/2006/main">
            <a:ext uri="{FF2B5EF4-FFF2-40B4-BE49-F238E27FC236}">
              <a16:creationId xmlns:a16="http://schemas.microsoft.com/office/drawing/2014/main" id="{8F7229FD-F97B-F9A9-E7F6-583398ABF9DF}"/>
            </a:ext>
          </a:extLst>
        </cdr:cNvPr>
        <cdr:cNvSpPr txBox="1"/>
      </cdr:nvSpPr>
      <cdr:spPr>
        <a:xfrm xmlns:a="http://schemas.openxmlformats.org/drawingml/2006/main">
          <a:off x="2454728" y="168728"/>
          <a:ext cx="235921" cy="19580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/>
            <a:t>S</a:t>
          </a:r>
        </a:p>
      </cdr:txBody>
    </cdr:sp>
  </cdr:relSizeAnchor>
  <cdr:relSizeAnchor xmlns:cdr="http://schemas.openxmlformats.org/drawingml/2006/chartDrawing">
    <cdr:from>
      <cdr:x>0.53502</cdr:x>
      <cdr:y>0.13858</cdr:y>
    </cdr:from>
    <cdr:to>
      <cdr:x>0.56882</cdr:x>
      <cdr:y>0.18036</cdr:y>
    </cdr:to>
    <cdr:sp macro="" textlink="">
      <cdr:nvSpPr>
        <cdr:cNvPr id="22" name="TextBox 1">
          <a:extLst xmlns:a="http://schemas.openxmlformats.org/drawingml/2006/main">
            <a:ext uri="{FF2B5EF4-FFF2-40B4-BE49-F238E27FC236}">
              <a16:creationId xmlns:a16="http://schemas.microsoft.com/office/drawing/2014/main" id="{BB57ED66-81A1-63B6-8103-73E5FA58EC61}"/>
            </a:ext>
          </a:extLst>
        </cdr:cNvPr>
        <cdr:cNvSpPr txBox="1"/>
      </cdr:nvSpPr>
      <cdr:spPr>
        <a:xfrm xmlns:a="http://schemas.openxmlformats.org/drawingml/2006/main">
          <a:off x="3733800" y="649514"/>
          <a:ext cx="235921" cy="19580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/>
            <a:t>R</a:t>
          </a:r>
        </a:p>
      </cdr:txBody>
    </cdr:sp>
  </cdr:relSizeAnchor>
  <cdr:relSizeAnchor xmlns:cdr="http://schemas.openxmlformats.org/drawingml/2006/chartDrawing">
    <cdr:from>
      <cdr:x>0.74168</cdr:x>
      <cdr:y>0.76176</cdr:y>
    </cdr:from>
    <cdr:to>
      <cdr:x>0.77548</cdr:x>
      <cdr:y>0.80353</cdr:y>
    </cdr:to>
    <cdr:sp macro="" textlink="">
      <cdr:nvSpPr>
        <cdr:cNvPr id="23" name="TextBox 1">
          <a:extLst xmlns:a="http://schemas.openxmlformats.org/drawingml/2006/main">
            <a:ext uri="{FF2B5EF4-FFF2-40B4-BE49-F238E27FC236}">
              <a16:creationId xmlns:a16="http://schemas.microsoft.com/office/drawing/2014/main" id="{BB57ED66-81A1-63B6-8103-73E5FA58EC61}"/>
            </a:ext>
          </a:extLst>
        </cdr:cNvPr>
        <cdr:cNvSpPr txBox="1"/>
      </cdr:nvSpPr>
      <cdr:spPr>
        <a:xfrm xmlns:a="http://schemas.openxmlformats.org/drawingml/2006/main">
          <a:off x="5176043" y="3570243"/>
          <a:ext cx="235883" cy="19577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 dirty="0"/>
            <a:t>R</a:t>
          </a:r>
        </a:p>
      </cdr:txBody>
    </cdr:sp>
  </cdr:relSizeAnchor>
  <cdr:relSizeAnchor xmlns:cdr="http://schemas.openxmlformats.org/drawingml/2006/chartDrawing">
    <cdr:from>
      <cdr:x>0.61041</cdr:x>
      <cdr:y>0.13665</cdr:y>
    </cdr:from>
    <cdr:to>
      <cdr:x>0.64422</cdr:x>
      <cdr:y>0.17842</cdr:y>
    </cdr:to>
    <cdr:sp macro="" textlink="">
      <cdr:nvSpPr>
        <cdr:cNvPr id="24" name="TextBox 1">
          <a:extLst xmlns:a="http://schemas.openxmlformats.org/drawingml/2006/main">
            <a:ext uri="{FF2B5EF4-FFF2-40B4-BE49-F238E27FC236}">
              <a16:creationId xmlns:a16="http://schemas.microsoft.com/office/drawing/2014/main" id="{BB57ED66-81A1-63B6-8103-73E5FA58EC61}"/>
            </a:ext>
          </a:extLst>
        </cdr:cNvPr>
        <cdr:cNvSpPr txBox="1"/>
      </cdr:nvSpPr>
      <cdr:spPr>
        <a:xfrm xmlns:a="http://schemas.openxmlformats.org/drawingml/2006/main">
          <a:off x="4259942" y="640443"/>
          <a:ext cx="235921" cy="19580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/>
            <a:t>Q</a:t>
          </a:r>
        </a:p>
      </cdr:txBody>
    </cdr:sp>
  </cdr:relSizeAnchor>
  <cdr:relSizeAnchor xmlns:cdr="http://schemas.openxmlformats.org/drawingml/2006/chartDrawing">
    <cdr:from>
      <cdr:x>0.78847</cdr:x>
      <cdr:y>0.78111</cdr:y>
    </cdr:from>
    <cdr:to>
      <cdr:x>0.82228</cdr:x>
      <cdr:y>0.82289</cdr:y>
    </cdr:to>
    <cdr:sp macro="" textlink="">
      <cdr:nvSpPr>
        <cdr:cNvPr id="25" name="TextBox 1">
          <a:extLst xmlns:a="http://schemas.openxmlformats.org/drawingml/2006/main">
            <a:ext uri="{FF2B5EF4-FFF2-40B4-BE49-F238E27FC236}">
              <a16:creationId xmlns:a16="http://schemas.microsoft.com/office/drawing/2014/main" id="{BB57ED66-81A1-63B6-8103-73E5FA58EC61}"/>
            </a:ext>
          </a:extLst>
        </cdr:cNvPr>
        <cdr:cNvSpPr txBox="1"/>
      </cdr:nvSpPr>
      <cdr:spPr>
        <a:xfrm xmlns:a="http://schemas.openxmlformats.org/drawingml/2006/main">
          <a:off x="5502581" y="3660934"/>
          <a:ext cx="235954" cy="19581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/>
            <a:t>Q</a:t>
          </a:r>
        </a:p>
      </cdr:txBody>
    </cdr:sp>
  </cdr:relSizeAnchor>
  <cdr:relSizeAnchor xmlns:cdr="http://schemas.openxmlformats.org/drawingml/2006/chartDrawing">
    <cdr:from>
      <cdr:x>0.64681</cdr:x>
      <cdr:y>0.13665</cdr:y>
    </cdr:from>
    <cdr:to>
      <cdr:x>0.68061</cdr:x>
      <cdr:y>0.17842</cdr:y>
    </cdr:to>
    <cdr:sp macro="" textlink="">
      <cdr:nvSpPr>
        <cdr:cNvPr id="26" name="TextBox 1">
          <a:extLst xmlns:a="http://schemas.openxmlformats.org/drawingml/2006/main">
            <a:ext uri="{FF2B5EF4-FFF2-40B4-BE49-F238E27FC236}">
              <a16:creationId xmlns:a16="http://schemas.microsoft.com/office/drawing/2014/main" id="{BB57ED66-81A1-63B6-8103-73E5FA58EC61}"/>
            </a:ext>
          </a:extLst>
        </cdr:cNvPr>
        <cdr:cNvSpPr txBox="1"/>
      </cdr:nvSpPr>
      <cdr:spPr>
        <a:xfrm xmlns:a="http://schemas.openxmlformats.org/drawingml/2006/main">
          <a:off x="4513943" y="640443"/>
          <a:ext cx="235921" cy="19580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/>
            <a:t>S</a:t>
          </a:r>
        </a:p>
      </cdr:txBody>
    </cdr:sp>
  </cdr:relSizeAnchor>
  <cdr:relSizeAnchor xmlns:cdr="http://schemas.openxmlformats.org/drawingml/2006/chartDrawing">
    <cdr:from>
      <cdr:x>0.82877</cdr:x>
      <cdr:y>0.8024</cdr:y>
    </cdr:from>
    <cdr:to>
      <cdr:x>0.86257</cdr:x>
      <cdr:y>0.84418</cdr:y>
    </cdr:to>
    <cdr:sp macro="" textlink="">
      <cdr:nvSpPr>
        <cdr:cNvPr id="27" name="TextBox 1">
          <a:extLst xmlns:a="http://schemas.openxmlformats.org/drawingml/2006/main">
            <a:ext uri="{FF2B5EF4-FFF2-40B4-BE49-F238E27FC236}">
              <a16:creationId xmlns:a16="http://schemas.microsoft.com/office/drawing/2014/main" id="{BB57ED66-81A1-63B6-8103-73E5FA58EC61}"/>
            </a:ext>
          </a:extLst>
        </cdr:cNvPr>
        <cdr:cNvSpPr txBox="1"/>
      </cdr:nvSpPr>
      <cdr:spPr>
        <a:xfrm xmlns:a="http://schemas.openxmlformats.org/drawingml/2006/main">
          <a:off x="5783827" y="3760717"/>
          <a:ext cx="235884" cy="19581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/>
            <a:t>S</a:t>
          </a:r>
        </a:p>
      </cdr:txBody>
    </cdr:sp>
  </cdr:relSizeAnchor>
  <cdr:relSizeAnchor xmlns:cdr="http://schemas.openxmlformats.org/drawingml/2006/chartDrawing">
    <cdr:from>
      <cdr:x>0.47824</cdr:x>
      <cdr:y>0.57124</cdr:y>
    </cdr:from>
    <cdr:to>
      <cdr:x>0.60926</cdr:x>
      <cdr:y>0.63515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EFED84C0-2B3B-6FE4-27A7-783400F5DBD9}"/>
            </a:ext>
          </a:extLst>
        </cdr:cNvPr>
        <cdr:cNvSpPr txBox="1"/>
      </cdr:nvSpPr>
      <cdr:spPr>
        <a:xfrm xmlns:a="http://schemas.openxmlformats.org/drawingml/2006/main">
          <a:off x="3337540" y="2677314"/>
          <a:ext cx="914400" cy="29956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100" dirty="0"/>
            <a:t>Market equilibrium</a:t>
          </a:r>
        </a:p>
      </cdr:txBody>
    </cdr:sp>
  </cdr:relSizeAnchor>
  <cdr:relSizeAnchor xmlns:cdr="http://schemas.openxmlformats.org/drawingml/2006/chartDrawing">
    <cdr:from>
      <cdr:x>0.6527</cdr:x>
      <cdr:y>0.61728</cdr:y>
    </cdr:from>
    <cdr:to>
      <cdr:x>0.7252</cdr:x>
      <cdr:y>0.68358</cdr:y>
    </cdr:to>
    <cdr:cxnSp macro="">
      <cdr:nvCxnSpPr>
        <cdr:cNvPr id="28" name="Straight Arrow Connector 27">
          <a:extLst xmlns:a="http://schemas.openxmlformats.org/drawingml/2006/main">
            <a:ext uri="{FF2B5EF4-FFF2-40B4-BE49-F238E27FC236}">
              <a16:creationId xmlns:a16="http://schemas.microsoft.com/office/drawing/2014/main" id="{F9E1EB6E-4B98-49BF-2F80-650A9448F4B6}"/>
            </a:ext>
          </a:extLst>
        </cdr:cNvPr>
        <cdr:cNvCxnSpPr/>
      </cdr:nvCxnSpPr>
      <cdr:spPr>
        <a:xfrm xmlns:a="http://schemas.openxmlformats.org/drawingml/2006/main">
          <a:off x="4555044" y="2893117"/>
          <a:ext cx="505988" cy="310738"/>
        </a:xfrm>
        <a:prstGeom xmlns:a="http://schemas.openxmlformats.org/drawingml/2006/main" prst="straightConnector1">
          <a:avLst/>
        </a:prstGeom>
        <a:ln xmlns:a="http://schemas.openxmlformats.org/drawingml/2006/main" w="28575">
          <a:solidFill>
            <a:schemeClr val="tx1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0.07518</cdr:x>
      <cdr:y>0.81972</cdr:y>
    </cdr:from>
    <cdr:to>
      <cdr:x>0.10899</cdr:x>
      <cdr:y>0.8615</cdr:y>
    </cdr:to>
    <cdr:sp macro="" textlink="">
      <cdr:nvSpPr>
        <cdr:cNvPr id="4" name="TextBox 3">
          <a:extLst xmlns:a="http://schemas.openxmlformats.org/drawingml/2006/main">
            <a:ext uri="{FF2B5EF4-FFF2-40B4-BE49-F238E27FC236}">
              <a16:creationId xmlns:a16="http://schemas.microsoft.com/office/drawing/2014/main" id="{B4CD8EE3-AD63-FAA7-FFB9-619305EEFD28}"/>
            </a:ext>
          </a:extLst>
        </cdr:cNvPr>
        <cdr:cNvSpPr txBox="1"/>
      </cdr:nvSpPr>
      <cdr:spPr>
        <a:xfrm xmlns:a="http://schemas.openxmlformats.org/drawingml/2006/main">
          <a:off x="524667" y="3841915"/>
          <a:ext cx="235954" cy="19581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 anchor="ctr"/>
        <a:lstStyle xmlns:a="http://schemas.openxmlformats.org/drawingml/2006/main"/>
        <a:p xmlns:a="http://schemas.openxmlformats.org/drawingml/2006/main">
          <a:pPr algn="ctr"/>
          <a:r>
            <a:rPr lang="en-US" sz="1100" dirty="0"/>
            <a:t>A</a:t>
          </a:r>
        </a:p>
      </cdr:txBody>
    </cdr:sp>
  </cdr:relSizeAnchor>
  <cdr:relSizeAnchor xmlns:cdr="http://schemas.openxmlformats.org/drawingml/2006/chartDrawing">
    <cdr:from>
      <cdr:x>0.16541</cdr:x>
      <cdr:y>0.81815</cdr:y>
    </cdr:from>
    <cdr:to>
      <cdr:x>0.19921</cdr:x>
      <cdr:y>0.85993</cdr:y>
    </cdr:to>
    <cdr:sp macro="" textlink="">
      <cdr:nvSpPr>
        <cdr:cNvPr id="5" name="TextBox 1">
          <a:extLst xmlns:a="http://schemas.openxmlformats.org/drawingml/2006/main">
            <a:ext uri="{FF2B5EF4-FFF2-40B4-BE49-F238E27FC236}">
              <a16:creationId xmlns:a16="http://schemas.microsoft.com/office/drawing/2014/main" id="{D7D43253-A55F-CC9A-5814-A9213A76414D}"/>
            </a:ext>
          </a:extLst>
        </cdr:cNvPr>
        <cdr:cNvSpPr txBox="1"/>
      </cdr:nvSpPr>
      <cdr:spPr>
        <a:xfrm xmlns:a="http://schemas.openxmlformats.org/drawingml/2006/main">
          <a:off x="1154365" y="3834556"/>
          <a:ext cx="235884" cy="19581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 dirty="0"/>
            <a:t>C</a:t>
          </a:r>
        </a:p>
      </cdr:txBody>
    </cdr:sp>
  </cdr:relSizeAnchor>
  <cdr:relSizeAnchor xmlns:cdr="http://schemas.openxmlformats.org/drawingml/2006/chartDrawing">
    <cdr:from>
      <cdr:x>0.24316</cdr:x>
      <cdr:y>0.77698</cdr:y>
    </cdr:from>
    <cdr:to>
      <cdr:x>0.27697</cdr:x>
      <cdr:y>0.81876</cdr:y>
    </cdr:to>
    <cdr:sp macro="" textlink="">
      <cdr:nvSpPr>
        <cdr:cNvPr id="6" name="TextBox 1">
          <a:extLst xmlns:a="http://schemas.openxmlformats.org/drawingml/2006/main">
            <a:ext uri="{FF2B5EF4-FFF2-40B4-BE49-F238E27FC236}">
              <a16:creationId xmlns:a16="http://schemas.microsoft.com/office/drawing/2014/main" id="{D7D43253-A55F-CC9A-5814-A9213A76414D}"/>
            </a:ext>
          </a:extLst>
        </cdr:cNvPr>
        <cdr:cNvSpPr txBox="1"/>
      </cdr:nvSpPr>
      <cdr:spPr>
        <a:xfrm xmlns:a="http://schemas.openxmlformats.org/drawingml/2006/main">
          <a:off x="1696971" y="3641598"/>
          <a:ext cx="235954" cy="19581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 dirty="0"/>
            <a:t>D</a:t>
          </a:r>
        </a:p>
      </cdr:txBody>
    </cdr:sp>
  </cdr:relSizeAnchor>
  <cdr:relSizeAnchor xmlns:cdr="http://schemas.openxmlformats.org/drawingml/2006/chartDrawing">
    <cdr:from>
      <cdr:x>0.31198</cdr:x>
      <cdr:y>0.75559</cdr:y>
    </cdr:from>
    <cdr:to>
      <cdr:x>0.34579</cdr:x>
      <cdr:y>0.79735</cdr:y>
    </cdr:to>
    <cdr:sp macro="" textlink="">
      <cdr:nvSpPr>
        <cdr:cNvPr id="7" name="TextBox 1">
          <a:extLst xmlns:a="http://schemas.openxmlformats.org/drawingml/2006/main">
            <a:ext uri="{FF2B5EF4-FFF2-40B4-BE49-F238E27FC236}">
              <a16:creationId xmlns:a16="http://schemas.microsoft.com/office/drawing/2014/main" id="{D7D43253-A55F-CC9A-5814-A9213A76414D}"/>
            </a:ext>
          </a:extLst>
        </cdr:cNvPr>
        <cdr:cNvSpPr txBox="1"/>
      </cdr:nvSpPr>
      <cdr:spPr>
        <a:xfrm xmlns:a="http://schemas.openxmlformats.org/drawingml/2006/main">
          <a:off x="2177253" y="3541355"/>
          <a:ext cx="235954" cy="19572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 dirty="0"/>
            <a:t>B</a:t>
          </a:r>
        </a:p>
      </cdr:txBody>
    </cdr:sp>
  </cdr:relSizeAnchor>
  <cdr:relSizeAnchor xmlns:cdr="http://schemas.openxmlformats.org/drawingml/2006/chartDrawing">
    <cdr:from>
      <cdr:x>0.37951</cdr:x>
      <cdr:y>0.73429</cdr:y>
    </cdr:from>
    <cdr:to>
      <cdr:x>0.41332</cdr:x>
      <cdr:y>0.77607</cdr:y>
    </cdr:to>
    <cdr:sp macro="" textlink="">
      <cdr:nvSpPr>
        <cdr:cNvPr id="8" name="TextBox 1">
          <a:extLst xmlns:a="http://schemas.openxmlformats.org/drawingml/2006/main">
            <a:ext uri="{FF2B5EF4-FFF2-40B4-BE49-F238E27FC236}">
              <a16:creationId xmlns:a16="http://schemas.microsoft.com/office/drawing/2014/main" id="{D7D43253-A55F-CC9A-5814-A9213A76414D}"/>
            </a:ext>
          </a:extLst>
        </cdr:cNvPr>
        <cdr:cNvSpPr txBox="1"/>
      </cdr:nvSpPr>
      <cdr:spPr>
        <a:xfrm xmlns:a="http://schemas.openxmlformats.org/drawingml/2006/main">
          <a:off x="2648529" y="3441525"/>
          <a:ext cx="235954" cy="19581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 dirty="0"/>
            <a:t>D</a:t>
          </a:r>
        </a:p>
      </cdr:txBody>
    </cdr:sp>
  </cdr:relSizeAnchor>
  <cdr:relSizeAnchor xmlns:cdr="http://schemas.openxmlformats.org/drawingml/2006/chartDrawing">
    <cdr:from>
      <cdr:x>0.45195</cdr:x>
      <cdr:y>0.71636</cdr:y>
    </cdr:from>
    <cdr:to>
      <cdr:x>0.48576</cdr:x>
      <cdr:y>0.75814</cdr:y>
    </cdr:to>
    <cdr:sp macro="" textlink="">
      <cdr:nvSpPr>
        <cdr:cNvPr id="9" name="TextBox 1">
          <a:extLst xmlns:a="http://schemas.openxmlformats.org/drawingml/2006/main">
            <a:ext uri="{FF2B5EF4-FFF2-40B4-BE49-F238E27FC236}">
              <a16:creationId xmlns:a16="http://schemas.microsoft.com/office/drawing/2014/main" id="{D7D43253-A55F-CC9A-5814-A9213A76414D}"/>
            </a:ext>
          </a:extLst>
        </cdr:cNvPr>
        <cdr:cNvSpPr txBox="1"/>
      </cdr:nvSpPr>
      <cdr:spPr>
        <a:xfrm xmlns:a="http://schemas.openxmlformats.org/drawingml/2006/main">
          <a:off x="3154075" y="3357460"/>
          <a:ext cx="235953" cy="19581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 dirty="0"/>
            <a:t>C</a:t>
          </a:r>
        </a:p>
      </cdr:txBody>
    </cdr:sp>
  </cdr:relSizeAnchor>
  <cdr:relSizeAnchor xmlns:cdr="http://schemas.openxmlformats.org/drawingml/2006/chartDrawing">
    <cdr:from>
      <cdr:x>0.53888</cdr:x>
      <cdr:y>0.69665</cdr:y>
    </cdr:from>
    <cdr:to>
      <cdr:x>0.57269</cdr:x>
      <cdr:y>0.73842</cdr:y>
    </cdr:to>
    <cdr:sp macro="" textlink="">
      <cdr:nvSpPr>
        <cdr:cNvPr id="10" name="TextBox 1">
          <a:extLst xmlns:a="http://schemas.openxmlformats.org/drawingml/2006/main">
            <a:ext uri="{FF2B5EF4-FFF2-40B4-BE49-F238E27FC236}">
              <a16:creationId xmlns:a16="http://schemas.microsoft.com/office/drawing/2014/main" id="{D7D43253-A55F-CC9A-5814-A9213A76414D}"/>
            </a:ext>
          </a:extLst>
        </cdr:cNvPr>
        <cdr:cNvSpPr txBox="1"/>
      </cdr:nvSpPr>
      <cdr:spPr>
        <a:xfrm xmlns:a="http://schemas.openxmlformats.org/drawingml/2006/main">
          <a:off x="3760750" y="3265077"/>
          <a:ext cx="235953" cy="19577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/>
            <a:t>A</a:t>
          </a:r>
        </a:p>
      </cdr:txBody>
    </cdr:sp>
  </cdr:relSizeAnchor>
  <cdr:relSizeAnchor xmlns:cdr="http://schemas.openxmlformats.org/drawingml/2006/chartDrawing">
    <cdr:from>
      <cdr:x>0.62943</cdr:x>
      <cdr:y>0.67712</cdr:y>
    </cdr:from>
    <cdr:to>
      <cdr:x>0.66324</cdr:x>
      <cdr:y>0.7189</cdr:y>
    </cdr:to>
    <cdr:sp macro="" textlink="">
      <cdr:nvSpPr>
        <cdr:cNvPr id="11" name="TextBox 1">
          <a:extLst xmlns:a="http://schemas.openxmlformats.org/drawingml/2006/main">
            <a:ext uri="{FF2B5EF4-FFF2-40B4-BE49-F238E27FC236}">
              <a16:creationId xmlns:a16="http://schemas.microsoft.com/office/drawing/2014/main" id="{D7D43253-A55F-CC9A-5814-A9213A76414D}"/>
            </a:ext>
          </a:extLst>
        </cdr:cNvPr>
        <cdr:cNvSpPr txBox="1"/>
      </cdr:nvSpPr>
      <cdr:spPr>
        <a:xfrm xmlns:a="http://schemas.openxmlformats.org/drawingml/2006/main">
          <a:off x="4392681" y="3173543"/>
          <a:ext cx="235954" cy="19581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/>
            <a:t>D</a:t>
          </a:r>
        </a:p>
      </cdr:txBody>
    </cdr:sp>
  </cdr:relSizeAnchor>
  <cdr:relSizeAnchor xmlns:cdr="http://schemas.openxmlformats.org/drawingml/2006/chartDrawing">
    <cdr:from>
      <cdr:x>0.73673</cdr:x>
      <cdr:y>0.65193</cdr:y>
    </cdr:from>
    <cdr:to>
      <cdr:x>0.77054</cdr:x>
      <cdr:y>0.69371</cdr:y>
    </cdr:to>
    <cdr:sp macro="" textlink="">
      <cdr:nvSpPr>
        <cdr:cNvPr id="12" name="TextBox 1">
          <a:extLst xmlns:a="http://schemas.openxmlformats.org/drawingml/2006/main">
            <a:ext uri="{FF2B5EF4-FFF2-40B4-BE49-F238E27FC236}">
              <a16:creationId xmlns:a16="http://schemas.microsoft.com/office/drawing/2014/main" id="{D7D43253-A55F-CC9A-5814-A9213A76414D}"/>
            </a:ext>
          </a:extLst>
        </cdr:cNvPr>
        <cdr:cNvSpPr txBox="1"/>
      </cdr:nvSpPr>
      <cdr:spPr>
        <a:xfrm xmlns:a="http://schemas.openxmlformats.org/drawingml/2006/main">
          <a:off x="5141499" y="3055523"/>
          <a:ext cx="235954" cy="19581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 dirty="0"/>
            <a:t>B</a:t>
          </a:r>
        </a:p>
      </cdr:txBody>
    </cdr:sp>
  </cdr:relSizeAnchor>
  <cdr:relSizeAnchor xmlns:cdr="http://schemas.openxmlformats.org/drawingml/2006/chartDrawing">
    <cdr:from>
      <cdr:x>0.78467</cdr:x>
      <cdr:y>0.61127</cdr:y>
    </cdr:from>
    <cdr:to>
      <cdr:x>0.81847</cdr:x>
      <cdr:y>0.65305</cdr:y>
    </cdr:to>
    <cdr:sp macro="" textlink="">
      <cdr:nvSpPr>
        <cdr:cNvPr id="13" name="TextBox 1">
          <a:extLst xmlns:a="http://schemas.openxmlformats.org/drawingml/2006/main">
            <a:ext uri="{FF2B5EF4-FFF2-40B4-BE49-F238E27FC236}">
              <a16:creationId xmlns:a16="http://schemas.microsoft.com/office/drawing/2014/main" id="{D7D43253-A55F-CC9A-5814-A9213A76414D}"/>
            </a:ext>
          </a:extLst>
        </cdr:cNvPr>
        <cdr:cNvSpPr txBox="1"/>
      </cdr:nvSpPr>
      <cdr:spPr>
        <a:xfrm xmlns:a="http://schemas.openxmlformats.org/drawingml/2006/main">
          <a:off x="5476063" y="2864955"/>
          <a:ext cx="235884" cy="19581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/>
            <a:t>A</a:t>
          </a:r>
        </a:p>
      </cdr:txBody>
    </cdr:sp>
  </cdr:relSizeAnchor>
  <cdr:relSizeAnchor xmlns:cdr="http://schemas.openxmlformats.org/drawingml/2006/chartDrawing">
    <cdr:from>
      <cdr:x>0.83055</cdr:x>
      <cdr:y>0.5456</cdr:y>
    </cdr:from>
    <cdr:to>
      <cdr:x>0.86435</cdr:x>
      <cdr:y>0.58738</cdr:y>
    </cdr:to>
    <cdr:sp macro="" textlink="">
      <cdr:nvSpPr>
        <cdr:cNvPr id="14" name="TextBox 1">
          <a:extLst xmlns:a="http://schemas.openxmlformats.org/drawingml/2006/main">
            <a:ext uri="{FF2B5EF4-FFF2-40B4-BE49-F238E27FC236}">
              <a16:creationId xmlns:a16="http://schemas.microsoft.com/office/drawing/2014/main" id="{D7D43253-A55F-CC9A-5814-A9213A76414D}"/>
            </a:ext>
          </a:extLst>
        </cdr:cNvPr>
        <cdr:cNvSpPr txBox="1"/>
      </cdr:nvSpPr>
      <cdr:spPr>
        <a:xfrm xmlns:a="http://schemas.openxmlformats.org/drawingml/2006/main">
          <a:off x="5796251" y="2557169"/>
          <a:ext cx="235884" cy="19581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/>
            <a:t>C</a:t>
          </a:r>
        </a:p>
      </cdr:txBody>
    </cdr:sp>
  </cdr:relSizeAnchor>
  <cdr:relSizeAnchor xmlns:cdr="http://schemas.openxmlformats.org/drawingml/2006/chartDrawing">
    <cdr:from>
      <cdr:x>0.87642</cdr:x>
      <cdr:y>0.44266</cdr:y>
    </cdr:from>
    <cdr:to>
      <cdr:x>0.91023</cdr:x>
      <cdr:y>0.48443</cdr:y>
    </cdr:to>
    <cdr:sp macro="" textlink="">
      <cdr:nvSpPr>
        <cdr:cNvPr id="15" name="TextBox 1">
          <a:extLst xmlns:a="http://schemas.openxmlformats.org/drawingml/2006/main">
            <a:ext uri="{FF2B5EF4-FFF2-40B4-BE49-F238E27FC236}">
              <a16:creationId xmlns:a16="http://schemas.microsoft.com/office/drawing/2014/main" id="{D7D43253-A55F-CC9A-5814-A9213A76414D}"/>
            </a:ext>
          </a:extLst>
        </cdr:cNvPr>
        <cdr:cNvSpPr txBox="1"/>
      </cdr:nvSpPr>
      <cdr:spPr>
        <a:xfrm xmlns:a="http://schemas.openxmlformats.org/drawingml/2006/main">
          <a:off x="6116370" y="2074704"/>
          <a:ext cx="235953" cy="19577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/>
            <a:t>B</a:t>
          </a:r>
        </a:p>
      </cdr:txBody>
    </cdr:sp>
  </cdr:relSizeAnchor>
  <cdr:relSizeAnchor xmlns:cdr="http://schemas.openxmlformats.org/drawingml/2006/chartDrawing">
    <cdr:from>
      <cdr:x>0.07747</cdr:x>
      <cdr:y>0.03794</cdr:y>
    </cdr:from>
    <cdr:to>
      <cdr:x>0.11128</cdr:x>
      <cdr:y>0.07971</cdr:y>
    </cdr:to>
    <cdr:sp macro="" textlink="">
      <cdr:nvSpPr>
        <cdr:cNvPr id="16" name="TextBox 1">
          <a:extLst xmlns:a="http://schemas.openxmlformats.org/drawingml/2006/main">
            <a:ext uri="{FF2B5EF4-FFF2-40B4-BE49-F238E27FC236}">
              <a16:creationId xmlns:a16="http://schemas.microsoft.com/office/drawing/2014/main" id="{61A99487-F408-D072-91DC-63F5FF582E4C}"/>
            </a:ext>
          </a:extLst>
        </cdr:cNvPr>
        <cdr:cNvSpPr txBox="1"/>
      </cdr:nvSpPr>
      <cdr:spPr>
        <a:xfrm xmlns:a="http://schemas.openxmlformats.org/drawingml/2006/main">
          <a:off x="540657" y="177800"/>
          <a:ext cx="235921" cy="19580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/>
            <a:t>P</a:t>
          </a:r>
        </a:p>
      </cdr:txBody>
    </cdr:sp>
  </cdr:relSizeAnchor>
  <cdr:relSizeAnchor xmlns:cdr="http://schemas.openxmlformats.org/drawingml/2006/chartDrawing">
    <cdr:from>
      <cdr:x>0.44143</cdr:x>
      <cdr:y>0.14245</cdr:y>
    </cdr:from>
    <cdr:to>
      <cdr:x>0.47524</cdr:x>
      <cdr:y>0.18423</cdr:y>
    </cdr:to>
    <cdr:sp macro="" textlink="">
      <cdr:nvSpPr>
        <cdr:cNvPr id="17" name="TextBox 1">
          <a:extLst xmlns:a="http://schemas.openxmlformats.org/drawingml/2006/main">
            <a:ext uri="{FF2B5EF4-FFF2-40B4-BE49-F238E27FC236}">
              <a16:creationId xmlns:a16="http://schemas.microsoft.com/office/drawing/2014/main" id="{8F7229FD-F97B-F9A9-E7F6-583398ABF9DF}"/>
            </a:ext>
          </a:extLst>
        </cdr:cNvPr>
        <cdr:cNvSpPr txBox="1"/>
      </cdr:nvSpPr>
      <cdr:spPr>
        <a:xfrm xmlns:a="http://schemas.openxmlformats.org/drawingml/2006/main">
          <a:off x="3080657" y="667658"/>
          <a:ext cx="235921" cy="19580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/>
            <a:t>P</a:t>
          </a:r>
        </a:p>
      </cdr:txBody>
    </cdr:sp>
  </cdr:relSizeAnchor>
  <cdr:relSizeAnchor xmlns:cdr="http://schemas.openxmlformats.org/drawingml/2006/chartDrawing">
    <cdr:from>
      <cdr:x>0.7001</cdr:x>
      <cdr:y>0.19665</cdr:y>
    </cdr:from>
    <cdr:to>
      <cdr:x>0.73391</cdr:x>
      <cdr:y>0.23842</cdr:y>
    </cdr:to>
    <cdr:sp macro="" textlink="">
      <cdr:nvSpPr>
        <cdr:cNvPr id="18" name="TextBox 1">
          <a:extLst xmlns:a="http://schemas.openxmlformats.org/drawingml/2006/main">
            <a:ext uri="{FF2B5EF4-FFF2-40B4-BE49-F238E27FC236}">
              <a16:creationId xmlns:a16="http://schemas.microsoft.com/office/drawing/2014/main" id="{8F7229FD-F97B-F9A9-E7F6-583398ABF9DF}"/>
            </a:ext>
          </a:extLst>
        </cdr:cNvPr>
        <cdr:cNvSpPr txBox="1"/>
      </cdr:nvSpPr>
      <cdr:spPr>
        <a:xfrm xmlns:a="http://schemas.openxmlformats.org/drawingml/2006/main">
          <a:off x="4885871" y="921657"/>
          <a:ext cx="235921" cy="19580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/>
            <a:t>P</a:t>
          </a:r>
        </a:p>
      </cdr:txBody>
    </cdr:sp>
  </cdr:relSizeAnchor>
  <cdr:relSizeAnchor xmlns:cdr="http://schemas.openxmlformats.org/drawingml/2006/chartDrawing">
    <cdr:from>
      <cdr:x>0.16846</cdr:x>
      <cdr:y>0.03794</cdr:y>
    </cdr:from>
    <cdr:to>
      <cdr:x>0.20227</cdr:x>
      <cdr:y>0.07971</cdr:y>
    </cdr:to>
    <cdr:sp macro="" textlink="">
      <cdr:nvSpPr>
        <cdr:cNvPr id="19" name="TextBox 1">
          <a:extLst xmlns:a="http://schemas.openxmlformats.org/drawingml/2006/main">
            <a:ext uri="{FF2B5EF4-FFF2-40B4-BE49-F238E27FC236}">
              <a16:creationId xmlns:a16="http://schemas.microsoft.com/office/drawing/2014/main" id="{8F7229FD-F97B-F9A9-E7F6-583398ABF9DF}"/>
            </a:ext>
          </a:extLst>
        </cdr:cNvPr>
        <cdr:cNvSpPr txBox="1"/>
      </cdr:nvSpPr>
      <cdr:spPr>
        <a:xfrm xmlns:a="http://schemas.openxmlformats.org/drawingml/2006/main">
          <a:off x="1175657" y="177800"/>
          <a:ext cx="235921" cy="19580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/>
            <a:t>R</a:t>
          </a:r>
        </a:p>
      </cdr:txBody>
    </cdr:sp>
  </cdr:relSizeAnchor>
  <cdr:relSizeAnchor xmlns:cdr="http://schemas.openxmlformats.org/drawingml/2006/chartDrawing">
    <cdr:from>
      <cdr:x>0.26075</cdr:x>
      <cdr:y>0.036</cdr:y>
    </cdr:from>
    <cdr:to>
      <cdr:x>0.29456</cdr:x>
      <cdr:y>0.07778</cdr:y>
    </cdr:to>
    <cdr:sp macro="" textlink="">
      <cdr:nvSpPr>
        <cdr:cNvPr id="20" name="TextBox 1">
          <a:extLst xmlns:a="http://schemas.openxmlformats.org/drawingml/2006/main">
            <a:ext uri="{FF2B5EF4-FFF2-40B4-BE49-F238E27FC236}">
              <a16:creationId xmlns:a16="http://schemas.microsoft.com/office/drawing/2014/main" id="{8F7229FD-F97B-F9A9-E7F6-583398ABF9DF}"/>
            </a:ext>
          </a:extLst>
        </cdr:cNvPr>
        <cdr:cNvSpPr txBox="1"/>
      </cdr:nvSpPr>
      <cdr:spPr>
        <a:xfrm xmlns:a="http://schemas.openxmlformats.org/drawingml/2006/main">
          <a:off x="1819728" y="168728"/>
          <a:ext cx="235921" cy="19580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/>
            <a:t>Q</a:t>
          </a:r>
        </a:p>
      </cdr:txBody>
    </cdr:sp>
  </cdr:relSizeAnchor>
  <cdr:relSizeAnchor xmlns:cdr="http://schemas.openxmlformats.org/drawingml/2006/chartDrawing">
    <cdr:from>
      <cdr:x>0.35174</cdr:x>
      <cdr:y>0.036</cdr:y>
    </cdr:from>
    <cdr:to>
      <cdr:x>0.38555</cdr:x>
      <cdr:y>0.07778</cdr:y>
    </cdr:to>
    <cdr:sp macro="" textlink="">
      <cdr:nvSpPr>
        <cdr:cNvPr id="21" name="TextBox 1">
          <a:extLst xmlns:a="http://schemas.openxmlformats.org/drawingml/2006/main">
            <a:ext uri="{FF2B5EF4-FFF2-40B4-BE49-F238E27FC236}">
              <a16:creationId xmlns:a16="http://schemas.microsoft.com/office/drawing/2014/main" id="{8F7229FD-F97B-F9A9-E7F6-583398ABF9DF}"/>
            </a:ext>
          </a:extLst>
        </cdr:cNvPr>
        <cdr:cNvSpPr txBox="1"/>
      </cdr:nvSpPr>
      <cdr:spPr>
        <a:xfrm xmlns:a="http://schemas.openxmlformats.org/drawingml/2006/main">
          <a:off x="2454728" y="168728"/>
          <a:ext cx="235921" cy="19580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/>
            <a:t>S</a:t>
          </a:r>
        </a:p>
      </cdr:txBody>
    </cdr:sp>
  </cdr:relSizeAnchor>
  <cdr:relSizeAnchor xmlns:cdr="http://schemas.openxmlformats.org/drawingml/2006/chartDrawing">
    <cdr:from>
      <cdr:x>0.53502</cdr:x>
      <cdr:y>0.13858</cdr:y>
    </cdr:from>
    <cdr:to>
      <cdr:x>0.56882</cdr:x>
      <cdr:y>0.18036</cdr:y>
    </cdr:to>
    <cdr:sp macro="" textlink="">
      <cdr:nvSpPr>
        <cdr:cNvPr id="22" name="TextBox 1">
          <a:extLst xmlns:a="http://schemas.openxmlformats.org/drawingml/2006/main">
            <a:ext uri="{FF2B5EF4-FFF2-40B4-BE49-F238E27FC236}">
              <a16:creationId xmlns:a16="http://schemas.microsoft.com/office/drawing/2014/main" id="{BB57ED66-81A1-63B6-8103-73E5FA58EC61}"/>
            </a:ext>
          </a:extLst>
        </cdr:cNvPr>
        <cdr:cNvSpPr txBox="1"/>
      </cdr:nvSpPr>
      <cdr:spPr>
        <a:xfrm xmlns:a="http://schemas.openxmlformats.org/drawingml/2006/main">
          <a:off x="3733800" y="649514"/>
          <a:ext cx="235921" cy="19580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/>
            <a:t>R</a:t>
          </a:r>
        </a:p>
      </cdr:txBody>
    </cdr:sp>
  </cdr:relSizeAnchor>
  <cdr:relSizeAnchor xmlns:cdr="http://schemas.openxmlformats.org/drawingml/2006/chartDrawing">
    <cdr:from>
      <cdr:x>0.74168</cdr:x>
      <cdr:y>0.76176</cdr:y>
    </cdr:from>
    <cdr:to>
      <cdr:x>0.77548</cdr:x>
      <cdr:y>0.80353</cdr:y>
    </cdr:to>
    <cdr:sp macro="" textlink="">
      <cdr:nvSpPr>
        <cdr:cNvPr id="23" name="TextBox 1">
          <a:extLst xmlns:a="http://schemas.openxmlformats.org/drawingml/2006/main">
            <a:ext uri="{FF2B5EF4-FFF2-40B4-BE49-F238E27FC236}">
              <a16:creationId xmlns:a16="http://schemas.microsoft.com/office/drawing/2014/main" id="{BB57ED66-81A1-63B6-8103-73E5FA58EC61}"/>
            </a:ext>
          </a:extLst>
        </cdr:cNvPr>
        <cdr:cNvSpPr txBox="1"/>
      </cdr:nvSpPr>
      <cdr:spPr>
        <a:xfrm xmlns:a="http://schemas.openxmlformats.org/drawingml/2006/main">
          <a:off x="5176043" y="3570243"/>
          <a:ext cx="235883" cy="19577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 dirty="0"/>
            <a:t>R</a:t>
          </a:r>
        </a:p>
      </cdr:txBody>
    </cdr:sp>
  </cdr:relSizeAnchor>
  <cdr:relSizeAnchor xmlns:cdr="http://schemas.openxmlformats.org/drawingml/2006/chartDrawing">
    <cdr:from>
      <cdr:x>0.61041</cdr:x>
      <cdr:y>0.13665</cdr:y>
    </cdr:from>
    <cdr:to>
      <cdr:x>0.64422</cdr:x>
      <cdr:y>0.17842</cdr:y>
    </cdr:to>
    <cdr:sp macro="" textlink="">
      <cdr:nvSpPr>
        <cdr:cNvPr id="24" name="TextBox 1">
          <a:extLst xmlns:a="http://schemas.openxmlformats.org/drawingml/2006/main">
            <a:ext uri="{FF2B5EF4-FFF2-40B4-BE49-F238E27FC236}">
              <a16:creationId xmlns:a16="http://schemas.microsoft.com/office/drawing/2014/main" id="{BB57ED66-81A1-63B6-8103-73E5FA58EC61}"/>
            </a:ext>
          </a:extLst>
        </cdr:cNvPr>
        <cdr:cNvSpPr txBox="1"/>
      </cdr:nvSpPr>
      <cdr:spPr>
        <a:xfrm xmlns:a="http://schemas.openxmlformats.org/drawingml/2006/main">
          <a:off x="4259942" y="640443"/>
          <a:ext cx="235921" cy="19580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/>
            <a:t>Q</a:t>
          </a:r>
        </a:p>
      </cdr:txBody>
    </cdr:sp>
  </cdr:relSizeAnchor>
  <cdr:relSizeAnchor xmlns:cdr="http://schemas.openxmlformats.org/drawingml/2006/chartDrawing">
    <cdr:from>
      <cdr:x>0.78847</cdr:x>
      <cdr:y>0.78111</cdr:y>
    </cdr:from>
    <cdr:to>
      <cdr:x>0.82228</cdr:x>
      <cdr:y>0.82289</cdr:y>
    </cdr:to>
    <cdr:sp macro="" textlink="">
      <cdr:nvSpPr>
        <cdr:cNvPr id="25" name="TextBox 1">
          <a:extLst xmlns:a="http://schemas.openxmlformats.org/drawingml/2006/main">
            <a:ext uri="{FF2B5EF4-FFF2-40B4-BE49-F238E27FC236}">
              <a16:creationId xmlns:a16="http://schemas.microsoft.com/office/drawing/2014/main" id="{BB57ED66-81A1-63B6-8103-73E5FA58EC61}"/>
            </a:ext>
          </a:extLst>
        </cdr:cNvPr>
        <cdr:cNvSpPr txBox="1"/>
      </cdr:nvSpPr>
      <cdr:spPr>
        <a:xfrm xmlns:a="http://schemas.openxmlformats.org/drawingml/2006/main">
          <a:off x="5502581" y="3660934"/>
          <a:ext cx="235954" cy="19581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/>
            <a:t>Q</a:t>
          </a:r>
        </a:p>
      </cdr:txBody>
    </cdr:sp>
  </cdr:relSizeAnchor>
  <cdr:relSizeAnchor xmlns:cdr="http://schemas.openxmlformats.org/drawingml/2006/chartDrawing">
    <cdr:from>
      <cdr:x>0.64681</cdr:x>
      <cdr:y>0.13665</cdr:y>
    </cdr:from>
    <cdr:to>
      <cdr:x>0.68061</cdr:x>
      <cdr:y>0.17842</cdr:y>
    </cdr:to>
    <cdr:sp macro="" textlink="">
      <cdr:nvSpPr>
        <cdr:cNvPr id="26" name="TextBox 1">
          <a:extLst xmlns:a="http://schemas.openxmlformats.org/drawingml/2006/main">
            <a:ext uri="{FF2B5EF4-FFF2-40B4-BE49-F238E27FC236}">
              <a16:creationId xmlns:a16="http://schemas.microsoft.com/office/drawing/2014/main" id="{BB57ED66-81A1-63B6-8103-73E5FA58EC61}"/>
            </a:ext>
          </a:extLst>
        </cdr:cNvPr>
        <cdr:cNvSpPr txBox="1"/>
      </cdr:nvSpPr>
      <cdr:spPr>
        <a:xfrm xmlns:a="http://schemas.openxmlformats.org/drawingml/2006/main">
          <a:off x="4513943" y="640443"/>
          <a:ext cx="235921" cy="19580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/>
            <a:t>S</a:t>
          </a:r>
        </a:p>
      </cdr:txBody>
    </cdr:sp>
  </cdr:relSizeAnchor>
  <cdr:relSizeAnchor xmlns:cdr="http://schemas.openxmlformats.org/drawingml/2006/chartDrawing">
    <cdr:from>
      <cdr:x>0.82877</cdr:x>
      <cdr:y>0.8024</cdr:y>
    </cdr:from>
    <cdr:to>
      <cdr:x>0.86257</cdr:x>
      <cdr:y>0.84418</cdr:y>
    </cdr:to>
    <cdr:sp macro="" textlink="">
      <cdr:nvSpPr>
        <cdr:cNvPr id="27" name="TextBox 1">
          <a:extLst xmlns:a="http://schemas.openxmlformats.org/drawingml/2006/main">
            <a:ext uri="{FF2B5EF4-FFF2-40B4-BE49-F238E27FC236}">
              <a16:creationId xmlns:a16="http://schemas.microsoft.com/office/drawing/2014/main" id="{BB57ED66-81A1-63B6-8103-73E5FA58EC61}"/>
            </a:ext>
          </a:extLst>
        </cdr:cNvPr>
        <cdr:cNvSpPr txBox="1"/>
      </cdr:nvSpPr>
      <cdr:spPr>
        <a:xfrm xmlns:a="http://schemas.openxmlformats.org/drawingml/2006/main">
          <a:off x="5783827" y="3760717"/>
          <a:ext cx="235884" cy="19581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/>
            <a:t>S</a:t>
          </a:r>
        </a:p>
      </cdr:txBody>
    </cdr:sp>
  </cdr:relSizeAnchor>
  <cdr:relSizeAnchor xmlns:cdr="http://schemas.openxmlformats.org/drawingml/2006/chartDrawing">
    <cdr:from>
      <cdr:x>0.47824</cdr:x>
      <cdr:y>0.57124</cdr:y>
    </cdr:from>
    <cdr:to>
      <cdr:x>0.60926</cdr:x>
      <cdr:y>0.63515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EFED84C0-2B3B-6FE4-27A7-783400F5DBD9}"/>
            </a:ext>
          </a:extLst>
        </cdr:cNvPr>
        <cdr:cNvSpPr txBox="1"/>
      </cdr:nvSpPr>
      <cdr:spPr>
        <a:xfrm xmlns:a="http://schemas.openxmlformats.org/drawingml/2006/main">
          <a:off x="3337540" y="2677314"/>
          <a:ext cx="914400" cy="29956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100" dirty="0"/>
            <a:t>Market equilibrium</a:t>
          </a:r>
        </a:p>
      </cdr:txBody>
    </cdr:sp>
  </cdr:relSizeAnchor>
  <cdr:relSizeAnchor xmlns:cdr="http://schemas.openxmlformats.org/drawingml/2006/chartDrawing">
    <cdr:from>
      <cdr:x>0.6527</cdr:x>
      <cdr:y>0.61728</cdr:y>
    </cdr:from>
    <cdr:to>
      <cdr:x>0.7252</cdr:x>
      <cdr:y>0.68358</cdr:y>
    </cdr:to>
    <cdr:cxnSp macro="">
      <cdr:nvCxnSpPr>
        <cdr:cNvPr id="28" name="Straight Arrow Connector 27">
          <a:extLst xmlns:a="http://schemas.openxmlformats.org/drawingml/2006/main">
            <a:ext uri="{FF2B5EF4-FFF2-40B4-BE49-F238E27FC236}">
              <a16:creationId xmlns:a16="http://schemas.microsoft.com/office/drawing/2014/main" id="{F9E1EB6E-4B98-49BF-2F80-650A9448F4B6}"/>
            </a:ext>
          </a:extLst>
        </cdr:cNvPr>
        <cdr:cNvCxnSpPr/>
      </cdr:nvCxnSpPr>
      <cdr:spPr>
        <a:xfrm xmlns:a="http://schemas.openxmlformats.org/drawingml/2006/main">
          <a:off x="4555044" y="2893117"/>
          <a:ext cx="505988" cy="310738"/>
        </a:xfrm>
        <a:prstGeom xmlns:a="http://schemas.openxmlformats.org/drawingml/2006/main" prst="straightConnector1">
          <a:avLst/>
        </a:prstGeom>
        <a:ln xmlns:a="http://schemas.openxmlformats.org/drawingml/2006/main" w="28575">
          <a:solidFill>
            <a:schemeClr val="tx1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0.07518</cdr:x>
      <cdr:y>0.81972</cdr:y>
    </cdr:from>
    <cdr:to>
      <cdr:x>0.10899</cdr:x>
      <cdr:y>0.8615</cdr:y>
    </cdr:to>
    <cdr:sp macro="" textlink="">
      <cdr:nvSpPr>
        <cdr:cNvPr id="4" name="TextBox 3">
          <a:extLst xmlns:a="http://schemas.openxmlformats.org/drawingml/2006/main">
            <a:ext uri="{FF2B5EF4-FFF2-40B4-BE49-F238E27FC236}">
              <a16:creationId xmlns:a16="http://schemas.microsoft.com/office/drawing/2014/main" id="{B4CD8EE3-AD63-FAA7-FFB9-619305EEFD28}"/>
            </a:ext>
          </a:extLst>
        </cdr:cNvPr>
        <cdr:cNvSpPr txBox="1"/>
      </cdr:nvSpPr>
      <cdr:spPr>
        <a:xfrm xmlns:a="http://schemas.openxmlformats.org/drawingml/2006/main">
          <a:off x="524667" y="3841915"/>
          <a:ext cx="235954" cy="19581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 anchor="ctr"/>
        <a:lstStyle xmlns:a="http://schemas.openxmlformats.org/drawingml/2006/main"/>
        <a:p xmlns:a="http://schemas.openxmlformats.org/drawingml/2006/main">
          <a:pPr algn="ctr"/>
          <a:r>
            <a:rPr lang="en-US" sz="1100" dirty="0"/>
            <a:t>A</a:t>
          </a:r>
        </a:p>
      </cdr:txBody>
    </cdr:sp>
  </cdr:relSizeAnchor>
  <cdr:relSizeAnchor xmlns:cdr="http://schemas.openxmlformats.org/drawingml/2006/chartDrawing">
    <cdr:from>
      <cdr:x>0.16541</cdr:x>
      <cdr:y>0.81815</cdr:y>
    </cdr:from>
    <cdr:to>
      <cdr:x>0.19921</cdr:x>
      <cdr:y>0.85993</cdr:y>
    </cdr:to>
    <cdr:sp macro="" textlink="">
      <cdr:nvSpPr>
        <cdr:cNvPr id="5" name="TextBox 1">
          <a:extLst xmlns:a="http://schemas.openxmlformats.org/drawingml/2006/main">
            <a:ext uri="{FF2B5EF4-FFF2-40B4-BE49-F238E27FC236}">
              <a16:creationId xmlns:a16="http://schemas.microsoft.com/office/drawing/2014/main" id="{D7D43253-A55F-CC9A-5814-A9213A76414D}"/>
            </a:ext>
          </a:extLst>
        </cdr:cNvPr>
        <cdr:cNvSpPr txBox="1"/>
      </cdr:nvSpPr>
      <cdr:spPr>
        <a:xfrm xmlns:a="http://schemas.openxmlformats.org/drawingml/2006/main">
          <a:off x="1154365" y="3834556"/>
          <a:ext cx="235884" cy="19581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 dirty="0"/>
            <a:t>C</a:t>
          </a:r>
        </a:p>
      </cdr:txBody>
    </cdr:sp>
  </cdr:relSizeAnchor>
  <cdr:relSizeAnchor xmlns:cdr="http://schemas.openxmlformats.org/drawingml/2006/chartDrawing">
    <cdr:from>
      <cdr:x>0.24316</cdr:x>
      <cdr:y>0.77698</cdr:y>
    </cdr:from>
    <cdr:to>
      <cdr:x>0.27697</cdr:x>
      <cdr:y>0.81876</cdr:y>
    </cdr:to>
    <cdr:sp macro="" textlink="">
      <cdr:nvSpPr>
        <cdr:cNvPr id="6" name="TextBox 1">
          <a:extLst xmlns:a="http://schemas.openxmlformats.org/drawingml/2006/main">
            <a:ext uri="{FF2B5EF4-FFF2-40B4-BE49-F238E27FC236}">
              <a16:creationId xmlns:a16="http://schemas.microsoft.com/office/drawing/2014/main" id="{D7D43253-A55F-CC9A-5814-A9213A76414D}"/>
            </a:ext>
          </a:extLst>
        </cdr:cNvPr>
        <cdr:cNvSpPr txBox="1"/>
      </cdr:nvSpPr>
      <cdr:spPr>
        <a:xfrm xmlns:a="http://schemas.openxmlformats.org/drawingml/2006/main">
          <a:off x="1696971" y="3641598"/>
          <a:ext cx="235954" cy="19581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 dirty="0"/>
            <a:t>D</a:t>
          </a:r>
        </a:p>
      </cdr:txBody>
    </cdr:sp>
  </cdr:relSizeAnchor>
  <cdr:relSizeAnchor xmlns:cdr="http://schemas.openxmlformats.org/drawingml/2006/chartDrawing">
    <cdr:from>
      <cdr:x>0.31198</cdr:x>
      <cdr:y>0.75559</cdr:y>
    </cdr:from>
    <cdr:to>
      <cdr:x>0.34579</cdr:x>
      <cdr:y>0.79735</cdr:y>
    </cdr:to>
    <cdr:sp macro="" textlink="">
      <cdr:nvSpPr>
        <cdr:cNvPr id="7" name="TextBox 1">
          <a:extLst xmlns:a="http://schemas.openxmlformats.org/drawingml/2006/main">
            <a:ext uri="{FF2B5EF4-FFF2-40B4-BE49-F238E27FC236}">
              <a16:creationId xmlns:a16="http://schemas.microsoft.com/office/drawing/2014/main" id="{D7D43253-A55F-CC9A-5814-A9213A76414D}"/>
            </a:ext>
          </a:extLst>
        </cdr:cNvPr>
        <cdr:cNvSpPr txBox="1"/>
      </cdr:nvSpPr>
      <cdr:spPr>
        <a:xfrm xmlns:a="http://schemas.openxmlformats.org/drawingml/2006/main">
          <a:off x="2177253" y="3541355"/>
          <a:ext cx="235954" cy="19572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 dirty="0"/>
            <a:t>B</a:t>
          </a:r>
        </a:p>
      </cdr:txBody>
    </cdr:sp>
  </cdr:relSizeAnchor>
  <cdr:relSizeAnchor xmlns:cdr="http://schemas.openxmlformats.org/drawingml/2006/chartDrawing">
    <cdr:from>
      <cdr:x>0.37951</cdr:x>
      <cdr:y>0.73429</cdr:y>
    </cdr:from>
    <cdr:to>
      <cdr:x>0.41332</cdr:x>
      <cdr:y>0.77607</cdr:y>
    </cdr:to>
    <cdr:sp macro="" textlink="">
      <cdr:nvSpPr>
        <cdr:cNvPr id="8" name="TextBox 1">
          <a:extLst xmlns:a="http://schemas.openxmlformats.org/drawingml/2006/main">
            <a:ext uri="{FF2B5EF4-FFF2-40B4-BE49-F238E27FC236}">
              <a16:creationId xmlns:a16="http://schemas.microsoft.com/office/drawing/2014/main" id="{D7D43253-A55F-CC9A-5814-A9213A76414D}"/>
            </a:ext>
          </a:extLst>
        </cdr:cNvPr>
        <cdr:cNvSpPr txBox="1"/>
      </cdr:nvSpPr>
      <cdr:spPr>
        <a:xfrm xmlns:a="http://schemas.openxmlformats.org/drawingml/2006/main">
          <a:off x="2648529" y="3441525"/>
          <a:ext cx="235954" cy="19581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 dirty="0"/>
            <a:t>D</a:t>
          </a:r>
        </a:p>
      </cdr:txBody>
    </cdr:sp>
  </cdr:relSizeAnchor>
  <cdr:relSizeAnchor xmlns:cdr="http://schemas.openxmlformats.org/drawingml/2006/chartDrawing">
    <cdr:from>
      <cdr:x>0.45195</cdr:x>
      <cdr:y>0.71636</cdr:y>
    </cdr:from>
    <cdr:to>
      <cdr:x>0.48576</cdr:x>
      <cdr:y>0.75814</cdr:y>
    </cdr:to>
    <cdr:sp macro="" textlink="">
      <cdr:nvSpPr>
        <cdr:cNvPr id="9" name="TextBox 1">
          <a:extLst xmlns:a="http://schemas.openxmlformats.org/drawingml/2006/main">
            <a:ext uri="{FF2B5EF4-FFF2-40B4-BE49-F238E27FC236}">
              <a16:creationId xmlns:a16="http://schemas.microsoft.com/office/drawing/2014/main" id="{D7D43253-A55F-CC9A-5814-A9213A76414D}"/>
            </a:ext>
          </a:extLst>
        </cdr:cNvPr>
        <cdr:cNvSpPr txBox="1"/>
      </cdr:nvSpPr>
      <cdr:spPr>
        <a:xfrm xmlns:a="http://schemas.openxmlformats.org/drawingml/2006/main">
          <a:off x="3154075" y="3357460"/>
          <a:ext cx="235953" cy="19581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 dirty="0"/>
            <a:t>C</a:t>
          </a:r>
        </a:p>
      </cdr:txBody>
    </cdr:sp>
  </cdr:relSizeAnchor>
  <cdr:relSizeAnchor xmlns:cdr="http://schemas.openxmlformats.org/drawingml/2006/chartDrawing">
    <cdr:from>
      <cdr:x>0.53888</cdr:x>
      <cdr:y>0.69665</cdr:y>
    </cdr:from>
    <cdr:to>
      <cdr:x>0.57269</cdr:x>
      <cdr:y>0.73842</cdr:y>
    </cdr:to>
    <cdr:sp macro="" textlink="">
      <cdr:nvSpPr>
        <cdr:cNvPr id="10" name="TextBox 1">
          <a:extLst xmlns:a="http://schemas.openxmlformats.org/drawingml/2006/main">
            <a:ext uri="{FF2B5EF4-FFF2-40B4-BE49-F238E27FC236}">
              <a16:creationId xmlns:a16="http://schemas.microsoft.com/office/drawing/2014/main" id="{D7D43253-A55F-CC9A-5814-A9213A76414D}"/>
            </a:ext>
          </a:extLst>
        </cdr:cNvPr>
        <cdr:cNvSpPr txBox="1"/>
      </cdr:nvSpPr>
      <cdr:spPr>
        <a:xfrm xmlns:a="http://schemas.openxmlformats.org/drawingml/2006/main">
          <a:off x="3760750" y="3265077"/>
          <a:ext cx="235953" cy="19577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/>
            <a:t>A</a:t>
          </a:r>
        </a:p>
      </cdr:txBody>
    </cdr:sp>
  </cdr:relSizeAnchor>
  <cdr:relSizeAnchor xmlns:cdr="http://schemas.openxmlformats.org/drawingml/2006/chartDrawing">
    <cdr:from>
      <cdr:x>0.62943</cdr:x>
      <cdr:y>0.67712</cdr:y>
    </cdr:from>
    <cdr:to>
      <cdr:x>0.66324</cdr:x>
      <cdr:y>0.7189</cdr:y>
    </cdr:to>
    <cdr:sp macro="" textlink="">
      <cdr:nvSpPr>
        <cdr:cNvPr id="11" name="TextBox 1">
          <a:extLst xmlns:a="http://schemas.openxmlformats.org/drawingml/2006/main">
            <a:ext uri="{FF2B5EF4-FFF2-40B4-BE49-F238E27FC236}">
              <a16:creationId xmlns:a16="http://schemas.microsoft.com/office/drawing/2014/main" id="{D7D43253-A55F-CC9A-5814-A9213A76414D}"/>
            </a:ext>
          </a:extLst>
        </cdr:cNvPr>
        <cdr:cNvSpPr txBox="1"/>
      </cdr:nvSpPr>
      <cdr:spPr>
        <a:xfrm xmlns:a="http://schemas.openxmlformats.org/drawingml/2006/main">
          <a:off x="4392681" y="3173543"/>
          <a:ext cx="235954" cy="19581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/>
            <a:t>D</a:t>
          </a:r>
        </a:p>
      </cdr:txBody>
    </cdr:sp>
  </cdr:relSizeAnchor>
  <cdr:relSizeAnchor xmlns:cdr="http://schemas.openxmlformats.org/drawingml/2006/chartDrawing">
    <cdr:from>
      <cdr:x>0.73673</cdr:x>
      <cdr:y>0.65193</cdr:y>
    </cdr:from>
    <cdr:to>
      <cdr:x>0.77054</cdr:x>
      <cdr:y>0.69371</cdr:y>
    </cdr:to>
    <cdr:sp macro="" textlink="">
      <cdr:nvSpPr>
        <cdr:cNvPr id="12" name="TextBox 1">
          <a:extLst xmlns:a="http://schemas.openxmlformats.org/drawingml/2006/main">
            <a:ext uri="{FF2B5EF4-FFF2-40B4-BE49-F238E27FC236}">
              <a16:creationId xmlns:a16="http://schemas.microsoft.com/office/drawing/2014/main" id="{D7D43253-A55F-CC9A-5814-A9213A76414D}"/>
            </a:ext>
          </a:extLst>
        </cdr:cNvPr>
        <cdr:cNvSpPr txBox="1"/>
      </cdr:nvSpPr>
      <cdr:spPr>
        <a:xfrm xmlns:a="http://schemas.openxmlformats.org/drawingml/2006/main">
          <a:off x="5141499" y="3055523"/>
          <a:ext cx="235954" cy="19581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 dirty="0"/>
            <a:t>B</a:t>
          </a:r>
        </a:p>
      </cdr:txBody>
    </cdr:sp>
  </cdr:relSizeAnchor>
  <cdr:relSizeAnchor xmlns:cdr="http://schemas.openxmlformats.org/drawingml/2006/chartDrawing">
    <cdr:from>
      <cdr:x>0.78467</cdr:x>
      <cdr:y>0.61127</cdr:y>
    </cdr:from>
    <cdr:to>
      <cdr:x>0.81847</cdr:x>
      <cdr:y>0.65305</cdr:y>
    </cdr:to>
    <cdr:sp macro="" textlink="">
      <cdr:nvSpPr>
        <cdr:cNvPr id="13" name="TextBox 1">
          <a:extLst xmlns:a="http://schemas.openxmlformats.org/drawingml/2006/main">
            <a:ext uri="{FF2B5EF4-FFF2-40B4-BE49-F238E27FC236}">
              <a16:creationId xmlns:a16="http://schemas.microsoft.com/office/drawing/2014/main" id="{D7D43253-A55F-CC9A-5814-A9213A76414D}"/>
            </a:ext>
          </a:extLst>
        </cdr:cNvPr>
        <cdr:cNvSpPr txBox="1"/>
      </cdr:nvSpPr>
      <cdr:spPr>
        <a:xfrm xmlns:a="http://schemas.openxmlformats.org/drawingml/2006/main">
          <a:off x="5476063" y="2864955"/>
          <a:ext cx="235884" cy="19581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/>
            <a:t>A</a:t>
          </a:r>
        </a:p>
      </cdr:txBody>
    </cdr:sp>
  </cdr:relSizeAnchor>
  <cdr:relSizeAnchor xmlns:cdr="http://schemas.openxmlformats.org/drawingml/2006/chartDrawing">
    <cdr:from>
      <cdr:x>0.83055</cdr:x>
      <cdr:y>0.5456</cdr:y>
    </cdr:from>
    <cdr:to>
      <cdr:x>0.86435</cdr:x>
      <cdr:y>0.58738</cdr:y>
    </cdr:to>
    <cdr:sp macro="" textlink="">
      <cdr:nvSpPr>
        <cdr:cNvPr id="14" name="TextBox 1">
          <a:extLst xmlns:a="http://schemas.openxmlformats.org/drawingml/2006/main">
            <a:ext uri="{FF2B5EF4-FFF2-40B4-BE49-F238E27FC236}">
              <a16:creationId xmlns:a16="http://schemas.microsoft.com/office/drawing/2014/main" id="{D7D43253-A55F-CC9A-5814-A9213A76414D}"/>
            </a:ext>
          </a:extLst>
        </cdr:cNvPr>
        <cdr:cNvSpPr txBox="1"/>
      </cdr:nvSpPr>
      <cdr:spPr>
        <a:xfrm xmlns:a="http://schemas.openxmlformats.org/drawingml/2006/main">
          <a:off x="5796251" y="2557169"/>
          <a:ext cx="235884" cy="19581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/>
            <a:t>C</a:t>
          </a:r>
        </a:p>
      </cdr:txBody>
    </cdr:sp>
  </cdr:relSizeAnchor>
  <cdr:relSizeAnchor xmlns:cdr="http://schemas.openxmlformats.org/drawingml/2006/chartDrawing">
    <cdr:from>
      <cdr:x>0.87642</cdr:x>
      <cdr:y>0.44266</cdr:y>
    </cdr:from>
    <cdr:to>
      <cdr:x>0.91023</cdr:x>
      <cdr:y>0.48443</cdr:y>
    </cdr:to>
    <cdr:sp macro="" textlink="">
      <cdr:nvSpPr>
        <cdr:cNvPr id="15" name="TextBox 1">
          <a:extLst xmlns:a="http://schemas.openxmlformats.org/drawingml/2006/main">
            <a:ext uri="{FF2B5EF4-FFF2-40B4-BE49-F238E27FC236}">
              <a16:creationId xmlns:a16="http://schemas.microsoft.com/office/drawing/2014/main" id="{D7D43253-A55F-CC9A-5814-A9213A76414D}"/>
            </a:ext>
          </a:extLst>
        </cdr:cNvPr>
        <cdr:cNvSpPr txBox="1"/>
      </cdr:nvSpPr>
      <cdr:spPr>
        <a:xfrm xmlns:a="http://schemas.openxmlformats.org/drawingml/2006/main">
          <a:off x="6116370" y="2074704"/>
          <a:ext cx="235953" cy="19577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/>
            <a:t>B</a:t>
          </a:r>
        </a:p>
      </cdr:txBody>
    </cdr:sp>
  </cdr:relSizeAnchor>
  <cdr:relSizeAnchor xmlns:cdr="http://schemas.openxmlformats.org/drawingml/2006/chartDrawing">
    <cdr:from>
      <cdr:x>0.07747</cdr:x>
      <cdr:y>0.03794</cdr:y>
    </cdr:from>
    <cdr:to>
      <cdr:x>0.11128</cdr:x>
      <cdr:y>0.07971</cdr:y>
    </cdr:to>
    <cdr:sp macro="" textlink="">
      <cdr:nvSpPr>
        <cdr:cNvPr id="16" name="TextBox 1">
          <a:extLst xmlns:a="http://schemas.openxmlformats.org/drawingml/2006/main">
            <a:ext uri="{FF2B5EF4-FFF2-40B4-BE49-F238E27FC236}">
              <a16:creationId xmlns:a16="http://schemas.microsoft.com/office/drawing/2014/main" id="{61A99487-F408-D072-91DC-63F5FF582E4C}"/>
            </a:ext>
          </a:extLst>
        </cdr:cNvPr>
        <cdr:cNvSpPr txBox="1"/>
      </cdr:nvSpPr>
      <cdr:spPr>
        <a:xfrm xmlns:a="http://schemas.openxmlformats.org/drawingml/2006/main">
          <a:off x="540657" y="177800"/>
          <a:ext cx="235921" cy="19580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/>
            <a:t>P</a:t>
          </a:r>
        </a:p>
      </cdr:txBody>
    </cdr:sp>
  </cdr:relSizeAnchor>
  <cdr:relSizeAnchor xmlns:cdr="http://schemas.openxmlformats.org/drawingml/2006/chartDrawing">
    <cdr:from>
      <cdr:x>0.44143</cdr:x>
      <cdr:y>0.14245</cdr:y>
    </cdr:from>
    <cdr:to>
      <cdr:x>0.47524</cdr:x>
      <cdr:y>0.18423</cdr:y>
    </cdr:to>
    <cdr:sp macro="" textlink="">
      <cdr:nvSpPr>
        <cdr:cNvPr id="17" name="TextBox 1">
          <a:extLst xmlns:a="http://schemas.openxmlformats.org/drawingml/2006/main">
            <a:ext uri="{FF2B5EF4-FFF2-40B4-BE49-F238E27FC236}">
              <a16:creationId xmlns:a16="http://schemas.microsoft.com/office/drawing/2014/main" id="{8F7229FD-F97B-F9A9-E7F6-583398ABF9DF}"/>
            </a:ext>
          </a:extLst>
        </cdr:cNvPr>
        <cdr:cNvSpPr txBox="1"/>
      </cdr:nvSpPr>
      <cdr:spPr>
        <a:xfrm xmlns:a="http://schemas.openxmlformats.org/drawingml/2006/main">
          <a:off x="3080657" y="667658"/>
          <a:ext cx="235921" cy="19580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/>
            <a:t>P</a:t>
          </a:r>
        </a:p>
      </cdr:txBody>
    </cdr:sp>
  </cdr:relSizeAnchor>
  <cdr:relSizeAnchor xmlns:cdr="http://schemas.openxmlformats.org/drawingml/2006/chartDrawing">
    <cdr:from>
      <cdr:x>0.7001</cdr:x>
      <cdr:y>0.19665</cdr:y>
    </cdr:from>
    <cdr:to>
      <cdr:x>0.73391</cdr:x>
      <cdr:y>0.23842</cdr:y>
    </cdr:to>
    <cdr:sp macro="" textlink="">
      <cdr:nvSpPr>
        <cdr:cNvPr id="18" name="TextBox 1">
          <a:extLst xmlns:a="http://schemas.openxmlformats.org/drawingml/2006/main">
            <a:ext uri="{FF2B5EF4-FFF2-40B4-BE49-F238E27FC236}">
              <a16:creationId xmlns:a16="http://schemas.microsoft.com/office/drawing/2014/main" id="{8F7229FD-F97B-F9A9-E7F6-583398ABF9DF}"/>
            </a:ext>
          </a:extLst>
        </cdr:cNvPr>
        <cdr:cNvSpPr txBox="1"/>
      </cdr:nvSpPr>
      <cdr:spPr>
        <a:xfrm xmlns:a="http://schemas.openxmlformats.org/drawingml/2006/main">
          <a:off x="4885871" y="921657"/>
          <a:ext cx="235921" cy="19580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/>
            <a:t>P</a:t>
          </a:r>
        </a:p>
      </cdr:txBody>
    </cdr:sp>
  </cdr:relSizeAnchor>
  <cdr:relSizeAnchor xmlns:cdr="http://schemas.openxmlformats.org/drawingml/2006/chartDrawing">
    <cdr:from>
      <cdr:x>0.16846</cdr:x>
      <cdr:y>0.03794</cdr:y>
    </cdr:from>
    <cdr:to>
      <cdr:x>0.20227</cdr:x>
      <cdr:y>0.07971</cdr:y>
    </cdr:to>
    <cdr:sp macro="" textlink="">
      <cdr:nvSpPr>
        <cdr:cNvPr id="19" name="TextBox 1">
          <a:extLst xmlns:a="http://schemas.openxmlformats.org/drawingml/2006/main">
            <a:ext uri="{FF2B5EF4-FFF2-40B4-BE49-F238E27FC236}">
              <a16:creationId xmlns:a16="http://schemas.microsoft.com/office/drawing/2014/main" id="{8F7229FD-F97B-F9A9-E7F6-583398ABF9DF}"/>
            </a:ext>
          </a:extLst>
        </cdr:cNvPr>
        <cdr:cNvSpPr txBox="1"/>
      </cdr:nvSpPr>
      <cdr:spPr>
        <a:xfrm xmlns:a="http://schemas.openxmlformats.org/drawingml/2006/main">
          <a:off x="1175657" y="177800"/>
          <a:ext cx="235921" cy="19580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/>
            <a:t>R</a:t>
          </a:r>
        </a:p>
      </cdr:txBody>
    </cdr:sp>
  </cdr:relSizeAnchor>
  <cdr:relSizeAnchor xmlns:cdr="http://schemas.openxmlformats.org/drawingml/2006/chartDrawing">
    <cdr:from>
      <cdr:x>0.26075</cdr:x>
      <cdr:y>0.036</cdr:y>
    </cdr:from>
    <cdr:to>
      <cdr:x>0.29456</cdr:x>
      <cdr:y>0.07778</cdr:y>
    </cdr:to>
    <cdr:sp macro="" textlink="">
      <cdr:nvSpPr>
        <cdr:cNvPr id="20" name="TextBox 1">
          <a:extLst xmlns:a="http://schemas.openxmlformats.org/drawingml/2006/main">
            <a:ext uri="{FF2B5EF4-FFF2-40B4-BE49-F238E27FC236}">
              <a16:creationId xmlns:a16="http://schemas.microsoft.com/office/drawing/2014/main" id="{8F7229FD-F97B-F9A9-E7F6-583398ABF9DF}"/>
            </a:ext>
          </a:extLst>
        </cdr:cNvPr>
        <cdr:cNvSpPr txBox="1"/>
      </cdr:nvSpPr>
      <cdr:spPr>
        <a:xfrm xmlns:a="http://schemas.openxmlformats.org/drawingml/2006/main">
          <a:off x="1819728" y="168728"/>
          <a:ext cx="235921" cy="19580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/>
            <a:t>Q</a:t>
          </a:r>
        </a:p>
      </cdr:txBody>
    </cdr:sp>
  </cdr:relSizeAnchor>
  <cdr:relSizeAnchor xmlns:cdr="http://schemas.openxmlformats.org/drawingml/2006/chartDrawing">
    <cdr:from>
      <cdr:x>0.35174</cdr:x>
      <cdr:y>0.036</cdr:y>
    </cdr:from>
    <cdr:to>
      <cdr:x>0.38555</cdr:x>
      <cdr:y>0.07778</cdr:y>
    </cdr:to>
    <cdr:sp macro="" textlink="">
      <cdr:nvSpPr>
        <cdr:cNvPr id="21" name="TextBox 1">
          <a:extLst xmlns:a="http://schemas.openxmlformats.org/drawingml/2006/main">
            <a:ext uri="{FF2B5EF4-FFF2-40B4-BE49-F238E27FC236}">
              <a16:creationId xmlns:a16="http://schemas.microsoft.com/office/drawing/2014/main" id="{8F7229FD-F97B-F9A9-E7F6-583398ABF9DF}"/>
            </a:ext>
          </a:extLst>
        </cdr:cNvPr>
        <cdr:cNvSpPr txBox="1"/>
      </cdr:nvSpPr>
      <cdr:spPr>
        <a:xfrm xmlns:a="http://schemas.openxmlformats.org/drawingml/2006/main">
          <a:off x="2454728" y="168728"/>
          <a:ext cx="235921" cy="19580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/>
            <a:t>S</a:t>
          </a:r>
        </a:p>
      </cdr:txBody>
    </cdr:sp>
  </cdr:relSizeAnchor>
  <cdr:relSizeAnchor xmlns:cdr="http://schemas.openxmlformats.org/drawingml/2006/chartDrawing">
    <cdr:from>
      <cdr:x>0.53502</cdr:x>
      <cdr:y>0.13858</cdr:y>
    </cdr:from>
    <cdr:to>
      <cdr:x>0.56882</cdr:x>
      <cdr:y>0.18036</cdr:y>
    </cdr:to>
    <cdr:sp macro="" textlink="">
      <cdr:nvSpPr>
        <cdr:cNvPr id="22" name="TextBox 1">
          <a:extLst xmlns:a="http://schemas.openxmlformats.org/drawingml/2006/main">
            <a:ext uri="{FF2B5EF4-FFF2-40B4-BE49-F238E27FC236}">
              <a16:creationId xmlns:a16="http://schemas.microsoft.com/office/drawing/2014/main" id="{BB57ED66-81A1-63B6-8103-73E5FA58EC61}"/>
            </a:ext>
          </a:extLst>
        </cdr:cNvPr>
        <cdr:cNvSpPr txBox="1"/>
      </cdr:nvSpPr>
      <cdr:spPr>
        <a:xfrm xmlns:a="http://schemas.openxmlformats.org/drawingml/2006/main">
          <a:off x="3733800" y="649514"/>
          <a:ext cx="235921" cy="19580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/>
            <a:t>R</a:t>
          </a:r>
        </a:p>
      </cdr:txBody>
    </cdr:sp>
  </cdr:relSizeAnchor>
  <cdr:relSizeAnchor xmlns:cdr="http://schemas.openxmlformats.org/drawingml/2006/chartDrawing">
    <cdr:from>
      <cdr:x>0.74168</cdr:x>
      <cdr:y>0.76176</cdr:y>
    </cdr:from>
    <cdr:to>
      <cdr:x>0.77548</cdr:x>
      <cdr:y>0.80353</cdr:y>
    </cdr:to>
    <cdr:sp macro="" textlink="">
      <cdr:nvSpPr>
        <cdr:cNvPr id="23" name="TextBox 1">
          <a:extLst xmlns:a="http://schemas.openxmlformats.org/drawingml/2006/main">
            <a:ext uri="{FF2B5EF4-FFF2-40B4-BE49-F238E27FC236}">
              <a16:creationId xmlns:a16="http://schemas.microsoft.com/office/drawing/2014/main" id="{BB57ED66-81A1-63B6-8103-73E5FA58EC61}"/>
            </a:ext>
          </a:extLst>
        </cdr:cNvPr>
        <cdr:cNvSpPr txBox="1"/>
      </cdr:nvSpPr>
      <cdr:spPr>
        <a:xfrm xmlns:a="http://schemas.openxmlformats.org/drawingml/2006/main">
          <a:off x="5176043" y="3570243"/>
          <a:ext cx="235883" cy="19577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 dirty="0"/>
            <a:t>R</a:t>
          </a:r>
        </a:p>
      </cdr:txBody>
    </cdr:sp>
  </cdr:relSizeAnchor>
  <cdr:relSizeAnchor xmlns:cdr="http://schemas.openxmlformats.org/drawingml/2006/chartDrawing">
    <cdr:from>
      <cdr:x>0.61041</cdr:x>
      <cdr:y>0.13665</cdr:y>
    </cdr:from>
    <cdr:to>
      <cdr:x>0.64422</cdr:x>
      <cdr:y>0.17842</cdr:y>
    </cdr:to>
    <cdr:sp macro="" textlink="">
      <cdr:nvSpPr>
        <cdr:cNvPr id="24" name="TextBox 1">
          <a:extLst xmlns:a="http://schemas.openxmlformats.org/drawingml/2006/main">
            <a:ext uri="{FF2B5EF4-FFF2-40B4-BE49-F238E27FC236}">
              <a16:creationId xmlns:a16="http://schemas.microsoft.com/office/drawing/2014/main" id="{BB57ED66-81A1-63B6-8103-73E5FA58EC61}"/>
            </a:ext>
          </a:extLst>
        </cdr:cNvPr>
        <cdr:cNvSpPr txBox="1"/>
      </cdr:nvSpPr>
      <cdr:spPr>
        <a:xfrm xmlns:a="http://schemas.openxmlformats.org/drawingml/2006/main">
          <a:off x="4259942" y="640443"/>
          <a:ext cx="235921" cy="19580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/>
            <a:t>Q</a:t>
          </a:r>
        </a:p>
      </cdr:txBody>
    </cdr:sp>
  </cdr:relSizeAnchor>
  <cdr:relSizeAnchor xmlns:cdr="http://schemas.openxmlformats.org/drawingml/2006/chartDrawing">
    <cdr:from>
      <cdr:x>0.78847</cdr:x>
      <cdr:y>0.78111</cdr:y>
    </cdr:from>
    <cdr:to>
      <cdr:x>0.82228</cdr:x>
      <cdr:y>0.82289</cdr:y>
    </cdr:to>
    <cdr:sp macro="" textlink="">
      <cdr:nvSpPr>
        <cdr:cNvPr id="25" name="TextBox 1">
          <a:extLst xmlns:a="http://schemas.openxmlformats.org/drawingml/2006/main">
            <a:ext uri="{FF2B5EF4-FFF2-40B4-BE49-F238E27FC236}">
              <a16:creationId xmlns:a16="http://schemas.microsoft.com/office/drawing/2014/main" id="{BB57ED66-81A1-63B6-8103-73E5FA58EC61}"/>
            </a:ext>
          </a:extLst>
        </cdr:cNvPr>
        <cdr:cNvSpPr txBox="1"/>
      </cdr:nvSpPr>
      <cdr:spPr>
        <a:xfrm xmlns:a="http://schemas.openxmlformats.org/drawingml/2006/main">
          <a:off x="5502581" y="3660934"/>
          <a:ext cx="235954" cy="19581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/>
            <a:t>Q</a:t>
          </a:r>
        </a:p>
      </cdr:txBody>
    </cdr:sp>
  </cdr:relSizeAnchor>
  <cdr:relSizeAnchor xmlns:cdr="http://schemas.openxmlformats.org/drawingml/2006/chartDrawing">
    <cdr:from>
      <cdr:x>0.64681</cdr:x>
      <cdr:y>0.13665</cdr:y>
    </cdr:from>
    <cdr:to>
      <cdr:x>0.68061</cdr:x>
      <cdr:y>0.17842</cdr:y>
    </cdr:to>
    <cdr:sp macro="" textlink="">
      <cdr:nvSpPr>
        <cdr:cNvPr id="26" name="TextBox 1">
          <a:extLst xmlns:a="http://schemas.openxmlformats.org/drawingml/2006/main">
            <a:ext uri="{FF2B5EF4-FFF2-40B4-BE49-F238E27FC236}">
              <a16:creationId xmlns:a16="http://schemas.microsoft.com/office/drawing/2014/main" id="{BB57ED66-81A1-63B6-8103-73E5FA58EC61}"/>
            </a:ext>
          </a:extLst>
        </cdr:cNvPr>
        <cdr:cNvSpPr txBox="1"/>
      </cdr:nvSpPr>
      <cdr:spPr>
        <a:xfrm xmlns:a="http://schemas.openxmlformats.org/drawingml/2006/main">
          <a:off x="4513943" y="640443"/>
          <a:ext cx="235921" cy="19580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/>
            <a:t>S</a:t>
          </a:r>
        </a:p>
      </cdr:txBody>
    </cdr:sp>
  </cdr:relSizeAnchor>
  <cdr:relSizeAnchor xmlns:cdr="http://schemas.openxmlformats.org/drawingml/2006/chartDrawing">
    <cdr:from>
      <cdr:x>0.82877</cdr:x>
      <cdr:y>0.8024</cdr:y>
    </cdr:from>
    <cdr:to>
      <cdr:x>0.86257</cdr:x>
      <cdr:y>0.84418</cdr:y>
    </cdr:to>
    <cdr:sp macro="" textlink="">
      <cdr:nvSpPr>
        <cdr:cNvPr id="27" name="TextBox 1">
          <a:extLst xmlns:a="http://schemas.openxmlformats.org/drawingml/2006/main">
            <a:ext uri="{FF2B5EF4-FFF2-40B4-BE49-F238E27FC236}">
              <a16:creationId xmlns:a16="http://schemas.microsoft.com/office/drawing/2014/main" id="{BB57ED66-81A1-63B6-8103-73E5FA58EC61}"/>
            </a:ext>
          </a:extLst>
        </cdr:cNvPr>
        <cdr:cNvSpPr txBox="1"/>
      </cdr:nvSpPr>
      <cdr:spPr>
        <a:xfrm xmlns:a="http://schemas.openxmlformats.org/drawingml/2006/main">
          <a:off x="5783827" y="3760717"/>
          <a:ext cx="235884" cy="19581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/>
            <a:t>S</a:t>
          </a:r>
        </a:p>
      </cdr:txBody>
    </cdr:sp>
  </cdr:relSizeAnchor>
  <cdr:relSizeAnchor xmlns:cdr="http://schemas.openxmlformats.org/drawingml/2006/chartDrawing">
    <cdr:from>
      <cdr:x>0.47824</cdr:x>
      <cdr:y>0.57124</cdr:y>
    </cdr:from>
    <cdr:to>
      <cdr:x>0.60926</cdr:x>
      <cdr:y>0.63515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EFED84C0-2B3B-6FE4-27A7-783400F5DBD9}"/>
            </a:ext>
          </a:extLst>
        </cdr:cNvPr>
        <cdr:cNvSpPr txBox="1"/>
      </cdr:nvSpPr>
      <cdr:spPr>
        <a:xfrm xmlns:a="http://schemas.openxmlformats.org/drawingml/2006/main">
          <a:off x="3337540" y="2677314"/>
          <a:ext cx="914400" cy="29956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100" dirty="0"/>
            <a:t>Market equilibrium</a:t>
          </a:r>
        </a:p>
      </cdr:txBody>
    </cdr:sp>
  </cdr:relSizeAnchor>
  <cdr:relSizeAnchor xmlns:cdr="http://schemas.openxmlformats.org/drawingml/2006/chartDrawing">
    <cdr:from>
      <cdr:x>0.6527</cdr:x>
      <cdr:y>0.61728</cdr:y>
    </cdr:from>
    <cdr:to>
      <cdr:x>0.7252</cdr:x>
      <cdr:y>0.68358</cdr:y>
    </cdr:to>
    <cdr:cxnSp macro="">
      <cdr:nvCxnSpPr>
        <cdr:cNvPr id="28" name="Straight Arrow Connector 27">
          <a:extLst xmlns:a="http://schemas.openxmlformats.org/drawingml/2006/main">
            <a:ext uri="{FF2B5EF4-FFF2-40B4-BE49-F238E27FC236}">
              <a16:creationId xmlns:a16="http://schemas.microsoft.com/office/drawing/2014/main" id="{F9E1EB6E-4B98-49BF-2F80-650A9448F4B6}"/>
            </a:ext>
          </a:extLst>
        </cdr:cNvPr>
        <cdr:cNvCxnSpPr/>
      </cdr:nvCxnSpPr>
      <cdr:spPr>
        <a:xfrm xmlns:a="http://schemas.openxmlformats.org/drawingml/2006/main">
          <a:off x="4555044" y="2893117"/>
          <a:ext cx="505988" cy="310738"/>
        </a:xfrm>
        <a:prstGeom xmlns:a="http://schemas.openxmlformats.org/drawingml/2006/main" prst="straightConnector1">
          <a:avLst/>
        </a:prstGeom>
        <a:ln xmlns:a="http://schemas.openxmlformats.org/drawingml/2006/main" w="28575">
          <a:solidFill>
            <a:schemeClr val="tx1"/>
          </a:solidFill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0.07518</cdr:x>
      <cdr:y>0.81972</cdr:y>
    </cdr:from>
    <cdr:to>
      <cdr:x>0.10899</cdr:x>
      <cdr:y>0.8615</cdr:y>
    </cdr:to>
    <cdr:sp macro="" textlink="">
      <cdr:nvSpPr>
        <cdr:cNvPr id="4" name="TextBox 3">
          <a:extLst xmlns:a="http://schemas.openxmlformats.org/drawingml/2006/main">
            <a:ext uri="{FF2B5EF4-FFF2-40B4-BE49-F238E27FC236}">
              <a16:creationId xmlns:a16="http://schemas.microsoft.com/office/drawing/2014/main" id="{B4CD8EE3-AD63-FAA7-FFB9-619305EEFD28}"/>
            </a:ext>
          </a:extLst>
        </cdr:cNvPr>
        <cdr:cNvSpPr txBox="1"/>
      </cdr:nvSpPr>
      <cdr:spPr>
        <a:xfrm xmlns:a="http://schemas.openxmlformats.org/drawingml/2006/main">
          <a:off x="524667" y="3841915"/>
          <a:ext cx="235954" cy="19581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 anchor="ctr"/>
        <a:lstStyle xmlns:a="http://schemas.openxmlformats.org/drawingml/2006/main"/>
        <a:p xmlns:a="http://schemas.openxmlformats.org/drawingml/2006/main">
          <a:pPr algn="ctr"/>
          <a:r>
            <a:rPr lang="en-US" sz="1100" dirty="0"/>
            <a:t>A</a:t>
          </a:r>
        </a:p>
      </cdr:txBody>
    </cdr:sp>
  </cdr:relSizeAnchor>
  <cdr:relSizeAnchor xmlns:cdr="http://schemas.openxmlformats.org/drawingml/2006/chartDrawing">
    <cdr:from>
      <cdr:x>0.16541</cdr:x>
      <cdr:y>0.81815</cdr:y>
    </cdr:from>
    <cdr:to>
      <cdr:x>0.19921</cdr:x>
      <cdr:y>0.85993</cdr:y>
    </cdr:to>
    <cdr:sp macro="" textlink="">
      <cdr:nvSpPr>
        <cdr:cNvPr id="5" name="TextBox 1">
          <a:extLst xmlns:a="http://schemas.openxmlformats.org/drawingml/2006/main">
            <a:ext uri="{FF2B5EF4-FFF2-40B4-BE49-F238E27FC236}">
              <a16:creationId xmlns:a16="http://schemas.microsoft.com/office/drawing/2014/main" id="{D7D43253-A55F-CC9A-5814-A9213A76414D}"/>
            </a:ext>
          </a:extLst>
        </cdr:cNvPr>
        <cdr:cNvSpPr txBox="1"/>
      </cdr:nvSpPr>
      <cdr:spPr>
        <a:xfrm xmlns:a="http://schemas.openxmlformats.org/drawingml/2006/main">
          <a:off x="1154365" y="3834556"/>
          <a:ext cx="235884" cy="19581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 dirty="0"/>
            <a:t>C</a:t>
          </a:r>
        </a:p>
      </cdr:txBody>
    </cdr:sp>
  </cdr:relSizeAnchor>
  <cdr:relSizeAnchor xmlns:cdr="http://schemas.openxmlformats.org/drawingml/2006/chartDrawing">
    <cdr:from>
      <cdr:x>0.24316</cdr:x>
      <cdr:y>0.77698</cdr:y>
    </cdr:from>
    <cdr:to>
      <cdr:x>0.27697</cdr:x>
      <cdr:y>0.81876</cdr:y>
    </cdr:to>
    <cdr:sp macro="" textlink="">
      <cdr:nvSpPr>
        <cdr:cNvPr id="6" name="TextBox 1">
          <a:extLst xmlns:a="http://schemas.openxmlformats.org/drawingml/2006/main">
            <a:ext uri="{FF2B5EF4-FFF2-40B4-BE49-F238E27FC236}">
              <a16:creationId xmlns:a16="http://schemas.microsoft.com/office/drawing/2014/main" id="{D7D43253-A55F-CC9A-5814-A9213A76414D}"/>
            </a:ext>
          </a:extLst>
        </cdr:cNvPr>
        <cdr:cNvSpPr txBox="1"/>
      </cdr:nvSpPr>
      <cdr:spPr>
        <a:xfrm xmlns:a="http://schemas.openxmlformats.org/drawingml/2006/main">
          <a:off x="1696971" y="3641598"/>
          <a:ext cx="235954" cy="19581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 dirty="0"/>
            <a:t>D</a:t>
          </a:r>
        </a:p>
      </cdr:txBody>
    </cdr:sp>
  </cdr:relSizeAnchor>
  <cdr:relSizeAnchor xmlns:cdr="http://schemas.openxmlformats.org/drawingml/2006/chartDrawing">
    <cdr:from>
      <cdr:x>0.31198</cdr:x>
      <cdr:y>0.75559</cdr:y>
    </cdr:from>
    <cdr:to>
      <cdr:x>0.34579</cdr:x>
      <cdr:y>0.79735</cdr:y>
    </cdr:to>
    <cdr:sp macro="" textlink="">
      <cdr:nvSpPr>
        <cdr:cNvPr id="7" name="TextBox 1">
          <a:extLst xmlns:a="http://schemas.openxmlformats.org/drawingml/2006/main">
            <a:ext uri="{FF2B5EF4-FFF2-40B4-BE49-F238E27FC236}">
              <a16:creationId xmlns:a16="http://schemas.microsoft.com/office/drawing/2014/main" id="{D7D43253-A55F-CC9A-5814-A9213A76414D}"/>
            </a:ext>
          </a:extLst>
        </cdr:cNvPr>
        <cdr:cNvSpPr txBox="1"/>
      </cdr:nvSpPr>
      <cdr:spPr>
        <a:xfrm xmlns:a="http://schemas.openxmlformats.org/drawingml/2006/main">
          <a:off x="2177253" y="3541355"/>
          <a:ext cx="235954" cy="19572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 dirty="0"/>
            <a:t>B</a:t>
          </a:r>
        </a:p>
      </cdr:txBody>
    </cdr:sp>
  </cdr:relSizeAnchor>
  <cdr:relSizeAnchor xmlns:cdr="http://schemas.openxmlformats.org/drawingml/2006/chartDrawing">
    <cdr:from>
      <cdr:x>0.37951</cdr:x>
      <cdr:y>0.73429</cdr:y>
    </cdr:from>
    <cdr:to>
      <cdr:x>0.41332</cdr:x>
      <cdr:y>0.77607</cdr:y>
    </cdr:to>
    <cdr:sp macro="" textlink="">
      <cdr:nvSpPr>
        <cdr:cNvPr id="8" name="TextBox 1">
          <a:extLst xmlns:a="http://schemas.openxmlformats.org/drawingml/2006/main">
            <a:ext uri="{FF2B5EF4-FFF2-40B4-BE49-F238E27FC236}">
              <a16:creationId xmlns:a16="http://schemas.microsoft.com/office/drawing/2014/main" id="{D7D43253-A55F-CC9A-5814-A9213A76414D}"/>
            </a:ext>
          </a:extLst>
        </cdr:cNvPr>
        <cdr:cNvSpPr txBox="1"/>
      </cdr:nvSpPr>
      <cdr:spPr>
        <a:xfrm xmlns:a="http://schemas.openxmlformats.org/drawingml/2006/main">
          <a:off x="2648529" y="3441525"/>
          <a:ext cx="235954" cy="19581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 dirty="0"/>
            <a:t>D</a:t>
          </a:r>
        </a:p>
      </cdr:txBody>
    </cdr:sp>
  </cdr:relSizeAnchor>
  <cdr:relSizeAnchor xmlns:cdr="http://schemas.openxmlformats.org/drawingml/2006/chartDrawing">
    <cdr:from>
      <cdr:x>0.45195</cdr:x>
      <cdr:y>0.71636</cdr:y>
    </cdr:from>
    <cdr:to>
      <cdr:x>0.48576</cdr:x>
      <cdr:y>0.75814</cdr:y>
    </cdr:to>
    <cdr:sp macro="" textlink="">
      <cdr:nvSpPr>
        <cdr:cNvPr id="9" name="TextBox 1">
          <a:extLst xmlns:a="http://schemas.openxmlformats.org/drawingml/2006/main">
            <a:ext uri="{FF2B5EF4-FFF2-40B4-BE49-F238E27FC236}">
              <a16:creationId xmlns:a16="http://schemas.microsoft.com/office/drawing/2014/main" id="{D7D43253-A55F-CC9A-5814-A9213A76414D}"/>
            </a:ext>
          </a:extLst>
        </cdr:cNvPr>
        <cdr:cNvSpPr txBox="1"/>
      </cdr:nvSpPr>
      <cdr:spPr>
        <a:xfrm xmlns:a="http://schemas.openxmlformats.org/drawingml/2006/main">
          <a:off x="3154075" y="3357460"/>
          <a:ext cx="235953" cy="19581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 dirty="0"/>
            <a:t>C</a:t>
          </a:r>
        </a:p>
      </cdr:txBody>
    </cdr:sp>
  </cdr:relSizeAnchor>
  <cdr:relSizeAnchor xmlns:cdr="http://schemas.openxmlformats.org/drawingml/2006/chartDrawing">
    <cdr:from>
      <cdr:x>0.53888</cdr:x>
      <cdr:y>0.69665</cdr:y>
    </cdr:from>
    <cdr:to>
      <cdr:x>0.57269</cdr:x>
      <cdr:y>0.73842</cdr:y>
    </cdr:to>
    <cdr:sp macro="" textlink="">
      <cdr:nvSpPr>
        <cdr:cNvPr id="10" name="TextBox 1">
          <a:extLst xmlns:a="http://schemas.openxmlformats.org/drawingml/2006/main">
            <a:ext uri="{FF2B5EF4-FFF2-40B4-BE49-F238E27FC236}">
              <a16:creationId xmlns:a16="http://schemas.microsoft.com/office/drawing/2014/main" id="{D7D43253-A55F-CC9A-5814-A9213A76414D}"/>
            </a:ext>
          </a:extLst>
        </cdr:cNvPr>
        <cdr:cNvSpPr txBox="1"/>
      </cdr:nvSpPr>
      <cdr:spPr>
        <a:xfrm xmlns:a="http://schemas.openxmlformats.org/drawingml/2006/main">
          <a:off x="3760750" y="3265077"/>
          <a:ext cx="235953" cy="19577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/>
            <a:t>A</a:t>
          </a:r>
        </a:p>
      </cdr:txBody>
    </cdr:sp>
  </cdr:relSizeAnchor>
  <cdr:relSizeAnchor xmlns:cdr="http://schemas.openxmlformats.org/drawingml/2006/chartDrawing">
    <cdr:from>
      <cdr:x>0.62943</cdr:x>
      <cdr:y>0.67712</cdr:y>
    </cdr:from>
    <cdr:to>
      <cdr:x>0.66324</cdr:x>
      <cdr:y>0.7189</cdr:y>
    </cdr:to>
    <cdr:sp macro="" textlink="">
      <cdr:nvSpPr>
        <cdr:cNvPr id="11" name="TextBox 1">
          <a:extLst xmlns:a="http://schemas.openxmlformats.org/drawingml/2006/main">
            <a:ext uri="{FF2B5EF4-FFF2-40B4-BE49-F238E27FC236}">
              <a16:creationId xmlns:a16="http://schemas.microsoft.com/office/drawing/2014/main" id="{D7D43253-A55F-CC9A-5814-A9213A76414D}"/>
            </a:ext>
          </a:extLst>
        </cdr:cNvPr>
        <cdr:cNvSpPr txBox="1"/>
      </cdr:nvSpPr>
      <cdr:spPr>
        <a:xfrm xmlns:a="http://schemas.openxmlformats.org/drawingml/2006/main">
          <a:off x="4392681" y="3173543"/>
          <a:ext cx="235954" cy="19581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/>
            <a:t>D</a:t>
          </a:r>
        </a:p>
      </cdr:txBody>
    </cdr:sp>
  </cdr:relSizeAnchor>
  <cdr:relSizeAnchor xmlns:cdr="http://schemas.openxmlformats.org/drawingml/2006/chartDrawing">
    <cdr:from>
      <cdr:x>0.73673</cdr:x>
      <cdr:y>0.65193</cdr:y>
    </cdr:from>
    <cdr:to>
      <cdr:x>0.77054</cdr:x>
      <cdr:y>0.69371</cdr:y>
    </cdr:to>
    <cdr:sp macro="" textlink="">
      <cdr:nvSpPr>
        <cdr:cNvPr id="12" name="TextBox 1">
          <a:extLst xmlns:a="http://schemas.openxmlformats.org/drawingml/2006/main">
            <a:ext uri="{FF2B5EF4-FFF2-40B4-BE49-F238E27FC236}">
              <a16:creationId xmlns:a16="http://schemas.microsoft.com/office/drawing/2014/main" id="{D7D43253-A55F-CC9A-5814-A9213A76414D}"/>
            </a:ext>
          </a:extLst>
        </cdr:cNvPr>
        <cdr:cNvSpPr txBox="1"/>
      </cdr:nvSpPr>
      <cdr:spPr>
        <a:xfrm xmlns:a="http://schemas.openxmlformats.org/drawingml/2006/main">
          <a:off x="5141499" y="3055523"/>
          <a:ext cx="235954" cy="19581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 dirty="0"/>
            <a:t>B</a:t>
          </a:r>
        </a:p>
      </cdr:txBody>
    </cdr:sp>
  </cdr:relSizeAnchor>
  <cdr:relSizeAnchor xmlns:cdr="http://schemas.openxmlformats.org/drawingml/2006/chartDrawing">
    <cdr:from>
      <cdr:x>0.78467</cdr:x>
      <cdr:y>0.61127</cdr:y>
    </cdr:from>
    <cdr:to>
      <cdr:x>0.81847</cdr:x>
      <cdr:y>0.65305</cdr:y>
    </cdr:to>
    <cdr:sp macro="" textlink="">
      <cdr:nvSpPr>
        <cdr:cNvPr id="13" name="TextBox 1">
          <a:extLst xmlns:a="http://schemas.openxmlformats.org/drawingml/2006/main">
            <a:ext uri="{FF2B5EF4-FFF2-40B4-BE49-F238E27FC236}">
              <a16:creationId xmlns:a16="http://schemas.microsoft.com/office/drawing/2014/main" id="{D7D43253-A55F-CC9A-5814-A9213A76414D}"/>
            </a:ext>
          </a:extLst>
        </cdr:cNvPr>
        <cdr:cNvSpPr txBox="1"/>
      </cdr:nvSpPr>
      <cdr:spPr>
        <a:xfrm xmlns:a="http://schemas.openxmlformats.org/drawingml/2006/main">
          <a:off x="5476063" y="2864955"/>
          <a:ext cx="235884" cy="19581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/>
            <a:t>A</a:t>
          </a:r>
        </a:p>
      </cdr:txBody>
    </cdr:sp>
  </cdr:relSizeAnchor>
  <cdr:relSizeAnchor xmlns:cdr="http://schemas.openxmlformats.org/drawingml/2006/chartDrawing">
    <cdr:from>
      <cdr:x>0.83055</cdr:x>
      <cdr:y>0.5456</cdr:y>
    </cdr:from>
    <cdr:to>
      <cdr:x>0.86435</cdr:x>
      <cdr:y>0.58738</cdr:y>
    </cdr:to>
    <cdr:sp macro="" textlink="">
      <cdr:nvSpPr>
        <cdr:cNvPr id="14" name="TextBox 1">
          <a:extLst xmlns:a="http://schemas.openxmlformats.org/drawingml/2006/main">
            <a:ext uri="{FF2B5EF4-FFF2-40B4-BE49-F238E27FC236}">
              <a16:creationId xmlns:a16="http://schemas.microsoft.com/office/drawing/2014/main" id="{D7D43253-A55F-CC9A-5814-A9213A76414D}"/>
            </a:ext>
          </a:extLst>
        </cdr:cNvPr>
        <cdr:cNvSpPr txBox="1"/>
      </cdr:nvSpPr>
      <cdr:spPr>
        <a:xfrm xmlns:a="http://schemas.openxmlformats.org/drawingml/2006/main">
          <a:off x="5796251" y="2557169"/>
          <a:ext cx="235884" cy="19581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/>
            <a:t>C</a:t>
          </a:r>
        </a:p>
      </cdr:txBody>
    </cdr:sp>
  </cdr:relSizeAnchor>
  <cdr:relSizeAnchor xmlns:cdr="http://schemas.openxmlformats.org/drawingml/2006/chartDrawing">
    <cdr:from>
      <cdr:x>0.87642</cdr:x>
      <cdr:y>0.44266</cdr:y>
    </cdr:from>
    <cdr:to>
      <cdr:x>0.91023</cdr:x>
      <cdr:y>0.48443</cdr:y>
    </cdr:to>
    <cdr:sp macro="" textlink="">
      <cdr:nvSpPr>
        <cdr:cNvPr id="15" name="TextBox 1">
          <a:extLst xmlns:a="http://schemas.openxmlformats.org/drawingml/2006/main">
            <a:ext uri="{FF2B5EF4-FFF2-40B4-BE49-F238E27FC236}">
              <a16:creationId xmlns:a16="http://schemas.microsoft.com/office/drawing/2014/main" id="{D7D43253-A55F-CC9A-5814-A9213A76414D}"/>
            </a:ext>
          </a:extLst>
        </cdr:cNvPr>
        <cdr:cNvSpPr txBox="1"/>
      </cdr:nvSpPr>
      <cdr:spPr>
        <a:xfrm xmlns:a="http://schemas.openxmlformats.org/drawingml/2006/main">
          <a:off x="6116370" y="2074704"/>
          <a:ext cx="235953" cy="19577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/>
            <a:t>B</a:t>
          </a:r>
        </a:p>
      </cdr:txBody>
    </cdr:sp>
  </cdr:relSizeAnchor>
  <cdr:relSizeAnchor xmlns:cdr="http://schemas.openxmlformats.org/drawingml/2006/chartDrawing">
    <cdr:from>
      <cdr:x>0.07747</cdr:x>
      <cdr:y>0.03794</cdr:y>
    </cdr:from>
    <cdr:to>
      <cdr:x>0.11128</cdr:x>
      <cdr:y>0.07971</cdr:y>
    </cdr:to>
    <cdr:sp macro="" textlink="">
      <cdr:nvSpPr>
        <cdr:cNvPr id="16" name="TextBox 1">
          <a:extLst xmlns:a="http://schemas.openxmlformats.org/drawingml/2006/main">
            <a:ext uri="{FF2B5EF4-FFF2-40B4-BE49-F238E27FC236}">
              <a16:creationId xmlns:a16="http://schemas.microsoft.com/office/drawing/2014/main" id="{61A99487-F408-D072-91DC-63F5FF582E4C}"/>
            </a:ext>
          </a:extLst>
        </cdr:cNvPr>
        <cdr:cNvSpPr txBox="1"/>
      </cdr:nvSpPr>
      <cdr:spPr>
        <a:xfrm xmlns:a="http://schemas.openxmlformats.org/drawingml/2006/main">
          <a:off x="540657" y="177800"/>
          <a:ext cx="235921" cy="19580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/>
            <a:t>P</a:t>
          </a:r>
        </a:p>
      </cdr:txBody>
    </cdr:sp>
  </cdr:relSizeAnchor>
  <cdr:relSizeAnchor xmlns:cdr="http://schemas.openxmlformats.org/drawingml/2006/chartDrawing">
    <cdr:from>
      <cdr:x>0.44143</cdr:x>
      <cdr:y>0.14245</cdr:y>
    </cdr:from>
    <cdr:to>
      <cdr:x>0.47524</cdr:x>
      <cdr:y>0.18423</cdr:y>
    </cdr:to>
    <cdr:sp macro="" textlink="">
      <cdr:nvSpPr>
        <cdr:cNvPr id="17" name="TextBox 1">
          <a:extLst xmlns:a="http://schemas.openxmlformats.org/drawingml/2006/main">
            <a:ext uri="{FF2B5EF4-FFF2-40B4-BE49-F238E27FC236}">
              <a16:creationId xmlns:a16="http://schemas.microsoft.com/office/drawing/2014/main" id="{8F7229FD-F97B-F9A9-E7F6-583398ABF9DF}"/>
            </a:ext>
          </a:extLst>
        </cdr:cNvPr>
        <cdr:cNvSpPr txBox="1"/>
      </cdr:nvSpPr>
      <cdr:spPr>
        <a:xfrm xmlns:a="http://schemas.openxmlformats.org/drawingml/2006/main">
          <a:off x="3080657" y="667658"/>
          <a:ext cx="235921" cy="19580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/>
            <a:t>P</a:t>
          </a:r>
        </a:p>
      </cdr:txBody>
    </cdr:sp>
  </cdr:relSizeAnchor>
  <cdr:relSizeAnchor xmlns:cdr="http://schemas.openxmlformats.org/drawingml/2006/chartDrawing">
    <cdr:from>
      <cdr:x>0.7001</cdr:x>
      <cdr:y>0.19665</cdr:y>
    </cdr:from>
    <cdr:to>
      <cdr:x>0.73391</cdr:x>
      <cdr:y>0.23842</cdr:y>
    </cdr:to>
    <cdr:sp macro="" textlink="">
      <cdr:nvSpPr>
        <cdr:cNvPr id="18" name="TextBox 1">
          <a:extLst xmlns:a="http://schemas.openxmlformats.org/drawingml/2006/main">
            <a:ext uri="{FF2B5EF4-FFF2-40B4-BE49-F238E27FC236}">
              <a16:creationId xmlns:a16="http://schemas.microsoft.com/office/drawing/2014/main" id="{8F7229FD-F97B-F9A9-E7F6-583398ABF9DF}"/>
            </a:ext>
          </a:extLst>
        </cdr:cNvPr>
        <cdr:cNvSpPr txBox="1"/>
      </cdr:nvSpPr>
      <cdr:spPr>
        <a:xfrm xmlns:a="http://schemas.openxmlformats.org/drawingml/2006/main">
          <a:off x="4885871" y="921657"/>
          <a:ext cx="235921" cy="19580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/>
            <a:t>P</a:t>
          </a:r>
        </a:p>
      </cdr:txBody>
    </cdr:sp>
  </cdr:relSizeAnchor>
  <cdr:relSizeAnchor xmlns:cdr="http://schemas.openxmlformats.org/drawingml/2006/chartDrawing">
    <cdr:from>
      <cdr:x>0.16846</cdr:x>
      <cdr:y>0.03794</cdr:y>
    </cdr:from>
    <cdr:to>
      <cdr:x>0.20227</cdr:x>
      <cdr:y>0.07971</cdr:y>
    </cdr:to>
    <cdr:sp macro="" textlink="">
      <cdr:nvSpPr>
        <cdr:cNvPr id="19" name="TextBox 1">
          <a:extLst xmlns:a="http://schemas.openxmlformats.org/drawingml/2006/main">
            <a:ext uri="{FF2B5EF4-FFF2-40B4-BE49-F238E27FC236}">
              <a16:creationId xmlns:a16="http://schemas.microsoft.com/office/drawing/2014/main" id="{8F7229FD-F97B-F9A9-E7F6-583398ABF9DF}"/>
            </a:ext>
          </a:extLst>
        </cdr:cNvPr>
        <cdr:cNvSpPr txBox="1"/>
      </cdr:nvSpPr>
      <cdr:spPr>
        <a:xfrm xmlns:a="http://schemas.openxmlformats.org/drawingml/2006/main">
          <a:off x="1175657" y="177800"/>
          <a:ext cx="235921" cy="19580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/>
            <a:t>R</a:t>
          </a:r>
        </a:p>
      </cdr:txBody>
    </cdr:sp>
  </cdr:relSizeAnchor>
  <cdr:relSizeAnchor xmlns:cdr="http://schemas.openxmlformats.org/drawingml/2006/chartDrawing">
    <cdr:from>
      <cdr:x>0.26075</cdr:x>
      <cdr:y>0.036</cdr:y>
    </cdr:from>
    <cdr:to>
      <cdr:x>0.29456</cdr:x>
      <cdr:y>0.07778</cdr:y>
    </cdr:to>
    <cdr:sp macro="" textlink="">
      <cdr:nvSpPr>
        <cdr:cNvPr id="20" name="TextBox 1">
          <a:extLst xmlns:a="http://schemas.openxmlformats.org/drawingml/2006/main">
            <a:ext uri="{FF2B5EF4-FFF2-40B4-BE49-F238E27FC236}">
              <a16:creationId xmlns:a16="http://schemas.microsoft.com/office/drawing/2014/main" id="{8F7229FD-F97B-F9A9-E7F6-583398ABF9DF}"/>
            </a:ext>
          </a:extLst>
        </cdr:cNvPr>
        <cdr:cNvSpPr txBox="1"/>
      </cdr:nvSpPr>
      <cdr:spPr>
        <a:xfrm xmlns:a="http://schemas.openxmlformats.org/drawingml/2006/main">
          <a:off x="1819728" y="168728"/>
          <a:ext cx="235921" cy="19580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/>
            <a:t>Q</a:t>
          </a:r>
        </a:p>
      </cdr:txBody>
    </cdr:sp>
  </cdr:relSizeAnchor>
  <cdr:relSizeAnchor xmlns:cdr="http://schemas.openxmlformats.org/drawingml/2006/chartDrawing">
    <cdr:from>
      <cdr:x>0.35174</cdr:x>
      <cdr:y>0.036</cdr:y>
    </cdr:from>
    <cdr:to>
      <cdr:x>0.38555</cdr:x>
      <cdr:y>0.07778</cdr:y>
    </cdr:to>
    <cdr:sp macro="" textlink="">
      <cdr:nvSpPr>
        <cdr:cNvPr id="21" name="TextBox 1">
          <a:extLst xmlns:a="http://schemas.openxmlformats.org/drawingml/2006/main">
            <a:ext uri="{FF2B5EF4-FFF2-40B4-BE49-F238E27FC236}">
              <a16:creationId xmlns:a16="http://schemas.microsoft.com/office/drawing/2014/main" id="{8F7229FD-F97B-F9A9-E7F6-583398ABF9DF}"/>
            </a:ext>
          </a:extLst>
        </cdr:cNvPr>
        <cdr:cNvSpPr txBox="1"/>
      </cdr:nvSpPr>
      <cdr:spPr>
        <a:xfrm xmlns:a="http://schemas.openxmlformats.org/drawingml/2006/main">
          <a:off x="2454728" y="168728"/>
          <a:ext cx="235921" cy="19580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/>
            <a:t>S</a:t>
          </a:r>
        </a:p>
      </cdr:txBody>
    </cdr:sp>
  </cdr:relSizeAnchor>
  <cdr:relSizeAnchor xmlns:cdr="http://schemas.openxmlformats.org/drawingml/2006/chartDrawing">
    <cdr:from>
      <cdr:x>0.53502</cdr:x>
      <cdr:y>0.13858</cdr:y>
    </cdr:from>
    <cdr:to>
      <cdr:x>0.56882</cdr:x>
      <cdr:y>0.18036</cdr:y>
    </cdr:to>
    <cdr:sp macro="" textlink="">
      <cdr:nvSpPr>
        <cdr:cNvPr id="22" name="TextBox 1">
          <a:extLst xmlns:a="http://schemas.openxmlformats.org/drawingml/2006/main">
            <a:ext uri="{FF2B5EF4-FFF2-40B4-BE49-F238E27FC236}">
              <a16:creationId xmlns:a16="http://schemas.microsoft.com/office/drawing/2014/main" id="{BB57ED66-81A1-63B6-8103-73E5FA58EC61}"/>
            </a:ext>
          </a:extLst>
        </cdr:cNvPr>
        <cdr:cNvSpPr txBox="1"/>
      </cdr:nvSpPr>
      <cdr:spPr>
        <a:xfrm xmlns:a="http://schemas.openxmlformats.org/drawingml/2006/main">
          <a:off x="3733800" y="649514"/>
          <a:ext cx="235921" cy="19580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/>
            <a:t>R</a:t>
          </a:r>
        </a:p>
      </cdr:txBody>
    </cdr:sp>
  </cdr:relSizeAnchor>
  <cdr:relSizeAnchor xmlns:cdr="http://schemas.openxmlformats.org/drawingml/2006/chartDrawing">
    <cdr:from>
      <cdr:x>0.74168</cdr:x>
      <cdr:y>0.76176</cdr:y>
    </cdr:from>
    <cdr:to>
      <cdr:x>0.77548</cdr:x>
      <cdr:y>0.80353</cdr:y>
    </cdr:to>
    <cdr:sp macro="" textlink="">
      <cdr:nvSpPr>
        <cdr:cNvPr id="23" name="TextBox 1">
          <a:extLst xmlns:a="http://schemas.openxmlformats.org/drawingml/2006/main">
            <a:ext uri="{FF2B5EF4-FFF2-40B4-BE49-F238E27FC236}">
              <a16:creationId xmlns:a16="http://schemas.microsoft.com/office/drawing/2014/main" id="{BB57ED66-81A1-63B6-8103-73E5FA58EC61}"/>
            </a:ext>
          </a:extLst>
        </cdr:cNvPr>
        <cdr:cNvSpPr txBox="1"/>
      </cdr:nvSpPr>
      <cdr:spPr>
        <a:xfrm xmlns:a="http://schemas.openxmlformats.org/drawingml/2006/main">
          <a:off x="5176043" y="3570243"/>
          <a:ext cx="235883" cy="19577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 dirty="0"/>
            <a:t>R</a:t>
          </a:r>
        </a:p>
      </cdr:txBody>
    </cdr:sp>
  </cdr:relSizeAnchor>
  <cdr:relSizeAnchor xmlns:cdr="http://schemas.openxmlformats.org/drawingml/2006/chartDrawing">
    <cdr:from>
      <cdr:x>0.61041</cdr:x>
      <cdr:y>0.13665</cdr:y>
    </cdr:from>
    <cdr:to>
      <cdr:x>0.64422</cdr:x>
      <cdr:y>0.17842</cdr:y>
    </cdr:to>
    <cdr:sp macro="" textlink="">
      <cdr:nvSpPr>
        <cdr:cNvPr id="24" name="TextBox 1">
          <a:extLst xmlns:a="http://schemas.openxmlformats.org/drawingml/2006/main">
            <a:ext uri="{FF2B5EF4-FFF2-40B4-BE49-F238E27FC236}">
              <a16:creationId xmlns:a16="http://schemas.microsoft.com/office/drawing/2014/main" id="{BB57ED66-81A1-63B6-8103-73E5FA58EC61}"/>
            </a:ext>
          </a:extLst>
        </cdr:cNvPr>
        <cdr:cNvSpPr txBox="1"/>
      </cdr:nvSpPr>
      <cdr:spPr>
        <a:xfrm xmlns:a="http://schemas.openxmlformats.org/drawingml/2006/main">
          <a:off x="4259942" y="640443"/>
          <a:ext cx="235921" cy="19580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/>
            <a:t>Q</a:t>
          </a:r>
        </a:p>
      </cdr:txBody>
    </cdr:sp>
  </cdr:relSizeAnchor>
  <cdr:relSizeAnchor xmlns:cdr="http://schemas.openxmlformats.org/drawingml/2006/chartDrawing">
    <cdr:from>
      <cdr:x>0.78847</cdr:x>
      <cdr:y>0.78111</cdr:y>
    </cdr:from>
    <cdr:to>
      <cdr:x>0.82228</cdr:x>
      <cdr:y>0.82289</cdr:y>
    </cdr:to>
    <cdr:sp macro="" textlink="">
      <cdr:nvSpPr>
        <cdr:cNvPr id="25" name="TextBox 1">
          <a:extLst xmlns:a="http://schemas.openxmlformats.org/drawingml/2006/main">
            <a:ext uri="{FF2B5EF4-FFF2-40B4-BE49-F238E27FC236}">
              <a16:creationId xmlns:a16="http://schemas.microsoft.com/office/drawing/2014/main" id="{BB57ED66-81A1-63B6-8103-73E5FA58EC61}"/>
            </a:ext>
          </a:extLst>
        </cdr:cNvPr>
        <cdr:cNvSpPr txBox="1"/>
      </cdr:nvSpPr>
      <cdr:spPr>
        <a:xfrm xmlns:a="http://schemas.openxmlformats.org/drawingml/2006/main">
          <a:off x="5502581" y="3660934"/>
          <a:ext cx="235954" cy="19581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/>
            <a:t>Q</a:t>
          </a:r>
        </a:p>
      </cdr:txBody>
    </cdr:sp>
  </cdr:relSizeAnchor>
  <cdr:relSizeAnchor xmlns:cdr="http://schemas.openxmlformats.org/drawingml/2006/chartDrawing">
    <cdr:from>
      <cdr:x>0.64681</cdr:x>
      <cdr:y>0.13665</cdr:y>
    </cdr:from>
    <cdr:to>
      <cdr:x>0.68061</cdr:x>
      <cdr:y>0.17842</cdr:y>
    </cdr:to>
    <cdr:sp macro="" textlink="">
      <cdr:nvSpPr>
        <cdr:cNvPr id="26" name="TextBox 1">
          <a:extLst xmlns:a="http://schemas.openxmlformats.org/drawingml/2006/main">
            <a:ext uri="{FF2B5EF4-FFF2-40B4-BE49-F238E27FC236}">
              <a16:creationId xmlns:a16="http://schemas.microsoft.com/office/drawing/2014/main" id="{BB57ED66-81A1-63B6-8103-73E5FA58EC61}"/>
            </a:ext>
          </a:extLst>
        </cdr:cNvPr>
        <cdr:cNvSpPr txBox="1"/>
      </cdr:nvSpPr>
      <cdr:spPr>
        <a:xfrm xmlns:a="http://schemas.openxmlformats.org/drawingml/2006/main">
          <a:off x="4513943" y="640443"/>
          <a:ext cx="235921" cy="19580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/>
            <a:t>S</a:t>
          </a:r>
        </a:p>
      </cdr:txBody>
    </cdr:sp>
  </cdr:relSizeAnchor>
  <cdr:relSizeAnchor xmlns:cdr="http://schemas.openxmlformats.org/drawingml/2006/chartDrawing">
    <cdr:from>
      <cdr:x>0.82877</cdr:x>
      <cdr:y>0.8024</cdr:y>
    </cdr:from>
    <cdr:to>
      <cdr:x>0.86257</cdr:x>
      <cdr:y>0.84418</cdr:y>
    </cdr:to>
    <cdr:sp macro="" textlink="">
      <cdr:nvSpPr>
        <cdr:cNvPr id="27" name="TextBox 1">
          <a:extLst xmlns:a="http://schemas.openxmlformats.org/drawingml/2006/main">
            <a:ext uri="{FF2B5EF4-FFF2-40B4-BE49-F238E27FC236}">
              <a16:creationId xmlns:a16="http://schemas.microsoft.com/office/drawing/2014/main" id="{BB57ED66-81A1-63B6-8103-73E5FA58EC61}"/>
            </a:ext>
          </a:extLst>
        </cdr:cNvPr>
        <cdr:cNvSpPr txBox="1"/>
      </cdr:nvSpPr>
      <cdr:spPr>
        <a:xfrm xmlns:a="http://schemas.openxmlformats.org/drawingml/2006/main">
          <a:off x="5783827" y="3760717"/>
          <a:ext cx="235884" cy="19581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/>
            <a:t>S</a:t>
          </a:r>
        </a:p>
      </cdr:txBody>
    </cdr:sp>
  </cdr:relSizeAnchor>
  <cdr:relSizeAnchor xmlns:cdr="http://schemas.openxmlformats.org/drawingml/2006/chartDrawing">
    <cdr:from>
      <cdr:x>0.04614</cdr:x>
      <cdr:y>0.71864</cdr:y>
    </cdr:from>
    <cdr:to>
      <cdr:x>0.2453</cdr:x>
      <cdr:y>1</cdr:y>
    </cdr:to>
    <cdr:sp macro="" textlink="">
      <cdr:nvSpPr>
        <cdr:cNvPr id="3" name="Oval 2">
          <a:extLst xmlns:a="http://schemas.openxmlformats.org/drawingml/2006/main">
            <a:ext uri="{FF2B5EF4-FFF2-40B4-BE49-F238E27FC236}">
              <a16:creationId xmlns:a16="http://schemas.microsoft.com/office/drawing/2014/main" id="{2AF2F222-4B0B-228A-971C-C628AF58602E}"/>
            </a:ext>
          </a:extLst>
        </cdr:cNvPr>
        <cdr:cNvSpPr/>
      </cdr:nvSpPr>
      <cdr:spPr>
        <a:xfrm xmlns:a="http://schemas.openxmlformats.org/drawingml/2006/main">
          <a:off x="321981" y="3368149"/>
          <a:ext cx="1389888" cy="1318710"/>
        </a:xfrm>
        <a:prstGeom xmlns:a="http://schemas.openxmlformats.org/drawingml/2006/main" prst="ellipse">
          <a:avLst/>
        </a:prstGeom>
        <a:noFill xmlns:a="http://schemas.openxmlformats.org/drawingml/2006/main"/>
        <a:ln xmlns:a="http://schemas.openxmlformats.org/drawingml/2006/main" w="28575">
          <a:solidFill>
            <a:srgbClr val="00B050"/>
          </a:solidFill>
        </a:ln>
      </cdr:spPr>
      <cdr:style>
        <a:lnRef xmlns:a="http://schemas.openxmlformats.org/drawingml/2006/main" idx="2">
          <a:schemeClr val="accent1">
            <a:shade val="15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0.07518</cdr:x>
      <cdr:y>0.81972</cdr:y>
    </cdr:from>
    <cdr:to>
      <cdr:x>0.10899</cdr:x>
      <cdr:y>0.8615</cdr:y>
    </cdr:to>
    <cdr:sp macro="" textlink="">
      <cdr:nvSpPr>
        <cdr:cNvPr id="4" name="TextBox 3">
          <a:extLst xmlns:a="http://schemas.openxmlformats.org/drawingml/2006/main">
            <a:ext uri="{FF2B5EF4-FFF2-40B4-BE49-F238E27FC236}">
              <a16:creationId xmlns:a16="http://schemas.microsoft.com/office/drawing/2014/main" id="{B4CD8EE3-AD63-FAA7-FFB9-619305EEFD28}"/>
            </a:ext>
          </a:extLst>
        </cdr:cNvPr>
        <cdr:cNvSpPr txBox="1"/>
      </cdr:nvSpPr>
      <cdr:spPr>
        <a:xfrm xmlns:a="http://schemas.openxmlformats.org/drawingml/2006/main">
          <a:off x="524667" y="3841915"/>
          <a:ext cx="235954" cy="19581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 anchor="ctr"/>
        <a:lstStyle xmlns:a="http://schemas.openxmlformats.org/drawingml/2006/main"/>
        <a:p xmlns:a="http://schemas.openxmlformats.org/drawingml/2006/main">
          <a:pPr algn="ctr"/>
          <a:r>
            <a:rPr lang="en-US" sz="1100" dirty="0"/>
            <a:t>A</a:t>
          </a:r>
        </a:p>
      </cdr:txBody>
    </cdr:sp>
  </cdr:relSizeAnchor>
  <cdr:relSizeAnchor xmlns:cdr="http://schemas.openxmlformats.org/drawingml/2006/chartDrawing">
    <cdr:from>
      <cdr:x>0.16541</cdr:x>
      <cdr:y>0.81815</cdr:y>
    </cdr:from>
    <cdr:to>
      <cdr:x>0.19921</cdr:x>
      <cdr:y>0.85993</cdr:y>
    </cdr:to>
    <cdr:sp macro="" textlink="">
      <cdr:nvSpPr>
        <cdr:cNvPr id="5" name="TextBox 1">
          <a:extLst xmlns:a="http://schemas.openxmlformats.org/drawingml/2006/main">
            <a:ext uri="{FF2B5EF4-FFF2-40B4-BE49-F238E27FC236}">
              <a16:creationId xmlns:a16="http://schemas.microsoft.com/office/drawing/2014/main" id="{D7D43253-A55F-CC9A-5814-A9213A76414D}"/>
            </a:ext>
          </a:extLst>
        </cdr:cNvPr>
        <cdr:cNvSpPr txBox="1"/>
      </cdr:nvSpPr>
      <cdr:spPr>
        <a:xfrm xmlns:a="http://schemas.openxmlformats.org/drawingml/2006/main">
          <a:off x="1154365" y="3834556"/>
          <a:ext cx="235884" cy="19581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 dirty="0"/>
            <a:t>C</a:t>
          </a:r>
        </a:p>
      </cdr:txBody>
    </cdr:sp>
  </cdr:relSizeAnchor>
  <cdr:relSizeAnchor xmlns:cdr="http://schemas.openxmlformats.org/drawingml/2006/chartDrawing">
    <cdr:from>
      <cdr:x>0.24316</cdr:x>
      <cdr:y>0.77698</cdr:y>
    </cdr:from>
    <cdr:to>
      <cdr:x>0.27697</cdr:x>
      <cdr:y>0.81876</cdr:y>
    </cdr:to>
    <cdr:sp macro="" textlink="">
      <cdr:nvSpPr>
        <cdr:cNvPr id="6" name="TextBox 1">
          <a:extLst xmlns:a="http://schemas.openxmlformats.org/drawingml/2006/main">
            <a:ext uri="{FF2B5EF4-FFF2-40B4-BE49-F238E27FC236}">
              <a16:creationId xmlns:a16="http://schemas.microsoft.com/office/drawing/2014/main" id="{D7D43253-A55F-CC9A-5814-A9213A76414D}"/>
            </a:ext>
          </a:extLst>
        </cdr:cNvPr>
        <cdr:cNvSpPr txBox="1"/>
      </cdr:nvSpPr>
      <cdr:spPr>
        <a:xfrm xmlns:a="http://schemas.openxmlformats.org/drawingml/2006/main">
          <a:off x="1696971" y="3641598"/>
          <a:ext cx="235954" cy="19581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 dirty="0"/>
            <a:t>D</a:t>
          </a:r>
        </a:p>
      </cdr:txBody>
    </cdr:sp>
  </cdr:relSizeAnchor>
  <cdr:relSizeAnchor xmlns:cdr="http://schemas.openxmlformats.org/drawingml/2006/chartDrawing">
    <cdr:from>
      <cdr:x>0.31198</cdr:x>
      <cdr:y>0.75559</cdr:y>
    </cdr:from>
    <cdr:to>
      <cdr:x>0.34579</cdr:x>
      <cdr:y>0.79735</cdr:y>
    </cdr:to>
    <cdr:sp macro="" textlink="">
      <cdr:nvSpPr>
        <cdr:cNvPr id="7" name="TextBox 1">
          <a:extLst xmlns:a="http://schemas.openxmlformats.org/drawingml/2006/main">
            <a:ext uri="{FF2B5EF4-FFF2-40B4-BE49-F238E27FC236}">
              <a16:creationId xmlns:a16="http://schemas.microsoft.com/office/drawing/2014/main" id="{D7D43253-A55F-CC9A-5814-A9213A76414D}"/>
            </a:ext>
          </a:extLst>
        </cdr:cNvPr>
        <cdr:cNvSpPr txBox="1"/>
      </cdr:nvSpPr>
      <cdr:spPr>
        <a:xfrm xmlns:a="http://schemas.openxmlformats.org/drawingml/2006/main">
          <a:off x="2177253" y="3541355"/>
          <a:ext cx="235954" cy="19572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 dirty="0"/>
            <a:t>B</a:t>
          </a:r>
        </a:p>
      </cdr:txBody>
    </cdr:sp>
  </cdr:relSizeAnchor>
  <cdr:relSizeAnchor xmlns:cdr="http://schemas.openxmlformats.org/drawingml/2006/chartDrawing">
    <cdr:from>
      <cdr:x>0.37951</cdr:x>
      <cdr:y>0.73429</cdr:y>
    </cdr:from>
    <cdr:to>
      <cdr:x>0.41332</cdr:x>
      <cdr:y>0.77607</cdr:y>
    </cdr:to>
    <cdr:sp macro="" textlink="">
      <cdr:nvSpPr>
        <cdr:cNvPr id="8" name="TextBox 1">
          <a:extLst xmlns:a="http://schemas.openxmlformats.org/drawingml/2006/main">
            <a:ext uri="{FF2B5EF4-FFF2-40B4-BE49-F238E27FC236}">
              <a16:creationId xmlns:a16="http://schemas.microsoft.com/office/drawing/2014/main" id="{D7D43253-A55F-CC9A-5814-A9213A76414D}"/>
            </a:ext>
          </a:extLst>
        </cdr:cNvPr>
        <cdr:cNvSpPr txBox="1"/>
      </cdr:nvSpPr>
      <cdr:spPr>
        <a:xfrm xmlns:a="http://schemas.openxmlformats.org/drawingml/2006/main">
          <a:off x="2648529" y="3441525"/>
          <a:ext cx="235954" cy="19581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 dirty="0"/>
            <a:t>D</a:t>
          </a:r>
        </a:p>
      </cdr:txBody>
    </cdr:sp>
  </cdr:relSizeAnchor>
  <cdr:relSizeAnchor xmlns:cdr="http://schemas.openxmlformats.org/drawingml/2006/chartDrawing">
    <cdr:from>
      <cdr:x>0.45195</cdr:x>
      <cdr:y>0.71636</cdr:y>
    </cdr:from>
    <cdr:to>
      <cdr:x>0.48576</cdr:x>
      <cdr:y>0.75814</cdr:y>
    </cdr:to>
    <cdr:sp macro="" textlink="">
      <cdr:nvSpPr>
        <cdr:cNvPr id="9" name="TextBox 1">
          <a:extLst xmlns:a="http://schemas.openxmlformats.org/drawingml/2006/main">
            <a:ext uri="{FF2B5EF4-FFF2-40B4-BE49-F238E27FC236}">
              <a16:creationId xmlns:a16="http://schemas.microsoft.com/office/drawing/2014/main" id="{D7D43253-A55F-CC9A-5814-A9213A76414D}"/>
            </a:ext>
          </a:extLst>
        </cdr:cNvPr>
        <cdr:cNvSpPr txBox="1"/>
      </cdr:nvSpPr>
      <cdr:spPr>
        <a:xfrm xmlns:a="http://schemas.openxmlformats.org/drawingml/2006/main">
          <a:off x="3154075" y="3357460"/>
          <a:ext cx="235953" cy="19581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 dirty="0"/>
            <a:t>C</a:t>
          </a:r>
        </a:p>
      </cdr:txBody>
    </cdr:sp>
  </cdr:relSizeAnchor>
  <cdr:relSizeAnchor xmlns:cdr="http://schemas.openxmlformats.org/drawingml/2006/chartDrawing">
    <cdr:from>
      <cdr:x>0.53888</cdr:x>
      <cdr:y>0.69665</cdr:y>
    </cdr:from>
    <cdr:to>
      <cdr:x>0.57269</cdr:x>
      <cdr:y>0.73842</cdr:y>
    </cdr:to>
    <cdr:sp macro="" textlink="">
      <cdr:nvSpPr>
        <cdr:cNvPr id="10" name="TextBox 1">
          <a:extLst xmlns:a="http://schemas.openxmlformats.org/drawingml/2006/main">
            <a:ext uri="{FF2B5EF4-FFF2-40B4-BE49-F238E27FC236}">
              <a16:creationId xmlns:a16="http://schemas.microsoft.com/office/drawing/2014/main" id="{D7D43253-A55F-CC9A-5814-A9213A76414D}"/>
            </a:ext>
          </a:extLst>
        </cdr:cNvPr>
        <cdr:cNvSpPr txBox="1"/>
      </cdr:nvSpPr>
      <cdr:spPr>
        <a:xfrm xmlns:a="http://schemas.openxmlformats.org/drawingml/2006/main">
          <a:off x="3760750" y="3265077"/>
          <a:ext cx="235953" cy="19577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/>
            <a:t>A</a:t>
          </a:r>
        </a:p>
      </cdr:txBody>
    </cdr:sp>
  </cdr:relSizeAnchor>
  <cdr:relSizeAnchor xmlns:cdr="http://schemas.openxmlformats.org/drawingml/2006/chartDrawing">
    <cdr:from>
      <cdr:x>0.62943</cdr:x>
      <cdr:y>0.67712</cdr:y>
    </cdr:from>
    <cdr:to>
      <cdr:x>0.66324</cdr:x>
      <cdr:y>0.7189</cdr:y>
    </cdr:to>
    <cdr:sp macro="" textlink="">
      <cdr:nvSpPr>
        <cdr:cNvPr id="11" name="TextBox 1">
          <a:extLst xmlns:a="http://schemas.openxmlformats.org/drawingml/2006/main">
            <a:ext uri="{FF2B5EF4-FFF2-40B4-BE49-F238E27FC236}">
              <a16:creationId xmlns:a16="http://schemas.microsoft.com/office/drawing/2014/main" id="{D7D43253-A55F-CC9A-5814-A9213A76414D}"/>
            </a:ext>
          </a:extLst>
        </cdr:cNvPr>
        <cdr:cNvSpPr txBox="1"/>
      </cdr:nvSpPr>
      <cdr:spPr>
        <a:xfrm xmlns:a="http://schemas.openxmlformats.org/drawingml/2006/main">
          <a:off x="4392681" y="3173543"/>
          <a:ext cx="235954" cy="19581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/>
            <a:t>D</a:t>
          </a:r>
        </a:p>
      </cdr:txBody>
    </cdr:sp>
  </cdr:relSizeAnchor>
  <cdr:relSizeAnchor xmlns:cdr="http://schemas.openxmlformats.org/drawingml/2006/chartDrawing">
    <cdr:from>
      <cdr:x>0.73673</cdr:x>
      <cdr:y>0.65193</cdr:y>
    </cdr:from>
    <cdr:to>
      <cdr:x>0.77054</cdr:x>
      <cdr:y>0.69371</cdr:y>
    </cdr:to>
    <cdr:sp macro="" textlink="">
      <cdr:nvSpPr>
        <cdr:cNvPr id="12" name="TextBox 1">
          <a:extLst xmlns:a="http://schemas.openxmlformats.org/drawingml/2006/main">
            <a:ext uri="{FF2B5EF4-FFF2-40B4-BE49-F238E27FC236}">
              <a16:creationId xmlns:a16="http://schemas.microsoft.com/office/drawing/2014/main" id="{D7D43253-A55F-CC9A-5814-A9213A76414D}"/>
            </a:ext>
          </a:extLst>
        </cdr:cNvPr>
        <cdr:cNvSpPr txBox="1"/>
      </cdr:nvSpPr>
      <cdr:spPr>
        <a:xfrm xmlns:a="http://schemas.openxmlformats.org/drawingml/2006/main">
          <a:off x="5141499" y="3055523"/>
          <a:ext cx="235954" cy="19581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 dirty="0"/>
            <a:t>B</a:t>
          </a:r>
        </a:p>
      </cdr:txBody>
    </cdr:sp>
  </cdr:relSizeAnchor>
  <cdr:relSizeAnchor xmlns:cdr="http://schemas.openxmlformats.org/drawingml/2006/chartDrawing">
    <cdr:from>
      <cdr:x>0.78467</cdr:x>
      <cdr:y>0.61127</cdr:y>
    </cdr:from>
    <cdr:to>
      <cdr:x>0.81847</cdr:x>
      <cdr:y>0.65305</cdr:y>
    </cdr:to>
    <cdr:sp macro="" textlink="">
      <cdr:nvSpPr>
        <cdr:cNvPr id="13" name="TextBox 1">
          <a:extLst xmlns:a="http://schemas.openxmlformats.org/drawingml/2006/main">
            <a:ext uri="{FF2B5EF4-FFF2-40B4-BE49-F238E27FC236}">
              <a16:creationId xmlns:a16="http://schemas.microsoft.com/office/drawing/2014/main" id="{D7D43253-A55F-CC9A-5814-A9213A76414D}"/>
            </a:ext>
          </a:extLst>
        </cdr:cNvPr>
        <cdr:cNvSpPr txBox="1"/>
      </cdr:nvSpPr>
      <cdr:spPr>
        <a:xfrm xmlns:a="http://schemas.openxmlformats.org/drawingml/2006/main">
          <a:off x="5476063" y="2864955"/>
          <a:ext cx="235884" cy="19581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/>
            <a:t>A</a:t>
          </a:r>
        </a:p>
      </cdr:txBody>
    </cdr:sp>
  </cdr:relSizeAnchor>
  <cdr:relSizeAnchor xmlns:cdr="http://schemas.openxmlformats.org/drawingml/2006/chartDrawing">
    <cdr:from>
      <cdr:x>0.83055</cdr:x>
      <cdr:y>0.5456</cdr:y>
    </cdr:from>
    <cdr:to>
      <cdr:x>0.86435</cdr:x>
      <cdr:y>0.58738</cdr:y>
    </cdr:to>
    <cdr:sp macro="" textlink="">
      <cdr:nvSpPr>
        <cdr:cNvPr id="14" name="TextBox 1">
          <a:extLst xmlns:a="http://schemas.openxmlformats.org/drawingml/2006/main">
            <a:ext uri="{FF2B5EF4-FFF2-40B4-BE49-F238E27FC236}">
              <a16:creationId xmlns:a16="http://schemas.microsoft.com/office/drawing/2014/main" id="{D7D43253-A55F-CC9A-5814-A9213A76414D}"/>
            </a:ext>
          </a:extLst>
        </cdr:cNvPr>
        <cdr:cNvSpPr txBox="1"/>
      </cdr:nvSpPr>
      <cdr:spPr>
        <a:xfrm xmlns:a="http://schemas.openxmlformats.org/drawingml/2006/main">
          <a:off x="5796251" y="2557169"/>
          <a:ext cx="235884" cy="19581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/>
            <a:t>C</a:t>
          </a:r>
        </a:p>
      </cdr:txBody>
    </cdr:sp>
  </cdr:relSizeAnchor>
  <cdr:relSizeAnchor xmlns:cdr="http://schemas.openxmlformats.org/drawingml/2006/chartDrawing">
    <cdr:from>
      <cdr:x>0.87642</cdr:x>
      <cdr:y>0.44266</cdr:y>
    </cdr:from>
    <cdr:to>
      <cdr:x>0.91023</cdr:x>
      <cdr:y>0.48443</cdr:y>
    </cdr:to>
    <cdr:sp macro="" textlink="">
      <cdr:nvSpPr>
        <cdr:cNvPr id="15" name="TextBox 1">
          <a:extLst xmlns:a="http://schemas.openxmlformats.org/drawingml/2006/main">
            <a:ext uri="{FF2B5EF4-FFF2-40B4-BE49-F238E27FC236}">
              <a16:creationId xmlns:a16="http://schemas.microsoft.com/office/drawing/2014/main" id="{D7D43253-A55F-CC9A-5814-A9213A76414D}"/>
            </a:ext>
          </a:extLst>
        </cdr:cNvPr>
        <cdr:cNvSpPr txBox="1"/>
      </cdr:nvSpPr>
      <cdr:spPr>
        <a:xfrm xmlns:a="http://schemas.openxmlformats.org/drawingml/2006/main">
          <a:off x="6116370" y="2074704"/>
          <a:ext cx="235953" cy="19577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/>
            <a:t>B</a:t>
          </a:r>
        </a:p>
      </cdr:txBody>
    </cdr:sp>
  </cdr:relSizeAnchor>
  <cdr:relSizeAnchor xmlns:cdr="http://schemas.openxmlformats.org/drawingml/2006/chartDrawing">
    <cdr:from>
      <cdr:x>0.07747</cdr:x>
      <cdr:y>0.03794</cdr:y>
    </cdr:from>
    <cdr:to>
      <cdr:x>0.11128</cdr:x>
      <cdr:y>0.07971</cdr:y>
    </cdr:to>
    <cdr:sp macro="" textlink="">
      <cdr:nvSpPr>
        <cdr:cNvPr id="16" name="TextBox 1">
          <a:extLst xmlns:a="http://schemas.openxmlformats.org/drawingml/2006/main">
            <a:ext uri="{FF2B5EF4-FFF2-40B4-BE49-F238E27FC236}">
              <a16:creationId xmlns:a16="http://schemas.microsoft.com/office/drawing/2014/main" id="{61A99487-F408-D072-91DC-63F5FF582E4C}"/>
            </a:ext>
          </a:extLst>
        </cdr:cNvPr>
        <cdr:cNvSpPr txBox="1"/>
      </cdr:nvSpPr>
      <cdr:spPr>
        <a:xfrm xmlns:a="http://schemas.openxmlformats.org/drawingml/2006/main">
          <a:off x="540657" y="177800"/>
          <a:ext cx="235921" cy="19580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/>
            <a:t>P</a:t>
          </a:r>
        </a:p>
      </cdr:txBody>
    </cdr:sp>
  </cdr:relSizeAnchor>
  <cdr:relSizeAnchor xmlns:cdr="http://schemas.openxmlformats.org/drawingml/2006/chartDrawing">
    <cdr:from>
      <cdr:x>0.44143</cdr:x>
      <cdr:y>0.14245</cdr:y>
    </cdr:from>
    <cdr:to>
      <cdr:x>0.47524</cdr:x>
      <cdr:y>0.18423</cdr:y>
    </cdr:to>
    <cdr:sp macro="" textlink="">
      <cdr:nvSpPr>
        <cdr:cNvPr id="17" name="TextBox 1">
          <a:extLst xmlns:a="http://schemas.openxmlformats.org/drawingml/2006/main">
            <a:ext uri="{FF2B5EF4-FFF2-40B4-BE49-F238E27FC236}">
              <a16:creationId xmlns:a16="http://schemas.microsoft.com/office/drawing/2014/main" id="{8F7229FD-F97B-F9A9-E7F6-583398ABF9DF}"/>
            </a:ext>
          </a:extLst>
        </cdr:cNvPr>
        <cdr:cNvSpPr txBox="1"/>
      </cdr:nvSpPr>
      <cdr:spPr>
        <a:xfrm xmlns:a="http://schemas.openxmlformats.org/drawingml/2006/main">
          <a:off x="3080657" y="667658"/>
          <a:ext cx="235921" cy="19580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/>
            <a:t>P</a:t>
          </a:r>
        </a:p>
      </cdr:txBody>
    </cdr:sp>
  </cdr:relSizeAnchor>
  <cdr:relSizeAnchor xmlns:cdr="http://schemas.openxmlformats.org/drawingml/2006/chartDrawing">
    <cdr:from>
      <cdr:x>0.7001</cdr:x>
      <cdr:y>0.19665</cdr:y>
    </cdr:from>
    <cdr:to>
      <cdr:x>0.73391</cdr:x>
      <cdr:y>0.23842</cdr:y>
    </cdr:to>
    <cdr:sp macro="" textlink="">
      <cdr:nvSpPr>
        <cdr:cNvPr id="18" name="TextBox 1">
          <a:extLst xmlns:a="http://schemas.openxmlformats.org/drawingml/2006/main">
            <a:ext uri="{FF2B5EF4-FFF2-40B4-BE49-F238E27FC236}">
              <a16:creationId xmlns:a16="http://schemas.microsoft.com/office/drawing/2014/main" id="{8F7229FD-F97B-F9A9-E7F6-583398ABF9DF}"/>
            </a:ext>
          </a:extLst>
        </cdr:cNvPr>
        <cdr:cNvSpPr txBox="1"/>
      </cdr:nvSpPr>
      <cdr:spPr>
        <a:xfrm xmlns:a="http://schemas.openxmlformats.org/drawingml/2006/main">
          <a:off x="4885871" y="921657"/>
          <a:ext cx="235921" cy="19580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/>
            <a:t>P</a:t>
          </a:r>
        </a:p>
      </cdr:txBody>
    </cdr:sp>
  </cdr:relSizeAnchor>
  <cdr:relSizeAnchor xmlns:cdr="http://schemas.openxmlformats.org/drawingml/2006/chartDrawing">
    <cdr:from>
      <cdr:x>0.16846</cdr:x>
      <cdr:y>0.03794</cdr:y>
    </cdr:from>
    <cdr:to>
      <cdr:x>0.20227</cdr:x>
      <cdr:y>0.07971</cdr:y>
    </cdr:to>
    <cdr:sp macro="" textlink="">
      <cdr:nvSpPr>
        <cdr:cNvPr id="19" name="TextBox 1">
          <a:extLst xmlns:a="http://schemas.openxmlformats.org/drawingml/2006/main">
            <a:ext uri="{FF2B5EF4-FFF2-40B4-BE49-F238E27FC236}">
              <a16:creationId xmlns:a16="http://schemas.microsoft.com/office/drawing/2014/main" id="{8F7229FD-F97B-F9A9-E7F6-583398ABF9DF}"/>
            </a:ext>
          </a:extLst>
        </cdr:cNvPr>
        <cdr:cNvSpPr txBox="1"/>
      </cdr:nvSpPr>
      <cdr:spPr>
        <a:xfrm xmlns:a="http://schemas.openxmlformats.org/drawingml/2006/main">
          <a:off x="1175657" y="177800"/>
          <a:ext cx="235921" cy="19580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/>
            <a:t>R</a:t>
          </a:r>
        </a:p>
      </cdr:txBody>
    </cdr:sp>
  </cdr:relSizeAnchor>
  <cdr:relSizeAnchor xmlns:cdr="http://schemas.openxmlformats.org/drawingml/2006/chartDrawing">
    <cdr:from>
      <cdr:x>0.26075</cdr:x>
      <cdr:y>0.036</cdr:y>
    </cdr:from>
    <cdr:to>
      <cdr:x>0.29456</cdr:x>
      <cdr:y>0.07778</cdr:y>
    </cdr:to>
    <cdr:sp macro="" textlink="">
      <cdr:nvSpPr>
        <cdr:cNvPr id="20" name="TextBox 1">
          <a:extLst xmlns:a="http://schemas.openxmlformats.org/drawingml/2006/main">
            <a:ext uri="{FF2B5EF4-FFF2-40B4-BE49-F238E27FC236}">
              <a16:creationId xmlns:a16="http://schemas.microsoft.com/office/drawing/2014/main" id="{8F7229FD-F97B-F9A9-E7F6-583398ABF9DF}"/>
            </a:ext>
          </a:extLst>
        </cdr:cNvPr>
        <cdr:cNvSpPr txBox="1"/>
      </cdr:nvSpPr>
      <cdr:spPr>
        <a:xfrm xmlns:a="http://schemas.openxmlformats.org/drawingml/2006/main">
          <a:off x="1819728" y="168728"/>
          <a:ext cx="235921" cy="19580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/>
            <a:t>Q</a:t>
          </a:r>
        </a:p>
      </cdr:txBody>
    </cdr:sp>
  </cdr:relSizeAnchor>
  <cdr:relSizeAnchor xmlns:cdr="http://schemas.openxmlformats.org/drawingml/2006/chartDrawing">
    <cdr:from>
      <cdr:x>0.35174</cdr:x>
      <cdr:y>0.036</cdr:y>
    </cdr:from>
    <cdr:to>
      <cdr:x>0.38555</cdr:x>
      <cdr:y>0.07778</cdr:y>
    </cdr:to>
    <cdr:sp macro="" textlink="">
      <cdr:nvSpPr>
        <cdr:cNvPr id="21" name="TextBox 1">
          <a:extLst xmlns:a="http://schemas.openxmlformats.org/drawingml/2006/main">
            <a:ext uri="{FF2B5EF4-FFF2-40B4-BE49-F238E27FC236}">
              <a16:creationId xmlns:a16="http://schemas.microsoft.com/office/drawing/2014/main" id="{8F7229FD-F97B-F9A9-E7F6-583398ABF9DF}"/>
            </a:ext>
          </a:extLst>
        </cdr:cNvPr>
        <cdr:cNvSpPr txBox="1"/>
      </cdr:nvSpPr>
      <cdr:spPr>
        <a:xfrm xmlns:a="http://schemas.openxmlformats.org/drawingml/2006/main">
          <a:off x="2454728" y="168728"/>
          <a:ext cx="235921" cy="19580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/>
            <a:t>S</a:t>
          </a:r>
        </a:p>
      </cdr:txBody>
    </cdr:sp>
  </cdr:relSizeAnchor>
  <cdr:relSizeAnchor xmlns:cdr="http://schemas.openxmlformats.org/drawingml/2006/chartDrawing">
    <cdr:from>
      <cdr:x>0.53502</cdr:x>
      <cdr:y>0.13858</cdr:y>
    </cdr:from>
    <cdr:to>
      <cdr:x>0.56882</cdr:x>
      <cdr:y>0.18036</cdr:y>
    </cdr:to>
    <cdr:sp macro="" textlink="">
      <cdr:nvSpPr>
        <cdr:cNvPr id="22" name="TextBox 1">
          <a:extLst xmlns:a="http://schemas.openxmlformats.org/drawingml/2006/main">
            <a:ext uri="{FF2B5EF4-FFF2-40B4-BE49-F238E27FC236}">
              <a16:creationId xmlns:a16="http://schemas.microsoft.com/office/drawing/2014/main" id="{BB57ED66-81A1-63B6-8103-73E5FA58EC61}"/>
            </a:ext>
          </a:extLst>
        </cdr:cNvPr>
        <cdr:cNvSpPr txBox="1"/>
      </cdr:nvSpPr>
      <cdr:spPr>
        <a:xfrm xmlns:a="http://schemas.openxmlformats.org/drawingml/2006/main">
          <a:off x="3733800" y="649514"/>
          <a:ext cx="235921" cy="19580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/>
            <a:t>R</a:t>
          </a:r>
        </a:p>
      </cdr:txBody>
    </cdr:sp>
  </cdr:relSizeAnchor>
  <cdr:relSizeAnchor xmlns:cdr="http://schemas.openxmlformats.org/drawingml/2006/chartDrawing">
    <cdr:from>
      <cdr:x>0.74168</cdr:x>
      <cdr:y>0.76176</cdr:y>
    </cdr:from>
    <cdr:to>
      <cdr:x>0.77548</cdr:x>
      <cdr:y>0.80353</cdr:y>
    </cdr:to>
    <cdr:sp macro="" textlink="">
      <cdr:nvSpPr>
        <cdr:cNvPr id="23" name="TextBox 1">
          <a:extLst xmlns:a="http://schemas.openxmlformats.org/drawingml/2006/main">
            <a:ext uri="{FF2B5EF4-FFF2-40B4-BE49-F238E27FC236}">
              <a16:creationId xmlns:a16="http://schemas.microsoft.com/office/drawing/2014/main" id="{BB57ED66-81A1-63B6-8103-73E5FA58EC61}"/>
            </a:ext>
          </a:extLst>
        </cdr:cNvPr>
        <cdr:cNvSpPr txBox="1"/>
      </cdr:nvSpPr>
      <cdr:spPr>
        <a:xfrm xmlns:a="http://schemas.openxmlformats.org/drawingml/2006/main">
          <a:off x="5176043" y="3570243"/>
          <a:ext cx="235883" cy="19577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 dirty="0"/>
            <a:t>R</a:t>
          </a:r>
        </a:p>
      </cdr:txBody>
    </cdr:sp>
  </cdr:relSizeAnchor>
  <cdr:relSizeAnchor xmlns:cdr="http://schemas.openxmlformats.org/drawingml/2006/chartDrawing">
    <cdr:from>
      <cdr:x>0.61041</cdr:x>
      <cdr:y>0.13665</cdr:y>
    </cdr:from>
    <cdr:to>
      <cdr:x>0.64422</cdr:x>
      <cdr:y>0.17842</cdr:y>
    </cdr:to>
    <cdr:sp macro="" textlink="">
      <cdr:nvSpPr>
        <cdr:cNvPr id="24" name="TextBox 1">
          <a:extLst xmlns:a="http://schemas.openxmlformats.org/drawingml/2006/main">
            <a:ext uri="{FF2B5EF4-FFF2-40B4-BE49-F238E27FC236}">
              <a16:creationId xmlns:a16="http://schemas.microsoft.com/office/drawing/2014/main" id="{BB57ED66-81A1-63B6-8103-73E5FA58EC61}"/>
            </a:ext>
          </a:extLst>
        </cdr:cNvPr>
        <cdr:cNvSpPr txBox="1"/>
      </cdr:nvSpPr>
      <cdr:spPr>
        <a:xfrm xmlns:a="http://schemas.openxmlformats.org/drawingml/2006/main">
          <a:off x="4259942" y="640443"/>
          <a:ext cx="235921" cy="19580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/>
            <a:t>Q</a:t>
          </a:r>
        </a:p>
      </cdr:txBody>
    </cdr:sp>
  </cdr:relSizeAnchor>
  <cdr:relSizeAnchor xmlns:cdr="http://schemas.openxmlformats.org/drawingml/2006/chartDrawing">
    <cdr:from>
      <cdr:x>0.78847</cdr:x>
      <cdr:y>0.78111</cdr:y>
    </cdr:from>
    <cdr:to>
      <cdr:x>0.82228</cdr:x>
      <cdr:y>0.82289</cdr:y>
    </cdr:to>
    <cdr:sp macro="" textlink="">
      <cdr:nvSpPr>
        <cdr:cNvPr id="25" name="TextBox 1">
          <a:extLst xmlns:a="http://schemas.openxmlformats.org/drawingml/2006/main">
            <a:ext uri="{FF2B5EF4-FFF2-40B4-BE49-F238E27FC236}">
              <a16:creationId xmlns:a16="http://schemas.microsoft.com/office/drawing/2014/main" id="{BB57ED66-81A1-63B6-8103-73E5FA58EC61}"/>
            </a:ext>
          </a:extLst>
        </cdr:cNvPr>
        <cdr:cNvSpPr txBox="1"/>
      </cdr:nvSpPr>
      <cdr:spPr>
        <a:xfrm xmlns:a="http://schemas.openxmlformats.org/drawingml/2006/main">
          <a:off x="5502581" y="3660934"/>
          <a:ext cx="235954" cy="19581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/>
            <a:t>Q</a:t>
          </a:r>
        </a:p>
      </cdr:txBody>
    </cdr:sp>
  </cdr:relSizeAnchor>
  <cdr:relSizeAnchor xmlns:cdr="http://schemas.openxmlformats.org/drawingml/2006/chartDrawing">
    <cdr:from>
      <cdr:x>0.64681</cdr:x>
      <cdr:y>0.13665</cdr:y>
    </cdr:from>
    <cdr:to>
      <cdr:x>0.68061</cdr:x>
      <cdr:y>0.17842</cdr:y>
    </cdr:to>
    <cdr:sp macro="" textlink="">
      <cdr:nvSpPr>
        <cdr:cNvPr id="26" name="TextBox 1">
          <a:extLst xmlns:a="http://schemas.openxmlformats.org/drawingml/2006/main">
            <a:ext uri="{FF2B5EF4-FFF2-40B4-BE49-F238E27FC236}">
              <a16:creationId xmlns:a16="http://schemas.microsoft.com/office/drawing/2014/main" id="{BB57ED66-81A1-63B6-8103-73E5FA58EC61}"/>
            </a:ext>
          </a:extLst>
        </cdr:cNvPr>
        <cdr:cNvSpPr txBox="1"/>
      </cdr:nvSpPr>
      <cdr:spPr>
        <a:xfrm xmlns:a="http://schemas.openxmlformats.org/drawingml/2006/main">
          <a:off x="4513943" y="640443"/>
          <a:ext cx="235921" cy="19580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/>
            <a:t>S</a:t>
          </a:r>
        </a:p>
      </cdr:txBody>
    </cdr:sp>
  </cdr:relSizeAnchor>
  <cdr:relSizeAnchor xmlns:cdr="http://schemas.openxmlformats.org/drawingml/2006/chartDrawing">
    <cdr:from>
      <cdr:x>0.82877</cdr:x>
      <cdr:y>0.8024</cdr:y>
    </cdr:from>
    <cdr:to>
      <cdr:x>0.86257</cdr:x>
      <cdr:y>0.84418</cdr:y>
    </cdr:to>
    <cdr:sp macro="" textlink="">
      <cdr:nvSpPr>
        <cdr:cNvPr id="27" name="TextBox 1">
          <a:extLst xmlns:a="http://schemas.openxmlformats.org/drawingml/2006/main">
            <a:ext uri="{FF2B5EF4-FFF2-40B4-BE49-F238E27FC236}">
              <a16:creationId xmlns:a16="http://schemas.microsoft.com/office/drawing/2014/main" id="{BB57ED66-81A1-63B6-8103-73E5FA58EC61}"/>
            </a:ext>
          </a:extLst>
        </cdr:cNvPr>
        <cdr:cNvSpPr txBox="1"/>
      </cdr:nvSpPr>
      <cdr:spPr>
        <a:xfrm xmlns:a="http://schemas.openxmlformats.org/drawingml/2006/main">
          <a:off x="5783827" y="3760717"/>
          <a:ext cx="235884" cy="19581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100"/>
            <a:t>S</a:t>
          </a:r>
        </a:p>
      </cdr:txBody>
    </cdr:sp>
  </cdr:relSizeAnchor>
</c:userShapes>
</file>

<file path=ppt/drawings/drawing8.xml><?xml version="1.0" encoding="utf-8"?>
<c:userShapes xmlns:c="http://schemas.openxmlformats.org/drawingml/2006/chart">
  <cdr:relSizeAnchor xmlns:cdr="http://schemas.openxmlformats.org/drawingml/2006/chartDrawing">
    <cdr:from>
      <cdr:x>0.68158</cdr:x>
      <cdr:y>0.14981</cdr:y>
    </cdr:from>
    <cdr:to>
      <cdr:x>0.78235</cdr:x>
      <cdr:y>0.2036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FE6AB35C-7045-9378-E293-765A3148502E}"/>
            </a:ext>
          </a:extLst>
        </cdr:cNvPr>
        <cdr:cNvSpPr txBox="1"/>
      </cdr:nvSpPr>
      <cdr:spPr>
        <a:xfrm xmlns:a="http://schemas.openxmlformats.org/drawingml/2006/main">
          <a:off x="4294724" y="707359"/>
          <a:ext cx="634967" cy="25397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200" dirty="0"/>
            <a:t>Hour 10</a:t>
          </a:r>
        </a:p>
      </cdr:txBody>
    </cdr:sp>
  </cdr:relSizeAnchor>
  <cdr:relSizeAnchor xmlns:cdr="http://schemas.openxmlformats.org/drawingml/2006/chartDrawing">
    <cdr:from>
      <cdr:x>0.83778</cdr:x>
      <cdr:y>0.14525</cdr:y>
    </cdr:from>
    <cdr:to>
      <cdr:x>0.93855</cdr:x>
      <cdr:y>0.19904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36A89D95-9609-E8E2-8778-02117C18F02A}"/>
            </a:ext>
          </a:extLst>
        </cdr:cNvPr>
        <cdr:cNvSpPr txBox="1"/>
      </cdr:nvSpPr>
      <cdr:spPr>
        <a:xfrm xmlns:a="http://schemas.openxmlformats.org/drawingml/2006/main">
          <a:off x="5278967" y="685800"/>
          <a:ext cx="635000" cy="2540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200" dirty="0"/>
            <a:t>Hour 19</a:t>
          </a:r>
        </a:p>
      </cdr:txBody>
    </cdr:sp>
  </cdr:relSizeAnchor>
  <cdr:relSizeAnchor xmlns:cdr="http://schemas.openxmlformats.org/drawingml/2006/chartDrawing">
    <cdr:from>
      <cdr:x>0.21561</cdr:x>
      <cdr:y>0.14957</cdr:y>
    </cdr:from>
    <cdr:to>
      <cdr:x>0.31639</cdr:x>
      <cdr:y>0.20336</cdr:y>
    </cdr:to>
    <cdr:sp macro="" textlink="">
      <cdr:nvSpPr>
        <cdr:cNvPr id="4" name="TextBox 1">
          <a:extLst xmlns:a="http://schemas.openxmlformats.org/drawingml/2006/main">
            <a:ext uri="{FF2B5EF4-FFF2-40B4-BE49-F238E27FC236}">
              <a16:creationId xmlns:a16="http://schemas.microsoft.com/office/drawing/2014/main" id="{C504F9D9-D749-E173-56B0-0D12753A676D}"/>
            </a:ext>
          </a:extLst>
        </cdr:cNvPr>
        <cdr:cNvSpPr txBox="1"/>
      </cdr:nvSpPr>
      <cdr:spPr>
        <a:xfrm xmlns:a="http://schemas.openxmlformats.org/drawingml/2006/main">
          <a:off x="1358586" y="706227"/>
          <a:ext cx="635030" cy="25397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200" dirty="0"/>
            <a:t>Hour 5</a:t>
          </a:r>
        </a:p>
      </cdr:txBody>
    </cdr:sp>
  </cdr:relSizeAnchor>
  <cdr:relSizeAnchor xmlns:cdr="http://schemas.openxmlformats.org/drawingml/2006/chartDrawing">
    <cdr:from>
      <cdr:x>0.41553</cdr:x>
      <cdr:y>0.14206</cdr:y>
    </cdr:from>
    <cdr:to>
      <cdr:x>0.51631</cdr:x>
      <cdr:y>0.19585</cdr:y>
    </cdr:to>
    <cdr:sp macro="" textlink="">
      <cdr:nvSpPr>
        <cdr:cNvPr id="5" name="TextBox 1">
          <a:extLst xmlns:a="http://schemas.openxmlformats.org/drawingml/2006/main">
            <a:ext uri="{FF2B5EF4-FFF2-40B4-BE49-F238E27FC236}">
              <a16:creationId xmlns:a16="http://schemas.microsoft.com/office/drawing/2014/main" id="{C504F9D9-D749-E173-56B0-0D12753A676D}"/>
            </a:ext>
          </a:extLst>
        </cdr:cNvPr>
        <cdr:cNvSpPr txBox="1"/>
      </cdr:nvSpPr>
      <cdr:spPr>
        <a:xfrm xmlns:a="http://schemas.openxmlformats.org/drawingml/2006/main">
          <a:off x="2618294" y="670755"/>
          <a:ext cx="635030" cy="25397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200" dirty="0"/>
            <a:t>Hour 23</a:t>
          </a:r>
        </a:p>
      </cdr:txBody>
    </cdr:sp>
  </cdr:relSizeAnchor>
</c:userShapes>
</file>

<file path=ppt/drawings/drawing9.xml><?xml version="1.0" encoding="utf-8"?>
<c:userShapes xmlns:c="http://schemas.openxmlformats.org/drawingml/2006/chart">
  <cdr:relSizeAnchor xmlns:cdr="http://schemas.openxmlformats.org/drawingml/2006/chartDrawing">
    <cdr:from>
      <cdr:x>0.68158</cdr:x>
      <cdr:y>0.14981</cdr:y>
    </cdr:from>
    <cdr:to>
      <cdr:x>0.78235</cdr:x>
      <cdr:y>0.2036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FE6AB35C-7045-9378-E293-765A3148502E}"/>
            </a:ext>
          </a:extLst>
        </cdr:cNvPr>
        <cdr:cNvSpPr txBox="1"/>
      </cdr:nvSpPr>
      <cdr:spPr>
        <a:xfrm xmlns:a="http://schemas.openxmlformats.org/drawingml/2006/main">
          <a:off x="4294724" y="707359"/>
          <a:ext cx="634967" cy="25397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200" dirty="0"/>
            <a:t>Hour 10</a:t>
          </a:r>
        </a:p>
      </cdr:txBody>
    </cdr:sp>
  </cdr:relSizeAnchor>
  <cdr:relSizeAnchor xmlns:cdr="http://schemas.openxmlformats.org/drawingml/2006/chartDrawing">
    <cdr:from>
      <cdr:x>0.83778</cdr:x>
      <cdr:y>0.14525</cdr:y>
    </cdr:from>
    <cdr:to>
      <cdr:x>0.93855</cdr:x>
      <cdr:y>0.19904</cdr:y>
    </cdr:to>
    <cdr:sp macro="" textlink="">
      <cdr:nvSpPr>
        <cdr:cNvPr id="3" name="TextBox 1">
          <a:extLst xmlns:a="http://schemas.openxmlformats.org/drawingml/2006/main">
            <a:ext uri="{FF2B5EF4-FFF2-40B4-BE49-F238E27FC236}">
              <a16:creationId xmlns:a16="http://schemas.microsoft.com/office/drawing/2014/main" id="{36A89D95-9609-E8E2-8778-02117C18F02A}"/>
            </a:ext>
          </a:extLst>
        </cdr:cNvPr>
        <cdr:cNvSpPr txBox="1"/>
      </cdr:nvSpPr>
      <cdr:spPr>
        <a:xfrm xmlns:a="http://schemas.openxmlformats.org/drawingml/2006/main">
          <a:off x="5278967" y="685800"/>
          <a:ext cx="635000" cy="2540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200" dirty="0"/>
            <a:t>Hour 19</a:t>
          </a:r>
        </a:p>
      </cdr:txBody>
    </cdr:sp>
  </cdr:relSizeAnchor>
  <cdr:relSizeAnchor xmlns:cdr="http://schemas.openxmlformats.org/drawingml/2006/chartDrawing">
    <cdr:from>
      <cdr:x>0.21561</cdr:x>
      <cdr:y>0.14957</cdr:y>
    </cdr:from>
    <cdr:to>
      <cdr:x>0.31639</cdr:x>
      <cdr:y>0.20336</cdr:y>
    </cdr:to>
    <cdr:sp macro="" textlink="">
      <cdr:nvSpPr>
        <cdr:cNvPr id="4" name="TextBox 1">
          <a:extLst xmlns:a="http://schemas.openxmlformats.org/drawingml/2006/main">
            <a:ext uri="{FF2B5EF4-FFF2-40B4-BE49-F238E27FC236}">
              <a16:creationId xmlns:a16="http://schemas.microsoft.com/office/drawing/2014/main" id="{C504F9D9-D749-E173-56B0-0D12753A676D}"/>
            </a:ext>
          </a:extLst>
        </cdr:cNvPr>
        <cdr:cNvSpPr txBox="1"/>
      </cdr:nvSpPr>
      <cdr:spPr>
        <a:xfrm xmlns:a="http://schemas.openxmlformats.org/drawingml/2006/main">
          <a:off x="1358586" y="706227"/>
          <a:ext cx="635030" cy="25397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200" dirty="0"/>
            <a:t>Hour 5</a:t>
          </a:r>
        </a:p>
      </cdr:txBody>
    </cdr:sp>
  </cdr:relSizeAnchor>
  <cdr:relSizeAnchor xmlns:cdr="http://schemas.openxmlformats.org/drawingml/2006/chartDrawing">
    <cdr:from>
      <cdr:x>0.41553</cdr:x>
      <cdr:y>0.14206</cdr:y>
    </cdr:from>
    <cdr:to>
      <cdr:x>0.51631</cdr:x>
      <cdr:y>0.19585</cdr:y>
    </cdr:to>
    <cdr:sp macro="" textlink="">
      <cdr:nvSpPr>
        <cdr:cNvPr id="5" name="TextBox 1">
          <a:extLst xmlns:a="http://schemas.openxmlformats.org/drawingml/2006/main">
            <a:ext uri="{FF2B5EF4-FFF2-40B4-BE49-F238E27FC236}">
              <a16:creationId xmlns:a16="http://schemas.microsoft.com/office/drawing/2014/main" id="{C504F9D9-D749-E173-56B0-0D12753A676D}"/>
            </a:ext>
          </a:extLst>
        </cdr:cNvPr>
        <cdr:cNvSpPr txBox="1"/>
      </cdr:nvSpPr>
      <cdr:spPr>
        <a:xfrm xmlns:a="http://schemas.openxmlformats.org/drawingml/2006/main">
          <a:off x="2618294" y="670755"/>
          <a:ext cx="635030" cy="25397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200" dirty="0"/>
            <a:t>Hour 23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E6934-8BC9-4A4A-AFB2-3279E2016B89}" type="datetimeFigureOut">
              <a:rPr lang="en-US" smtClean="0"/>
              <a:t>3/6/24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38F811-AB8E-934C-967F-6CB30A93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5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© 2008 D. Kirschen &amp; The University of Manchester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3CC2E19-887F-7A40-9D31-F8FC2DA4B47D}" type="slidenum">
              <a:rPr lang="en-GB"/>
              <a:pPr>
                <a:defRPr/>
              </a:pPr>
              <a:t>2</a:t>
            </a:fld>
            <a:endParaRPr lang="en-GB"/>
          </a:p>
        </p:txBody>
      </p:sp>
      <p:sp>
        <p:nvSpPr>
          <p:cNvPr id="39833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9833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83232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B4ED9-0C55-FD40-9740-ABE5D6EB426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165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B4ED9-0C55-FD40-9740-ABE5D6EB426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350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B4ED9-0C55-FD40-9740-ABE5D6EB426D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905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B4ED9-0C55-FD40-9740-ABE5D6EB426D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21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© 2008 D. Kirschen &amp; The University of Manchester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3CC2E19-887F-7A40-9D31-F8FC2DA4B47D}" type="slidenum">
              <a:rPr lang="en-GB"/>
              <a:pPr>
                <a:defRPr/>
              </a:pPr>
              <a:t>3</a:t>
            </a:fld>
            <a:endParaRPr lang="en-GB"/>
          </a:p>
        </p:txBody>
      </p:sp>
      <p:sp>
        <p:nvSpPr>
          <p:cNvPr id="39833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9833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2323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© 2008 D. Kirschen &amp; The University of Manchester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3DCC52-2DE6-8740-A896-9C9FD91DE13A}" type="slidenum">
              <a:rPr lang="en-GB"/>
              <a:pPr>
                <a:defRPr/>
              </a:pPr>
              <a:t>4</a:t>
            </a:fld>
            <a:endParaRPr lang="en-GB"/>
          </a:p>
        </p:txBody>
      </p:sp>
      <p:sp>
        <p:nvSpPr>
          <p:cNvPr id="399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1225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© 2008 D. Kirschen &amp; The University of Manchester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3CC2E19-887F-7A40-9D31-F8FC2DA4B47D}" type="slidenum">
              <a:rPr lang="en-GB"/>
              <a:pPr>
                <a:defRPr/>
              </a:pPr>
              <a:t>8</a:t>
            </a:fld>
            <a:endParaRPr lang="en-GB"/>
          </a:p>
        </p:txBody>
      </p:sp>
      <p:sp>
        <p:nvSpPr>
          <p:cNvPr id="39833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9833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818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© 2008 D. Kirschen &amp; The University of Manchester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8625FE-0225-7948-8862-3FCD019956C5}" type="slidenum">
              <a:rPr lang="en-GB"/>
              <a:pPr>
                <a:defRPr/>
              </a:pPr>
              <a:t>10</a:t>
            </a:fld>
            <a:endParaRPr lang="en-GB"/>
          </a:p>
        </p:txBody>
      </p:sp>
      <p:sp>
        <p:nvSpPr>
          <p:cNvPr id="401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6358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© 2008 D. Kirschen &amp; The University of Manchester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2DDCF5-B6F5-F34F-BCAF-AE02BF241192}" type="slidenum">
              <a:rPr lang="en-GB"/>
              <a:pPr>
                <a:defRPr/>
              </a:pPr>
              <a:t>13</a:t>
            </a:fld>
            <a:endParaRPr lang="en-GB"/>
          </a:p>
        </p:txBody>
      </p:sp>
      <p:sp>
        <p:nvSpPr>
          <p:cNvPr id="40243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0243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7718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© 2008 D. Kirschen &amp; The University of Manchester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43E878-D63B-C748-A29B-AFE26DF622F5}" type="slidenum">
              <a:rPr lang="en-GB"/>
              <a:pPr>
                <a:defRPr/>
              </a:pPr>
              <a:t>14</a:t>
            </a:fld>
            <a:endParaRPr lang="en-GB"/>
          </a:p>
        </p:txBody>
      </p:sp>
      <p:sp>
        <p:nvSpPr>
          <p:cNvPr id="403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0230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© 2008 D. Kirschen &amp; The University of Manchester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B41480-C46E-E148-88D6-C4CA4130A139}" type="slidenum">
              <a:rPr lang="en-GB"/>
              <a:pPr>
                <a:defRPr/>
              </a:pPr>
              <a:t>15</a:t>
            </a:fld>
            <a:endParaRPr lang="en-GB"/>
          </a:p>
        </p:txBody>
      </p:sp>
      <p:sp>
        <p:nvSpPr>
          <p:cNvPr id="40448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0448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081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B4ED9-0C55-FD40-9740-ABE5D6EB426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21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DF79-2543-F747-ABDA-54A19A51F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08D541-E990-9D4B-995A-455D63F2BE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C8D33-1B12-0744-B1B1-06B26A6B0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2023 Daniel Kirschen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4C2C1-668E-4C47-8CCD-58697C4D3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46DDB-E3F7-BB4B-8881-071958631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646A6-6B76-9347-9EA0-ECEE7D8FD72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BE98D1-14E5-7F4F-AA03-361120151EB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16843" y="4608513"/>
            <a:ext cx="2133600" cy="13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605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142F5-DAC2-4549-9839-113BC9F55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93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15B63-97B1-264A-9288-86D74A81E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668"/>
            <a:ext cx="10515600" cy="46212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FDE16-C485-A74C-9F53-E9FAF5767C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1" y="6589464"/>
            <a:ext cx="3146961" cy="304161"/>
          </a:xfrm>
        </p:spPr>
        <p:txBody>
          <a:bodyPr/>
          <a:lstStyle>
            <a:lvl1pPr>
              <a:defRPr sz="1000"/>
            </a:lvl1pPr>
          </a:lstStyle>
          <a:p>
            <a:r>
              <a:rPr lang="en-US"/>
              <a:t>© 2023 Daniel Kirschen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6FB72-E9E7-3E4A-AEC1-BF28022DA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1D92A-4114-BD42-B522-5648A2E23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646A6-6B76-9347-9EA0-ECEE7D8FD72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77885B-17BE-0C48-BE7F-716732B0DD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5678" y="1234788"/>
            <a:ext cx="2133600" cy="13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312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F79D5-C8B2-E344-8151-DDC5CF529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0093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677C70-AF34-824B-B2D1-566370A76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555668"/>
            <a:ext cx="5157787" cy="46339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4D628-7CDE-0A4E-9E30-44AACD7758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555668"/>
            <a:ext cx="5183188" cy="46339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77C6CD-45C8-2849-B800-032CB71815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80641"/>
            <a:ext cx="2950029" cy="277359"/>
          </a:xfrm>
        </p:spPr>
        <p:txBody>
          <a:bodyPr/>
          <a:lstStyle>
            <a:lvl1pPr>
              <a:defRPr sz="1000"/>
            </a:lvl1pPr>
          </a:lstStyle>
          <a:p>
            <a:r>
              <a:rPr lang="en-US"/>
              <a:t>© 2023 Daniel Kirschen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9F0BA4-765A-AF47-B8C0-BCED08151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3E0BBE-9EC7-E745-BAD2-0865D6727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646A6-6B76-9347-9EA0-ECEE7D8FD72D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B7DE1A-1A65-DC45-8F12-53C0E02A7F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5678" y="1234788"/>
            <a:ext cx="2133600" cy="13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176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2E14F-AAEE-214F-AB62-ECE0718AE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93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1A4CD6-33C7-E243-9F8C-7B15CDCE1E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1" y="6673975"/>
            <a:ext cx="3325091" cy="184025"/>
          </a:xfrm>
        </p:spPr>
        <p:txBody>
          <a:bodyPr/>
          <a:lstStyle>
            <a:lvl1pPr>
              <a:defRPr sz="1000"/>
            </a:lvl1pPr>
          </a:lstStyle>
          <a:p>
            <a:r>
              <a:rPr lang="en-US"/>
              <a:t>© 2023 Daniel Kirschen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CC8344-013E-4D44-9886-86BA741B1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6095E3-BE6F-B64D-BECF-52F5300F9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646A6-6B76-9347-9EA0-ECEE7D8FD72D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48D950-9C13-F84A-9AE3-B316762D0CA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5678" y="1234788"/>
            <a:ext cx="2133600" cy="13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429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999C9B-7B1B-7248-9CDE-2EDEBDC655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77589"/>
            <a:ext cx="3200400" cy="280411"/>
          </a:xfrm>
        </p:spPr>
        <p:txBody>
          <a:bodyPr/>
          <a:lstStyle/>
          <a:p>
            <a:r>
              <a:rPr lang="en-US"/>
              <a:t>© 2023 Daniel Kirschen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B8FD19-1ACF-4E4F-BB43-187D16A88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432745-6812-2A42-BA59-F42B568F9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646A6-6B76-9347-9EA0-ECEE7D8FD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052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100E0-D930-7543-B51C-3474BD7FA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283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E14391-17DE-6644-8A76-03F49F9283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7C68C3-3BAC-AC45-B99B-D7D9BD5DC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E6AD3-7307-9C42-8868-F3C9DD6663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80641"/>
            <a:ext cx="3194462" cy="277359"/>
          </a:xfrm>
        </p:spPr>
        <p:txBody>
          <a:bodyPr/>
          <a:lstStyle/>
          <a:p>
            <a:r>
              <a:rPr lang="en-US"/>
              <a:t>© 2023 Daniel Kirschen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9A3F75-CBFC-4246-AB58-3D4C9A800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4FFA53-8014-8A43-83EA-FD9485CC5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646A6-6B76-9347-9EA0-ECEE7D8FD72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7F45C0-4A11-4D43-B84D-21F132FE00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6612" y="1580173"/>
            <a:ext cx="2133600" cy="13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30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00D7FB-4C39-CF4E-982F-39557B2DD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4897E-0374-8949-801E-B5D8BF273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FEC0B-2F5F-3B44-95AA-42559CFE7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638305"/>
            <a:ext cx="2743200" cy="2196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2023 Daniel Kirschen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1EA96-9F93-D148-8D23-57009EA4E2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2084F-3968-BC40-92FB-BBC2706031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638306"/>
            <a:ext cx="2743200" cy="2806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646A6-6B76-9347-9EA0-ECEE7D8FD7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150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9" r:id="rId3"/>
    <p:sldLayoutId id="2147483680" r:id="rId4"/>
    <p:sldLayoutId id="2147483681" r:id="rId5"/>
    <p:sldLayoutId id="2147483683" r:id="rId6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NULL"/><Relationship Id="rId5" Type="http://schemas.openxmlformats.org/officeDocument/2006/relationships/image" Target="../media/image17.png"/><Relationship Id="rId10" Type="http://schemas.openxmlformats.org/officeDocument/2006/relationships/image" Target="NULL"/><Relationship Id="rId4" Type="http://schemas.openxmlformats.org/officeDocument/2006/relationships/image" Target="../media/image16.png"/><Relationship Id="rId9" Type="http://schemas.openxmlformats.org/officeDocument/2006/relationships/image" Target="NUL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jm.com/library/maps/lmp-map.aspx" TargetMode="External"/><Relationship Id="rId3" Type="http://schemas.openxmlformats.org/officeDocument/2006/relationships/hyperlink" Target="https://www.ercot.com/content/cdr/contours/damSpp1.html" TargetMode="External"/><Relationship Id="rId7" Type="http://schemas.openxmlformats.org/officeDocument/2006/relationships/hyperlink" Target="https://pricecontourmap.spp.org/pricecontourmap/" TargetMode="External"/><Relationship Id="rId2" Type="http://schemas.openxmlformats.org/officeDocument/2006/relationships/hyperlink" Target="http://www.caiso.com/TodaysOutlook/Pages/price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yiso.com/real-time-dashboard" TargetMode="External"/><Relationship Id="rId5" Type="http://schemas.openxmlformats.org/officeDocument/2006/relationships/hyperlink" Target="https://www.iso-ne.com/isoexpress/web/charts" TargetMode="External"/><Relationship Id="rId4" Type="http://schemas.openxmlformats.org/officeDocument/2006/relationships/hyperlink" Target="https://api.misoenergy.org/MISORTWD/lmpcontourmap.html" TargetMode="Externa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ADE72-BE6E-3843-9FAE-85EBE178F7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12: Introduction to Electricity Markets</a:t>
            </a:r>
          </a:p>
        </p:txBody>
      </p:sp>
    </p:spTree>
    <p:extLst>
      <p:ext uri="{BB962C8B-B14F-4D97-AF65-F5344CB8AC3E}">
        <p14:creationId xmlns:p14="http://schemas.microsoft.com/office/powerpoint/2010/main" val="2780062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Calibri" charset="0"/>
                <a:ea typeface="ＭＳ Ｐゴシック" charset="0"/>
                <a:cs typeface="ＭＳ Ｐゴシック" charset="0"/>
              </a:rPr>
              <a:t>Regulation</a:t>
            </a:r>
          </a:p>
        </p:txBody>
      </p:sp>
      <p:sp>
        <p:nvSpPr>
          <p:cNvPr id="9218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Calibri" charset="0"/>
                <a:ea typeface="ＭＳ Ｐゴシック" charset="0"/>
                <a:cs typeface="ＭＳ Ｐゴシック" charset="0"/>
              </a:rPr>
              <a:t>A private monopoly could abuse its position</a:t>
            </a:r>
          </a:p>
          <a:p>
            <a:pPr lvl="1"/>
            <a:r>
              <a:rPr lang="en-GB" dirty="0">
                <a:latin typeface="Calibri" charset="0"/>
                <a:ea typeface="ＭＳ Ｐゴシック" charset="0"/>
                <a:cs typeface="ＭＳ Ｐゴシック" charset="0"/>
              </a:rPr>
              <a:t>It must be regulated by the government</a:t>
            </a:r>
          </a:p>
          <a:p>
            <a:r>
              <a:rPr lang="en-GB" dirty="0">
                <a:latin typeface="Calibri" charset="0"/>
                <a:ea typeface="ＭＳ Ｐゴシック" charset="0"/>
                <a:cs typeface="ＭＳ Ｐゴシック" charset="0"/>
              </a:rPr>
              <a:t>Government-owned utilities operate for the public good</a:t>
            </a:r>
          </a:p>
          <a:p>
            <a:pPr lvl="1"/>
            <a:r>
              <a:rPr lang="en-GB" dirty="0">
                <a:latin typeface="Calibri" charset="0"/>
                <a:ea typeface="ＭＳ Ｐゴシック" charset="0"/>
                <a:cs typeface="ＭＳ Ｐゴシック" charset="0"/>
              </a:rPr>
              <a:t>No need for outside regulation</a:t>
            </a:r>
          </a:p>
          <a:p>
            <a:pPr lvl="1"/>
            <a:r>
              <a:rPr lang="en-GB" dirty="0">
                <a:latin typeface="Calibri" charset="0"/>
                <a:ea typeface="ＭＳ Ｐゴシック" charset="0"/>
                <a:cs typeface="ＭＳ Ｐゴシック" charset="0"/>
              </a:rPr>
              <a:t>Elect new representatives if we are not satisfied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B6357-FAD5-CDC1-C5AA-B97CBCC44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2023 Daniel Kirschen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3FFE1C-1BF3-AAC0-C5B1-18E1ADE04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646A6-6B76-9347-9EA0-ECEE7D8FD72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594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“Regulatory Compact”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Agreement between an Investor-Owned Utility (IOU) and a government</a:t>
            </a:r>
          </a:p>
          <a:p>
            <a:r>
              <a:rPr lang="en-US" dirty="0"/>
              <a:t>IOU receives the right to be the monopoly supplier over a certain territory</a:t>
            </a:r>
          </a:p>
          <a:p>
            <a:r>
              <a:rPr lang="en-US" dirty="0"/>
              <a:t>IOU accepts that its rates (i.e., what it can charge consumers) will be determined by a regulator </a:t>
            </a:r>
          </a:p>
          <a:p>
            <a:r>
              <a:rPr lang="en-US" dirty="0"/>
              <a:t>Example: the Washington Utilities and Transportation Commission regulates Puget Sound Energy 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9582657-62C8-612E-B35F-D2A76CBDC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2023 Daniel Kirschen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05129E-F9CD-6499-6E4E-1C4434E8F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646A6-6B76-9347-9EA0-ECEE7D8FD72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69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 of return regulation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5668"/>
            <a:ext cx="10751288" cy="4621295"/>
          </a:xfrm>
        </p:spPr>
        <p:txBody>
          <a:bodyPr/>
          <a:lstStyle/>
          <a:p>
            <a:r>
              <a:rPr lang="en-US" dirty="0"/>
              <a:t>Regulator sets the rates so that the IOU can:</a:t>
            </a:r>
          </a:p>
          <a:p>
            <a:pPr lvl="1"/>
            <a:r>
              <a:rPr lang="en-US" dirty="0"/>
              <a:t>Recover its operating cost (fuel, personnel, etc…)</a:t>
            </a:r>
          </a:p>
          <a:p>
            <a:pPr lvl="1"/>
            <a:r>
              <a:rPr lang="en-US" dirty="0"/>
              <a:t>Recover its investment costs (plants, lines, etc…)</a:t>
            </a:r>
          </a:p>
          <a:p>
            <a:pPr lvl="1"/>
            <a:r>
              <a:rPr lang="en-US" dirty="0"/>
              <a:t>Pay a fair rate of return to its investors</a:t>
            </a:r>
          </a:p>
          <a:p>
            <a:r>
              <a:rPr lang="en-US" dirty="0"/>
              <a:t>A monopoly utility is a low-risk investment</a:t>
            </a:r>
          </a:p>
          <a:p>
            <a:pPr lvl="1"/>
            <a:r>
              <a:rPr lang="en-US" dirty="0"/>
              <a:t>No competition</a:t>
            </a:r>
          </a:p>
          <a:p>
            <a:pPr lvl="1"/>
            <a:r>
              <a:rPr lang="en-US" dirty="0"/>
              <a:t>A bankrupt utility is in nobody’s interest</a:t>
            </a:r>
          </a:p>
          <a:p>
            <a:r>
              <a:rPr lang="en-US" dirty="0"/>
              <a:t>The rate of return can therefore be low compared to other investments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5680B68-F64B-DD42-F20B-3C5250F13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2023 Daniel Kirschen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61A3C9-931E-918D-9A86-6EF2CE5D1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646A6-6B76-9347-9EA0-ECEE7D8FD72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6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charset="0"/>
                <a:ea typeface="ＭＳ Ｐゴシック" charset="0"/>
                <a:cs typeface="ＭＳ Ｐゴシック" charset="0"/>
              </a:rPr>
              <a:t>Monopolies are inefficient</a:t>
            </a:r>
          </a:p>
        </p:txBody>
      </p:sp>
      <p:sp>
        <p:nvSpPr>
          <p:cNvPr id="11266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Calibri" charset="0"/>
                <a:ea typeface="ＭＳ Ｐゴシック" charset="0"/>
              </a:rPr>
              <a:t>No competition</a:t>
            </a:r>
          </a:p>
          <a:p>
            <a:r>
              <a:rPr lang="en-GB" dirty="0">
                <a:latin typeface="Calibri" charset="0"/>
                <a:ea typeface="ＭＳ Ｐゴシック" charset="0"/>
              </a:rPr>
              <a:t>No need to be efficient to survive</a:t>
            </a:r>
          </a:p>
          <a:p>
            <a:r>
              <a:rPr lang="en-GB" dirty="0">
                <a:latin typeface="Calibri" charset="0"/>
                <a:ea typeface="ＭＳ Ｐゴシック" charset="0"/>
              </a:rPr>
              <a:t>No incentive to be efficient:</a:t>
            </a:r>
          </a:p>
          <a:p>
            <a:pPr lvl="1"/>
            <a:r>
              <a:rPr lang="en-GB" dirty="0">
                <a:latin typeface="Calibri" charset="0"/>
                <a:ea typeface="ＭＳ Ｐゴシック" charset="0"/>
              </a:rPr>
              <a:t>Utility earns more if it invests more</a:t>
            </a:r>
            <a:endParaRPr lang="en-GB" altLang="ja-JP" dirty="0">
              <a:latin typeface="Calibri" charset="0"/>
              <a:ea typeface="ＭＳ Ｐゴシック" charset="0"/>
            </a:endParaRPr>
          </a:p>
          <a:p>
            <a:pPr lvl="1"/>
            <a:r>
              <a:rPr lang="en-GB" dirty="0">
                <a:latin typeface="Calibri" charset="0"/>
                <a:ea typeface="ＭＳ Ｐゴシック" charset="0"/>
              </a:rPr>
              <a:t>High costs passed on to consumers as high prices of electricity</a:t>
            </a:r>
          </a:p>
          <a:p>
            <a:r>
              <a:rPr lang="en-GB" dirty="0">
                <a:latin typeface="Calibri" charset="0"/>
                <a:ea typeface="ＭＳ Ｐゴシック" charset="0"/>
              </a:rPr>
              <a:t>Rates are “higher than they should be”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2AB34-FEA2-588E-2C27-156E5DA00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2023 Daniel Kirschen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439DD-37A8-E85A-09FE-5ADB15A21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646A6-6B76-9347-9EA0-ECEE7D8FD72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287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charset="0"/>
                <a:ea typeface="ＭＳ Ｐゴシック" charset="0"/>
                <a:cs typeface="ＭＳ Ｐゴシック" charset="0"/>
              </a:rPr>
              <a:t>Could the regulators do better?</a:t>
            </a:r>
          </a:p>
        </p:txBody>
      </p:sp>
      <p:sp>
        <p:nvSpPr>
          <p:cNvPr id="13314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Calibri" charset="0"/>
                <a:ea typeface="ＭＳ Ｐゴシック" charset="0"/>
                <a:cs typeface="ＭＳ Ｐゴシック" charset="0"/>
              </a:rPr>
              <a:t>Regulation is difficult</a:t>
            </a:r>
          </a:p>
          <a:p>
            <a:r>
              <a:rPr lang="en-GB" dirty="0">
                <a:latin typeface="Calibri" charset="0"/>
                <a:ea typeface="ＭＳ Ｐゴシック" charset="0"/>
              </a:rPr>
              <a:t>Little basis for comparison</a:t>
            </a:r>
          </a:p>
          <a:p>
            <a:pPr lvl="1"/>
            <a:r>
              <a:rPr lang="en-GB" dirty="0">
                <a:latin typeface="Calibri" charset="0"/>
                <a:ea typeface="ＭＳ Ｐゴシック" charset="0"/>
              </a:rPr>
              <a:t>Each regulator oversees a small number of utilities</a:t>
            </a:r>
          </a:p>
          <a:p>
            <a:pPr lvl="1"/>
            <a:r>
              <a:rPr lang="en-GB" dirty="0">
                <a:latin typeface="Calibri" charset="0"/>
                <a:ea typeface="ＭＳ Ｐゴシック" charset="0"/>
              </a:rPr>
              <a:t>Each utility has a territory with different characteristics</a:t>
            </a:r>
          </a:p>
          <a:p>
            <a:r>
              <a:rPr lang="en-GB" dirty="0">
                <a:latin typeface="Calibri" charset="0"/>
                <a:ea typeface="ＭＳ Ｐゴシック" charset="0"/>
              </a:rPr>
              <a:t>Difficult to evaluate the utilities</a:t>
            </a:r>
            <a:r>
              <a:rPr lang="ja-JP" altLang="en-GB" dirty="0">
                <a:latin typeface="Arial" charset="0"/>
                <a:ea typeface="ＭＳ Ｐゴシック" charset="0"/>
              </a:rPr>
              <a:t>’</a:t>
            </a:r>
            <a:r>
              <a:rPr lang="en-GB" altLang="ja-JP" dirty="0">
                <a:latin typeface="Calibri" charset="0"/>
                <a:ea typeface="ＭＳ Ｐゴシック" charset="0"/>
              </a:rPr>
              <a:t> decisions</a:t>
            </a:r>
          </a:p>
          <a:p>
            <a:pPr lvl="1"/>
            <a:r>
              <a:rPr lang="en-GB" dirty="0">
                <a:latin typeface="Calibri" charset="0"/>
                <a:ea typeface="ＭＳ Ｐゴシック" charset="0"/>
              </a:rPr>
              <a:t>Regulator does not have as much staff as the utility</a:t>
            </a:r>
          </a:p>
          <a:p>
            <a:pPr lvl="1"/>
            <a:r>
              <a:rPr lang="en-GB" dirty="0">
                <a:latin typeface="Calibri" charset="0"/>
                <a:ea typeface="ＭＳ Ｐゴシック" charset="0"/>
              </a:rPr>
              <a:t>“Information imbalance”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64D0D-236A-0E48-C0B1-1F7A7390B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2023 Daniel Kirschen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9AA1AC-C019-73DF-C4CE-A569AE857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646A6-6B76-9347-9EA0-ECEE7D8FD72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45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charset="0"/>
                <a:ea typeface="ＭＳ Ｐゴシック" charset="0"/>
                <a:cs typeface="ＭＳ Ｐゴシック" charset="0"/>
              </a:rPr>
              <a:t>Problems with public monopolies</a:t>
            </a:r>
          </a:p>
        </p:txBody>
      </p:sp>
      <p:sp>
        <p:nvSpPr>
          <p:cNvPr id="15362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Calibri" charset="0"/>
                <a:ea typeface="ＭＳ Ｐゴシック" charset="0"/>
                <a:cs typeface="ＭＳ Ｐゴシック" charset="0"/>
              </a:rPr>
              <a:t>A good government will run its utilities in an efficient and far-sighted manner</a:t>
            </a:r>
          </a:p>
          <a:p>
            <a:r>
              <a:rPr lang="en-GB" dirty="0">
                <a:latin typeface="Calibri" charset="0"/>
                <a:ea typeface="ＭＳ Ｐゴシック" charset="0"/>
                <a:cs typeface="ＭＳ Ｐゴシック" charset="0"/>
              </a:rPr>
              <a:t>This is not always the case</a:t>
            </a:r>
          </a:p>
          <a:p>
            <a:r>
              <a:rPr lang="en-GB" dirty="0">
                <a:latin typeface="Calibri" charset="0"/>
                <a:ea typeface="ＭＳ Ｐゴシック" charset="0"/>
                <a:cs typeface="ＭＳ Ｐゴシック" charset="0"/>
              </a:rPr>
              <a:t>Conflicts can arise between the objectives of the government and the objectives of the utility</a:t>
            </a:r>
          </a:p>
          <a:p>
            <a:r>
              <a:rPr lang="en-GB" dirty="0">
                <a:latin typeface="Calibri" charset="0"/>
                <a:ea typeface="ＭＳ Ｐゴシック" charset="0"/>
                <a:cs typeface="ＭＳ Ｐゴシック" charset="0"/>
              </a:rPr>
              <a:t>Government monopolies are inefficient too!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B06E2-5D74-7C12-5881-1B120F6D9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2023 Daniel Kirschen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D2A871-5906-718D-1D77-107D459D5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646A6-6B76-9347-9EA0-ECEE7D8FD72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49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bad governments do…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rates low to please the voters</a:t>
            </a:r>
          </a:p>
          <a:p>
            <a:pPr lvl="1"/>
            <a:r>
              <a:rPr lang="en-US" dirty="0"/>
              <a:t>Utility does not have enough money for investments</a:t>
            </a:r>
          </a:p>
          <a:p>
            <a:r>
              <a:rPr lang="en-US" dirty="0"/>
              <a:t>Keep rates high and use the surplus money for other programs</a:t>
            </a:r>
          </a:p>
          <a:p>
            <a:pPr lvl="1"/>
            <a:r>
              <a:rPr lang="en-US" dirty="0"/>
              <a:t>This is an economically inefficient form of taxation</a:t>
            </a:r>
          </a:p>
          <a:p>
            <a:pPr lvl="1"/>
            <a:r>
              <a:rPr lang="en-US" dirty="0"/>
              <a:t>Discourages the consumption of electricity</a:t>
            </a:r>
          </a:p>
          <a:p>
            <a:r>
              <a:rPr lang="en-US" dirty="0"/>
              <a:t>Force the utility to make unnecessary investments to create jobs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111D6F-0A86-35DB-75D4-DA30014F6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2023 Daniel Kirschen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CF5B39-8AFA-F3E3-1DCC-110C8B513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646A6-6B76-9347-9EA0-ECEE7D8FD72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7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E4380-D233-D68B-A239-5F6B89A1C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introduce electricity markets?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8D2A2-2F96-0E6E-76B0-BD3482A9C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Market competition forces companies to make better decisions</a:t>
            </a:r>
          </a:p>
          <a:p>
            <a:pPr lvl="1"/>
            <a:r>
              <a:rPr lang="en-US" dirty="0"/>
              <a:t>Be more efficient</a:t>
            </a:r>
          </a:p>
          <a:p>
            <a:pPr lvl="1"/>
            <a:r>
              <a:rPr lang="en-US" dirty="0"/>
              <a:t>Introduce innovations</a:t>
            </a:r>
          </a:p>
          <a:p>
            <a:r>
              <a:rPr lang="en-US" dirty="0"/>
              <a:t>Over time this should lead to lower costs to the consumers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8522221-769D-CD8E-C3CF-8B301C834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2023 Daniel Kirschen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C68CF-0185-CAC6-AAFB-27853E1A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646A6-6B76-9347-9EA0-ECEE7D8FD72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5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7CB0D-4EE8-66C8-9A08-68F6F52EB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009363"/>
          </a:xfrm>
        </p:spPr>
        <p:txBody>
          <a:bodyPr anchor="ctr">
            <a:normAutofit/>
          </a:bodyPr>
          <a:lstStyle/>
          <a:p>
            <a:r>
              <a:rPr lang="en-US" dirty="0"/>
              <a:t>Unbundling</a:t>
            </a:r>
          </a:p>
        </p:txBody>
      </p:sp>
      <p:pic>
        <p:nvPicPr>
          <p:cNvPr id="6" name="Picture 5" descr="A street with power lines and a building&#10;&#10;Description automatically generated with medium confidence">
            <a:extLst>
              <a:ext uri="{FF2B5EF4-FFF2-40B4-BE49-F238E27FC236}">
                <a16:creationId xmlns:a16="http://schemas.microsoft.com/office/drawing/2014/main" id="{9F069D28-528E-A4AA-52E4-87B8C528BD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8" r="10403" b="-2"/>
          <a:stretch/>
        </p:blipFill>
        <p:spPr>
          <a:xfrm>
            <a:off x="839788" y="1555668"/>
            <a:ext cx="5157787" cy="4633995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E7313-D32F-7E98-595F-BEB52854DF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555668"/>
            <a:ext cx="5183188" cy="4633995"/>
          </a:xfrm>
        </p:spPr>
        <p:txBody>
          <a:bodyPr>
            <a:normAutofit/>
          </a:bodyPr>
          <a:lstStyle/>
          <a:p>
            <a:r>
              <a:rPr lang="en-US" sz="2400" dirty="0"/>
              <a:t>Building competing transmission and distribution networks does not make sense</a:t>
            </a:r>
          </a:p>
          <a:p>
            <a:pPr lvl="1"/>
            <a:r>
              <a:rPr lang="en-US" dirty="0"/>
              <a:t>They are “natural monopolies”</a:t>
            </a:r>
          </a:p>
          <a:p>
            <a:pPr lvl="1"/>
            <a:r>
              <a:rPr lang="en-US" dirty="0"/>
              <a:t>Environmental impact</a:t>
            </a:r>
          </a:p>
          <a:p>
            <a:r>
              <a:rPr lang="en-US" sz="2400" dirty="0"/>
              <a:t>Networks must remain monopolies</a:t>
            </a:r>
          </a:p>
          <a:p>
            <a:r>
              <a:rPr lang="en-US" sz="2400" dirty="0"/>
              <a:t>Need to separate the monopoly and non-monopoly activities</a:t>
            </a:r>
          </a:p>
          <a:p>
            <a:r>
              <a:rPr lang="en-US" sz="2400" dirty="0"/>
              <a:t>“Unbundling” of the vertically integrated utilities</a:t>
            </a:r>
          </a:p>
          <a:p>
            <a:endParaRPr lang="en-US" sz="240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22B25E-9AD1-02C3-B6A7-0BDFD0851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2023 Daniel Kirschen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7815873-8C3C-3A77-75A0-7B3C3FE2A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646A6-6B76-9347-9EA0-ECEE7D8FD72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63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9F3DC64-B5EC-B909-0CAF-FFC4FAD52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can we introduce competition?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639917D-E1B4-A5EC-6E77-11B95592E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Between companies that generate electrical energy</a:t>
            </a:r>
          </a:p>
          <a:p>
            <a:pPr lvl="1"/>
            <a:r>
              <a:rPr lang="en-US" dirty="0"/>
              <a:t>Wholesale market</a:t>
            </a:r>
          </a:p>
          <a:p>
            <a:r>
              <a:rPr lang="en-US" dirty="0"/>
              <a:t>Between companies that buy electrical energy on the wholesale market and sell it to consumers</a:t>
            </a:r>
          </a:p>
          <a:p>
            <a:pPr lvl="1"/>
            <a:r>
              <a:rPr lang="en-US" dirty="0"/>
              <a:t>Retail market</a:t>
            </a: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85EE4C-1F76-9CAE-B4A4-AD13948BE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2023 Daniel Kirschen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B6B9B-8D9D-30BC-43C7-604EDFD2E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646A6-6B76-9347-9EA0-ECEE7D8FD72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9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charset="0"/>
                <a:ea typeface="ＭＳ Ｐゴシック" charset="0"/>
                <a:cs typeface="ＭＳ Ｐゴシック" charset="0"/>
              </a:rPr>
              <a:t>Traditional electric utility model</a:t>
            </a:r>
          </a:p>
        </p:txBody>
      </p:sp>
      <p:sp>
        <p:nvSpPr>
          <p:cNvPr id="5122" name="Rectangle 10"/>
          <p:cNvSpPr>
            <a:spLocks noGrp="1" noChangeArrowheads="1"/>
          </p:cNvSpPr>
          <p:nvPr>
            <p:ph idx="1"/>
          </p:nvPr>
        </p:nvSpPr>
        <p:spPr>
          <a:xfrm>
            <a:off x="838200" y="1555668"/>
            <a:ext cx="7462652" cy="4621295"/>
          </a:xfrm>
        </p:spPr>
        <p:txBody>
          <a:bodyPr>
            <a:normAutofit/>
          </a:bodyPr>
          <a:lstStyle/>
          <a:p>
            <a:r>
              <a:rPr lang="en-GB" dirty="0">
                <a:latin typeface="Calibri" charset="0"/>
                <a:ea typeface="ＭＳ Ｐゴシック" charset="0"/>
                <a:cs typeface="ＭＳ Ｐゴシック" charset="0"/>
              </a:rPr>
              <a:t>Monopoly</a:t>
            </a:r>
          </a:p>
          <a:p>
            <a:pPr lvl="1"/>
            <a:r>
              <a:rPr lang="en-GB" dirty="0">
                <a:latin typeface="Calibri" charset="0"/>
                <a:ea typeface="ＭＳ Ｐゴシック" charset="0"/>
                <a:cs typeface="ＭＳ Ｐゴシック" charset="0"/>
              </a:rPr>
              <a:t>Only supplier of electricity in a region </a:t>
            </a:r>
          </a:p>
          <a:p>
            <a:pPr lvl="2"/>
            <a:r>
              <a:rPr lang="en-GB" dirty="0">
                <a:latin typeface="Calibri" charset="0"/>
                <a:ea typeface="ＭＳ Ｐゴシック" charset="0"/>
                <a:cs typeface="ＭＳ Ｐゴシック" charset="0"/>
              </a:rPr>
              <a:t>“service territory”</a:t>
            </a:r>
          </a:p>
          <a:p>
            <a:pPr lvl="1"/>
            <a:r>
              <a:rPr lang="en-GB" dirty="0">
                <a:latin typeface="Calibri" charset="0"/>
                <a:ea typeface="ＭＳ Ｐゴシック" charset="0"/>
                <a:cs typeface="ＭＳ Ｐゴシック" charset="0"/>
              </a:rPr>
              <a:t>Consumer does not have a choice of supplier</a:t>
            </a:r>
          </a:p>
          <a:p>
            <a:pPr lvl="1"/>
            <a:endParaRPr lang="en-GB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r>
              <a:rPr lang="en-GB" dirty="0">
                <a:latin typeface="Calibri" charset="0"/>
                <a:ea typeface="ＭＳ Ｐゴシック" charset="0"/>
                <a:cs typeface="ＭＳ Ｐゴシック" charset="0"/>
              </a:rPr>
              <a:t>Vertically integrated</a:t>
            </a:r>
          </a:p>
          <a:p>
            <a:pPr lvl="1"/>
            <a:r>
              <a:rPr lang="en-GB" dirty="0">
                <a:latin typeface="Calibri" charset="0"/>
                <a:ea typeface="ＭＳ Ｐゴシック" charset="0"/>
                <a:cs typeface="ＭＳ Ｐゴシック" charset="0"/>
              </a:rPr>
              <a:t>A single organization performs all the technical and business functions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718426" y="948259"/>
            <a:ext cx="2751584" cy="3820616"/>
            <a:chOff x="5472504" y="980728"/>
            <a:chExt cx="2751584" cy="3820616"/>
          </a:xfrm>
        </p:grpSpPr>
        <p:sp>
          <p:nvSpPr>
            <p:cNvPr id="241666" name="Rectangle 2"/>
            <p:cNvSpPr>
              <a:spLocks noChangeArrowheads="1"/>
            </p:cNvSpPr>
            <p:nvPr/>
          </p:nvSpPr>
          <p:spPr bwMode="auto">
            <a:xfrm>
              <a:off x="5472504" y="980728"/>
              <a:ext cx="2751584" cy="38206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n w="57150" cmpd="sng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41669" name="Text Box 5"/>
            <p:cNvSpPr txBox="1">
              <a:spLocks noChangeArrowheads="1"/>
            </p:cNvSpPr>
            <p:nvPr/>
          </p:nvSpPr>
          <p:spPr bwMode="auto">
            <a:xfrm>
              <a:off x="5538713" y="1059696"/>
              <a:ext cx="2609850" cy="914400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ffectLst/>
          </p:spPr>
          <p:txBody>
            <a:bodyPr anchor="ctr" anchorCtr="1"/>
            <a:lstStyle/>
            <a:p>
              <a:pPr algn="ctr">
                <a:defRPr/>
              </a:pPr>
              <a:r>
                <a:rPr lang="en-US"/>
                <a:t>Generation</a:t>
              </a:r>
            </a:p>
          </p:txBody>
        </p:sp>
        <p:sp>
          <p:nvSpPr>
            <p:cNvPr id="241670" name="Text Box 6"/>
            <p:cNvSpPr txBox="1">
              <a:spLocks noChangeArrowheads="1"/>
            </p:cNvSpPr>
            <p:nvPr/>
          </p:nvSpPr>
          <p:spPr bwMode="auto">
            <a:xfrm>
              <a:off x="5538713" y="1974096"/>
              <a:ext cx="2609850" cy="914400"/>
            </a:xfrm>
            <a:prstGeom prst="rect">
              <a:avLst/>
            </a:prstGeom>
            <a:solidFill>
              <a:srgbClr val="00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algn="ctr">
                <a:defRPr/>
              </a:pPr>
              <a:r>
                <a:rPr lang="en-US"/>
                <a:t>Transmission</a:t>
              </a:r>
            </a:p>
          </p:txBody>
        </p:sp>
        <p:sp>
          <p:nvSpPr>
            <p:cNvPr id="241671" name="Text Box 7"/>
            <p:cNvSpPr txBox="1">
              <a:spLocks noChangeArrowheads="1"/>
            </p:cNvSpPr>
            <p:nvPr/>
          </p:nvSpPr>
          <p:spPr bwMode="auto">
            <a:xfrm>
              <a:off x="5538713" y="2888496"/>
              <a:ext cx="2609850" cy="914400"/>
            </a:xfrm>
            <a:prstGeom prst="rect">
              <a:avLst/>
            </a:prstGeom>
            <a:solidFill>
              <a:srgbClr val="FF99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algn="ctr">
                <a:defRPr/>
              </a:pPr>
              <a:r>
                <a:rPr lang="en-US"/>
                <a:t>Distribution</a:t>
              </a:r>
            </a:p>
          </p:txBody>
        </p:sp>
        <p:sp>
          <p:nvSpPr>
            <p:cNvPr id="241672" name="Text Box 8"/>
            <p:cNvSpPr txBox="1">
              <a:spLocks noChangeArrowheads="1"/>
            </p:cNvSpPr>
            <p:nvPr/>
          </p:nvSpPr>
          <p:spPr bwMode="auto">
            <a:xfrm>
              <a:off x="5540301" y="3802896"/>
              <a:ext cx="2609850" cy="914400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ffectLst/>
          </p:spPr>
          <p:txBody>
            <a:bodyPr anchor="ctr" anchorCtr="1"/>
            <a:lstStyle/>
            <a:p>
              <a:pPr algn="ctr">
                <a:defRPr/>
              </a:pPr>
              <a:r>
                <a:rPr lang="en-US" dirty="0"/>
                <a:t>Retail</a:t>
              </a:r>
            </a:p>
          </p:txBody>
        </p:sp>
      </p:grpSp>
      <p:sp>
        <p:nvSpPr>
          <p:cNvPr id="6" name="Oval 5"/>
          <p:cNvSpPr/>
          <p:nvPr/>
        </p:nvSpPr>
        <p:spPr>
          <a:xfrm>
            <a:off x="8898042" y="5628779"/>
            <a:ext cx="2448272" cy="8640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</a:t>
            </a:r>
          </a:p>
        </p:txBody>
      </p:sp>
      <p:sp>
        <p:nvSpPr>
          <p:cNvPr id="7" name="Up-Down Arrow 6"/>
          <p:cNvSpPr/>
          <p:nvPr/>
        </p:nvSpPr>
        <p:spPr>
          <a:xfrm>
            <a:off x="9906154" y="4836691"/>
            <a:ext cx="432048" cy="720080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6854E3-A498-2AC2-47EE-1A3E73A7A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2023 Daniel Kirschen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6F2B30-763C-25DF-93A4-A295766E8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646A6-6B76-9347-9EA0-ECEE7D8FD7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04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2B787-9526-E9A9-978C-CBC3C2B85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Wholesale electricity markets in the US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17E6398-8828-D87D-0631-4D2AD437C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56450"/>
            <a:ext cx="9144000" cy="513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159BC70-3866-CD51-762F-8B049D7C3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2023 Daniel Kirschen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39ED02-A545-457F-8F73-4237CC785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646A6-6B76-9347-9EA0-ECEE7D8FD72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186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6D992A-62E0-7762-E887-A73E8504CA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Fundamentals of Markets</a:t>
            </a:r>
          </a:p>
        </p:txBody>
      </p:sp>
    </p:spTree>
    <p:extLst>
      <p:ext uri="{BB962C8B-B14F-4D97-AF65-F5344CB8AC3E}">
        <p14:creationId xmlns:p14="http://schemas.microsoft.com/office/powerpoint/2010/main" val="6343209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19913-CF54-6F8E-FF18-51E33DBF1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markets?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51E3F-A416-C37A-DDC0-7346DBC7A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Locations where buyers and sellers meet to trade goods</a:t>
            </a:r>
          </a:p>
          <a:p>
            <a:pPr lvl="1"/>
            <a:r>
              <a:rPr lang="en-US" dirty="0"/>
              <a:t>Physical or virtual</a:t>
            </a:r>
          </a:p>
          <a:p>
            <a:r>
              <a:rPr lang="en-US" dirty="0"/>
              <a:t>Venue to execute a transaction</a:t>
            </a:r>
          </a:p>
          <a:p>
            <a:r>
              <a:rPr lang="en-US" dirty="0"/>
              <a:t>Mechanism for buyers and sellers to collect information</a:t>
            </a:r>
          </a:p>
          <a:p>
            <a:pPr lvl="1"/>
            <a:r>
              <a:rPr lang="en-US" dirty="0"/>
              <a:t>What commodity is being traded?</a:t>
            </a:r>
          </a:p>
          <a:p>
            <a:pPr lvl="1"/>
            <a:r>
              <a:rPr lang="en-US" dirty="0"/>
              <a:t>How much is being offered?</a:t>
            </a:r>
          </a:p>
          <a:p>
            <a:pPr lvl="1"/>
            <a:r>
              <a:rPr lang="en-US" dirty="0"/>
              <a:t>How big is the demand?</a:t>
            </a:r>
          </a:p>
          <a:p>
            <a:r>
              <a:rPr lang="en-US" dirty="0"/>
              <a:t>Gauge demand and supply for each good</a:t>
            </a:r>
          </a:p>
          <a:p>
            <a:r>
              <a:rPr lang="en-US" dirty="0"/>
              <a:t>Settle at an economically efficient market equilibrium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F421D57-6254-322B-6EBB-99D068257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2023 Daniel Kirschen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AA9B3-0284-18D5-019D-C353DA8B7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646A6-6B76-9347-9EA0-ECEE7D8FD72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65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41417-36A4-7401-F25F-C15504ED6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market for T-shirts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A99CF-F640-49B2-AE9D-ADF0AB423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Supply side</a:t>
            </a:r>
          </a:p>
          <a:p>
            <a:pPr lvl="1"/>
            <a:r>
              <a:rPr lang="en-US" dirty="0"/>
              <a:t>Manufacturing T-shirts</a:t>
            </a:r>
          </a:p>
          <a:p>
            <a:pPr lvl="1"/>
            <a:r>
              <a:rPr lang="en-US" dirty="0"/>
              <a:t>Selling T-shirts</a:t>
            </a:r>
          </a:p>
          <a:p>
            <a:pPr lvl="1"/>
            <a:r>
              <a:rPr lang="en-US" dirty="0"/>
              <a:t>Supply function</a:t>
            </a:r>
          </a:p>
          <a:p>
            <a:r>
              <a:rPr lang="en-US" dirty="0"/>
              <a:t>Demand side</a:t>
            </a:r>
          </a:p>
          <a:p>
            <a:pPr lvl="1"/>
            <a:r>
              <a:rPr lang="en-US" dirty="0"/>
              <a:t>How many T-shirts shall I buy?</a:t>
            </a:r>
          </a:p>
          <a:p>
            <a:pPr lvl="1"/>
            <a:r>
              <a:rPr lang="en-US" dirty="0"/>
              <a:t>How many T-shirts will people buy?</a:t>
            </a:r>
          </a:p>
          <a:p>
            <a:pPr lvl="1"/>
            <a:r>
              <a:rPr lang="en-US" dirty="0"/>
              <a:t>Demand function</a:t>
            </a:r>
          </a:p>
          <a:p>
            <a:r>
              <a:rPr lang="en-US" dirty="0"/>
              <a:t>Market equilibrium</a:t>
            </a:r>
          </a:p>
          <a:p>
            <a:pPr lvl="1"/>
            <a:r>
              <a:rPr lang="en-US" dirty="0"/>
              <a:t>Intersection of supply and demand functions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0E93B7-C105-287F-7348-A7FDD0E78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2023 Daniel Kirschen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2BA4E-218D-D95B-971D-080A289A2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646A6-6B76-9347-9EA0-ECEE7D8FD72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38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41417-36A4-7401-F25F-C15504ED6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Manufacturer’s perspective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EA99CF-F640-49B2-AE9D-ADF0AB4237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Manufacturer’s cost function: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US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dirty="0">
                  <a:effectLst/>
                </a:endParaRP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How much does it cost to produce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T-shirts?</a:t>
                </a:r>
              </a:p>
              <a:p>
                <a:pPr lvl="1"/>
                <a:r>
                  <a:rPr lang="en-US" dirty="0"/>
                  <a:t>Fixed costs </a:t>
                </a:r>
              </a:p>
              <a:p>
                <a:pPr lvl="2"/>
                <a:r>
                  <a:rPr lang="en-US" dirty="0"/>
                  <a:t>Building the factory, buying machinery</a:t>
                </a:r>
              </a:p>
              <a:p>
                <a:pPr lvl="2"/>
                <a:r>
                  <a:rPr lang="en-US" dirty="0"/>
                  <a:t>Not a function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Variable costs</a:t>
                </a:r>
              </a:p>
              <a:p>
                <a:pPr lvl="2"/>
                <a:r>
                  <a:rPr lang="en-US" dirty="0"/>
                  <a:t>Raw materials, labor</a:t>
                </a:r>
              </a:p>
              <a:p>
                <a:r>
                  <a:rPr lang="en-US" dirty="0">
                    <a:effectLst/>
                  </a:rPr>
                  <a:t>Marginal co</a:t>
                </a:r>
                <a:r>
                  <a:rPr lang="en-US" dirty="0"/>
                  <a:t>st function: </a:t>
                </a:r>
                <a14:m>
                  <m:oMath xmlns:m="http://schemas.openxmlformats.org/officeDocument/2006/math">
                    <m:r>
                      <a:rPr lang="en-US" i="1" kern="12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𝑀𝐶</m:t>
                    </m:r>
                    <m:r>
                      <a:rPr lang="en-US" i="1" kern="12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i="1" kern="12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US" i="1" kern="12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)=</m:t>
                    </m:r>
                    <m:f>
                      <m:fPr>
                        <m:ctrlPr>
                          <a:rPr lang="en-US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𝑑𝐶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𝑑𝑞</m:t>
                        </m:r>
                      </m:den>
                    </m:f>
                  </m:oMath>
                </a14:m>
                <a:r>
                  <a:rPr lang="en-US" dirty="0">
                    <a:effectLst/>
                  </a:rPr>
                  <a:t> </a:t>
                </a:r>
              </a:p>
              <a:p>
                <a:pPr lvl="1"/>
                <a:r>
                  <a:rPr lang="en-US" dirty="0"/>
                  <a:t>Ignores the fixed costs</a:t>
                </a:r>
              </a:p>
              <a:p>
                <a:pPr lvl="1"/>
                <a:r>
                  <a:rPr lang="en-US" dirty="0"/>
                  <a:t>Cost of producing one more T-shirt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EA99CF-F640-49B2-AE9D-ADF0AB4237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1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2AE9152-DEEE-83F8-F999-AA642B554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2023 Daniel Kirschen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9DA1D-B678-B4F2-7294-1F39B9407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646A6-6B76-9347-9EA0-ECEE7D8FD72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61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54EBB1F6-4DBE-8748-D063-FCD2835E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009363"/>
          </a:xfrm>
        </p:spPr>
        <p:txBody>
          <a:bodyPr/>
          <a:lstStyle/>
          <a:p>
            <a:r>
              <a:rPr lang="en-US" dirty="0"/>
              <a:t>Typical marginal cost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ontent Placeholder 2">
                <a:extLst>
                  <a:ext uri="{FF2B5EF4-FFF2-40B4-BE49-F238E27FC236}">
                    <a16:creationId xmlns:a16="http://schemas.microsoft.com/office/drawing/2014/main" id="{5F7B2772-B5F1-9003-2955-4A2B7A2C6E62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39788" y="1555668"/>
                <a:ext cx="5157787" cy="4633995"/>
              </a:xfrm>
            </p:spPr>
            <p:txBody>
              <a:bodyPr/>
              <a:lstStyle/>
              <a:p>
                <a:r>
                  <a:rPr lang="en-US" dirty="0"/>
                  <a:t>Increases with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due to extra costs</a:t>
                </a:r>
              </a:p>
              <a:p>
                <a:pPr lvl="1"/>
                <a:r>
                  <a:rPr lang="en-US" dirty="0"/>
                  <a:t>Overtime pay for workers</a:t>
                </a:r>
              </a:p>
              <a:p>
                <a:pPr lvl="1"/>
                <a:r>
                  <a:rPr lang="en-US" dirty="0"/>
                  <a:t>Additional maintenance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8" name="Content Placeholder 2">
                <a:extLst>
                  <a:ext uri="{FF2B5EF4-FFF2-40B4-BE49-F238E27FC236}">
                    <a16:creationId xmlns:a16="http://schemas.microsoft.com/office/drawing/2014/main" id="{5F7B2772-B5F1-9003-2955-4A2B7A2C6E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9788" y="1555668"/>
                <a:ext cx="5157787" cy="4633995"/>
              </a:xfrm>
              <a:blipFill>
                <a:blip r:embed="rId2"/>
                <a:stretch>
                  <a:fillRect l="-2211" t="-2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C844823E-E4A1-0C36-C357-75C91C4AE6EC}"/>
              </a:ext>
            </a:extLst>
          </p:cNvPr>
          <p:cNvGrpSpPr/>
          <p:nvPr/>
        </p:nvGrpSpPr>
        <p:grpSpPr>
          <a:xfrm>
            <a:off x="6153641" y="2314368"/>
            <a:ext cx="5134673" cy="3116595"/>
            <a:chOff x="1964252" y="2128941"/>
            <a:chExt cx="5134673" cy="3087423"/>
          </a:xfrm>
        </p:grpSpPr>
        <p:sp>
          <p:nvSpPr>
            <p:cNvPr id="4" name="Line 22">
              <a:extLst>
                <a:ext uri="{FF2B5EF4-FFF2-40B4-BE49-F238E27FC236}">
                  <a16:creationId xmlns:a16="http://schemas.microsoft.com/office/drawing/2014/main" id="{CA353F72-2F3B-E3D8-C347-D05C346D5F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10791" y="2152649"/>
              <a:ext cx="0" cy="263522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5" name="Line 21">
              <a:extLst>
                <a:ext uri="{FF2B5EF4-FFF2-40B4-BE49-F238E27FC236}">
                  <a16:creationId xmlns:a16="http://schemas.microsoft.com/office/drawing/2014/main" id="{E5BB81AB-B149-2823-A90E-F1F48BF226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6389" y="4628320"/>
              <a:ext cx="387741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B863909-CAC0-836B-C0A9-94ED5C2F23AD}"/>
                    </a:ext>
                  </a:extLst>
                </p:cNvPr>
                <p:cNvSpPr txBox="1"/>
                <p:nvPr/>
              </p:nvSpPr>
              <p:spPr>
                <a:xfrm>
                  <a:off x="1964252" y="2128941"/>
                  <a:ext cx="987066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>
                    <a:spcAft>
                      <a:spcPts val="600"/>
                    </a:spcAft>
                  </a:pPr>
                  <a14:m>
                    <m:oMath xmlns:m="http://schemas.openxmlformats.org/officeDocument/2006/math">
                      <m:r>
                        <a:rPr lang="en-US" i="1" kern="1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𝑀𝐶</m:t>
                      </m:r>
                      <m:r>
                        <a:rPr lang="en-US" i="1" kern="1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lang="en-US" i="1" kern="1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𝑞</m:t>
                      </m:r>
                      <m:r>
                        <a:rPr lang="en-US" i="1" kern="1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a14:m>
                  <a:r>
                    <a:rPr lang="en-US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rPr>
                    <a:t> </a:t>
                  </a:r>
                </a:p>
                <a:p>
                  <a:pPr algn="ctr">
                    <a:spcAft>
                      <a:spcPts val="600"/>
                    </a:spcAft>
                  </a:pPr>
                  <a:r>
                    <a:rPr lang="en-US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rPr>
                    <a:t> ($/T-shirt)</a:t>
                  </a:r>
                  <a:endParaRPr lang="en-US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B863909-CAC0-836B-C0A9-94ED5C2F23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4252" y="2128941"/>
                  <a:ext cx="987066" cy="553998"/>
                </a:xfrm>
                <a:prstGeom prst="rect">
                  <a:avLst/>
                </a:prstGeom>
                <a:blipFill>
                  <a:blip r:embed="rId3"/>
                  <a:stretch>
                    <a:fillRect l="-8861" t="-2222" r="-13924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E929635-7A87-FCB6-928B-C394432F94F2}"/>
                    </a:ext>
                  </a:extLst>
                </p:cNvPr>
                <p:cNvSpPr txBox="1"/>
                <p:nvPr/>
              </p:nvSpPr>
              <p:spPr>
                <a:xfrm>
                  <a:off x="6281778" y="4662366"/>
                  <a:ext cx="817147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>
                    <a:spcAft>
                      <a:spcPts val="600"/>
                    </a:spcAft>
                  </a:pPr>
                  <a14:m>
                    <m:oMath xmlns:m="http://schemas.openxmlformats.org/officeDocument/2006/math">
                      <m:r>
                        <a:rPr lang="en-US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𝑞</m:t>
                      </m:r>
                    </m:oMath>
                  </a14:m>
                  <a:r>
                    <a:rPr lang="en-US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rPr>
                    <a:t> </a:t>
                  </a:r>
                </a:p>
                <a:p>
                  <a:pPr algn="ctr">
                    <a:spcAft>
                      <a:spcPts val="600"/>
                    </a:spcAft>
                  </a:pPr>
                  <a:r>
                    <a:rPr lang="en-US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rPr>
                    <a:t>(T-shirts)</a:t>
                  </a:r>
                  <a:endParaRPr lang="en-US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E929635-7A87-FCB6-928B-C394432F94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1778" y="4662366"/>
                  <a:ext cx="817147" cy="553998"/>
                </a:xfrm>
                <a:prstGeom prst="rect">
                  <a:avLst/>
                </a:prstGeom>
                <a:blipFill>
                  <a:blip r:embed="rId4"/>
                  <a:stretch>
                    <a:fillRect l="-16923" r="-18462" b="-3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FECB88A-47C2-2A66-CB92-E001A95FF9BA}"/>
                </a:ext>
              </a:extLst>
            </p:cNvPr>
            <p:cNvSpPr/>
            <p:nvPr/>
          </p:nvSpPr>
          <p:spPr>
            <a:xfrm>
              <a:off x="3006090" y="2423166"/>
              <a:ext cx="3463290" cy="1645914"/>
            </a:xfrm>
            <a:custGeom>
              <a:avLst/>
              <a:gdLst>
                <a:gd name="connsiteX0" fmla="*/ 0 w 3463290"/>
                <a:gd name="connsiteY0" fmla="*/ 1154430 h 1154430"/>
                <a:gd name="connsiteX1" fmla="*/ 2343150 w 3463290"/>
                <a:gd name="connsiteY1" fmla="*/ 857250 h 1154430"/>
                <a:gd name="connsiteX2" fmla="*/ 3463290 w 3463290"/>
                <a:gd name="connsiteY2" fmla="*/ 0 h 1154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63290" h="1154430">
                  <a:moveTo>
                    <a:pt x="0" y="1154430"/>
                  </a:moveTo>
                  <a:cubicBezTo>
                    <a:pt x="882967" y="1102042"/>
                    <a:pt x="1765935" y="1049655"/>
                    <a:pt x="2343150" y="857250"/>
                  </a:cubicBezTo>
                  <a:cubicBezTo>
                    <a:pt x="2920365" y="664845"/>
                    <a:pt x="3191827" y="332422"/>
                    <a:pt x="3463290" y="0"/>
                  </a:cubicBezTo>
                </a:path>
              </a:pathLst>
            </a:cu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50A49F9-DD21-9341-A49A-CB4455F6D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2023 Daniel Kirschen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EFAEF-13D7-074F-B446-40335D00E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646A6-6B76-9347-9EA0-ECEE7D8FD72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398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54EBB1F6-4DBE-8748-D063-FCD2835E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009363"/>
          </a:xfrm>
        </p:spPr>
        <p:txBody>
          <a:bodyPr/>
          <a:lstStyle/>
          <a:p>
            <a:r>
              <a:rPr lang="en-US" dirty="0"/>
              <a:t>Optimal production level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ontent Placeholder 2">
                <a:extLst>
                  <a:ext uri="{FF2B5EF4-FFF2-40B4-BE49-F238E27FC236}">
                    <a16:creationId xmlns:a16="http://schemas.microsoft.com/office/drawing/2014/main" id="{5F7B2772-B5F1-9003-2955-4A2B7A2C6E62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39788" y="1555668"/>
                <a:ext cx="5157787" cy="4633995"/>
              </a:xfrm>
            </p:spPr>
            <p:txBody>
              <a:bodyPr/>
              <a:lstStyle/>
              <a:p>
                <a:r>
                  <a:rPr lang="en-US" dirty="0"/>
                  <a:t>If each T-shirt can be sold for </a:t>
                </a:r>
                <a14:m>
                  <m:oMath xmlns:m="http://schemas.openxmlformats.org/officeDocument/2006/math">
                    <m:r>
                      <a:rPr lang="en-US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𝜋</m:t>
                    </m:r>
                  </m:oMath>
                </a14:m>
                <a:r>
                  <a:rPr lang="en-US" dirty="0"/>
                  <a:t> dollars, how many should the manufacturer sell?</a:t>
                </a:r>
              </a:p>
              <a:p>
                <a:r>
                  <a:rPr lang="en-US" dirty="0"/>
                  <a:t>Selling a T-shirt that costs less to manufacture than </a:t>
                </a:r>
                <a14:m>
                  <m:oMath xmlns:m="http://schemas.openxmlformats.org/officeDocument/2006/math">
                    <m:r>
                      <a:rPr lang="en-US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𝜋</m:t>
                    </m:r>
                  </m:oMath>
                </a14:m>
                <a:r>
                  <a:rPr lang="en-US" dirty="0"/>
                  <a:t> result in a profit</a:t>
                </a:r>
              </a:p>
              <a:p>
                <a:r>
                  <a:rPr lang="en-US" dirty="0"/>
                  <a:t>Selling a T-shirt that costs more to manufacture than </a:t>
                </a:r>
                <a14:m>
                  <m:oMath xmlns:m="http://schemas.openxmlformats.org/officeDocument/2006/math">
                    <m:r>
                      <a:rPr lang="en-US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𝜋</m:t>
                    </m:r>
                  </m:oMath>
                </a14:m>
                <a:r>
                  <a:rPr lang="en-US" dirty="0"/>
                  <a:t> result in a loss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lang="en-US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𝑞</m:t>
                        </m:r>
                      </m:e>
                      <m:sup>
                        <m:r>
                          <a:rPr lang="en-US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maximizes the overall profit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8" name="Content Placeholder 2">
                <a:extLst>
                  <a:ext uri="{FF2B5EF4-FFF2-40B4-BE49-F238E27FC236}">
                    <a16:creationId xmlns:a16="http://schemas.microsoft.com/office/drawing/2014/main" id="{5F7B2772-B5F1-9003-2955-4A2B7A2C6E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9788" y="1555668"/>
                <a:ext cx="5157787" cy="4633995"/>
              </a:xfrm>
              <a:blipFill>
                <a:blip r:embed="rId2"/>
                <a:stretch>
                  <a:fillRect l="-2211" t="-2186" r="-2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F895E5C7-B798-12AC-751E-9C31875D8E93}"/>
              </a:ext>
            </a:extLst>
          </p:cNvPr>
          <p:cNvGrpSpPr/>
          <p:nvPr/>
        </p:nvGrpSpPr>
        <p:grpSpPr>
          <a:xfrm>
            <a:off x="6153641" y="2314368"/>
            <a:ext cx="5134673" cy="3116595"/>
            <a:chOff x="6153641" y="2314368"/>
            <a:chExt cx="5134673" cy="3116595"/>
          </a:xfrm>
        </p:grpSpPr>
        <p:sp>
          <p:nvSpPr>
            <p:cNvPr id="4" name="Line 22">
              <a:extLst>
                <a:ext uri="{FF2B5EF4-FFF2-40B4-BE49-F238E27FC236}">
                  <a16:creationId xmlns:a16="http://schemas.microsoft.com/office/drawing/2014/main" id="{CA353F72-2F3B-E3D8-C347-D05C346D5F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0180" y="2338300"/>
              <a:ext cx="0" cy="266012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5" name="Line 21">
              <a:extLst>
                <a:ext uri="{FF2B5EF4-FFF2-40B4-BE49-F238E27FC236}">
                  <a16:creationId xmlns:a16="http://schemas.microsoft.com/office/drawing/2014/main" id="{E5BB81AB-B149-2823-A90E-F1F48BF226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85778" y="4837363"/>
              <a:ext cx="387741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B863909-CAC0-836B-C0A9-94ED5C2F23AD}"/>
                    </a:ext>
                  </a:extLst>
                </p:cNvPr>
                <p:cNvSpPr txBox="1"/>
                <p:nvPr/>
              </p:nvSpPr>
              <p:spPr>
                <a:xfrm>
                  <a:off x="6153641" y="2314368"/>
                  <a:ext cx="987066" cy="5592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>
                    <a:spcAft>
                      <a:spcPts val="600"/>
                    </a:spcAft>
                  </a:pPr>
                  <a14:m>
                    <m:oMath xmlns:m="http://schemas.openxmlformats.org/officeDocument/2006/math">
                      <m:r>
                        <a:rPr lang="en-US" i="1" kern="1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𝑀𝐶</m:t>
                      </m:r>
                      <m:r>
                        <a:rPr lang="en-US" i="1" kern="1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lang="en-US" i="1" kern="1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𝑞</m:t>
                      </m:r>
                      <m:r>
                        <a:rPr lang="en-US" i="1" kern="1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a14:m>
                  <a:r>
                    <a:rPr lang="en-US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rPr>
                    <a:t> </a:t>
                  </a:r>
                </a:p>
                <a:p>
                  <a:pPr algn="ctr">
                    <a:spcAft>
                      <a:spcPts val="600"/>
                    </a:spcAft>
                  </a:pPr>
                  <a:r>
                    <a:rPr lang="en-US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rPr>
                    <a:t> ($/T-shirt)</a:t>
                  </a:r>
                  <a:endParaRPr lang="en-US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B863909-CAC0-836B-C0A9-94ED5C2F23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3641" y="2314368"/>
                  <a:ext cx="987066" cy="559233"/>
                </a:xfrm>
                <a:prstGeom prst="rect">
                  <a:avLst/>
                </a:prstGeom>
                <a:blipFill>
                  <a:blip r:embed="rId3"/>
                  <a:stretch>
                    <a:fillRect l="-8861" t="-2222" r="-13924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E929635-7A87-FCB6-928B-C394432F94F2}"/>
                    </a:ext>
                  </a:extLst>
                </p:cNvPr>
                <p:cNvSpPr txBox="1"/>
                <p:nvPr/>
              </p:nvSpPr>
              <p:spPr>
                <a:xfrm>
                  <a:off x="10471167" y="4871730"/>
                  <a:ext cx="817147" cy="5592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>
                    <a:spcAft>
                      <a:spcPts val="600"/>
                    </a:spcAft>
                  </a:pPr>
                  <a14:m>
                    <m:oMath xmlns:m="http://schemas.openxmlformats.org/officeDocument/2006/math">
                      <m:r>
                        <a:rPr lang="en-US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𝑞</m:t>
                      </m:r>
                    </m:oMath>
                  </a14:m>
                  <a:r>
                    <a:rPr lang="en-US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rPr>
                    <a:t> </a:t>
                  </a:r>
                </a:p>
                <a:p>
                  <a:pPr algn="ctr">
                    <a:spcAft>
                      <a:spcPts val="600"/>
                    </a:spcAft>
                  </a:pPr>
                  <a:r>
                    <a:rPr lang="en-US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rPr>
                    <a:t>(T-shirts)</a:t>
                  </a:r>
                  <a:endParaRPr lang="en-US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E929635-7A87-FCB6-928B-C394432F94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71167" y="4871730"/>
                  <a:ext cx="817147" cy="559233"/>
                </a:xfrm>
                <a:prstGeom prst="rect">
                  <a:avLst/>
                </a:prstGeom>
                <a:blipFill>
                  <a:blip r:embed="rId4"/>
                  <a:stretch>
                    <a:fillRect l="-16923" r="-18462" b="-3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FECB88A-47C2-2A66-CB92-E001A95FF9BA}"/>
                </a:ext>
              </a:extLst>
            </p:cNvPr>
            <p:cNvSpPr/>
            <p:nvPr/>
          </p:nvSpPr>
          <p:spPr>
            <a:xfrm>
              <a:off x="7195479" y="2611373"/>
              <a:ext cx="3463290" cy="1661466"/>
            </a:xfrm>
            <a:custGeom>
              <a:avLst/>
              <a:gdLst>
                <a:gd name="connsiteX0" fmla="*/ 0 w 3463290"/>
                <a:gd name="connsiteY0" fmla="*/ 1154430 h 1154430"/>
                <a:gd name="connsiteX1" fmla="*/ 2343150 w 3463290"/>
                <a:gd name="connsiteY1" fmla="*/ 857250 h 1154430"/>
                <a:gd name="connsiteX2" fmla="*/ 3463290 w 3463290"/>
                <a:gd name="connsiteY2" fmla="*/ 0 h 1154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63290" h="1154430">
                  <a:moveTo>
                    <a:pt x="0" y="1154430"/>
                  </a:moveTo>
                  <a:cubicBezTo>
                    <a:pt x="882967" y="1102042"/>
                    <a:pt x="1765935" y="1049655"/>
                    <a:pt x="2343150" y="857250"/>
                  </a:cubicBezTo>
                  <a:cubicBezTo>
                    <a:pt x="2920365" y="664845"/>
                    <a:pt x="3191827" y="332422"/>
                    <a:pt x="3463290" y="0"/>
                  </a:cubicBezTo>
                </a:path>
              </a:pathLst>
            </a:cu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01BBDA9-64BD-AED6-D85D-A15D3AE4D4D2}"/>
              </a:ext>
            </a:extLst>
          </p:cNvPr>
          <p:cNvGrpSpPr/>
          <p:nvPr/>
        </p:nvGrpSpPr>
        <p:grpSpPr>
          <a:xfrm>
            <a:off x="6946616" y="3523101"/>
            <a:ext cx="3045599" cy="1637619"/>
            <a:chOff x="6946616" y="3523101"/>
            <a:chExt cx="3045599" cy="163761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896B0D9-1D75-E312-B659-7F71E9861F01}"/>
                </a:ext>
              </a:extLst>
            </p:cNvPr>
            <p:cNvCxnSpPr>
              <a:cxnSpLocks/>
            </p:cNvCxnSpPr>
            <p:nvPr/>
          </p:nvCxnSpPr>
          <p:spPr>
            <a:xfrm>
              <a:off x="7194308" y="3679606"/>
              <a:ext cx="2618724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159C6F4-8684-979D-BF33-EDCA7027E8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14278" y="3668363"/>
              <a:ext cx="0" cy="116900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A5AEB60-5FD3-FBCB-6C32-673B6A34B3CE}"/>
                    </a:ext>
                  </a:extLst>
                </p:cNvPr>
                <p:cNvSpPr txBox="1"/>
                <p:nvPr/>
              </p:nvSpPr>
              <p:spPr>
                <a:xfrm>
                  <a:off x="6946616" y="3523101"/>
                  <a:ext cx="194091" cy="27961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𝜋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A5AEB60-5FD3-FBCB-6C32-673B6A34B3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6616" y="3523101"/>
                  <a:ext cx="194091" cy="279616"/>
                </a:xfrm>
                <a:prstGeom prst="rect">
                  <a:avLst/>
                </a:prstGeom>
                <a:blipFill>
                  <a:blip r:embed="rId5"/>
                  <a:stretch>
                    <a:fillRect l="-18750" r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8F26F8B-9EAE-2AE9-A84D-7EEAC357D814}"/>
                    </a:ext>
                  </a:extLst>
                </p:cNvPr>
                <p:cNvSpPr txBox="1"/>
                <p:nvPr/>
              </p:nvSpPr>
              <p:spPr>
                <a:xfrm>
                  <a:off x="9715986" y="4881104"/>
                  <a:ext cx="276229" cy="27961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lang="en-US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𝑞</m:t>
                            </m:r>
                          </m:e>
                          <m:sup>
                            <m:r>
                              <a:rPr lang="en-US" i="1" kern="1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8F26F8B-9EAE-2AE9-A84D-7EEAC357D8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5986" y="4881104"/>
                  <a:ext cx="276229" cy="279616"/>
                </a:xfrm>
                <a:prstGeom prst="rect">
                  <a:avLst/>
                </a:prstGeom>
                <a:blipFill>
                  <a:blip r:embed="rId6"/>
                  <a:stretch>
                    <a:fillRect l="-22727" r="-4545" b="-217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F9E653C-0F4B-84E6-B7D3-7CF793519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2023 Daniel Kirschen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F691CC8-95D9-1EB0-A7BA-72E1BC71C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646A6-6B76-9347-9EA0-ECEE7D8FD72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7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5EEB54A0-6CD3-C5E9-19FD-14B94B451A4B}"/>
              </a:ext>
            </a:extLst>
          </p:cNvPr>
          <p:cNvGrpSpPr/>
          <p:nvPr/>
        </p:nvGrpSpPr>
        <p:grpSpPr>
          <a:xfrm>
            <a:off x="674071" y="3978341"/>
            <a:ext cx="3017892" cy="2786716"/>
            <a:chOff x="674071" y="3978341"/>
            <a:chExt cx="3017892" cy="2786716"/>
          </a:xfrm>
        </p:grpSpPr>
        <p:sp>
          <p:nvSpPr>
            <p:cNvPr id="4" name="Line 22">
              <a:extLst>
                <a:ext uri="{FF2B5EF4-FFF2-40B4-BE49-F238E27FC236}">
                  <a16:creationId xmlns:a16="http://schemas.microsoft.com/office/drawing/2014/main" id="{CA353F72-2F3B-E3D8-C347-D05C346D5F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34560" y="3978341"/>
              <a:ext cx="0" cy="263522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5" name="Line 21">
              <a:extLst>
                <a:ext uri="{FF2B5EF4-FFF2-40B4-BE49-F238E27FC236}">
                  <a16:creationId xmlns:a16="http://schemas.microsoft.com/office/drawing/2014/main" id="{E5BB81AB-B149-2823-A90E-F1F48BF226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4071" y="6454012"/>
              <a:ext cx="290241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B863909-CAC0-836B-C0A9-94ED5C2F23AD}"/>
                    </a:ext>
                  </a:extLst>
                </p:cNvPr>
                <p:cNvSpPr txBox="1"/>
                <p:nvPr/>
              </p:nvSpPr>
              <p:spPr>
                <a:xfrm>
                  <a:off x="1017774" y="3998840"/>
                  <a:ext cx="70559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kern="12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𝑀𝐶</m:t>
                          </m:r>
                        </m:e>
                        <m:sub>
                          <m:r>
                            <a:rPr lang="en-US" b="0" i="1" kern="12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kern="120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i="1" kern="12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kern="12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kern="12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kern="120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r>
                    <a:rPr lang="en-US" dirty="0">
                      <a:effectLst/>
                    </a:rPr>
                    <a:t> </a:t>
                  </a:r>
                  <a:endParaRPr lang="en-US" b="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B863909-CAC0-836B-C0A9-94ED5C2F23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7774" y="3998840"/>
                  <a:ext cx="705598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8571" t="-8696" r="-25000" b="-391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E929635-7A87-FCB6-928B-C394432F94F2}"/>
                    </a:ext>
                  </a:extLst>
                </p:cNvPr>
                <p:cNvSpPr txBox="1"/>
                <p:nvPr/>
              </p:nvSpPr>
              <p:spPr>
                <a:xfrm>
                  <a:off x="3485770" y="6488058"/>
                  <a:ext cx="20619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E929635-7A87-FCB6-928B-C394432F94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5770" y="6488058"/>
                  <a:ext cx="206193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58824" r="-11765" b="-2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FECB88A-47C2-2A66-CB92-E001A95FF9BA}"/>
                </a:ext>
              </a:extLst>
            </p:cNvPr>
            <p:cNvSpPr/>
            <p:nvPr/>
          </p:nvSpPr>
          <p:spPr>
            <a:xfrm>
              <a:off x="831041" y="4248858"/>
              <a:ext cx="2592419" cy="1645914"/>
            </a:xfrm>
            <a:custGeom>
              <a:avLst/>
              <a:gdLst>
                <a:gd name="connsiteX0" fmla="*/ 0 w 3463290"/>
                <a:gd name="connsiteY0" fmla="*/ 1154430 h 1154430"/>
                <a:gd name="connsiteX1" fmla="*/ 2343150 w 3463290"/>
                <a:gd name="connsiteY1" fmla="*/ 857250 h 1154430"/>
                <a:gd name="connsiteX2" fmla="*/ 3463290 w 3463290"/>
                <a:gd name="connsiteY2" fmla="*/ 0 h 1154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63290" h="1154430">
                  <a:moveTo>
                    <a:pt x="0" y="1154430"/>
                  </a:moveTo>
                  <a:cubicBezTo>
                    <a:pt x="882967" y="1102042"/>
                    <a:pt x="1765935" y="1049655"/>
                    <a:pt x="2343150" y="857250"/>
                  </a:cubicBezTo>
                  <a:cubicBezTo>
                    <a:pt x="2920365" y="664845"/>
                    <a:pt x="3191827" y="332422"/>
                    <a:pt x="3463290" y="0"/>
                  </a:cubicBezTo>
                </a:path>
              </a:pathLst>
            </a:cu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72E7EFD-FACD-1FCF-C1AE-39A15A7EBCBC}"/>
              </a:ext>
            </a:extLst>
          </p:cNvPr>
          <p:cNvGrpSpPr/>
          <p:nvPr/>
        </p:nvGrpSpPr>
        <p:grpSpPr>
          <a:xfrm>
            <a:off x="4348700" y="3978341"/>
            <a:ext cx="2986820" cy="2789957"/>
            <a:chOff x="4348700" y="3978341"/>
            <a:chExt cx="2986820" cy="2789957"/>
          </a:xfrm>
        </p:grpSpPr>
        <p:sp>
          <p:nvSpPr>
            <p:cNvPr id="9" name="Line 22">
              <a:extLst>
                <a:ext uri="{FF2B5EF4-FFF2-40B4-BE49-F238E27FC236}">
                  <a16:creationId xmlns:a16="http://schemas.microsoft.com/office/drawing/2014/main" id="{C4C4065F-C649-0648-6F74-E37D068D2B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05425" y="3981582"/>
              <a:ext cx="0" cy="263522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10" name="Line 21">
              <a:extLst>
                <a:ext uri="{FF2B5EF4-FFF2-40B4-BE49-F238E27FC236}">
                  <a16:creationId xmlns:a16="http://schemas.microsoft.com/office/drawing/2014/main" id="{EBA1845C-50C9-137F-59C2-34DDD53C27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8700" y="6457253"/>
              <a:ext cx="283433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4B6756C-0489-8CA0-7362-9EC65498A559}"/>
                    </a:ext>
                  </a:extLst>
                </p:cNvPr>
                <p:cNvSpPr txBox="1"/>
                <p:nvPr/>
              </p:nvSpPr>
              <p:spPr>
                <a:xfrm>
                  <a:off x="4532726" y="3978341"/>
                  <a:ext cx="9532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kern="12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𝑀𝐶</m:t>
                          </m:r>
                        </m:e>
                        <m:sub>
                          <m:r>
                            <a:rPr lang="en-US" b="0" i="1" kern="12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kern="120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i="1" kern="12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kern="12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kern="12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kern="120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a14:m>
                  <a:r>
                    <a:rPr lang="en-US" dirty="0">
                      <a:effectLst/>
                    </a:rPr>
                    <a:t> </a:t>
                  </a:r>
                  <a:endParaRPr lang="en-US" b="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4B6756C-0489-8CA0-7362-9EC65498A5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2726" y="3978341"/>
                  <a:ext cx="95327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9211" t="-8696" r="-5263" b="-347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795F193-64B1-34F6-2C41-6598E5D2CC39}"/>
                    </a:ext>
                  </a:extLst>
                </p:cNvPr>
                <p:cNvSpPr txBox="1"/>
                <p:nvPr/>
              </p:nvSpPr>
              <p:spPr>
                <a:xfrm>
                  <a:off x="7054738" y="6491299"/>
                  <a:ext cx="28078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795F193-64B1-34F6-2C41-6598E5D2CC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4738" y="6491299"/>
                  <a:ext cx="280782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0435" b="-3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D5597FE9-7CA3-D590-F48D-E7EB03655A04}"/>
                </a:ext>
              </a:extLst>
            </p:cNvPr>
            <p:cNvSpPr/>
            <p:nvPr/>
          </p:nvSpPr>
          <p:spPr>
            <a:xfrm>
              <a:off x="4501989" y="4341751"/>
              <a:ext cx="1870828" cy="1645914"/>
            </a:xfrm>
            <a:custGeom>
              <a:avLst/>
              <a:gdLst>
                <a:gd name="connsiteX0" fmla="*/ 0 w 3463290"/>
                <a:gd name="connsiteY0" fmla="*/ 1154430 h 1154430"/>
                <a:gd name="connsiteX1" fmla="*/ 2343150 w 3463290"/>
                <a:gd name="connsiteY1" fmla="*/ 857250 h 1154430"/>
                <a:gd name="connsiteX2" fmla="*/ 3463290 w 3463290"/>
                <a:gd name="connsiteY2" fmla="*/ 0 h 1154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63290" h="1154430">
                  <a:moveTo>
                    <a:pt x="0" y="1154430"/>
                  </a:moveTo>
                  <a:cubicBezTo>
                    <a:pt x="882967" y="1102042"/>
                    <a:pt x="1765935" y="1049655"/>
                    <a:pt x="2343150" y="857250"/>
                  </a:cubicBezTo>
                  <a:cubicBezTo>
                    <a:pt x="2920365" y="664845"/>
                    <a:pt x="3191827" y="332422"/>
                    <a:pt x="3463290" y="0"/>
                  </a:cubicBezTo>
                </a:path>
              </a:pathLst>
            </a:cu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C66DCC2-AAC5-EA00-C215-C6E8EDF5550F}"/>
              </a:ext>
            </a:extLst>
          </p:cNvPr>
          <p:cNvGrpSpPr/>
          <p:nvPr/>
        </p:nvGrpSpPr>
        <p:grpSpPr>
          <a:xfrm>
            <a:off x="644757" y="5152052"/>
            <a:ext cx="9627303" cy="1625532"/>
            <a:chOff x="644757" y="5152052"/>
            <a:chExt cx="9627303" cy="16255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A5AEB60-5FD3-FBCB-6C32-673B6A34B3CE}"/>
                    </a:ext>
                  </a:extLst>
                </p:cNvPr>
                <p:cNvSpPr txBox="1"/>
                <p:nvPr/>
              </p:nvSpPr>
              <p:spPr>
                <a:xfrm>
                  <a:off x="644757" y="5152052"/>
                  <a:ext cx="1452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A5AEB60-5FD3-FBCB-6C32-673B6A34B3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757" y="5152052"/>
                  <a:ext cx="145285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30769" r="-2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E045D63-4594-7ACD-1CC5-B1A55D0B72B6}"/>
                </a:ext>
              </a:extLst>
            </p:cNvPr>
            <p:cNvGrpSpPr/>
            <p:nvPr/>
          </p:nvGrpSpPr>
          <p:grpSpPr>
            <a:xfrm>
              <a:off x="848530" y="5295954"/>
              <a:ext cx="9423530" cy="1481630"/>
              <a:chOff x="848530" y="5295954"/>
              <a:chExt cx="9423530" cy="1481630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D731D87C-498A-59DA-E815-E5C1A7C62E30}"/>
                  </a:ext>
                </a:extLst>
              </p:cNvPr>
              <p:cNvGrpSpPr/>
              <p:nvPr/>
            </p:nvGrpSpPr>
            <p:grpSpPr>
              <a:xfrm>
                <a:off x="2690852" y="5295954"/>
                <a:ext cx="206769" cy="1478389"/>
                <a:chOff x="2690852" y="5295954"/>
                <a:chExt cx="206769" cy="1478389"/>
              </a:xfrm>
            </p:grpSpPr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E159C6F4-8684-979D-BF33-EDCA7027E8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91323" y="5295954"/>
                  <a:ext cx="0" cy="115805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48F26F8B-9EAE-2AE9-A84D-7EEAC357D81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90852" y="6497344"/>
                      <a:ext cx="20676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48F26F8B-9EAE-2AE9-A84D-7EEAC357D81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0852" y="6497344"/>
                      <a:ext cx="206769" cy="27699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38889" r="-22222" b="-2608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230723BA-4CD9-6631-76C7-273DCB4BA0B7}"/>
                  </a:ext>
                </a:extLst>
              </p:cNvPr>
              <p:cNvGrpSpPr/>
              <p:nvPr/>
            </p:nvGrpSpPr>
            <p:grpSpPr>
              <a:xfrm>
                <a:off x="5842418" y="5296096"/>
                <a:ext cx="280781" cy="1481488"/>
                <a:chOff x="5842418" y="5296096"/>
                <a:chExt cx="280781" cy="1481488"/>
              </a:xfrm>
            </p:grpSpPr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066A4228-8B41-3D18-0E5E-2437A63913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985987" y="5296096"/>
                  <a:ext cx="0" cy="115805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B66F4DE1-F51E-9FE9-B57C-088DF01D7BE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42418" y="6500585"/>
                      <a:ext cx="28078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B66F4DE1-F51E-9FE9-B57C-088DF01D7BE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42418" y="6500585"/>
                      <a:ext cx="280781" cy="2769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17391" r="-8696" b="-2608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38EF727A-476C-99A8-5C59-0A2AEA64E7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8530" y="5311265"/>
                <a:ext cx="942353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5C184E8-E9B6-EA26-F116-7C3DCBBDDC3C}"/>
              </a:ext>
            </a:extLst>
          </p:cNvPr>
          <p:cNvGrpSpPr/>
          <p:nvPr/>
        </p:nvGrpSpPr>
        <p:grpSpPr>
          <a:xfrm>
            <a:off x="3616614" y="3981582"/>
            <a:ext cx="7584405" cy="2796002"/>
            <a:chOff x="3616614" y="3981582"/>
            <a:chExt cx="7584405" cy="279600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3854148-27B9-A4C1-B639-A5907F54AEBC}"/>
                </a:ext>
              </a:extLst>
            </p:cNvPr>
            <p:cNvGrpSpPr/>
            <p:nvPr/>
          </p:nvGrpSpPr>
          <p:grpSpPr>
            <a:xfrm>
              <a:off x="7912503" y="3981582"/>
              <a:ext cx="3288516" cy="2796002"/>
              <a:chOff x="2796388" y="2152649"/>
              <a:chExt cx="4498743" cy="2796002"/>
            </a:xfrm>
          </p:grpSpPr>
          <p:sp>
            <p:nvSpPr>
              <p:cNvPr id="29" name="Line 22">
                <a:extLst>
                  <a:ext uri="{FF2B5EF4-FFF2-40B4-BE49-F238E27FC236}">
                    <a16:creationId xmlns:a16="http://schemas.microsoft.com/office/drawing/2014/main" id="{817450D6-1F9E-E5AA-9932-C77DD465C8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10791" y="2152649"/>
                <a:ext cx="0" cy="263522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30" name="Line 21">
                <a:extLst>
                  <a:ext uri="{FF2B5EF4-FFF2-40B4-BE49-F238E27FC236}">
                    <a16:creationId xmlns:a16="http://schemas.microsoft.com/office/drawing/2014/main" id="{FF0214CB-9041-897D-67E7-D8DAE6B005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96388" y="4625079"/>
                <a:ext cx="4454282" cy="324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201ADAA7-E0E2-E587-9F90-5B03D925D657}"/>
                      </a:ext>
                    </a:extLst>
                  </p:cNvPr>
                  <p:cNvSpPr txBox="1"/>
                  <p:nvPr/>
                </p:nvSpPr>
                <p:spPr>
                  <a:xfrm>
                    <a:off x="3157253" y="2164924"/>
                    <a:ext cx="161785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i="1" kern="120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kern="120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b="0" i="1" kern="120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b="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  <m:r>
                          <a:rPr lang="en-US" b="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a14:m>
                    <a:r>
                      <a:rPr lang="en-US" dirty="0">
                        <a:effectLst/>
                      </a:rPr>
                      <a:t> </a:t>
                    </a:r>
                    <a:endParaRPr lang="en-US" b="0" dirty="0"/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201ADAA7-E0E2-E587-9F90-5B03D925D6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57253" y="2164924"/>
                    <a:ext cx="1617858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4255" t="-9091" r="-5319" b="-4090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477E8A74-CA71-F688-C82A-86B05D6D605F}"/>
                      </a:ext>
                    </a:extLst>
                  </p:cNvPr>
                  <p:cNvSpPr txBox="1"/>
                  <p:nvPr/>
                </p:nvSpPr>
                <p:spPr>
                  <a:xfrm>
                    <a:off x="7042155" y="4662366"/>
                    <a:ext cx="25297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a14:m>
                    <a:r>
                      <a:rPr lang="en-US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477E8A74-CA71-F688-C82A-86B05D6D605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42155" y="4662366"/>
                    <a:ext cx="252976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46667" r="-13333" b="-2608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AE82655E-39E3-4FDD-44B8-43C0DBEB4637}"/>
                  </a:ext>
                </a:extLst>
              </p:cNvPr>
              <p:cNvSpPr/>
              <p:nvPr/>
            </p:nvSpPr>
            <p:spPr>
              <a:xfrm>
                <a:off x="3006090" y="2512818"/>
                <a:ext cx="3778567" cy="1645914"/>
              </a:xfrm>
              <a:custGeom>
                <a:avLst/>
                <a:gdLst>
                  <a:gd name="connsiteX0" fmla="*/ 0 w 3463290"/>
                  <a:gd name="connsiteY0" fmla="*/ 1154430 h 1154430"/>
                  <a:gd name="connsiteX1" fmla="*/ 2343150 w 3463290"/>
                  <a:gd name="connsiteY1" fmla="*/ 857250 h 1154430"/>
                  <a:gd name="connsiteX2" fmla="*/ 3463290 w 3463290"/>
                  <a:gd name="connsiteY2" fmla="*/ 0 h 1154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63290" h="1154430">
                    <a:moveTo>
                      <a:pt x="0" y="1154430"/>
                    </a:moveTo>
                    <a:cubicBezTo>
                      <a:pt x="882967" y="1102042"/>
                      <a:pt x="1765935" y="1049655"/>
                      <a:pt x="2343150" y="857250"/>
                    </a:cubicBezTo>
                    <a:cubicBezTo>
                      <a:pt x="2920365" y="664845"/>
                      <a:pt x="3191827" y="332422"/>
                      <a:pt x="3463290" y="0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3E70D33D-CD60-ACD6-D377-3CDA274FD4D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05072" y="3467163"/>
                <a:ext cx="0" cy="115805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2A17D7CF-2234-DB5A-114B-A3E13E050B6A}"/>
                      </a:ext>
                    </a:extLst>
                  </p:cNvPr>
                  <p:cNvSpPr txBox="1"/>
                  <p:nvPr/>
                </p:nvSpPr>
                <p:spPr>
                  <a:xfrm>
                    <a:off x="5477540" y="4671652"/>
                    <a:ext cx="106681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2A17D7CF-2234-DB5A-114B-A3E13E050B6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77540" y="4671652"/>
                    <a:ext cx="1066819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8065" r="-3226" b="-2608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7" name="Cross 36">
              <a:extLst>
                <a:ext uri="{FF2B5EF4-FFF2-40B4-BE49-F238E27FC236}">
                  <a16:creationId xmlns:a16="http://schemas.microsoft.com/office/drawing/2014/main" id="{933249B5-2C69-215B-D3AB-2B1091F84C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16614" y="5587012"/>
              <a:ext cx="365760" cy="365760"/>
            </a:xfrm>
            <a:prstGeom prst="plus">
              <a:avLst>
                <a:gd name="adj" fmla="val 39706"/>
              </a:avLst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E0F681B-31FC-96A2-8548-940DC520E710}"/>
                </a:ext>
              </a:extLst>
            </p:cNvPr>
            <p:cNvGrpSpPr/>
            <p:nvPr/>
          </p:nvGrpSpPr>
          <p:grpSpPr>
            <a:xfrm>
              <a:off x="7229839" y="5647972"/>
              <a:ext cx="365760" cy="243840"/>
              <a:chOff x="7157324" y="5567082"/>
              <a:chExt cx="365760" cy="243840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36EC7D22-9F3C-0B95-AC6D-2D8C71BDE069}"/>
                  </a:ext>
                </a:extLst>
              </p:cNvPr>
              <p:cNvSpPr/>
              <p:nvPr/>
            </p:nvSpPr>
            <p:spPr>
              <a:xfrm>
                <a:off x="7157324" y="5567082"/>
                <a:ext cx="365760" cy="91440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1F6CC110-AB7A-9330-8BB9-D064364B4CBD}"/>
                  </a:ext>
                </a:extLst>
              </p:cNvPr>
              <p:cNvSpPr/>
              <p:nvPr/>
            </p:nvSpPr>
            <p:spPr>
              <a:xfrm>
                <a:off x="7157324" y="5719482"/>
                <a:ext cx="365760" cy="91440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5" name="Title 14">
            <a:extLst>
              <a:ext uri="{FF2B5EF4-FFF2-40B4-BE49-F238E27FC236}">
                <a16:creationId xmlns:a16="http://schemas.microsoft.com/office/drawing/2014/main" id="{1D180F48-F9F4-708E-FFF6-18EC042D7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supply function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39490DF-0EA8-E8FA-BB21-152A5139B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55668"/>
            <a:ext cx="10701863" cy="224755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Each supplier comes to the market with its own marginal cost function</a:t>
            </a:r>
          </a:p>
          <a:p>
            <a:r>
              <a:rPr lang="en-US" dirty="0"/>
              <a:t>Each of these function shows how much it is willing to sell as a function of the price</a:t>
            </a:r>
          </a:p>
          <a:p>
            <a:r>
              <a:rPr lang="en-US" dirty="0"/>
              <a:t>The inverse supply function is the aggregation of each supplier’s marginal cost function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B0EB08D-F558-70CD-3E68-E28BCCA2A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2023 Daniel Kirschen</a:t>
            </a:r>
            <a:endParaRPr lang="en-US" dirty="0"/>
          </a:p>
        </p:txBody>
      </p:sp>
      <p:sp>
        <p:nvSpPr>
          <p:cNvPr id="42" name="Slide Number Placeholder 41">
            <a:extLst>
              <a:ext uri="{FF2B5EF4-FFF2-40B4-BE49-F238E27FC236}">
                <a16:creationId xmlns:a16="http://schemas.microsoft.com/office/drawing/2014/main" id="{DA0CC340-59CA-D85C-5F93-09E6F8C3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646A6-6B76-9347-9EA0-ECEE7D8FD72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845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1D180F48-F9F4-708E-FFF6-18EC042D7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009363"/>
          </a:xfrm>
        </p:spPr>
        <p:txBody>
          <a:bodyPr anchor="ctr">
            <a:normAutofit/>
          </a:bodyPr>
          <a:lstStyle/>
          <a:p>
            <a:r>
              <a:rPr lang="en-US" dirty="0"/>
              <a:t>Inverse supply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15">
                <a:extLst>
                  <a:ext uri="{FF2B5EF4-FFF2-40B4-BE49-F238E27FC236}">
                    <a16:creationId xmlns:a16="http://schemas.microsoft.com/office/drawing/2014/main" id="{139490DF-0EA8-E8FA-BB21-152A5139B323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39788" y="1555668"/>
                <a:ext cx="5157787" cy="463399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Inverse supply function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ffectLst/>
                  </a:rPr>
                  <a:t> </a:t>
                </a:r>
                <a:endParaRPr lang="en-US" dirty="0"/>
              </a:p>
              <a:p>
                <a:pPr lvl="1"/>
                <a:r>
                  <a:rPr lang="en-US" dirty="0"/>
                  <a:t>Price at which the suppliers will sell a quantity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Supply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Quantity that the suppliers will sell at a price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Describes the supply side of the market: the aggregated </a:t>
                </a:r>
                <a:r>
                  <a:rPr lang="en-US" i="1" dirty="0"/>
                  <a:t>willingness to sell</a:t>
                </a:r>
              </a:p>
            </p:txBody>
          </p:sp>
        </mc:Choice>
        <mc:Fallback xmlns="">
          <p:sp>
            <p:nvSpPr>
              <p:cNvPr id="16" name="Content Placeholder 15">
                <a:extLst>
                  <a:ext uri="{FF2B5EF4-FFF2-40B4-BE49-F238E27FC236}">
                    <a16:creationId xmlns:a16="http://schemas.microsoft.com/office/drawing/2014/main" id="{139490DF-0EA8-E8FA-BB21-152A5139B3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9788" y="1555668"/>
                <a:ext cx="5157787" cy="4633995"/>
              </a:xfrm>
              <a:blipFill>
                <a:blip r:embed="rId2"/>
                <a:stretch>
                  <a:fillRect l="-1966" t="-2459" r="-1966" b="-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83854148-27B9-A4C1-B639-A5907F54AEBC}"/>
              </a:ext>
            </a:extLst>
          </p:cNvPr>
          <p:cNvGrpSpPr/>
          <p:nvPr/>
        </p:nvGrpSpPr>
        <p:grpSpPr>
          <a:xfrm>
            <a:off x="6906478" y="1669209"/>
            <a:ext cx="4498743" cy="4392277"/>
            <a:chOff x="2796388" y="2152649"/>
            <a:chExt cx="4498743" cy="2786716"/>
          </a:xfrm>
        </p:grpSpPr>
        <p:sp>
          <p:nvSpPr>
            <p:cNvPr id="29" name="Line 22">
              <a:extLst>
                <a:ext uri="{FF2B5EF4-FFF2-40B4-BE49-F238E27FC236}">
                  <a16:creationId xmlns:a16="http://schemas.microsoft.com/office/drawing/2014/main" id="{817450D6-1F9E-E5AA-9932-C77DD465C8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10791" y="2152649"/>
              <a:ext cx="0" cy="263522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30" name="Line 21">
              <a:extLst>
                <a:ext uri="{FF2B5EF4-FFF2-40B4-BE49-F238E27FC236}">
                  <a16:creationId xmlns:a16="http://schemas.microsoft.com/office/drawing/2014/main" id="{FF0214CB-9041-897D-67E7-D8DAE6B005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96388" y="4625079"/>
              <a:ext cx="4454282" cy="324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01ADAA7-E0E2-E587-9F90-5B03D925D657}"/>
                    </a:ext>
                  </a:extLst>
                </p:cNvPr>
                <p:cNvSpPr txBox="1"/>
                <p:nvPr/>
              </p:nvSpPr>
              <p:spPr>
                <a:xfrm>
                  <a:off x="3157253" y="2164924"/>
                  <a:ext cx="161785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 defTabSz="717804">
                    <a:spcAft>
                      <a:spcPts val="600"/>
                    </a:spcAft>
                  </a:pP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826" i="1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lang="en-US" sz="2826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𝜋</m:t>
                          </m:r>
                          <m:r>
                            <a:rPr lang="en-US" sz="2826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</m:t>
                          </m:r>
                          <m:r>
                            <a:rPr lang="en-US" sz="2826" i="1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𝑆</m:t>
                          </m:r>
                        </m:e>
                        <m:sup>
                          <m:r>
                            <a:rPr lang="en-US" sz="2826" i="1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p>
                      </m:sSup>
                      <m:r>
                        <a:rPr lang="en-US" sz="2826" i="1" kern="1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lang="en-US" sz="2826" i="1" kern="1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𝑞</m:t>
                      </m:r>
                      <m:r>
                        <a:rPr lang="en-US" sz="2826" i="1" kern="1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a14:m>
                  <a:r>
                    <a:rPr lang="en-US" sz="282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rPr>
                    <a:t> </a:t>
                  </a:r>
                  <a:endParaRPr lang="en-US" b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01ADAA7-E0E2-E587-9F90-5B03D925D6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7253" y="2164924"/>
                  <a:ext cx="1617858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2500" r="-12500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477E8A74-CA71-F688-C82A-86B05D6D605F}"/>
                    </a:ext>
                  </a:extLst>
                </p:cNvPr>
                <p:cNvSpPr txBox="1"/>
                <p:nvPr/>
              </p:nvSpPr>
              <p:spPr>
                <a:xfrm>
                  <a:off x="7042155" y="4662366"/>
                  <a:ext cx="25297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 defTabSz="717804">
                    <a:spcAft>
                      <a:spcPts val="600"/>
                    </a:spcAft>
                  </a:pPr>
                  <a14:m>
                    <m:oMath xmlns:m="http://schemas.openxmlformats.org/officeDocument/2006/math">
                      <m:r>
                        <a:rPr lang="en-US" sz="2826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𝑞</m:t>
                      </m:r>
                    </m:oMath>
                  </a14:m>
                  <a:r>
                    <a:rPr lang="en-US" sz="2826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rPr>
                    <a:t> </a:t>
                  </a:r>
                  <a:endParaRPr lang="en-US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477E8A74-CA71-F688-C82A-86B05D6D60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2155" y="4662366"/>
                  <a:ext cx="252976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50000" r="-13636" b="-2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AE82655E-39E3-4FDD-44B8-43C0DBEB4637}"/>
                </a:ext>
              </a:extLst>
            </p:cNvPr>
            <p:cNvSpPr/>
            <p:nvPr/>
          </p:nvSpPr>
          <p:spPr>
            <a:xfrm>
              <a:off x="3006090" y="2512818"/>
              <a:ext cx="3778567" cy="1645914"/>
            </a:xfrm>
            <a:custGeom>
              <a:avLst/>
              <a:gdLst>
                <a:gd name="connsiteX0" fmla="*/ 0 w 3463290"/>
                <a:gd name="connsiteY0" fmla="*/ 1154430 h 1154430"/>
                <a:gd name="connsiteX1" fmla="*/ 2343150 w 3463290"/>
                <a:gd name="connsiteY1" fmla="*/ 857250 h 1154430"/>
                <a:gd name="connsiteX2" fmla="*/ 3463290 w 3463290"/>
                <a:gd name="connsiteY2" fmla="*/ 0 h 1154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63290" h="1154430">
                  <a:moveTo>
                    <a:pt x="0" y="1154430"/>
                  </a:moveTo>
                  <a:cubicBezTo>
                    <a:pt x="882967" y="1102042"/>
                    <a:pt x="1765935" y="1049655"/>
                    <a:pt x="2343150" y="857250"/>
                  </a:cubicBezTo>
                  <a:cubicBezTo>
                    <a:pt x="2920365" y="664845"/>
                    <a:pt x="3191827" y="332422"/>
                    <a:pt x="3463290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C4AB25-B608-683C-0CF7-1957E990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2023 Daniel Kirschen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CDB2DB-6F41-4AED-B8C8-096C01CC7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646A6-6B76-9347-9EA0-ECEE7D8FD72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74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909DCDE-8563-3377-D735-73E9FDE99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Consumer’s perspective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1D7CC78-6B08-87DD-38FB-1860BE539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Shall I buy a T-shirt?</a:t>
            </a:r>
          </a:p>
          <a:p>
            <a:r>
              <a:rPr lang="en-US" dirty="0"/>
              <a:t>What factors do I consider when making that decision?</a:t>
            </a:r>
          </a:p>
          <a:p>
            <a:pPr lvl="1"/>
            <a:r>
              <a:rPr lang="en-US" dirty="0"/>
              <a:t>How expensive is the T-shirt?</a:t>
            </a:r>
          </a:p>
          <a:p>
            <a:pPr lvl="1"/>
            <a:r>
              <a:rPr lang="en-US" dirty="0"/>
              <a:t>How much enjoyment/utility will I get from this T-shirt?</a:t>
            </a:r>
          </a:p>
          <a:p>
            <a:pPr lvl="1"/>
            <a:r>
              <a:rPr lang="en-US" dirty="0"/>
              <a:t>What else could I buy with this money?</a:t>
            </a:r>
          </a:p>
          <a:p>
            <a:r>
              <a:rPr lang="en-US" dirty="0"/>
              <a:t>Different people </a:t>
            </a:r>
            <a:r>
              <a:rPr lang="en-US" dirty="0">
                <a:sym typeface="Wingdings" pitchFamily="2" charset="2"/>
              </a:rPr>
              <a:t> different </a:t>
            </a:r>
            <a:r>
              <a:rPr lang="en-US" dirty="0"/>
              <a:t>decisions</a:t>
            </a:r>
          </a:p>
          <a:p>
            <a:r>
              <a:rPr lang="en-US" dirty="0"/>
              <a:t>Depending on the price: </a:t>
            </a:r>
          </a:p>
          <a:p>
            <a:pPr lvl="1"/>
            <a:r>
              <a:rPr lang="en-US" dirty="0"/>
              <a:t>Some people will buy a T-shirt, other people will not</a:t>
            </a:r>
          </a:p>
          <a:p>
            <a:pPr lvl="1"/>
            <a:r>
              <a:rPr lang="en-US" dirty="0"/>
              <a:t>Depends on their </a:t>
            </a:r>
            <a:r>
              <a:rPr lang="en-US" i="1" dirty="0"/>
              <a:t>marginal utility</a:t>
            </a:r>
          </a:p>
          <a:p>
            <a:r>
              <a:rPr lang="en-US" dirty="0"/>
              <a:t>Marginal utility &gt; price </a:t>
            </a:r>
            <a:r>
              <a:rPr lang="en-US" dirty="0">
                <a:sym typeface="Wingdings" pitchFamily="2" charset="2"/>
              </a:rPr>
              <a:t> buy</a:t>
            </a:r>
          </a:p>
          <a:p>
            <a:r>
              <a:rPr lang="en-US" dirty="0"/>
              <a:t>Marginal utility &lt; price </a:t>
            </a:r>
            <a:r>
              <a:rPr lang="en-US" dirty="0">
                <a:sym typeface="Wingdings" pitchFamily="2" charset="2"/>
              </a:rPr>
              <a:t> don’t buy</a:t>
            </a:r>
            <a:endParaRPr lang="en-US" dirty="0"/>
          </a:p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5A3C05-1933-1712-D809-2B911731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2023 Daniel Kirschen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15C443-655B-15D8-8334-85F243092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646A6-6B76-9347-9EA0-ECEE7D8FD72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2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charset="0"/>
                <a:ea typeface="ＭＳ Ｐゴシック" charset="0"/>
                <a:cs typeface="ＭＳ Ｐゴシック" charset="0"/>
              </a:rPr>
              <a:t>Why vertical integration?</a:t>
            </a:r>
          </a:p>
        </p:txBody>
      </p:sp>
      <p:sp>
        <p:nvSpPr>
          <p:cNvPr id="5122" name="Rectangle 10"/>
          <p:cNvSpPr>
            <a:spLocks noGrp="1" noChangeArrowheads="1"/>
          </p:cNvSpPr>
          <p:nvPr>
            <p:ph idx="1"/>
          </p:nvPr>
        </p:nvSpPr>
        <p:spPr>
          <a:xfrm>
            <a:off x="838200" y="1555668"/>
            <a:ext cx="7678479" cy="4621295"/>
          </a:xfrm>
        </p:spPr>
        <p:txBody>
          <a:bodyPr/>
          <a:lstStyle/>
          <a:p>
            <a:r>
              <a:rPr lang="en-GB" dirty="0">
                <a:latin typeface="Calibri" charset="0"/>
                <a:ea typeface="ＭＳ Ｐゴシック" charset="0"/>
                <a:cs typeface="ＭＳ Ｐゴシック" charset="0"/>
              </a:rPr>
              <a:t>Used to be considered more efficient</a:t>
            </a:r>
          </a:p>
          <a:p>
            <a:r>
              <a:rPr lang="en-GB" dirty="0">
                <a:latin typeface="Calibri" charset="0"/>
                <a:ea typeface="ＭＳ Ｐゴシック" charset="0"/>
                <a:cs typeface="ＭＳ Ｐゴシック" charset="0"/>
              </a:rPr>
              <a:t>Issues:</a:t>
            </a:r>
          </a:p>
          <a:p>
            <a:pPr lvl="1"/>
            <a:r>
              <a:rPr lang="en-GB" dirty="0">
                <a:latin typeface="Calibri" charset="0"/>
                <a:ea typeface="ＭＳ Ｐゴシック" charset="0"/>
                <a:cs typeface="ＭＳ Ｐゴシック" charset="0"/>
              </a:rPr>
              <a:t>Lack of transparency</a:t>
            </a:r>
          </a:p>
          <a:p>
            <a:pPr lvl="1"/>
            <a:r>
              <a:rPr lang="en-GB" dirty="0">
                <a:latin typeface="Calibri" charset="0"/>
                <a:ea typeface="ＭＳ Ｐゴシック" charset="0"/>
                <a:cs typeface="ＭＳ Ｐゴシック" charset="0"/>
              </a:rPr>
              <a:t>Poor internal communication in very large organizations</a:t>
            </a:r>
          </a:p>
          <a:p>
            <a:endParaRPr lang="en-GB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8779045" y="948259"/>
            <a:ext cx="2751584" cy="3820616"/>
            <a:chOff x="5472504" y="980728"/>
            <a:chExt cx="2751584" cy="3820616"/>
          </a:xfrm>
        </p:grpSpPr>
        <p:sp>
          <p:nvSpPr>
            <p:cNvPr id="241666" name="Rectangle 2"/>
            <p:cNvSpPr>
              <a:spLocks noChangeArrowheads="1"/>
            </p:cNvSpPr>
            <p:nvPr/>
          </p:nvSpPr>
          <p:spPr bwMode="auto">
            <a:xfrm>
              <a:off x="5472504" y="980728"/>
              <a:ext cx="2751584" cy="38206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n w="57150" cmpd="sng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41669" name="Text Box 5"/>
            <p:cNvSpPr txBox="1">
              <a:spLocks noChangeArrowheads="1"/>
            </p:cNvSpPr>
            <p:nvPr/>
          </p:nvSpPr>
          <p:spPr bwMode="auto">
            <a:xfrm>
              <a:off x="5538713" y="1059696"/>
              <a:ext cx="2609850" cy="914400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ffectLst/>
          </p:spPr>
          <p:txBody>
            <a:bodyPr anchor="ctr" anchorCtr="1"/>
            <a:lstStyle/>
            <a:p>
              <a:pPr algn="ctr">
                <a:defRPr/>
              </a:pPr>
              <a:r>
                <a:rPr lang="en-US"/>
                <a:t>Generation</a:t>
              </a:r>
            </a:p>
          </p:txBody>
        </p:sp>
        <p:sp>
          <p:nvSpPr>
            <p:cNvPr id="241670" name="Text Box 6"/>
            <p:cNvSpPr txBox="1">
              <a:spLocks noChangeArrowheads="1"/>
            </p:cNvSpPr>
            <p:nvPr/>
          </p:nvSpPr>
          <p:spPr bwMode="auto">
            <a:xfrm>
              <a:off x="5538713" y="1974096"/>
              <a:ext cx="2609850" cy="914400"/>
            </a:xfrm>
            <a:prstGeom prst="rect">
              <a:avLst/>
            </a:prstGeom>
            <a:solidFill>
              <a:srgbClr val="00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algn="ctr">
                <a:defRPr/>
              </a:pPr>
              <a:r>
                <a:rPr lang="en-US"/>
                <a:t>Transmission</a:t>
              </a:r>
            </a:p>
          </p:txBody>
        </p:sp>
        <p:sp>
          <p:nvSpPr>
            <p:cNvPr id="241671" name="Text Box 7"/>
            <p:cNvSpPr txBox="1">
              <a:spLocks noChangeArrowheads="1"/>
            </p:cNvSpPr>
            <p:nvPr/>
          </p:nvSpPr>
          <p:spPr bwMode="auto">
            <a:xfrm>
              <a:off x="5538713" y="2888496"/>
              <a:ext cx="2609850" cy="914400"/>
            </a:xfrm>
            <a:prstGeom prst="rect">
              <a:avLst/>
            </a:prstGeom>
            <a:solidFill>
              <a:srgbClr val="FF99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algn="ctr">
                <a:defRPr/>
              </a:pPr>
              <a:r>
                <a:rPr lang="en-US"/>
                <a:t>Distribution</a:t>
              </a:r>
            </a:p>
          </p:txBody>
        </p:sp>
        <p:sp>
          <p:nvSpPr>
            <p:cNvPr id="241672" name="Text Box 8"/>
            <p:cNvSpPr txBox="1">
              <a:spLocks noChangeArrowheads="1"/>
            </p:cNvSpPr>
            <p:nvPr/>
          </p:nvSpPr>
          <p:spPr bwMode="auto">
            <a:xfrm>
              <a:off x="5540301" y="3802896"/>
              <a:ext cx="2609850" cy="914400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ffectLst/>
          </p:spPr>
          <p:txBody>
            <a:bodyPr anchor="ctr" anchorCtr="1"/>
            <a:lstStyle/>
            <a:p>
              <a:pPr algn="ctr">
                <a:defRPr/>
              </a:pPr>
              <a:r>
                <a:rPr lang="en-US" dirty="0"/>
                <a:t>Retail</a:t>
              </a:r>
            </a:p>
          </p:txBody>
        </p:sp>
      </p:grpSp>
      <p:sp>
        <p:nvSpPr>
          <p:cNvPr id="6" name="Oval 5"/>
          <p:cNvSpPr/>
          <p:nvPr/>
        </p:nvSpPr>
        <p:spPr>
          <a:xfrm>
            <a:off x="8958661" y="5628779"/>
            <a:ext cx="2448272" cy="8640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</a:t>
            </a:r>
          </a:p>
        </p:txBody>
      </p:sp>
      <p:sp>
        <p:nvSpPr>
          <p:cNvPr id="7" name="Up-Down Arrow 6"/>
          <p:cNvSpPr/>
          <p:nvPr/>
        </p:nvSpPr>
        <p:spPr>
          <a:xfrm>
            <a:off x="9966773" y="4836691"/>
            <a:ext cx="432048" cy="720080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69EFB1-29D7-D3C1-2E20-065383B24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2023 Daniel Kirschen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50F366-846A-81A1-6953-9ECF0425D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646A6-6B76-9347-9EA0-ECEE7D8FD7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16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A10C9F1-B6E0-9166-A6CA-A91C5C21D563}"/>
              </a:ext>
            </a:extLst>
          </p:cNvPr>
          <p:cNvGrpSpPr/>
          <p:nvPr/>
        </p:nvGrpSpPr>
        <p:grpSpPr>
          <a:xfrm>
            <a:off x="7511147" y="2388326"/>
            <a:ext cx="4408484" cy="2790257"/>
            <a:chOff x="240828" y="2027458"/>
            <a:chExt cx="4408484" cy="2790257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3854148-27B9-A4C1-B639-A5907F54AEBC}"/>
                </a:ext>
              </a:extLst>
            </p:cNvPr>
            <p:cNvGrpSpPr/>
            <p:nvPr/>
          </p:nvGrpSpPr>
          <p:grpSpPr>
            <a:xfrm>
              <a:off x="240828" y="2027458"/>
              <a:ext cx="4408484" cy="2790257"/>
              <a:chOff x="1264254" y="2149108"/>
              <a:chExt cx="6030877" cy="2790257"/>
            </a:xfrm>
          </p:grpSpPr>
          <p:sp>
            <p:nvSpPr>
              <p:cNvPr id="29" name="Line 22">
                <a:extLst>
                  <a:ext uri="{FF2B5EF4-FFF2-40B4-BE49-F238E27FC236}">
                    <a16:creationId xmlns:a16="http://schemas.microsoft.com/office/drawing/2014/main" id="{817450D6-1F9E-E5AA-9932-C77DD465C8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10791" y="2152649"/>
                <a:ext cx="0" cy="263522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30" name="Line 21">
                <a:extLst>
                  <a:ext uri="{FF2B5EF4-FFF2-40B4-BE49-F238E27FC236}">
                    <a16:creationId xmlns:a16="http://schemas.microsoft.com/office/drawing/2014/main" id="{FF0214CB-9041-897D-67E7-D8DAE6B005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96388" y="4625079"/>
                <a:ext cx="4454282" cy="324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201ADAA7-E0E2-E587-9F90-5B03D925D657}"/>
                      </a:ext>
                    </a:extLst>
                  </p:cNvPr>
                  <p:cNvSpPr txBox="1"/>
                  <p:nvPr/>
                </p:nvSpPr>
                <p:spPr>
                  <a:xfrm>
                    <a:off x="1264254" y="2149108"/>
                    <a:ext cx="166356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i="1" kern="120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b="0" i="1" kern="120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b="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  <m:r>
                          <a:rPr lang="en-US" b="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a14:m>
                    <a:r>
                      <a:rPr lang="en-US" dirty="0">
                        <a:effectLst/>
                      </a:rPr>
                      <a:t> </a:t>
                    </a:r>
                    <a:endParaRPr lang="en-US" b="0" dirty="0"/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201ADAA7-E0E2-E587-9F90-5B03D925D6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64254" y="2149108"/>
                    <a:ext cx="1663561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4167" t="-4545" r="-5208" b="-4090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477E8A74-CA71-F688-C82A-86B05D6D605F}"/>
                      </a:ext>
                    </a:extLst>
                  </p:cNvPr>
                  <p:cNvSpPr txBox="1"/>
                  <p:nvPr/>
                </p:nvSpPr>
                <p:spPr>
                  <a:xfrm>
                    <a:off x="7042155" y="4662366"/>
                    <a:ext cx="25297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a14:m>
                    <a:r>
                      <a:rPr lang="en-US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477E8A74-CA71-F688-C82A-86B05D6D605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42155" y="4662366"/>
                    <a:ext cx="252976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3750" r="-12500" b="-2608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42B3AA12-5A05-8EB1-CC52-C4AC2399CE7F}"/>
                </a:ext>
              </a:extLst>
            </p:cNvPr>
            <p:cNvSpPr/>
            <p:nvPr/>
          </p:nvSpPr>
          <p:spPr>
            <a:xfrm>
              <a:off x="1524000" y="2321857"/>
              <a:ext cx="2743200" cy="1649505"/>
            </a:xfrm>
            <a:custGeom>
              <a:avLst/>
              <a:gdLst>
                <a:gd name="connsiteX0" fmla="*/ 0 w 2743200"/>
                <a:gd name="connsiteY0" fmla="*/ 0 h 1649505"/>
                <a:gd name="connsiteX1" fmla="*/ 331694 w 2743200"/>
                <a:gd name="connsiteY1" fmla="*/ 546847 h 1649505"/>
                <a:gd name="connsiteX2" fmla="*/ 1434353 w 2743200"/>
                <a:gd name="connsiteY2" fmla="*/ 1326776 h 1649505"/>
                <a:gd name="connsiteX3" fmla="*/ 2743200 w 2743200"/>
                <a:gd name="connsiteY3" fmla="*/ 1649505 h 1649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43200" h="1649505">
                  <a:moveTo>
                    <a:pt x="0" y="0"/>
                  </a:moveTo>
                  <a:cubicBezTo>
                    <a:pt x="46317" y="162859"/>
                    <a:pt x="92635" y="325718"/>
                    <a:pt x="331694" y="546847"/>
                  </a:cubicBezTo>
                  <a:cubicBezTo>
                    <a:pt x="570753" y="767976"/>
                    <a:pt x="1032435" y="1143000"/>
                    <a:pt x="1434353" y="1326776"/>
                  </a:cubicBezTo>
                  <a:cubicBezTo>
                    <a:pt x="1836271" y="1510552"/>
                    <a:pt x="2289735" y="1580028"/>
                    <a:pt x="2743200" y="1649505"/>
                  </a:cubicBezTo>
                </a:path>
              </a:pathLst>
            </a:cu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itle 9">
            <a:extLst>
              <a:ext uri="{FF2B5EF4-FFF2-40B4-BE49-F238E27FC236}">
                <a16:creationId xmlns:a16="http://schemas.microsoft.com/office/drawing/2014/main" id="{996212E5-2F71-44C4-1821-BA41D2CB9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Demand and inverse demand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65F9CBC4-3791-9228-7A54-B6CCEE60172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369013" y="1555668"/>
                <a:ext cx="6909014" cy="463399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Aggregation of the marginal utility of all consumers</a:t>
                </a:r>
              </a:p>
              <a:p>
                <a:r>
                  <a:rPr lang="en-US" dirty="0"/>
                  <a:t>Demand function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kern="12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US" i="1" kern="12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i="1" kern="12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i="1" kern="12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i="1" kern="12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en-US" i="1" kern="12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effectLst/>
                  </a:rPr>
                  <a:t> </a:t>
                </a:r>
              </a:p>
              <a:p>
                <a:pPr lvl="1"/>
                <a:r>
                  <a:rPr lang="en-US" dirty="0"/>
                  <a:t>Quantity </a:t>
                </a:r>
                <a14:m>
                  <m:oMath xmlns:m="http://schemas.openxmlformats.org/officeDocument/2006/math">
                    <m:r>
                      <a:rPr lang="en-US" i="1" kern="12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that consumers will buy as a function of the price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Inverse demand function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kern="12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kern="12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  <m:r>
                      <a:rPr lang="en-US" b="0" i="1" kern="12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effectLst/>
                  </a:rPr>
                  <a:t> </a:t>
                </a:r>
              </a:p>
              <a:p>
                <a:pPr lvl="1"/>
                <a:r>
                  <a:rPr lang="en-US" dirty="0"/>
                  <a:t>Price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at which consumers will buy a quantity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Describes the demand side of the market: the aggregated </a:t>
                </a:r>
                <a:r>
                  <a:rPr lang="en-US" i="1" dirty="0"/>
                  <a:t>willingness to buy</a:t>
                </a:r>
              </a:p>
            </p:txBody>
          </p:sp>
        </mc:Choice>
        <mc:Fallback xmlns="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65F9CBC4-3791-9228-7A54-B6CCEE6017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369013" y="1555668"/>
                <a:ext cx="6909014" cy="4633995"/>
              </a:xfrm>
              <a:blipFill>
                <a:blip r:embed="rId4"/>
                <a:stretch>
                  <a:fillRect l="-1651" t="-3005" r="-1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F1BDA-F4B5-C168-BE8C-905A6F9FE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2023 Daniel Kirschen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0A11D-46C3-66A9-7D37-FB70B5D83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646A6-6B76-9347-9EA0-ECEE7D8FD72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68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E488CDF-F14C-7A40-E647-47DACE999D26}"/>
              </a:ext>
            </a:extLst>
          </p:cNvPr>
          <p:cNvGrpSpPr/>
          <p:nvPr/>
        </p:nvGrpSpPr>
        <p:grpSpPr>
          <a:xfrm>
            <a:off x="7886749" y="2098566"/>
            <a:ext cx="4123049" cy="2819893"/>
            <a:chOff x="1167897" y="2030999"/>
            <a:chExt cx="4123049" cy="281989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3854148-27B9-A4C1-B639-A5907F54AEBC}"/>
                </a:ext>
              </a:extLst>
            </p:cNvPr>
            <p:cNvGrpSpPr/>
            <p:nvPr/>
          </p:nvGrpSpPr>
          <p:grpSpPr>
            <a:xfrm>
              <a:off x="1263751" y="2030999"/>
              <a:ext cx="3385562" cy="2786716"/>
              <a:chOff x="2663628" y="2152649"/>
              <a:chExt cx="4631503" cy="2786716"/>
            </a:xfrm>
          </p:grpSpPr>
          <p:sp>
            <p:nvSpPr>
              <p:cNvPr id="29" name="Line 22">
                <a:extLst>
                  <a:ext uri="{FF2B5EF4-FFF2-40B4-BE49-F238E27FC236}">
                    <a16:creationId xmlns:a16="http://schemas.microsoft.com/office/drawing/2014/main" id="{817450D6-1F9E-E5AA-9932-C77DD465C8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10791" y="2152649"/>
                <a:ext cx="0" cy="263522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30" name="Line 21">
                <a:extLst>
                  <a:ext uri="{FF2B5EF4-FFF2-40B4-BE49-F238E27FC236}">
                    <a16:creationId xmlns:a16="http://schemas.microsoft.com/office/drawing/2014/main" id="{FF0214CB-9041-897D-67E7-D8DAE6B005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96388" y="4625079"/>
                <a:ext cx="4454282" cy="324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201ADAA7-E0E2-E587-9F90-5B03D925D657}"/>
                      </a:ext>
                    </a:extLst>
                  </p:cNvPr>
                  <p:cNvSpPr txBox="1"/>
                  <p:nvPr/>
                </p:nvSpPr>
                <p:spPr>
                  <a:xfrm>
                    <a:off x="2663628" y="2152649"/>
                    <a:ext cx="26552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oMath>
                      </m:oMathPara>
                    </a14:m>
                    <a:endParaRPr lang="en-US" b="0" dirty="0"/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201ADAA7-E0E2-E587-9F90-5B03D925D6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3628" y="2152649"/>
                    <a:ext cx="265520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477E8A74-CA71-F688-C82A-86B05D6D605F}"/>
                      </a:ext>
                    </a:extLst>
                  </p:cNvPr>
                  <p:cNvSpPr txBox="1"/>
                  <p:nvPr/>
                </p:nvSpPr>
                <p:spPr>
                  <a:xfrm>
                    <a:off x="7042155" y="4662366"/>
                    <a:ext cx="25297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a14:m>
                    <a:r>
                      <a:rPr lang="en-US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477E8A74-CA71-F688-C82A-86B05D6D605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42155" y="4662366"/>
                    <a:ext cx="252976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3750" r="-12500" b="-2608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42B3AA12-5A05-8EB1-CC52-C4AC2399CE7F}"/>
                </a:ext>
              </a:extLst>
            </p:cNvPr>
            <p:cNvSpPr/>
            <p:nvPr/>
          </p:nvSpPr>
          <p:spPr>
            <a:xfrm>
              <a:off x="1524000" y="2321857"/>
              <a:ext cx="2743200" cy="1649505"/>
            </a:xfrm>
            <a:custGeom>
              <a:avLst/>
              <a:gdLst>
                <a:gd name="connsiteX0" fmla="*/ 0 w 2743200"/>
                <a:gd name="connsiteY0" fmla="*/ 0 h 1649505"/>
                <a:gd name="connsiteX1" fmla="*/ 331694 w 2743200"/>
                <a:gd name="connsiteY1" fmla="*/ 546847 h 1649505"/>
                <a:gd name="connsiteX2" fmla="*/ 1434353 w 2743200"/>
                <a:gd name="connsiteY2" fmla="*/ 1326776 h 1649505"/>
                <a:gd name="connsiteX3" fmla="*/ 2743200 w 2743200"/>
                <a:gd name="connsiteY3" fmla="*/ 1649505 h 1649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43200" h="1649505">
                  <a:moveTo>
                    <a:pt x="0" y="0"/>
                  </a:moveTo>
                  <a:cubicBezTo>
                    <a:pt x="46317" y="162859"/>
                    <a:pt x="92635" y="325718"/>
                    <a:pt x="331694" y="546847"/>
                  </a:cubicBezTo>
                  <a:cubicBezTo>
                    <a:pt x="570753" y="767976"/>
                    <a:pt x="1032435" y="1143000"/>
                    <a:pt x="1434353" y="1326776"/>
                  </a:cubicBezTo>
                  <a:cubicBezTo>
                    <a:pt x="1836271" y="1510552"/>
                    <a:pt x="2289735" y="1580028"/>
                    <a:pt x="2743200" y="1649505"/>
                  </a:cubicBezTo>
                </a:path>
              </a:pathLst>
            </a:cu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E5D27634-224A-81BF-4C0E-315D6AE57722}"/>
                </a:ext>
              </a:extLst>
            </p:cNvPr>
            <p:cNvSpPr/>
            <p:nvPr/>
          </p:nvSpPr>
          <p:spPr>
            <a:xfrm>
              <a:off x="1505122" y="2342471"/>
              <a:ext cx="2762078" cy="1645914"/>
            </a:xfrm>
            <a:custGeom>
              <a:avLst/>
              <a:gdLst>
                <a:gd name="connsiteX0" fmla="*/ 0 w 3463290"/>
                <a:gd name="connsiteY0" fmla="*/ 1154430 h 1154430"/>
                <a:gd name="connsiteX1" fmla="*/ 2343150 w 3463290"/>
                <a:gd name="connsiteY1" fmla="*/ 857250 h 1154430"/>
                <a:gd name="connsiteX2" fmla="*/ 3463290 w 3463290"/>
                <a:gd name="connsiteY2" fmla="*/ 0 h 1154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63290" h="1154430">
                  <a:moveTo>
                    <a:pt x="0" y="1154430"/>
                  </a:moveTo>
                  <a:cubicBezTo>
                    <a:pt x="882967" y="1102042"/>
                    <a:pt x="1765935" y="1049655"/>
                    <a:pt x="2343150" y="857250"/>
                  </a:cubicBezTo>
                  <a:cubicBezTo>
                    <a:pt x="2920365" y="664845"/>
                    <a:pt x="3191827" y="332422"/>
                    <a:pt x="3463290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DE812B8-4165-A8F7-8698-720577CAB6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9690" y="3702424"/>
              <a:ext cx="0" cy="80424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A9F8F01-9A5E-95F2-8E11-A203E2F4EBAF}"/>
                </a:ext>
              </a:extLst>
            </p:cNvPr>
            <p:cNvCxnSpPr>
              <a:cxnSpLocks/>
            </p:cNvCxnSpPr>
            <p:nvPr/>
          </p:nvCxnSpPr>
          <p:spPr>
            <a:xfrm>
              <a:off x="1524000" y="3702424"/>
              <a:ext cx="155569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E991D203-BDE0-CF6F-1FF9-00D98B7D8DD4}"/>
                    </a:ext>
                  </a:extLst>
                </p:cNvPr>
                <p:cNvSpPr txBox="1"/>
                <p:nvPr/>
              </p:nvSpPr>
              <p:spPr>
                <a:xfrm>
                  <a:off x="1167897" y="3514165"/>
                  <a:ext cx="36754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</m:oMath>
                  </a14:m>
                  <a:r>
                    <a:rPr lang="en-US" sz="18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E991D203-BDE0-CF6F-1FF9-00D98B7D8D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7897" y="3514165"/>
                  <a:ext cx="36754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A018318-019B-A889-0E72-04C8B4719395}"/>
                    </a:ext>
                  </a:extLst>
                </p:cNvPr>
                <p:cNvSpPr txBox="1"/>
                <p:nvPr/>
              </p:nvSpPr>
              <p:spPr>
                <a:xfrm>
                  <a:off x="2895918" y="4481560"/>
                  <a:ext cx="36754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A018318-019B-A889-0E72-04C8B47193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5918" y="4481560"/>
                  <a:ext cx="367544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E2CC6F2-B483-DD48-CB7E-1DD8CEB5EC92}"/>
                </a:ext>
              </a:extLst>
            </p:cNvPr>
            <p:cNvSpPr txBox="1"/>
            <p:nvPr/>
          </p:nvSpPr>
          <p:spPr>
            <a:xfrm>
              <a:off x="1674248" y="2422147"/>
              <a:ext cx="16321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Demand function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D2B17A2-4215-AAFA-C282-3F9BEAB6F992}"/>
                </a:ext>
              </a:extLst>
            </p:cNvPr>
            <p:cNvSpPr txBox="1"/>
            <p:nvPr/>
          </p:nvSpPr>
          <p:spPr>
            <a:xfrm>
              <a:off x="3807848" y="3038486"/>
              <a:ext cx="1483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Supply function</a:t>
              </a:r>
            </a:p>
          </p:txBody>
        </p:sp>
      </p:grpSp>
      <p:sp>
        <p:nvSpPr>
          <p:cNvPr id="9" name="Title 8">
            <a:extLst>
              <a:ext uri="{FF2B5EF4-FFF2-40B4-BE49-F238E27FC236}">
                <a16:creationId xmlns:a16="http://schemas.microsoft.com/office/drawing/2014/main" id="{82832DE2-A2A1-0CB8-A52B-B160129D5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equilibrium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57DAEAE3-3181-6A4C-D1DD-E5A88B51C3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9484" y="1555668"/>
                <a:ext cx="6861458" cy="462129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Willingness to sell meets willingness to buy</a:t>
                </a:r>
              </a:p>
              <a:p>
                <a:r>
                  <a:rPr lang="en-US" dirty="0"/>
                  <a:t>Intersection of the demand and supply functions: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  <m:sup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  <m:sup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, as a group consumers will not:</a:t>
                </a:r>
              </a:p>
              <a:p>
                <a:pPr lvl="1"/>
                <a:r>
                  <a:rPr lang="en-US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Buy more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because the utility of the extra quantity would be less than the price</a:t>
                </a:r>
              </a:p>
              <a:p>
                <a:pPr lvl="1"/>
                <a:r>
                  <a:rPr lang="en-US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Buy less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because they could get more utility for that price</a:t>
                </a:r>
                <a:endParaRPr lang="en-US" dirty="0"/>
              </a:p>
              <a:p>
                <a:r>
                  <a:rPr lang="en-US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  <m:sup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, as a group suppliers will not:</a:t>
                </a:r>
              </a:p>
              <a:p>
                <a:pPr lvl="1"/>
                <a:r>
                  <a:rPr lang="en-US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Sell more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because they would sell for less than the marginal cost of production</a:t>
                </a:r>
              </a:p>
              <a:p>
                <a:pPr lvl="1"/>
                <a:r>
                  <a:rPr lang="en-US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Sell less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because they would forgo a profit opportunity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57DAEAE3-3181-6A4C-D1DD-E5A88B51C3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9484" y="1555668"/>
                <a:ext cx="6861458" cy="4621295"/>
              </a:xfrm>
              <a:blipFill>
                <a:blip r:embed="rId6"/>
                <a:stretch>
                  <a:fillRect l="-1294" t="-2466" r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C4DA4AC-81C2-0450-663E-0F55A483A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2023 Daniel Kirschen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D7315C8-9ECF-9988-3FBF-6F1BE22D0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646A6-6B76-9347-9EA0-ECEE7D8FD72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55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E488CDF-F14C-7A40-E647-47DACE999D26}"/>
              </a:ext>
            </a:extLst>
          </p:cNvPr>
          <p:cNvGrpSpPr/>
          <p:nvPr/>
        </p:nvGrpSpPr>
        <p:grpSpPr>
          <a:xfrm>
            <a:off x="7886749" y="2098566"/>
            <a:ext cx="4123049" cy="2819893"/>
            <a:chOff x="1167897" y="2030999"/>
            <a:chExt cx="4123049" cy="281989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3854148-27B9-A4C1-B639-A5907F54AEBC}"/>
                </a:ext>
              </a:extLst>
            </p:cNvPr>
            <p:cNvGrpSpPr/>
            <p:nvPr/>
          </p:nvGrpSpPr>
          <p:grpSpPr>
            <a:xfrm>
              <a:off x="1263751" y="2030999"/>
              <a:ext cx="3385562" cy="2786716"/>
              <a:chOff x="2663628" y="2152649"/>
              <a:chExt cx="4631503" cy="2786716"/>
            </a:xfrm>
          </p:grpSpPr>
          <p:sp>
            <p:nvSpPr>
              <p:cNvPr id="29" name="Line 22">
                <a:extLst>
                  <a:ext uri="{FF2B5EF4-FFF2-40B4-BE49-F238E27FC236}">
                    <a16:creationId xmlns:a16="http://schemas.microsoft.com/office/drawing/2014/main" id="{817450D6-1F9E-E5AA-9932-C77DD465C8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10791" y="2152649"/>
                <a:ext cx="0" cy="263522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p:sp>
            <p:nvSpPr>
              <p:cNvPr id="30" name="Line 21">
                <a:extLst>
                  <a:ext uri="{FF2B5EF4-FFF2-40B4-BE49-F238E27FC236}">
                    <a16:creationId xmlns:a16="http://schemas.microsoft.com/office/drawing/2014/main" id="{FF0214CB-9041-897D-67E7-D8DAE6B005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96388" y="4625079"/>
                <a:ext cx="4454282" cy="324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201ADAA7-E0E2-E587-9F90-5B03D925D657}"/>
                      </a:ext>
                    </a:extLst>
                  </p:cNvPr>
                  <p:cNvSpPr txBox="1"/>
                  <p:nvPr/>
                </p:nvSpPr>
                <p:spPr>
                  <a:xfrm>
                    <a:off x="2663628" y="2152649"/>
                    <a:ext cx="26552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oMath>
                      </m:oMathPara>
                    </a14:m>
                    <a:endParaRPr lang="en-US" b="0" dirty="0"/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201ADAA7-E0E2-E587-9F90-5B03D925D6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3628" y="2152649"/>
                    <a:ext cx="265520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477E8A74-CA71-F688-C82A-86B05D6D605F}"/>
                      </a:ext>
                    </a:extLst>
                  </p:cNvPr>
                  <p:cNvSpPr txBox="1"/>
                  <p:nvPr/>
                </p:nvSpPr>
                <p:spPr>
                  <a:xfrm>
                    <a:off x="7042155" y="4662366"/>
                    <a:ext cx="25297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a14:m>
                    <a:r>
                      <a:rPr lang="en-US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477E8A74-CA71-F688-C82A-86B05D6D605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42155" y="4662366"/>
                    <a:ext cx="252976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37500" r="-12500" b="-2608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42B3AA12-5A05-8EB1-CC52-C4AC2399CE7F}"/>
                </a:ext>
              </a:extLst>
            </p:cNvPr>
            <p:cNvSpPr/>
            <p:nvPr/>
          </p:nvSpPr>
          <p:spPr>
            <a:xfrm>
              <a:off x="1524000" y="2321857"/>
              <a:ext cx="2743200" cy="1649505"/>
            </a:xfrm>
            <a:custGeom>
              <a:avLst/>
              <a:gdLst>
                <a:gd name="connsiteX0" fmla="*/ 0 w 2743200"/>
                <a:gd name="connsiteY0" fmla="*/ 0 h 1649505"/>
                <a:gd name="connsiteX1" fmla="*/ 331694 w 2743200"/>
                <a:gd name="connsiteY1" fmla="*/ 546847 h 1649505"/>
                <a:gd name="connsiteX2" fmla="*/ 1434353 w 2743200"/>
                <a:gd name="connsiteY2" fmla="*/ 1326776 h 1649505"/>
                <a:gd name="connsiteX3" fmla="*/ 2743200 w 2743200"/>
                <a:gd name="connsiteY3" fmla="*/ 1649505 h 1649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43200" h="1649505">
                  <a:moveTo>
                    <a:pt x="0" y="0"/>
                  </a:moveTo>
                  <a:cubicBezTo>
                    <a:pt x="46317" y="162859"/>
                    <a:pt x="92635" y="325718"/>
                    <a:pt x="331694" y="546847"/>
                  </a:cubicBezTo>
                  <a:cubicBezTo>
                    <a:pt x="570753" y="767976"/>
                    <a:pt x="1032435" y="1143000"/>
                    <a:pt x="1434353" y="1326776"/>
                  </a:cubicBezTo>
                  <a:cubicBezTo>
                    <a:pt x="1836271" y="1510552"/>
                    <a:pt x="2289735" y="1580028"/>
                    <a:pt x="2743200" y="1649505"/>
                  </a:cubicBezTo>
                </a:path>
              </a:pathLst>
            </a:cu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E5D27634-224A-81BF-4C0E-315D6AE57722}"/>
                </a:ext>
              </a:extLst>
            </p:cNvPr>
            <p:cNvSpPr/>
            <p:nvPr/>
          </p:nvSpPr>
          <p:spPr>
            <a:xfrm>
              <a:off x="1505122" y="2342471"/>
              <a:ext cx="2762078" cy="1645914"/>
            </a:xfrm>
            <a:custGeom>
              <a:avLst/>
              <a:gdLst>
                <a:gd name="connsiteX0" fmla="*/ 0 w 3463290"/>
                <a:gd name="connsiteY0" fmla="*/ 1154430 h 1154430"/>
                <a:gd name="connsiteX1" fmla="*/ 2343150 w 3463290"/>
                <a:gd name="connsiteY1" fmla="*/ 857250 h 1154430"/>
                <a:gd name="connsiteX2" fmla="*/ 3463290 w 3463290"/>
                <a:gd name="connsiteY2" fmla="*/ 0 h 1154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63290" h="1154430">
                  <a:moveTo>
                    <a:pt x="0" y="1154430"/>
                  </a:moveTo>
                  <a:cubicBezTo>
                    <a:pt x="882967" y="1102042"/>
                    <a:pt x="1765935" y="1049655"/>
                    <a:pt x="2343150" y="857250"/>
                  </a:cubicBezTo>
                  <a:cubicBezTo>
                    <a:pt x="2920365" y="664845"/>
                    <a:pt x="3191827" y="332422"/>
                    <a:pt x="3463290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DE812B8-4165-A8F7-8698-720577CAB6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9690" y="3702424"/>
              <a:ext cx="0" cy="80424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A9F8F01-9A5E-95F2-8E11-A203E2F4EBAF}"/>
                </a:ext>
              </a:extLst>
            </p:cNvPr>
            <p:cNvCxnSpPr>
              <a:cxnSpLocks/>
            </p:cNvCxnSpPr>
            <p:nvPr/>
          </p:nvCxnSpPr>
          <p:spPr>
            <a:xfrm>
              <a:off x="1524000" y="3702424"/>
              <a:ext cx="155569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E991D203-BDE0-CF6F-1FF9-00D98B7D8DD4}"/>
                    </a:ext>
                  </a:extLst>
                </p:cNvPr>
                <p:cNvSpPr txBox="1"/>
                <p:nvPr/>
              </p:nvSpPr>
              <p:spPr>
                <a:xfrm>
                  <a:off x="1167897" y="3514165"/>
                  <a:ext cx="36754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</m:oMath>
                  </a14:m>
                  <a:r>
                    <a:rPr lang="en-US" sz="1800" dirty="0">
                      <a:effectLst/>
                      <a:latin typeface="Calibri" panose="020F050202020403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E991D203-BDE0-CF6F-1FF9-00D98B7D8D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7897" y="3514165"/>
                  <a:ext cx="36754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A018318-019B-A889-0E72-04C8B4719395}"/>
                    </a:ext>
                  </a:extLst>
                </p:cNvPr>
                <p:cNvSpPr txBox="1"/>
                <p:nvPr/>
              </p:nvSpPr>
              <p:spPr>
                <a:xfrm>
                  <a:off x="2895918" y="4481560"/>
                  <a:ext cx="36754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A018318-019B-A889-0E72-04C8B47193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5918" y="4481560"/>
                  <a:ext cx="367544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E2CC6F2-B483-DD48-CB7E-1DD8CEB5EC92}"/>
                </a:ext>
              </a:extLst>
            </p:cNvPr>
            <p:cNvSpPr txBox="1"/>
            <p:nvPr/>
          </p:nvSpPr>
          <p:spPr>
            <a:xfrm>
              <a:off x="1674248" y="2422147"/>
              <a:ext cx="16321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Demand function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D2B17A2-4215-AAFA-C282-3F9BEAB6F992}"/>
                </a:ext>
              </a:extLst>
            </p:cNvPr>
            <p:cNvSpPr txBox="1"/>
            <p:nvPr/>
          </p:nvSpPr>
          <p:spPr>
            <a:xfrm>
              <a:off x="3807848" y="3038486"/>
              <a:ext cx="14830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Supply function</a:t>
              </a:r>
            </a:p>
          </p:txBody>
        </p:sp>
      </p:grpSp>
      <p:sp>
        <p:nvSpPr>
          <p:cNvPr id="9" name="Title 8">
            <a:extLst>
              <a:ext uri="{FF2B5EF4-FFF2-40B4-BE49-F238E27FC236}">
                <a16:creationId xmlns:a16="http://schemas.microsoft.com/office/drawing/2014/main" id="{82832DE2-A2A1-0CB8-A52B-B160129D5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equilibrium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7DAEAE3-3181-6A4C-D1DD-E5A88B51C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484" y="1555668"/>
            <a:ext cx="6861458" cy="462129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At the market equilibrium:</a:t>
            </a:r>
          </a:p>
          <a:p>
            <a:pPr lvl="1"/>
            <a:r>
              <a:rPr lang="en-US" dirty="0"/>
              <a:t>Market price = suppliers’ marginal cost</a:t>
            </a:r>
          </a:p>
          <a:p>
            <a:pPr lvl="1"/>
            <a:r>
              <a:rPr lang="en-US" dirty="0"/>
              <a:t>Market price = consumers’ marginal utility</a:t>
            </a:r>
          </a:p>
          <a:p>
            <a:pPr lvl="1"/>
            <a:r>
              <a:rPr lang="en-US" dirty="0"/>
              <a:t>Marginal cost = marginal utility</a:t>
            </a:r>
          </a:p>
          <a:p>
            <a:r>
              <a:rPr lang="en-US" dirty="0"/>
              <a:t>“Marginal pricing”</a:t>
            </a:r>
          </a:p>
          <a:p>
            <a:pPr lvl="1"/>
            <a:endParaRPr lang="en-US" dirty="0"/>
          </a:p>
          <a:p>
            <a:r>
              <a:rPr lang="en-US" dirty="0"/>
              <a:t>Valid only if there is </a:t>
            </a:r>
            <a:r>
              <a:rPr lang="en-US" i="1" dirty="0"/>
              <a:t>perfect competition</a:t>
            </a:r>
          </a:p>
          <a:p>
            <a:r>
              <a:rPr lang="en-US" dirty="0"/>
              <a:t>Perfect competition requires</a:t>
            </a:r>
          </a:p>
          <a:p>
            <a:pPr lvl="1"/>
            <a:r>
              <a:rPr lang="en-US" dirty="0"/>
              <a:t>Many buyers</a:t>
            </a:r>
          </a:p>
          <a:p>
            <a:pPr lvl="1"/>
            <a:r>
              <a:rPr lang="en-US" dirty="0"/>
              <a:t>Many sellers</a:t>
            </a:r>
          </a:p>
          <a:p>
            <a:r>
              <a:rPr lang="en-US" dirty="0"/>
              <a:t>If some buyers or sellers have too big a market share, they have </a:t>
            </a:r>
            <a:r>
              <a:rPr lang="en-US" i="1" dirty="0"/>
              <a:t>market power </a:t>
            </a:r>
            <a:r>
              <a:rPr lang="en-US" dirty="0"/>
              <a:t>and can influence the market price</a:t>
            </a:r>
            <a:endParaRPr lang="en-US" i="1" dirty="0"/>
          </a:p>
          <a:p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DB1B013-4109-BAE3-D6CD-D5432D00E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2023 Daniel Kirschen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4549CAF-A701-A10E-2AC4-CA588694F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646A6-6B76-9347-9EA0-ECEE7D8FD72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37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1E1DD-4284-2094-45A4-B2C82E3E5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12.1: Market equilibrium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748A1D-A66F-6E2E-78CE-0248807FD5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nverse supply function </a:t>
                </a:r>
                <a14:m>
                  <m:oMath xmlns:m="http://schemas.openxmlformats.org/officeDocument/2006/math">
                    <m:r>
                      <a:rPr lang="en-US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en-US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=5+</m:t>
                    </m:r>
                    <m:f>
                      <m:fPr>
                        <m:ctrlPr>
                          <a:rPr lang="en-US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num>
                      <m:den>
                        <m:r>
                          <a:rPr lang="en-US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100</m:t>
                        </m:r>
                      </m:den>
                    </m:f>
                  </m:oMath>
                </a14:m>
                <a:r>
                  <a:rPr lang="en-US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$/T-shirt</a:t>
                </a:r>
              </a:p>
              <a:p>
                <a:r>
                  <a:rPr lang="en-US" dirty="0">
                    <a:solidFill>
                      <a:srgbClr val="000000"/>
                    </a:solidFill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nverse demand function </a:t>
                </a:r>
                <a14:m>
                  <m:oMath xmlns:m="http://schemas.openxmlformats.org/officeDocument/2006/math">
                    <m:r>
                      <a:rPr lang="en-US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en-US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=20−</m:t>
                    </m:r>
                    <m:f>
                      <m:fPr>
                        <m:ctrlPr>
                          <a:rPr lang="en-US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num>
                      <m:den>
                        <m:r>
                          <a:rPr lang="en-US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50</m:t>
                        </m:r>
                      </m:den>
                    </m:f>
                  </m:oMath>
                </a14:m>
                <a:r>
                  <a:rPr lang="en-US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$/T-shirt</a:t>
                </a:r>
              </a:p>
              <a:p>
                <a:r>
                  <a:rPr lang="en-US" dirty="0">
                    <a:solidFill>
                      <a:srgbClr val="00000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Intersection of these two functions:</a:t>
                </a:r>
              </a:p>
              <a:p>
                <a14:m>
                  <m:oMath xmlns:m="http://schemas.openxmlformats.org/officeDocument/2006/math">
                    <m:r>
                      <a:rPr lang="en-US" i="1" kern="12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20−</m:t>
                    </m:r>
                    <m:f>
                      <m:fPr>
                        <m:ctrlPr>
                          <a:rPr lang="en-US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p>
                      </m:num>
                      <m:den>
                        <m:r>
                          <a:rPr lang="en-US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50</m:t>
                        </m:r>
                      </m:den>
                    </m:f>
                    <m:r>
                      <a:rPr lang="en-US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=5+</m:t>
                    </m:r>
                    <m:f>
                      <m:fPr>
                        <m:ctrlPr>
                          <a:rPr lang="en-US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p>
                      </m:num>
                      <m:den>
                        <m:r>
                          <a:rPr lang="en-US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100</m:t>
                        </m:r>
                      </m:den>
                    </m:f>
                  </m:oMath>
                </a14:m>
                <a:r>
                  <a:rPr lang="en-US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p>
                        <m:r>
                          <a:rPr lang="en-US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US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=500</m:t>
                    </m:r>
                  </m:oMath>
                </a14:m>
                <a:r>
                  <a:rPr lang="en-US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T-shirts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  <m:sup>
                        <m:r>
                          <a:rPr lang="en-US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US" i="1" kern="12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=10</m:t>
                    </m:r>
                  </m:oMath>
                </a14:m>
                <a:r>
                  <a:rPr lang="en-US" kern="12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$/T-shirt</a:t>
                </a:r>
                <a:endParaRPr lang="en-US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748A1D-A66F-6E2E-78CE-0248807FD5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DE9E3CC-F6E8-7C70-49E3-9EA31E2BA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2023 Daniel Kirschen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E5FB8-6F64-4A00-5983-FEB859391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646A6-6B76-9347-9EA0-ECEE7D8FD72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384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576DFD49-971F-2E34-DED1-7B59DCD8E3B2}"/>
              </a:ext>
            </a:extLst>
          </p:cNvPr>
          <p:cNvGrpSpPr/>
          <p:nvPr/>
        </p:nvGrpSpPr>
        <p:grpSpPr>
          <a:xfrm>
            <a:off x="5212180" y="1802715"/>
            <a:ext cx="6816405" cy="3837664"/>
            <a:chOff x="2379770" y="1297193"/>
            <a:chExt cx="6816405" cy="3837664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459DECF-FC9D-B93B-2F8A-9691ABF1313F}"/>
                </a:ext>
              </a:extLst>
            </p:cNvPr>
            <p:cNvSpPr/>
            <p:nvPr/>
          </p:nvSpPr>
          <p:spPr>
            <a:xfrm>
              <a:off x="2618591" y="2215895"/>
              <a:ext cx="4876800" cy="790688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Wholesale Market and 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Transmission Network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5518659-629D-BB0A-09A4-2F78CCC67C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98895" y="2056144"/>
              <a:ext cx="1097280" cy="10972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TSO</a:t>
              </a:r>
            </a:p>
          </p:txBody>
        </p:sp>
        <p:sp>
          <p:nvSpPr>
            <p:cNvPr id="27" name="Left Arrow 26">
              <a:extLst>
                <a:ext uri="{FF2B5EF4-FFF2-40B4-BE49-F238E27FC236}">
                  <a16:creationId xmlns:a16="http://schemas.microsoft.com/office/drawing/2014/main" id="{57F5A4D5-17D8-1154-A1FB-CCDC59D8F6F3}"/>
                </a:ext>
              </a:extLst>
            </p:cNvPr>
            <p:cNvSpPr/>
            <p:nvPr/>
          </p:nvSpPr>
          <p:spPr>
            <a:xfrm>
              <a:off x="7528739" y="2438937"/>
              <a:ext cx="502022" cy="331694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FAA6735-8D4B-4B42-2FD5-A0494BEE78B9}"/>
                </a:ext>
              </a:extLst>
            </p:cNvPr>
            <p:cNvGrpSpPr/>
            <p:nvPr/>
          </p:nvGrpSpPr>
          <p:grpSpPr>
            <a:xfrm>
              <a:off x="2464397" y="1297193"/>
              <a:ext cx="5185188" cy="1034496"/>
              <a:chOff x="2464397" y="1297193"/>
              <a:chExt cx="5185188" cy="1034496"/>
            </a:xfrm>
          </p:grpSpPr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2A184C54-DD2E-5DFA-68DF-85C9F6F758CF}"/>
                  </a:ext>
                </a:extLst>
              </p:cNvPr>
              <p:cNvCxnSpPr>
                <a:cxnSpLocks/>
                <a:stCxn id="18" idx="4"/>
                <a:endCxn id="2" idx="1"/>
              </p:cNvCxnSpPr>
              <p:nvPr/>
            </p:nvCxnSpPr>
            <p:spPr>
              <a:xfrm>
                <a:off x="3104477" y="1937273"/>
                <a:ext cx="228305" cy="394416"/>
              </a:xfrm>
              <a:prstGeom prst="straightConnector1">
                <a:avLst/>
              </a:prstGeom>
              <a:ln w="28575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5633BF6F-B5DB-7EB1-7AB8-82CACAA55D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8031" y="1926397"/>
                <a:ext cx="93234" cy="285077"/>
              </a:xfrm>
              <a:prstGeom prst="straightConnector1">
                <a:avLst/>
              </a:prstGeom>
              <a:ln w="28575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08C7EE6C-02BA-DD0D-6B01-6E4A2A5D6994}"/>
                  </a:ext>
                </a:extLst>
              </p:cNvPr>
              <p:cNvCxnSpPr>
                <a:cxnSpLocks/>
                <a:endCxn id="2" idx="7"/>
              </p:cNvCxnSpPr>
              <p:nvPr/>
            </p:nvCxnSpPr>
            <p:spPr>
              <a:xfrm flipH="1">
                <a:off x="6781200" y="1930818"/>
                <a:ext cx="182585" cy="400871"/>
              </a:xfrm>
              <a:prstGeom prst="straightConnector1">
                <a:avLst/>
              </a:prstGeom>
              <a:ln w="28575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C77F9192-72FA-C22E-BC32-B0F0220B5731}"/>
                  </a:ext>
                </a:extLst>
              </p:cNvPr>
              <p:cNvGrpSpPr/>
              <p:nvPr/>
            </p:nvGrpSpPr>
            <p:grpSpPr>
              <a:xfrm>
                <a:off x="2464397" y="1297193"/>
                <a:ext cx="5185188" cy="640080"/>
                <a:chOff x="2510117" y="1297193"/>
                <a:chExt cx="5185188" cy="640080"/>
              </a:xfrm>
            </p:grpSpPr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30DEFB95-3814-7233-806C-FD590623BA8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510117" y="1297193"/>
                  <a:ext cx="1280160" cy="64008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Genco 1</a:t>
                  </a:r>
                </a:p>
              </p:txBody>
            </p:sp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BE9FA406-6E3A-4060-61AC-2FEE8BA445DD}"/>
                    </a:ext>
                  </a:extLst>
                </p:cNvPr>
                <p:cNvGrpSpPr/>
                <p:nvPr/>
              </p:nvGrpSpPr>
              <p:grpSpPr>
                <a:xfrm>
                  <a:off x="5703945" y="1572410"/>
                  <a:ext cx="394447" cy="89647"/>
                  <a:chOff x="8686800" y="4159624"/>
                  <a:chExt cx="394447" cy="89647"/>
                </a:xfrm>
              </p:grpSpPr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FA33298E-8A5F-8863-0C51-401C6A5736D7}"/>
                      </a:ext>
                    </a:extLst>
                  </p:cNvPr>
                  <p:cNvSpPr/>
                  <p:nvPr/>
                </p:nvSpPr>
                <p:spPr>
                  <a:xfrm>
                    <a:off x="8686800" y="4159624"/>
                    <a:ext cx="89647" cy="8964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ED768042-4E58-3C96-ADFC-B0596C52E9DE}"/>
                      </a:ext>
                    </a:extLst>
                  </p:cNvPr>
                  <p:cNvSpPr/>
                  <p:nvPr/>
                </p:nvSpPr>
                <p:spPr>
                  <a:xfrm>
                    <a:off x="8839200" y="4159624"/>
                    <a:ext cx="89647" cy="8964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5654E831-CC3C-29C8-71E9-4B99720E784B}"/>
                      </a:ext>
                    </a:extLst>
                  </p:cNvPr>
                  <p:cNvSpPr/>
                  <p:nvPr/>
                </p:nvSpPr>
                <p:spPr>
                  <a:xfrm>
                    <a:off x="8991600" y="4159624"/>
                    <a:ext cx="89647" cy="8964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</p:grpSp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87070753-2E9A-4F8D-C589-4EE2E8C6CD97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107031" y="1297193"/>
                  <a:ext cx="1280160" cy="64008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Genco 2</a:t>
                  </a:r>
                </a:p>
              </p:txBody>
            </p: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0C5EEAD1-647E-8FF6-5309-F6CCE6B4F747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415145" y="1297193"/>
                  <a:ext cx="1280160" cy="640080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Genco N</a:t>
                  </a:r>
                </a:p>
              </p:txBody>
            </p:sp>
          </p:grp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A6F06D4-5195-2449-9061-1F6B0345BB40}"/>
                </a:ext>
              </a:extLst>
            </p:cNvPr>
            <p:cNvGrpSpPr/>
            <p:nvPr/>
          </p:nvGrpSpPr>
          <p:grpSpPr>
            <a:xfrm>
              <a:off x="2464397" y="2890789"/>
              <a:ext cx="5185188" cy="1154264"/>
              <a:chOff x="2464397" y="2890789"/>
              <a:chExt cx="5185188" cy="1154264"/>
            </a:xfrm>
          </p:grpSpPr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DAD3C6E9-4939-5DEF-0DC0-3475F30E9FBD}"/>
                  </a:ext>
                </a:extLst>
              </p:cNvPr>
              <p:cNvCxnSpPr>
                <a:cxnSpLocks/>
                <a:stCxn id="2" idx="5"/>
                <a:endCxn id="14" idx="0"/>
              </p:cNvCxnSpPr>
              <p:nvPr/>
            </p:nvCxnSpPr>
            <p:spPr>
              <a:xfrm>
                <a:off x="6781200" y="2890789"/>
                <a:ext cx="228305" cy="514184"/>
              </a:xfrm>
              <a:prstGeom prst="straightConnector1">
                <a:avLst/>
              </a:prstGeom>
              <a:ln w="28575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8D273150-AEAE-57E9-FDB5-085E1C50F5D3}"/>
                  </a:ext>
                </a:extLst>
              </p:cNvPr>
              <p:cNvCxnSpPr>
                <a:cxnSpLocks/>
                <a:endCxn id="12" idx="0"/>
              </p:cNvCxnSpPr>
              <p:nvPr/>
            </p:nvCxnSpPr>
            <p:spPr>
              <a:xfrm flipH="1">
                <a:off x="4701391" y="3014490"/>
                <a:ext cx="274442" cy="390483"/>
              </a:xfrm>
              <a:prstGeom prst="straightConnector1">
                <a:avLst/>
              </a:prstGeom>
              <a:ln w="28575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F6EAB03B-29F9-46CD-3B7F-6BE7A26457EB}"/>
                  </a:ext>
                </a:extLst>
              </p:cNvPr>
              <p:cNvCxnSpPr>
                <a:cxnSpLocks/>
                <a:stCxn id="2" idx="3"/>
                <a:endCxn id="7" idx="0"/>
              </p:cNvCxnSpPr>
              <p:nvPr/>
            </p:nvCxnSpPr>
            <p:spPr>
              <a:xfrm flipH="1">
                <a:off x="3104477" y="2890789"/>
                <a:ext cx="228305" cy="514184"/>
              </a:xfrm>
              <a:prstGeom prst="straightConnector1">
                <a:avLst/>
              </a:prstGeom>
              <a:ln w="28575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AD0CCACC-3DB4-166A-C3A6-BFD6BC552D09}"/>
                  </a:ext>
                </a:extLst>
              </p:cNvPr>
              <p:cNvGrpSpPr/>
              <p:nvPr/>
            </p:nvGrpSpPr>
            <p:grpSpPr>
              <a:xfrm>
                <a:off x="2464397" y="3404973"/>
                <a:ext cx="5185188" cy="640080"/>
                <a:chOff x="2418677" y="4493109"/>
                <a:chExt cx="5185188" cy="640080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4E5807BB-EE03-6F54-318F-A0C20E092916}"/>
                    </a:ext>
                  </a:extLst>
                </p:cNvPr>
                <p:cNvGrpSpPr/>
                <p:nvPr/>
              </p:nvGrpSpPr>
              <p:grpSpPr>
                <a:xfrm>
                  <a:off x="5612505" y="4768326"/>
                  <a:ext cx="394447" cy="89647"/>
                  <a:chOff x="8686800" y="4159624"/>
                  <a:chExt cx="394447" cy="89647"/>
                </a:xfrm>
              </p:grpSpPr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38094B0F-7D63-5954-C59C-931F14628441}"/>
                      </a:ext>
                    </a:extLst>
                  </p:cNvPr>
                  <p:cNvSpPr/>
                  <p:nvPr/>
                </p:nvSpPr>
                <p:spPr>
                  <a:xfrm>
                    <a:off x="8686800" y="4159624"/>
                    <a:ext cx="89647" cy="8964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2CE9706B-573A-0301-A493-2D75C64DC1DB}"/>
                      </a:ext>
                    </a:extLst>
                  </p:cNvPr>
                  <p:cNvSpPr/>
                  <p:nvPr/>
                </p:nvSpPr>
                <p:spPr>
                  <a:xfrm>
                    <a:off x="8839200" y="4159624"/>
                    <a:ext cx="89647" cy="8964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07516291-ED61-F301-53C8-307F3A2DB0BF}"/>
                      </a:ext>
                    </a:extLst>
                  </p:cNvPr>
                  <p:cNvSpPr/>
                  <p:nvPr/>
                </p:nvSpPr>
                <p:spPr>
                  <a:xfrm>
                    <a:off x="8991600" y="4159624"/>
                    <a:ext cx="89647" cy="8964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</p:grp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CE7AFEA9-1B66-5E5F-A565-F134FD05E7F9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418677" y="4493109"/>
                  <a:ext cx="1280160" cy="640080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LSE A</a:t>
                  </a:r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7E35CE00-BE68-9412-B249-59F443A1234F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015591" y="4493109"/>
                  <a:ext cx="1280160" cy="640080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LSE B</a:t>
                  </a:r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7821C299-F7DF-058E-2205-A8061B46BF8F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323705" y="4493109"/>
                  <a:ext cx="1280160" cy="640080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LSE M</a:t>
                  </a:r>
                </a:p>
              </p:txBody>
            </p:sp>
          </p:grpSp>
        </p:grp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EE011138-66A0-74F5-7912-6B378787BD2E}"/>
                </a:ext>
              </a:extLst>
            </p:cNvPr>
            <p:cNvCxnSpPr>
              <a:cxnSpLocks/>
              <a:stCxn id="14" idx="4"/>
              <a:endCxn id="64" idx="0"/>
            </p:cNvCxnSpPr>
            <p:nvPr/>
          </p:nvCxnSpPr>
          <p:spPr>
            <a:xfrm>
              <a:off x="7009505" y="4045053"/>
              <a:ext cx="2390" cy="449724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DDE1CCE-677D-3731-A921-9A7B72F2B98D}"/>
                </a:ext>
              </a:extLst>
            </p:cNvPr>
            <p:cNvCxnSpPr>
              <a:cxnSpLocks/>
              <a:stCxn id="12" idx="4"/>
              <a:endCxn id="63" idx="0"/>
            </p:cNvCxnSpPr>
            <p:nvPr/>
          </p:nvCxnSpPr>
          <p:spPr>
            <a:xfrm>
              <a:off x="4701391" y="4045053"/>
              <a:ext cx="17590" cy="449724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E7C1AAD8-A856-6284-8857-7727B6026A59}"/>
                </a:ext>
              </a:extLst>
            </p:cNvPr>
            <p:cNvCxnSpPr>
              <a:cxnSpLocks/>
              <a:stCxn id="7" idx="4"/>
              <a:endCxn id="52" idx="0"/>
            </p:cNvCxnSpPr>
            <p:nvPr/>
          </p:nvCxnSpPr>
          <p:spPr>
            <a:xfrm>
              <a:off x="3104477" y="4045053"/>
              <a:ext cx="0" cy="449724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DA8ACCD6-3989-8337-CC6E-C2FA99C5D06C}"/>
                </a:ext>
              </a:extLst>
            </p:cNvPr>
            <p:cNvGrpSpPr/>
            <p:nvPr/>
          </p:nvGrpSpPr>
          <p:grpSpPr>
            <a:xfrm>
              <a:off x="5718506" y="4769994"/>
              <a:ext cx="394447" cy="89647"/>
              <a:chOff x="8686800" y="4159624"/>
              <a:chExt cx="394447" cy="89647"/>
            </a:xfrm>
          </p:grpSpPr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122AF25A-FCE0-F6CE-7FC7-A3D066A36AE4}"/>
                  </a:ext>
                </a:extLst>
              </p:cNvPr>
              <p:cNvSpPr/>
              <p:nvPr/>
            </p:nvSpPr>
            <p:spPr>
              <a:xfrm>
                <a:off x="8686800" y="4159624"/>
                <a:ext cx="89647" cy="896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699D7A91-1593-F567-E936-75286F3871CC}"/>
                  </a:ext>
                </a:extLst>
              </p:cNvPr>
              <p:cNvSpPr/>
              <p:nvPr/>
            </p:nvSpPr>
            <p:spPr>
              <a:xfrm>
                <a:off x="8839200" y="4159624"/>
                <a:ext cx="89647" cy="896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37ACB2FA-17C1-DC30-87AB-98C1AAE83484}"/>
                  </a:ext>
                </a:extLst>
              </p:cNvPr>
              <p:cNvSpPr/>
              <p:nvPr/>
            </p:nvSpPr>
            <p:spPr>
              <a:xfrm>
                <a:off x="8991600" y="4159624"/>
                <a:ext cx="89647" cy="896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E592AC7-BA4A-CE23-3C24-5009020539E4}"/>
                </a:ext>
              </a:extLst>
            </p:cNvPr>
            <p:cNvSpPr>
              <a:spLocks/>
            </p:cNvSpPr>
            <p:nvPr/>
          </p:nvSpPr>
          <p:spPr>
            <a:xfrm>
              <a:off x="2379770" y="4494777"/>
              <a:ext cx="1449413" cy="64008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Consumers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893799E5-C802-C512-447D-A49B523B1488}"/>
                </a:ext>
              </a:extLst>
            </p:cNvPr>
            <p:cNvSpPr>
              <a:spLocks/>
            </p:cNvSpPr>
            <p:nvPr/>
          </p:nvSpPr>
          <p:spPr>
            <a:xfrm>
              <a:off x="3994274" y="4494777"/>
              <a:ext cx="1449413" cy="64008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Consumers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D65DC47A-4334-ADD7-73CC-93B0A60A3196}"/>
                </a:ext>
              </a:extLst>
            </p:cNvPr>
            <p:cNvSpPr>
              <a:spLocks/>
            </p:cNvSpPr>
            <p:nvPr/>
          </p:nvSpPr>
          <p:spPr>
            <a:xfrm>
              <a:off x="6287188" y="4494777"/>
              <a:ext cx="1449413" cy="64008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Consumers</a:t>
              </a:r>
            </a:p>
          </p:txBody>
        </p:sp>
      </p:grpSp>
      <p:sp>
        <p:nvSpPr>
          <p:cNvPr id="31" name="Title 30">
            <a:extLst>
              <a:ext uri="{FF2B5EF4-FFF2-40B4-BE49-F238E27FC236}">
                <a16:creationId xmlns:a16="http://schemas.microsoft.com/office/drawing/2014/main" id="{7823A10A-759D-06A0-4C41-C161EB72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Structure of a wholesale electricity market</a:t>
            </a:r>
            <a:endParaRPr lang="en-US" dirty="0"/>
          </a:p>
        </p:txBody>
      </p:sp>
      <p:sp>
        <p:nvSpPr>
          <p:cNvPr id="33" name="Content Placeholder 32">
            <a:extLst>
              <a:ext uri="{FF2B5EF4-FFF2-40B4-BE49-F238E27FC236}">
                <a16:creationId xmlns:a16="http://schemas.microsoft.com/office/drawing/2014/main" id="{EFC0AAAA-E62C-8B4C-D324-8557993F7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244" y="1555668"/>
            <a:ext cx="4734846" cy="462129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Gencos </a:t>
            </a:r>
          </a:p>
          <a:p>
            <a:pPr lvl="1"/>
            <a:r>
              <a:rPr lang="en-US" dirty="0"/>
              <a:t>Generating companies</a:t>
            </a:r>
          </a:p>
          <a:p>
            <a:pPr lvl="1"/>
            <a:r>
              <a:rPr lang="en-US" dirty="0"/>
              <a:t>Own and operate power plants</a:t>
            </a:r>
          </a:p>
          <a:p>
            <a:pPr lvl="1"/>
            <a:r>
              <a:rPr lang="en-US" dirty="0"/>
              <a:t>Sell energy on the wholesale market</a:t>
            </a:r>
          </a:p>
          <a:p>
            <a:r>
              <a:rPr lang="en-US" dirty="0"/>
              <a:t>LSEs</a:t>
            </a:r>
          </a:p>
          <a:p>
            <a:pPr lvl="1"/>
            <a:r>
              <a:rPr lang="en-US" dirty="0"/>
              <a:t>Load Serving Entities</a:t>
            </a:r>
          </a:p>
          <a:p>
            <a:pPr lvl="1"/>
            <a:r>
              <a:rPr lang="en-US" dirty="0"/>
              <a:t>Buy energy on the wholesale market</a:t>
            </a:r>
          </a:p>
          <a:p>
            <a:pPr lvl="1"/>
            <a:r>
              <a:rPr lang="en-US" dirty="0"/>
              <a:t>Sell this energy to the consumers in their monopoly service area</a:t>
            </a:r>
          </a:p>
          <a:p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0BCA06D-5275-BB3C-1588-33A6435E8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2023 Daniel Kirschen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105D88-E760-5145-C830-989433939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646A6-6B76-9347-9EA0-ECEE7D8FD72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8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F3294-5450-53C3-9230-D082B85B8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Trading vs. physics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F10A3-7E6F-ABC2-1405-BB0858DBB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Commodity being traded is energy (MWh)</a:t>
            </a:r>
          </a:p>
          <a:p>
            <a:r>
              <a:rPr lang="en-US" dirty="0"/>
              <a:t>Power system delivers power (MW) on a continuous basis</a:t>
            </a:r>
          </a:p>
          <a:p>
            <a:r>
              <a:rPr lang="en-US" dirty="0"/>
              <a:t>Define trading periods </a:t>
            </a:r>
          </a:p>
          <a:p>
            <a:pPr lvl="1"/>
            <a:r>
              <a:rPr lang="en-US" dirty="0"/>
              <a:t>Typically, one hour, 15 minutes, 5 minutes</a:t>
            </a:r>
          </a:p>
          <a:p>
            <a:pPr lvl="1"/>
            <a:r>
              <a:rPr lang="en-US" dirty="0"/>
              <a:t>Trading assumes constant delivery of power over this trading period</a:t>
            </a:r>
          </a:p>
          <a:p>
            <a:r>
              <a:rPr lang="en-US" dirty="0"/>
              <a:t>Example </a:t>
            </a:r>
          </a:p>
          <a:p>
            <a:pPr lvl="1"/>
            <a:r>
              <a:rPr lang="en-US" dirty="0"/>
              <a:t>Genco sells 20 MW from 2:15 to 2:30 pm 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>
                <a:sym typeface="Wingdings" pitchFamily="2" charset="2"/>
              </a:rPr>
              <a:t>It has sold 5 MWh during this trading period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71787F1-E900-93A5-3DF3-23855BAC5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2023 Daniel Kirschen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F746E-2319-BC7D-39E8-A7C371CFE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646A6-6B76-9347-9EA0-ECEE7D8FD72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50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F3294-5450-53C3-9230-D082B85B8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Trading vs. physics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F10A3-7E6F-ABC2-1405-BB0858DBB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MWs get merged in the transmission network</a:t>
            </a:r>
          </a:p>
          <a:p>
            <a:r>
              <a:rPr lang="en-US" dirty="0"/>
              <a:t>Cannot direct energy sold by a given Genco to a given LSE</a:t>
            </a:r>
          </a:p>
          <a:p>
            <a:r>
              <a:rPr lang="en-US" dirty="0"/>
              <a:t>All MW are the same (“fungible”)</a:t>
            </a:r>
          </a:p>
          <a:p>
            <a:r>
              <a:rPr lang="en-US" dirty="0"/>
              <a:t>Keep track of the transactions using meters at both ends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6823067-3C81-AED4-CF09-D238C5E14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2023 Daniel Kirschen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7D3708-C2A9-597B-AA35-B0F85AD22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646A6-6B76-9347-9EA0-ECEE7D8FD72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853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B13CA-0836-E6B6-BB4D-024A894A5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electricity trading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DE56B-023D-5267-C586-7649CE411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Bilateral trading</a:t>
            </a:r>
          </a:p>
          <a:p>
            <a:pPr lvl="1"/>
            <a:r>
              <a:rPr lang="en-US" dirty="0"/>
              <a:t>Conventional form of trading</a:t>
            </a:r>
          </a:p>
          <a:p>
            <a:pPr lvl="1"/>
            <a:r>
              <a:rPr lang="en-US" dirty="0"/>
              <a:t>Buyer and seller agree on price and quantity without intermediary</a:t>
            </a:r>
          </a:p>
          <a:p>
            <a:pPr lvl="1"/>
            <a:r>
              <a:rPr lang="en-US" dirty="0"/>
              <a:t>However, TSO may limit trades to make sure that they are compatible with the reliable operation of the system</a:t>
            </a:r>
          </a:p>
          <a:p>
            <a:pPr lvl="1"/>
            <a:r>
              <a:rPr lang="en-US" dirty="0"/>
              <a:t>Common form of trading in European markets and the Pacific Northwest </a:t>
            </a:r>
          </a:p>
          <a:p>
            <a:r>
              <a:rPr lang="en-US" dirty="0"/>
              <a:t>Centralized trading</a:t>
            </a:r>
          </a:p>
          <a:p>
            <a:pPr lvl="1"/>
            <a:r>
              <a:rPr lang="en-US" dirty="0"/>
              <a:t>Specific to electricity markets</a:t>
            </a:r>
          </a:p>
          <a:p>
            <a:pPr lvl="1"/>
            <a:r>
              <a:rPr lang="en-US" dirty="0"/>
              <a:t>TSO takes on the role of market operator</a:t>
            </a:r>
          </a:p>
          <a:p>
            <a:pPr lvl="1"/>
            <a:r>
              <a:rPr lang="en-US" dirty="0"/>
              <a:t>Common form of trading in North America: </a:t>
            </a:r>
          </a:p>
          <a:p>
            <a:pPr lvl="2"/>
            <a:r>
              <a:rPr lang="en-US" dirty="0"/>
              <a:t>PJM, CAISO, ISO-NE, ERCOT, MISO, NYISO, SPP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B06D126-351D-20A1-2388-6EC4D0EEB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2023 Daniel Kirschen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3B6AC-01EE-F997-8B8D-715DF3892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646A6-6B76-9347-9EA0-ECEE7D8FD72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020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175F4-CE56-8F91-6724-7EC7587DB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Centralized trading: supply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91991-CFB8-7D2A-F8D3-A4DBFC841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Gencos submit offers to sell for each trading period</a:t>
            </a:r>
          </a:p>
          <a:p>
            <a:r>
              <a:rPr lang="en-US" dirty="0"/>
              <a:t>Quantity/price pairs</a:t>
            </a:r>
          </a:p>
          <a:p>
            <a:pPr lvl="1"/>
            <a:r>
              <a:rPr lang="en-US" dirty="0"/>
              <a:t>Example: 100 MW at 23 $/MWh</a:t>
            </a:r>
          </a:p>
          <a:p>
            <a:r>
              <a:rPr lang="en-US" dirty="0"/>
              <a:t>TSO ranks the offers in increasing order of price</a:t>
            </a:r>
          </a:p>
          <a:p>
            <a:r>
              <a:rPr lang="en-US" dirty="0">
                <a:sym typeface="Wingdings" pitchFamily="2" charset="2"/>
              </a:rPr>
              <a:t> Creates a supply curve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3DCFCA8-BD29-A3D5-E5D7-89CB84AC4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2023 Daniel Kirschen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0D3293-A64E-668A-B9BB-08EEF03D1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646A6-6B76-9347-9EA0-ECEE7D8FD72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2521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D369C-86A3-29BC-2A75-2E5EF0FE3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supply curve in a centralized market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DEBFA84-9407-6B51-6E6D-8E66F6A895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700829"/>
              </p:ext>
            </p:extLst>
          </p:nvPr>
        </p:nvGraphicFramePr>
        <p:xfrm>
          <a:off x="296876" y="1686033"/>
          <a:ext cx="4370222" cy="42465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6429">
                  <a:extLst>
                    <a:ext uri="{9D8B030D-6E8A-4147-A177-3AD203B41FA5}">
                      <a16:colId xmlns:a16="http://schemas.microsoft.com/office/drawing/2014/main" val="2652635004"/>
                    </a:ext>
                  </a:extLst>
                </a:gridCol>
                <a:gridCol w="1456429">
                  <a:extLst>
                    <a:ext uri="{9D8B030D-6E8A-4147-A177-3AD203B41FA5}">
                      <a16:colId xmlns:a16="http://schemas.microsoft.com/office/drawing/2014/main" val="2127173437"/>
                    </a:ext>
                  </a:extLst>
                </a:gridCol>
                <a:gridCol w="1457364">
                  <a:extLst>
                    <a:ext uri="{9D8B030D-6E8A-4147-A177-3AD203B41FA5}">
                      <a16:colId xmlns:a16="http://schemas.microsoft.com/office/drawing/2014/main" val="1386506984"/>
                    </a:ext>
                  </a:extLst>
                </a:gridCol>
              </a:tblGrid>
              <a:tr h="283106"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Offers to Sell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099121"/>
                  </a:ext>
                </a:extLst>
              </a:tr>
              <a:tr h="56621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Genco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Quantity (MW)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Price ($/MWh)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00956844"/>
                  </a:ext>
                </a:extLst>
              </a:tr>
              <a:tr h="283106">
                <a:tc row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A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100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0.00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4085651"/>
                  </a:ext>
                </a:extLst>
              </a:tr>
              <a:tr h="2831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100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30.00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1306411"/>
                  </a:ext>
                </a:extLst>
              </a:tr>
              <a:tr h="2831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50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50.00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8967577"/>
                  </a:ext>
                </a:extLst>
              </a:tr>
              <a:tr h="283106">
                <a:tc row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B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100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15.00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36699418"/>
                  </a:ext>
                </a:extLst>
              </a:tr>
              <a:tr h="2831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100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40.00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64239925"/>
                  </a:ext>
                </a:extLst>
              </a:tr>
              <a:tr h="2831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50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90.00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220594"/>
                  </a:ext>
                </a:extLst>
              </a:tr>
              <a:tr h="283106">
                <a:tc row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C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100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0.00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5732434"/>
                  </a:ext>
                </a:extLst>
              </a:tr>
              <a:tr h="2831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100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25.00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2441976"/>
                  </a:ext>
                </a:extLst>
              </a:tr>
              <a:tr h="2831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50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65.00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330186"/>
                  </a:ext>
                </a:extLst>
              </a:tr>
              <a:tr h="283106">
                <a:tc row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D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50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10.00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7019271"/>
                  </a:ext>
                </a:extLst>
              </a:tr>
              <a:tr h="2831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50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20.00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9139741"/>
                  </a:ext>
                </a:extLst>
              </a:tr>
              <a:tr h="2831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100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35.00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7977704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00FF51E0-C5CC-B473-52AA-55ED23EC9CD4}"/>
              </a:ext>
            </a:extLst>
          </p:cNvPr>
          <p:cNvGrpSpPr/>
          <p:nvPr/>
        </p:nvGrpSpPr>
        <p:grpSpPr>
          <a:xfrm>
            <a:off x="4667098" y="1747494"/>
            <a:ext cx="7602702" cy="4686859"/>
            <a:chOff x="4667098" y="1747494"/>
            <a:chExt cx="7602702" cy="4686859"/>
          </a:xfrm>
        </p:grpSpPr>
        <p:graphicFrame>
          <p:nvGraphicFramePr>
            <p:cNvPr id="7" name="Chart 6">
              <a:extLst>
                <a:ext uri="{FF2B5EF4-FFF2-40B4-BE49-F238E27FC236}">
                  <a16:creationId xmlns:a16="http://schemas.microsoft.com/office/drawing/2014/main" id="{32C88F2F-595D-1568-C961-4041A0680F14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563583778"/>
                </p:ext>
              </p:extLst>
            </p:nvPr>
          </p:nvGraphicFramePr>
          <p:xfrm>
            <a:off x="5213187" y="1747494"/>
            <a:ext cx="6978813" cy="468685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5C7D47B-AE4D-3585-CA5A-0D5D292DE35B}"/>
                </a:ext>
              </a:extLst>
            </p:cNvPr>
            <p:cNvSpPr txBox="1"/>
            <p:nvPr/>
          </p:nvSpPr>
          <p:spPr>
            <a:xfrm>
              <a:off x="11817432" y="6047740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MW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38AECE4-14DF-6973-BD59-EDA243CC9D79}"/>
                </a:ext>
              </a:extLst>
            </p:cNvPr>
            <p:cNvSpPr txBox="1"/>
            <p:nvPr/>
          </p:nvSpPr>
          <p:spPr>
            <a:xfrm>
              <a:off x="4667098" y="1747494"/>
              <a:ext cx="6703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$/MWh</a:t>
              </a:r>
            </a:p>
          </p:txBody>
        </p:sp>
      </p:grp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C164D4B-852D-8BFE-6317-5B93B08FD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2023 Daniel Kirschen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F267F1F-A414-E2FE-BACC-BD7D00DE9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646A6-6B76-9347-9EA0-ECEE7D8FD72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3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charset="0"/>
                <a:ea typeface="ＭＳ Ｐゴシック" charset="0"/>
                <a:cs typeface="ＭＳ Ｐゴシック" charset="0"/>
              </a:rPr>
              <a:t>Why monopolies?</a:t>
            </a:r>
          </a:p>
        </p:txBody>
      </p:sp>
      <p:sp>
        <p:nvSpPr>
          <p:cNvPr id="7170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latin typeface="Calibri" charset="0"/>
                <a:ea typeface="ＭＳ Ｐゴシック" charset="0"/>
                <a:cs typeface="ＭＳ Ｐゴシック" charset="0"/>
              </a:rPr>
              <a:t>Building a power system is expensive</a:t>
            </a:r>
          </a:p>
          <a:p>
            <a:r>
              <a:rPr lang="en-GB" dirty="0">
                <a:latin typeface="Calibri" charset="0"/>
                <a:ea typeface="ＭＳ Ｐゴシック" charset="0"/>
                <a:cs typeface="ＭＳ Ｐゴシック" charset="0"/>
              </a:rPr>
              <a:t>Building competing transmission and distribution networks does not make sense</a:t>
            </a:r>
          </a:p>
          <a:p>
            <a:pPr lvl="1"/>
            <a:r>
              <a:rPr lang="en-GB" dirty="0">
                <a:latin typeface="Calibri" charset="0"/>
                <a:ea typeface="ＭＳ Ｐゴシック" charset="0"/>
                <a:cs typeface="ＭＳ Ｐゴシック" charset="0"/>
              </a:rPr>
              <a:t>“Natural Monopoly”</a:t>
            </a:r>
          </a:p>
          <a:p>
            <a:r>
              <a:rPr lang="en-GB" dirty="0">
                <a:latin typeface="Calibri" charset="0"/>
                <a:ea typeface="ＭＳ Ｐゴシック" charset="0"/>
                <a:cs typeface="ＭＳ Ｐゴシック" charset="0"/>
              </a:rPr>
              <a:t>Until recently having several companies </a:t>
            </a:r>
            <a:r>
              <a:rPr lang="ja-JP" altLang="en-GB" dirty="0">
                <a:latin typeface="Arial" charset="0"/>
                <a:ea typeface="ＭＳ Ｐゴシック" charset="0"/>
                <a:cs typeface="ＭＳ Ｐゴシック" charset="0"/>
              </a:rPr>
              <a:t>“</a:t>
            </a:r>
            <a:r>
              <a:rPr lang="en-GB" altLang="ja-JP" dirty="0">
                <a:latin typeface="Calibri" charset="0"/>
                <a:ea typeface="ＭＳ Ｐゴシック" charset="0"/>
                <a:cs typeface="ＭＳ Ｐゴシック" charset="0"/>
              </a:rPr>
              <a:t>share</a:t>
            </a:r>
            <a:r>
              <a:rPr lang="ja-JP" altLang="en-GB" dirty="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r>
              <a:rPr lang="en-GB" altLang="ja-JP" dirty="0">
                <a:latin typeface="Calibri" charset="0"/>
                <a:ea typeface="ＭＳ Ｐゴシック" charset="0"/>
                <a:cs typeface="ＭＳ Ｐゴシック" charset="0"/>
              </a:rPr>
              <a:t> a power system was too complicated</a:t>
            </a:r>
          </a:p>
          <a:p>
            <a:r>
              <a:rPr lang="en-GB" dirty="0">
                <a:latin typeface="Calibri" charset="0"/>
                <a:ea typeface="ＭＳ Ｐゴシック" charset="0"/>
                <a:cs typeface="ＭＳ Ｐゴシック" charset="0"/>
              </a:rPr>
              <a:t>Monopoly can be:</a:t>
            </a:r>
          </a:p>
          <a:p>
            <a:pPr lvl="1"/>
            <a:r>
              <a:rPr lang="en-GB" dirty="0">
                <a:latin typeface="Calibri" charset="0"/>
                <a:ea typeface="ＭＳ Ｐゴシック" charset="0"/>
                <a:cs typeface="ＭＳ Ｐゴシック" charset="0"/>
              </a:rPr>
              <a:t>Private (investor-owned utility)</a:t>
            </a:r>
          </a:p>
          <a:p>
            <a:pPr lvl="1"/>
            <a:r>
              <a:rPr lang="en-GB" dirty="0">
                <a:latin typeface="Calibri" charset="0"/>
                <a:ea typeface="ＭＳ Ｐゴシック" charset="0"/>
                <a:cs typeface="ＭＳ Ｐゴシック" charset="0"/>
              </a:rPr>
              <a:t>Public (municipal, utility district, national)</a:t>
            </a:r>
          </a:p>
          <a:p>
            <a:r>
              <a:rPr lang="en-GB" dirty="0">
                <a:latin typeface="Calibri" charset="0"/>
                <a:ea typeface="ＭＳ Ｐゴシック" charset="0"/>
                <a:cs typeface="ＭＳ Ｐゴシック" charset="0"/>
              </a:rPr>
              <a:t>Size of service territories varies</a:t>
            </a:r>
          </a:p>
          <a:p>
            <a:endParaRPr lang="en-GB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141B9-460D-F113-39C1-D6699138F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2023 Daniel Kirschen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B236F4-0011-AD0D-CB44-656B17D10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646A6-6B76-9347-9EA0-ECEE7D8FD7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477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175F4-CE56-8F91-6724-7EC7587DB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Centralized trading: demand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91991-CFB8-7D2A-F8D3-A4DBFC841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LSEs submit bids to buy for each trading period</a:t>
            </a:r>
          </a:p>
          <a:p>
            <a:r>
              <a:rPr lang="en-US" dirty="0"/>
              <a:t>Quantity/price pairs</a:t>
            </a:r>
          </a:p>
          <a:p>
            <a:pPr lvl="1"/>
            <a:r>
              <a:rPr lang="en-US" dirty="0"/>
              <a:t>Example: 100 MW at 50 $/MWh</a:t>
            </a:r>
          </a:p>
          <a:p>
            <a:r>
              <a:rPr lang="en-US" dirty="0"/>
              <a:t>TSO ranks the offers in decreasing order of price</a:t>
            </a:r>
          </a:p>
          <a:p>
            <a:r>
              <a:rPr lang="en-US" dirty="0">
                <a:sym typeface="Wingdings" pitchFamily="2" charset="2"/>
              </a:rPr>
              <a:t> Creates a demand curve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14A1E71-A302-47CB-4DCF-55F3AF79B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2023 Daniel Kirschen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D902E-D6D2-69B5-40B7-77B238191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646A6-6B76-9347-9EA0-ECEE7D8FD72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8802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F9B36-F38A-57C4-5E8C-526BEBD29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demand curve in a centralized market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0F28F83-5470-20B4-605D-BF3D93D9D4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397051"/>
              </p:ext>
            </p:extLst>
          </p:nvPr>
        </p:nvGraphicFramePr>
        <p:xfrm>
          <a:off x="252183" y="1662616"/>
          <a:ext cx="4202773" cy="44221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0325">
                  <a:extLst>
                    <a:ext uri="{9D8B030D-6E8A-4147-A177-3AD203B41FA5}">
                      <a16:colId xmlns:a16="http://schemas.microsoft.com/office/drawing/2014/main" val="3635264596"/>
                    </a:ext>
                  </a:extLst>
                </a:gridCol>
                <a:gridCol w="1401224">
                  <a:extLst>
                    <a:ext uri="{9D8B030D-6E8A-4147-A177-3AD203B41FA5}">
                      <a16:colId xmlns:a16="http://schemas.microsoft.com/office/drawing/2014/main" val="48974022"/>
                    </a:ext>
                  </a:extLst>
                </a:gridCol>
                <a:gridCol w="1401224">
                  <a:extLst>
                    <a:ext uri="{9D8B030D-6E8A-4147-A177-3AD203B41FA5}">
                      <a16:colId xmlns:a16="http://schemas.microsoft.com/office/drawing/2014/main" val="2023295704"/>
                    </a:ext>
                  </a:extLst>
                </a:gridCol>
              </a:tblGrid>
              <a:tr h="294811"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Bids to Buy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00398"/>
                  </a:ext>
                </a:extLst>
              </a:tr>
              <a:tr h="58962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LSE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Quantity (MW)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Price ($/MWh)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97193467"/>
                  </a:ext>
                </a:extLst>
              </a:tr>
              <a:tr h="294811">
                <a:tc row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P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100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200.00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1150043"/>
                  </a:ext>
                </a:extLst>
              </a:tr>
              <a:tr h="2948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100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175.00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12184779"/>
                  </a:ext>
                </a:extLst>
              </a:tr>
              <a:tr h="2948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50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150.00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0240827"/>
                  </a:ext>
                </a:extLst>
              </a:tr>
              <a:tr h="294811">
                <a:tc row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Q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100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200.00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9119301"/>
                  </a:ext>
                </a:extLst>
              </a:tr>
              <a:tr h="2948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50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175.00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8739593"/>
                  </a:ext>
                </a:extLst>
              </a:tr>
              <a:tr h="2948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50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10.00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3092332"/>
                  </a:ext>
                </a:extLst>
              </a:tr>
              <a:tr h="294811">
                <a:tc row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R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100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200.00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0187155"/>
                  </a:ext>
                </a:extLst>
              </a:tr>
              <a:tr h="2948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100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175.00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7342807"/>
                  </a:ext>
                </a:extLst>
              </a:tr>
              <a:tr h="2948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50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15.00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9013491"/>
                  </a:ext>
                </a:extLst>
              </a:tr>
              <a:tr h="294811">
                <a:tc row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S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100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200.00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5041951"/>
                  </a:ext>
                </a:extLst>
              </a:tr>
              <a:tr h="2948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50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175.00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8296086"/>
                  </a:ext>
                </a:extLst>
              </a:tr>
              <a:tr h="2948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50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5.00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5581479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48B291A-DC01-75DB-235D-4A399F0450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5450335"/>
              </p:ext>
            </p:extLst>
          </p:nvPr>
        </p:nvGraphicFramePr>
        <p:xfrm>
          <a:off x="5293100" y="1806016"/>
          <a:ext cx="6978813" cy="46868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FC9C3EF-A264-83E6-93B9-25CA427007D3}"/>
              </a:ext>
            </a:extLst>
          </p:cNvPr>
          <p:cNvSpPr txBox="1"/>
          <p:nvPr/>
        </p:nvSpPr>
        <p:spPr>
          <a:xfrm>
            <a:off x="11763914" y="6009924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248598-67B9-559B-83D8-8E82E6DDCA85}"/>
              </a:ext>
            </a:extLst>
          </p:cNvPr>
          <p:cNvSpPr txBox="1"/>
          <p:nvPr/>
        </p:nvSpPr>
        <p:spPr>
          <a:xfrm>
            <a:off x="4613580" y="1709678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$/MWh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F1D4AB3D-3CB3-9B8C-BBF4-6F913DB42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2023 Daniel Kirschen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53659E0-D1F2-344A-9AE8-7A2FABDA2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646A6-6B76-9347-9EA0-ECEE7D8FD72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8615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175F4-CE56-8F91-6724-7EC7587DB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Centralized trading: clearing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91991-CFB8-7D2A-F8D3-A4DBFC841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TSO identifies the intersection of the supply and demand curves</a:t>
            </a:r>
          </a:p>
          <a:p>
            <a:r>
              <a:rPr lang="en-US" dirty="0"/>
              <a:t>Determines the market clearing price and the quantity transacted</a:t>
            </a:r>
          </a:p>
          <a:p>
            <a:r>
              <a:rPr lang="en-US" dirty="0"/>
              <a:t>Genco offers with price less than the market price are accepted</a:t>
            </a:r>
          </a:p>
          <a:p>
            <a:r>
              <a:rPr lang="en-US" dirty="0"/>
              <a:t>LSE bids with price higher than the market price are accepted</a:t>
            </a:r>
          </a:p>
          <a:p>
            <a:r>
              <a:rPr lang="en-US" dirty="0"/>
              <a:t>Other bids and offers are rejected</a:t>
            </a:r>
          </a:p>
          <a:p>
            <a:r>
              <a:rPr lang="en-US" dirty="0"/>
              <a:t>Gencos and LSEs whose bids and offers are accepted are committed to inject or extract from the system the corresponding amount of power during this trading period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E5B520A-7F78-C2C4-F076-322C2F973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2023 Daniel Kirschen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4E952-456F-BC42-300B-D0A1FE768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646A6-6B76-9347-9EA0-ECEE7D8FD72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189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74637C2-73F3-DF0E-B5F4-273B577B3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centralized market clearing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FA52206-D970-318C-447F-F246D1ECB8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4319508"/>
              </p:ext>
            </p:extLst>
          </p:nvPr>
        </p:nvGraphicFramePr>
        <p:xfrm>
          <a:off x="2615737" y="1789067"/>
          <a:ext cx="6978813" cy="46868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CA16618-1926-2F08-2939-584A4E6090DE}"/>
              </a:ext>
            </a:extLst>
          </p:cNvPr>
          <p:cNvSpPr txBox="1"/>
          <p:nvPr/>
        </p:nvSpPr>
        <p:spPr>
          <a:xfrm>
            <a:off x="9086551" y="5992975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8505E8-4C65-0352-2895-2DC03A8976B5}"/>
              </a:ext>
            </a:extLst>
          </p:cNvPr>
          <p:cNvSpPr txBox="1"/>
          <p:nvPr/>
        </p:nvSpPr>
        <p:spPr>
          <a:xfrm>
            <a:off x="1936217" y="1692729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$/MWh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8590833-C05F-0BEB-4EB2-B7BFE298C14A}"/>
              </a:ext>
            </a:extLst>
          </p:cNvPr>
          <p:cNvSpPr>
            <a:spLocks noChangeAspect="1"/>
          </p:cNvSpPr>
          <p:nvPr/>
        </p:nvSpPr>
        <p:spPr>
          <a:xfrm>
            <a:off x="7697419" y="499031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B3BE5A8-30DA-C962-0034-FEE32E9AD4AA}"/>
              </a:ext>
            </a:extLst>
          </p:cNvPr>
          <p:cNvGrpSpPr/>
          <p:nvPr/>
        </p:nvGrpSpPr>
        <p:grpSpPr>
          <a:xfrm>
            <a:off x="2779776" y="1316737"/>
            <a:ext cx="5632704" cy="2011680"/>
            <a:chOff x="2779776" y="1316737"/>
            <a:chExt cx="5632704" cy="201168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ADCF89C-EDC5-C1FE-F405-B3360B06868E}"/>
                </a:ext>
              </a:extLst>
            </p:cNvPr>
            <p:cNvSpPr/>
            <p:nvPr/>
          </p:nvSpPr>
          <p:spPr>
            <a:xfrm>
              <a:off x="2779776" y="1316737"/>
              <a:ext cx="5632704" cy="2011680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D12FEC5-1DE6-C20F-19C0-5C5AE3B2BB05}"/>
                </a:ext>
              </a:extLst>
            </p:cNvPr>
            <p:cNvSpPr txBox="1"/>
            <p:nvPr/>
          </p:nvSpPr>
          <p:spPr>
            <a:xfrm>
              <a:off x="4845922" y="1508063"/>
              <a:ext cx="1500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Accepted bids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DD14D37-20A2-D7BA-BEE6-B0CDAE2DF230}"/>
              </a:ext>
            </a:extLst>
          </p:cNvPr>
          <p:cNvGrpSpPr/>
          <p:nvPr/>
        </p:nvGrpSpPr>
        <p:grpSpPr>
          <a:xfrm>
            <a:off x="2473092" y="4108828"/>
            <a:ext cx="5266390" cy="2161145"/>
            <a:chOff x="2779776" y="1316736"/>
            <a:chExt cx="5632703" cy="2161145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EEF49E4-A2F3-B87F-19B5-223B033870A7}"/>
                </a:ext>
              </a:extLst>
            </p:cNvPr>
            <p:cNvSpPr/>
            <p:nvPr/>
          </p:nvSpPr>
          <p:spPr>
            <a:xfrm>
              <a:off x="2779776" y="1316736"/>
              <a:ext cx="5632703" cy="2161145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FF4578F-710F-4F32-CEB8-186B6D7B9434}"/>
                </a:ext>
              </a:extLst>
            </p:cNvPr>
            <p:cNvSpPr txBox="1"/>
            <p:nvPr/>
          </p:nvSpPr>
          <p:spPr>
            <a:xfrm>
              <a:off x="4845922" y="1508063"/>
              <a:ext cx="16503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Accepted offers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6F57AD1C-FDB0-A7C3-C77A-D73BB1D1AE73}"/>
              </a:ext>
            </a:extLst>
          </p:cNvPr>
          <p:cNvSpPr txBox="1"/>
          <p:nvPr/>
        </p:nvSpPr>
        <p:spPr>
          <a:xfrm>
            <a:off x="9448800" y="2735884"/>
            <a:ext cx="2514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Market price: 40 $/MWh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9BF86F-677F-5752-0A22-98C5DDBE6D73}"/>
              </a:ext>
            </a:extLst>
          </p:cNvPr>
          <p:cNvSpPr txBox="1"/>
          <p:nvPr/>
        </p:nvSpPr>
        <p:spPr>
          <a:xfrm>
            <a:off x="9448799" y="3272613"/>
            <a:ext cx="2599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Quantity traded: 750 MW</a:t>
            </a:r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AA85AA17-6165-33A2-3430-ECE1CF772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2023 Daniel Kirschen</a:t>
            </a:r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95D14E2-AE96-A587-5F13-D067030E9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646A6-6B76-9347-9EA0-ECEE7D8FD72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7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175F4-CE56-8F91-6724-7EC7587DB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Centralized trading: settlement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91991-CFB8-7D2A-F8D3-A4DBFC841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energy traded is bought/sold at the market price</a:t>
            </a:r>
          </a:p>
          <a:p>
            <a:r>
              <a:rPr lang="en-US" dirty="0"/>
              <a:t>All Gencos collect the market price for the accepted offers</a:t>
            </a:r>
          </a:p>
          <a:p>
            <a:r>
              <a:rPr lang="en-US" dirty="0"/>
              <a:t>All LSEs pay the market price for the accepted bids</a:t>
            </a:r>
          </a:p>
          <a:p>
            <a:r>
              <a:rPr lang="en-US" dirty="0"/>
              <a:t>Market price reflects the marginal cost of generation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6D47E77-DCDC-0775-3769-3CE2644A3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2023 Daniel Kirschen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4E6A4-A1C0-5A57-7F8C-70D9A16A7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646A6-6B76-9347-9EA0-ECEE7D8FD72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314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74637C2-73F3-DF0E-B5F4-273B577B3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centralized market settlement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3637FA2-178F-24B0-E998-81384F28CE43}"/>
              </a:ext>
            </a:extLst>
          </p:cNvPr>
          <p:cNvGrpSpPr/>
          <p:nvPr/>
        </p:nvGrpSpPr>
        <p:grpSpPr>
          <a:xfrm>
            <a:off x="186460" y="1494643"/>
            <a:ext cx="6978813" cy="4998232"/>
            <a:chOff x="2615737" y="1477694"/>
            <a:chExt cx="6978813" cy="499823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C1B2A6D-2CDC-787F-8DF6-5DFDFBB3FEE0}"/>
                </a:ext>
              </a:extLst>
            </p:cNvPr>
            <p:cNvGrpSpPr/>
            <p:nvPr/>
          </p:nvGrpSpPr>
          <p:grpSpPr>
            <a:xfrm>
              <a:off x="2615737" y="1477694"/>
              <a:ext cx="6978813" cy="4998232"/>
              <a:chOff x="2615737" y="870535"/>
              <a:chExt cx="6978813" cy="4998232"/>
            </a:xfrm>
          </p:grpSpPr>
          <p:graphicFrame>
            <p:nvGraphicFramePr>
              <p:cNvPr id="3" name="Chart 2">
                <a:extLst>
                  <a:ext uri="{FF2B5EF4-FFF2-40B4-BE49-F238E27FC236}">
                    <a16:creationId xmlns:a16="http://schemas.microsoft.com/office/drawing/2014/main" id="{1FA52206-D970-318C-447F-F246D1ECB8BD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2615737" y="1181908"/>
              <a:ext cx="6978813" cy="4686859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CA16618-1926-2F08-2939-584A4E6090DE}"/>
                  </a:ext>
                </a:extLst>
              </p:cNvPr>
              <p:cNvSpPr txBox="1"/>
              <p:nvPr/>
            </p:nvSpPr>
            <p:spPr>
              <a:xfrm>
                <a:off x="9086551" y="5385816"/>
                <a:ext cx="45236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MW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F8505E8-4C65-0352-2895-2DC03A8976B5}"/>
                  </a:ext>
                </a:extLst>
              </p:cNvPr>
              <p:cNvSpPr txBox="1"/>
              <p:nvPr/>
            </p:nvSpPr>
            <p:spPr>
              <a:xfrm>
                <a:off x="2615737" y="870535"/>
                <a:ext cx="67037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$/MWh</a:t>
                </a:r>
              </a:p>
            </p:txBody>
          </p:sp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8590833-C05F-0BEB-4EB2-B7BFE298C1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97419" y="4990318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4903561-244E-AF2A-004C-603DDA46E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262637"/>
              </p:ext>
            </p:extLst>
          </p:nvPr>
        </p:nvGraphicFramePr>
        <p:xfrm>
          <a:off x="5773271" y="1891797"/>
          <a:ext cx="6087035" cy="16492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01374">
                  <a:extLst>
                    <a:ext uri="{9D8B030D-6E8A-4147-A177-3AD203B41FA5}">
                      <a16:colId xmlns:a16="http://schemas.microsoft.com/office/drawing/2014/main" val="840874637"/>
                    </a:ext>
                  </a:extLst>
                </a:gridCol>
                <a:gridCol w="2604965">
                  <a:extLst>
                    <a:ext uri="{9D8B030D-6E8A-4147-A177-3AD203B41FA5}">
                      <a16:colId xmlns:a16="http://schemas.microsoft.com/office/drawing/2014/main" val="1904337522"/>
                    </a:ext>
                  </a:extLst>
                </a:gridCol>
                <a:gridCol w="2280696">
                  <a:extLst>
                    <a:ext uri="{9D8B030D-6E8A-4147-A177-3AD203B41FA5}">
                      <a16:colId xmlns:a16="http://schemas.microsoft.com/office/drawing/2014/main" val="3622157605"/>
                    </a:ext>
                  </a:extLst>
                </a:gridCol>
              </a:tblGrid>
              <a:tr h="27487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Genco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Accepted offers = quantity sold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Revenue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67350372"/>
                  </a:ext>
                </a:extLst>
              </a:tr>
              <a:tr h="27487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A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100+100 = 200MW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200 x 40 = $8,000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81303125"/>
                  </a:ext>
                </a:extLst>
              </a:tr>
              <a:tr h="27487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B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100+50 = 150 MW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150 x 40 = $6,000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09352631"/>
                  </a:ext>
                </a:extLst>
              </a:tr>
              <a:tr h="27487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C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100 + 100 = 200 MW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200 x 40 = $8,000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39760642"/>
                  </a:ext>
                </a:extLst>
              </a:tr>
              <a:tr h="27487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D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50 + 50 + 100 = 200 MW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200 x 40 = $8,000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64486223"/>
                  </a:ext>
                </a:extLst>
              </a:tr>
              <a:tr h="27487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Total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750 MW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$30,000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82222104"/>
                  </a:ext>
                </a:extLst>
              </a:tr>
            </a:tbl>
          </a:graphicData>
        </a:graphic>
      </p:graphicFrame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E127D898-D8E2-7B71-C109-24F0474F6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2023 Daniel Kirschen</a:t>
            </a:r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B21B960D-6B3D-8B5F-07E5-21FB43A7C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646A6-6B76-9347-9EA0-ECEE7D8FD72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410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74637C2-73F3-DF0E-B5F4-273B577B3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centralized market settlement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3637FA2-178F-24B0-E998-81384F28CE43}"/>
              </a:ext>
            </a:extLst>
          </p:cNvPr>
          <p:cNvGrpSpPr/>
          <p:nvPr/>
        </p:nvGrpSpPr>
        <p:grpSpPr>
          <a:xfrm>
            <a:off x="186460" y="1494643"/>
            <a:ext cx="6978813" cy="4998232"/>
            <a:chOff x="2615737" y="1477694"/>
            <a:chExt cx="6978813" cy="499823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C1B2A6D-2CDC-787F-8DF6-5DFDFBB3FEE0}"/>
                </a:ext>
              </a:extLst>
            </p:cNvPr>
            <p:cNvGrpSpPr/>
            <p:nvPr/>
          </p:nvGrpSpPr>
          <p:grpSpPr>
            <a:xfrm>
              <a:off x="2615737" y="1477694"/>
              <a:ext cx="6978813" cy="4998232"/>
              <a:chOff x="2615737" y="870535"/>
              <a:chExt cx="6978813" cy="4998232"/>
            </a:xfrm>
          </p:grpSpPr>
          <p:graphicFrame>
            <p:nvGraphicFramePr>
              <p:cNvPr id="3" name="Chart 2">
                <a:extLst>
                  <a:ext uri="{FF2B5EF4-FFF2-40B4-BE49-F238E27FC236}">
                    <a16:creationId xmlns:a16="http://schemas.microsoft.com/office/drawing/2014/main" id="{1FA52206-D970-318C-447F-F246D1ECB8BD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2615737" y="1181908"/>
              <a:ext cx="6978813" cy="4686859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CA16618-1926-2F08-2939-584A4E6090DE}"/>
                  </a:ext>
                </a:extLst>
              </p:cNvPr>
              <p:cNvSpPr txBox="1"/>
              <p:nvPr/>
            </p:nvSpPr>
            <p:spPr>
              <a:xfrm>
                <a:off x="9086551" y="5385816"/>
                <a:ext cx="45236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MW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F8505E8-4C65-0352-2895-2DC03A8976B5}"/>
                  </a:ext>
                </a:extLst>
              </p:cNvPr>
              <p:cNvSpPr txBox="1"/>
              <p:nvPr/>
            </p:nvSpPr>
            <p:spPr>
              <a:xfrm>
                <a:off x="2615737" y="870535"/>
                <a:ext cx="67037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$/MWh</a:t>
                </a:r>
              </a:p>
            </p:txBody>
          </p:sp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8590833-C05F-0BEB-4EB2-B7BFE298C1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97419" y="4990318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4903561-244E-AF2A-004C-603DDA46E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52643"/>
              </p:ext>
            </p:extLst>
          </p:nvPr>
        </p:nvGraphicFramePr>
        <p:xfrm>
          <a:off x="5773271" y="1891797"/>
          <a:ext cx="6087035" cy="18011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01374">
                  <a:extLst>
                    <a:ext uri="{9D8B030D-6E8A-4147-A177-3AD203B41FA5}">
                      <a16:colId xmlns:a16="http://schemas.microsoft.com/office/drawing/2014/main" val="840874637"/>
                    </a:ext>
                  </a:extLst>
                </a:gridCol>
                <a:gridCol w="2604965">
                  <a:extLst>
                    <a:ext uri="{9D8B030D-6E8A-4147-A177-3AD203B41FA5}">
                      <a16:colId xmlns:a16="http://schemas.microsoft.com/office/drawing/2014/main" val="1904337522"/>
                    </a:ext>
                  </a:extLst>
                </a:gridCol>
                <a:gridCol w="2280696">
                  <a:extLst>
                    <a:ext uri="{9D8B030D-6E8A-4147-A177-3AD203B41FA5}">
                      <a16:colId xmlns:a16="http://schemas.microsoft.com/office/drawing/2014/main" val="3622157605"/>
                    </a:ext>
                  </a:extLst>
                </a:gridCol>
              </a:tblGrid>
              <a:tr h="27487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LSE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Accepted bids = quantity purchased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Expenditure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67350372"/>
                  </a:ext>
                </a:extLst>
              </a:tr>
              <a:tr h="27487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100+100+50 = 250MW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250 x 40 = $10,000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81303125"/>
                  </a:ext>
                </a:extLst>
              </a:tr>
              <a:tr h="27487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100+50 = 150 MW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150 x 40 = $6,000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09352631"/>
                  </a:ext>
                </a:extLst>
              </a:tr>
              <a:tr h="27487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 + 100 = 200 MW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200 x 40 = $8,000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39760642"/>
                  </a:ext>
                </a:extLst>
              </a:tr>
              <a:tr h="27487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 + 50 = 150 MW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150 x 40 = $6,000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64486223"/>
                  </a:ext>
                </a:extLst>
              </a:tr>
              <a:tr h="27487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750 MW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$30,000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82222104"/>
                  </a:ext>
                </a:extLst>
              </a:tr>
            </a:tbl>
          </a:graphicData>
        </a:graphic>
      </p:graphicFrame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AB7F17A7-B80E-3CCE-B6DE-6AB2F7A89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2023 Daniel Kirschen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FCD5E3A-5465-DC0C-6918-045F235F5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646A6-6B76-9347-9EA0-ECEE7D8FD72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603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B7093-0A5C-46D7-14F8-6B64F7DF6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Bidding in a centralized 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2215F-6891-54B3-DA30-60E02D4BF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55668"/>
            <a:ext cx="11056315" cy="4621295"/>
          </a:xfrm>
        </p:spPr>
        <p:txBody>
          <a:bodyPr>
            <a:normAutofit/>
          </a:bodyPr>
          <a:lstStyle/>
          <a:p>
            <a:r>
              <a:rPr lang="en-US" dirty="0"/>
              <a:t>Sufficiently large number of market participant </a:t>
            </a:r>
            <a:r>
              <a:rPr lang="en-US" dirty="0">
                <a:sym typeface="Wingdings" pitchFamily="2" charset="2"/>
              </a:rPr>
              <a:t> perfect competition</a:t>
            </a:r>
          </a:p>
          <a:p>
            <a:r>
              <a:rPr lang="en-US" dirty="0">
                <a:sym typeface="Wingdings" pitchFamily="2" charset="2"/>
              </a:rPr>
              <a:t>Gencos optimal bidding strategy: bid marginal cost of generation</a:t>
            </a:r>
          </a:p>
          <a:p>
            <a:r>
              <a:rPr lang="en-US" dirty="0">
                <a:sym typeface="Wingdings" pitchFamily="2" charset="2"/>
              </a:rPr>
              <a:t>Offer accepted at market price </a:t>
            </a:r>
          </a:p>
          <a:p>
            <a:pPr lvl="1">
              <a:buFont typeface="Wingdings" pitchFamily="2" charset="2"/>
              <a:buChar char="à"/>
            </a:pPr>
            <a:r>
              <a:rPr lang="en-US" dirty="0">
                <a:sym typeface="Wingdings" pitchFamily="2" charset="2"/>
              </a:rPr>
              <a:t>Profit equal to the difference between the market price and the offer price</a:t>
            </a:r>
          </a:p>
          <a:p>
            <a:r>
              <a:rPr lang="en-US" dirty="0"/>
              <a:t>Offer rejected</a:t>
            </a:r>
          </a:p>
          <a:p>
            <a:pPr lvl="1">
              <a:buFont typeface="Wingdings" pitchFamily="2" charset="2"/>
              <a:buChar char="à"/>
            </a:pPr>
            <a:r>
              <a:rPr lang="en-US" dirty="0"/>
              <a:t>Genco avoids producing at a loss</a:t>
            </a:r>
          </a:p>
          <a:p>
            <a:r>
              <a:rPr lang="en-US" dirty="0"/>
              <a:t>Offer at higher than marginal cost </a:t>
            </a:r>
          </a:p>
          <a:p>
            <a:pPr marL="457200" lvl="1" indent="0">
              <a:buNone/>
            </a:pPr>
            <a:r>
              <a:rPr lang="en-US" dirty="0">
                <a:sym typeface="Wingdings" pitchFamily="2" charset="2"/>
              </a:rPr>
              <a:t> profitable offer risks being rejected</a:t>
            </a:r>
          </a:p>
          <a:p>
            <a:r>
              <a:rPr lang="en-US" dirty="0">
                <a:sym typeface="Wingdings" pitchFamily="2" charset="2"/>
              </a:rPr>
              <a:t>Offer at lower than marginal cost </a:t>
            </a:r>
          </a:p>
          <a:p>
            <a:pPr marL="457200" lvl="1" indent="0">
              <a:buNone/>
            </a:pPr>
            <a:r>
              <a:rPr lang="en-US" dirty="0">
                <a:sym typeface="Wingdings" pitchFamily="2" charset="2"/>
              </a:rPr>
              <a:t> non-profitable offer risks being accepted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F8531A8-FCE8-53EA-2760-360C83530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2023 Daniel Kirschen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D4041-F3EB-4858-7E4D-579B573E4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646A6-6B76-9347-9EA0-ECEE7D8FD72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7617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B7093-0A5C-46D7-14F8-6B64F7DF6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Bidding in centralized markets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2215F-6891-54B3-DA30-60E02D4BF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55668"/>
            <a:ext cx="11056315" cy="462129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Less competitive market</a:t>
            </a:r>
          </a:p>
          <a:p>
            <a:pPr lvl="1"/>
            <a:r>
              <a:rPr lang="en-US" dirty="0"/>
              <a:t>Example: demand is high and most of the available generation capacity is needed</a:t>
            </a:r>
          </a:p>
          <a:p>
            <a:r>
              <a:rPr lang="en-US" dirty="0"/>
              <a:t>Gencos can offer at substantially more than their marginal cost</a:t>
            </a:r>
          </a:p>
          <a:p>
            <a:r>
              <a:rPr lang="en-US" dirty="0"/>
              <a:t>Try to drive up the market price to recover their fixed costs</a:t>
            </a:r>
          </a:p>
          <a:p>
            <a:endParaRPr lang="en-US" dirty="0"/>
          </a:p>
          <a:p>
            <a:r>
              <a:rPr lang="en-US" dirty="0"/>
              <a:t>Generators that mostly care about producing energy</a:t>
            </a:r>
          </a:p>
          <a:p>
            <a:pPr lvl="1"/>
            <a:r>
              <a:rPr lang="en-US" dirty="0"/>
              <a:t>Nuclear units that cannot shutdown if their bid is not accepted</a:t>
            </a:r>
          </a:p>
          <a:p>
            <a:pPr lvl="1"/>
            <a:r>
              <a:rPr lang="en-US" dirty="0"/>
              <a:t>Renewable generation whose marginal cost is close to zero</a:t>
            </a:r>
          </a:p>
          <a:p>
            <a:r>
              <a:rPr lang="en-US" dirty="0"/>
              <a:t>Offer at zero</a:t>
            </a:r>
          </a:p>
          <a:p>
            <a:r>
              <a:rPr lang="en-US" dirty="0"/>
              <a:t>Let the offers of the other </a:t>
            </a:r>
            <a:r>
              <a:rPr lang="en-US" dirty="0" err="1"/>
              <a:t>gencos</a:t>
            </a:r>
            <a:r>
              <a:rPr lang="en-US" dirty="0"/>
              <a:t> set the market price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178BED5-F540-F328-73E1-C8B9C4218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2023 Daniel Kirschen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BC84D-9819-74F5-297B-C6E7339F7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646A6-6B76-9347-9EA0-ECEE7D8FD72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52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74637C2-73F3-DF0E-B5F4-273B577B3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extreme offers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FA52206-D970-318C-447F-F246D1ECB8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0317646"/>
              </p:ext>
            </p:extLst>
          </p:nvPr>
        </p:nvGraphicFramePr>
        <p:xfrm>
          <a:off x="2615737" y="1789067"/>
          <a:ext cx="6978813" cy="46868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CA16618-1926-2F08-2939-584A4E6090DE}"/>
              </a:ext>
            </a:extLst>
          </p:cNvPr>
          <p:cNvSpPr txBox="1"/>
          <p:nvPr/>
        </p:nvSpPr>
        <p:spPr>
          <a:xfrm>
            <a:off x="9086551" y="5992975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8505E8-4C65-0352-2895-2DC03A8976B5}"/>
              </a:ext>
            </a:extLst>
          </p:cNvPr>
          <p:cNvSpPr txBox="1"/>
          <p:nvPr/>
        </p:nvSpPr>
        <p:spPr>
          <a:xfrm>
            <a:off x="1936217" y="1692729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$/MWh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AF2F222-4B0B-228A-971C-C628AF58602E}"/>
              </a:ext>
            </a:extLst>
          </p:cNvPr>
          <p:cNvSpPr/>
          <p:nvPr/>
        </p:nvSpPr>
        <p:spPr>
          <a:xfrm>
            <a:off x="7980883" y="3429000"/>
            <a:ext cx="1389888" cy="1457554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332068-01E9-AE23-9CE6-14B563051F15}"/>
              </a:ext>
            </a:extLst>
          </p:cNvPr>
          <p:cNvSpPr txBox="1"/>
          <p:nvPr/>
        </p:nvSpPr>
        <p:spPr>
          <a:xfrm>
            <a:off x="9370771" y="3696112"/>
            <a:ext cx="28044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Less competitive generators</a:t>
            </a:r>
            <a:br>
              <a:rPr lang="en-US" dirty="0"/>
            </a:br>
            <a:r>
              <a:rPr lang="en-US" dirty="0"/>
              <a:t>that run only when the</a:t>
            </a:r>
          </a:p>
          <a:p>
            <a:r>
              <a:rPr lang="en-US" dirty="0"/>
              <a:t>demand is  high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F2B99B-03AA-61A9-EC02-F4D5C9A30551}"/>
              </a:ext>
            </a:extLst>
          </p:cNvPr>
          <p:cNvSpPr txBox="1"/>
          <p:nvPr/>
        </p:nvSpPr>
        <p:spPr>
          <a:xfrm>
            <a:off x="48813" y="5348976"/>
            <a:ext cx="27172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Generators that bid zero</a:t>
            </a:r>
            <a:br>
              <a:rPr lang="en-US" dirty="0"/>
            </a:br>
            <a:r>
              <a:rPr lang="en-US" dirty="0"/>
              <a:t>to make sure that they get</a:t>
            </a:r>
            <a:br>
              <a:rPr lang="en-US" dirty="0"/>
            </a:br>
            <a:r>
              <a:rPr lang="en-US" dirty="0"/>
              <a:t>to produce. Typically nukes</a:t>
            </a:r>
            <a:br>
              <a:rPr lang="en-US" dirty="0"/>
            </a:br>
            <a:r>
              <a:rPr lang="en-US" dirty="0"/>
              <a:t>and renewables.</a:t>
            </a:r>
          </a:p>
        </p:txBody>
      </p:sp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94687F96-15DA-3029-B6BC-A8CED7E08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2023 Daniel Kirschen</a:t>
            </a: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22A120D6-A469-0697-5539-960586838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646A6-6B76-9347-9EA0-ECEE7D8FD72D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282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Seattle City Light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Owned by the City of Seattle</a:t>
            </a:r>
          </a:p>
          <a:p>
            <a:r>
              <a:rPr lang="en-US" dirty="0"/>
              <a:t>Public monopoly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5711" y="1044848"/>
            <a:ext cx="4189495" cy="554461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317038" y="5474500"/>
            <a:ext cx="2016224" cy="12961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AAC439-4066-43D3-F32C-0E576E246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2023 Daniel Kirschen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7D5B1-8252-0352-F60D-BB1637004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646A6-6B76-9347-9EA0-ECEE7D8FD72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477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74637C2-73F3-DF0E-B5F4-273B577B3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demand side bidding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FA52206-D970-318C-447F-F246D1ECB8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6289000"/>
              </p:ext>
            </p:extLst>
          </p:nvPr>
        </p:nvGraphicFramePr>
        <p:xfrm>
          <a:off x="2615737" y="1789067"/>
          <a:ext cx="6978813" cy="46868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CA16618-1926-2F08-2939-584A4E6090DE}"/>
              </a:ext>
            </a:extLst>
          </p:cNvPr>
          <p:cNvSpPr txBox="1"/>
          <p:nvPr/>
        </p:nvSpPr>
        <p:spPr>
          <a:xfrm>
            <a:off x="9086551" y="5992975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8505E8-4C65-0352-2895-2DC03A8976B5}"/>
              </a:ext>
            </a:extLst>
          </p:cNvPr>
          <p:cNvSpPr txBox="1"/>
          <p:nvPr/>
        </p:nvSpPr>
        <p:spPr>
          <a:xfrm>
            <a:off x="1936217" y="1692729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$/MWh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4B94B95-4593-E470-B017-A14AA50D9783}"/>
              </a:ext>
            </a:extLst>
          </p:cNvPr>
          <p:cNvGrpSpPr/>
          <p:nvPr/>
        </p:nvGrpSpPr>
        <p:grpSpPr>
          <a:xfrm>
            <a:off x="7132320" y="2427257"/>
            <a:ext cx="4701370" cy="923330"/>
            <a:chOff x="7132320" y="2427257"/>
            <a:chExt cx="4701370" cy="92333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AF2F222-4B0B-228A-971C-C628AF58602E}"/>
                </a:ext>
              </a:extLst>
            </p:cNvPr>
            <p:cNvSpPr/>
            <p:nvPr/>
          </p:nvSpPr>
          <p:spPr>
            <a:xfrm>
              <a:off x="7132320" y="2706624"/>
              <a:ext cx="1163939" cy="514676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3332068-01E9-AE23-9CE6-14B563051F15}"/>
                </a:ext>
              </a:extLst>
            </p:cNvPr>
            <p:cNvSpPr txBox="1"/>
            <p:nvPr/>
          </p:nvSpPr>
          <p:spPr>
            <a:xfrm>
              <a:off x="8324075" y="2427257"/>
              <a:ext cx="3509615" cy="923330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Some consumers are flexible and willing to curtail or shift their load </a:t>
              </a:r>
            </a:p>
            <a:p>
              <a:r>
                <a:rPr lang="en-US" dirty="0"/>
                <a:t>if the price is too high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F76A9CC-744D-E98C-44DF-D68F02120E3B}"/>
              </a:ext>
            </a:extLst>
          </p:cNvPr>
          <p:cNvGrpSpPr/>
          <p:nvPr/>
        </p:nvGrpSpPr>
        <p:grpSpPr>
          <a:xfrm>
            <a:off x="2615737" y="1046398"/>
            <a:ext cx="9217953" cy="1760323"/>
            <a:chOff x="2615737" y="1046398"/>
            <a:chExt cx="9217953" cy="176032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FF2B99B-03AA-61A9-EC02-F4D5C9A30551}"/>
                </a:ext>
              </a:extLst>
            </p:cNvPr>
            <p:cNvSpPr txBox="1"/>
            <p:nvPr/>
          </p:nvSpPr>
          <p:spPr>
            <a:xfrm>
              <a:off x="7735902" y="1046398"/>
              <a:ext cx="4097788" cy="92333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Since loads tend to be inflexible,</a:t>
              </a:r>
              <a:br>
                <a:rPr lang="en-US" dirty="0"/>
              </a:br>
              <a:r>
                <a:rPr lang="en-US" dirty="0"/>
                <a:t>most demand side will bid high to ensure </a:t>
              </a:r>
            </a:p>
            <a:p>
              <a:r>
                <a:rPr lang="en-US" dirty="0"/>
                <a:t>that they get selected</a:t>
              </a:r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6436AEFE-9422-D94F-01A0-BE9B8B0BAFB8}"/>
                </a:ext>
              </a:extLst>
            </p:cNvPr>
            <p:cNvSpPr/>
            <p:nvPr/>
          </p:nvSpPr>
          <p:spPr>
            <a:xfrm>
              <a:off x="2615737" y="1488026"/>
              <a:ext cx="5365146" cy="1318695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26984D7-FEE5-5228-6804-1BAAF8E3E4BC}"/>
              </a:ext>
            </a:extLst>
          </p:cNvPr>
          <p:cNvGrpSpPr/>
          <p:nvPr/>
        </p:nvGrpSpPr>
        <p:grpSpPr>
          <a:xfrm>
            <a:off x="7621219" y="5026357"/>
            <a:ext cx="4701370" cy="923330"/>
            <a:chOff x="7132320" y="2427257"/>
            <a:chExt cx="4701370" cy="92333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EBAD4D3-9AB3-DBA2-C7B7-D61563A928A5}"/>
                </a:ext>
              </a:extLst>
            </p:cNvPr>
            <p:cNvSpPr/>
            <p:nvPr/>
          </p:nvSpPr>
          <p:spPr>
            <a:xfrm>
              <a:off x="7132320" y="2706624"/>
              <a:ext cx="1163939" cy="514676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0B70042-A54B-5981-E718-5929EEAF8D95}"/>
                </a:ext>
              </a:extLst>
            </p:cNvPr>
            <p:cNvSpPr txBox="1"/>
            <p:nvPr/>
          </p:nvSpPr>
          <p:spPr>
            <a:xfrm>
              <a:off x="8324075" y="2427257"/>
              <a:ext cx="3509615" cy="923330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Some loads are highly flexible and</a:t>
              </a:r>
              <a:br>
                <a:rPr lang="en-US" dirty="0"/>
              </a:br>
              <a:r>
                <a:rPr lang="en-US" dirty="0"/>
                <a:t>wait for a very low price e.g., battery charging</a:t>
              </a:r>
            </a:p>
          </p:txBody>
        </p:sp>
      </p:grp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179836A6-5C07-5B6F-5BE6-2D1248E57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2023 Daniel Kirschen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7FDFD2F-4BAC-B68E-6AA3-3646EBB3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646A6-6B76-9347-9EA0-ECEE7D8FD72D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47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2603DBF8-4DC6-C5EF-3961-957A02C4FA84}"/>
              </a:ext>
            </a:extLst>
          </p:cNvPr>
          <p:cNvGrpSpPr/>
          <p:nvPr/>
        </p:nvGrpSpPr>
        <p:grpSpPr>
          <a:xfrm>
            <a:off x="4947999" y="1881412"/>
            <a:ext cx="6892871" cy="4860132"/>
            <a:chOff x="2555929" y="1881412"/>
            <a:chExt cx="6892871" cy="486013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796850C-36A1-9365-81AD-36BC0629CEE8}"/>
                </a:ext>
              </a:extLst>
            </p:cNvPr>
            <p:cNvGrpSpPr/>
            <p:nvPr/>
          </p:nvGrpSpPr>
          <p:grpSpPr>
            <a:xfrm>
              <a:off x="2555929" y="1881412"/>
              <a:ext cx="6892871" cy="4860132"/>
              <a:chOff x="2353705" y="1068183"/>
              <a:chExt cx="6892871" cy="4860132"/>
            </a:xfrm>
          </p:grpSpPr>
          <p:graphicFrame>
            <p:nvGraphicFramePr>
              <p:cNvPr id="3" name="Chart 2">
                <a:extLst>
                  <a:ext uri="{FF2B5EF4-FFF2-40B4-BE49-F238E27FC236}">
                    <a16:creationId xmlns:a16="http://schemas.microsoft.com/office/drawing/2014/main" id="{7F3B823C-BA77-4D40-931D-2B420AF1A05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60437605"/>
                  </p:ext>
                </p:extLst>
              </p:nvPr>
            </p:nvGraphicFramePr>
            <p:xfrm>
              <a:off x="2945423" y="1068183"/>
              <a:ext cx="6301153" cy="4721633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FD53F9-EAE6-D5C7-1F24-2A24F2A182FB}"/>
                  </a:ext>
                </a:extLst>
              </p:cNvPr>
              <p:cNvSpPr txBox="1"/>
              <p:nvPr/>
            </p:nvSpPr>
            <p:spPr>
              <a:xfrm>
                <a:off x="8719056" y="5651316"/>
                <a:ext cx="45236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MW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A4F61FB-ADDD-B3B7-3067-7B6EE976FC28}"/>
                  </a:ext>
                </a:extLst>
              </p:cNvPr>
              <p:cNvSpPr txBox="1"/>
              <p:nvPr/>
            </p:nvSpPr>
            <p:spPr>
              <a:xfrm>
                <a:off x="2353705" y="1068183"/>
                <a:ext cx="67037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$/MWh</a:t>
                </a:r>
              </a:p>
            </p:txBody>
          </p:sp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8BDE0C9-3FEE-AA5B-4DA5-3DCCD14EF0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24052" y="536819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itle 11">
            <a:extLst>
              <a:ext uri="{FF2B5EF4-FFF2-40B4-BE49-F238E27FC236}">
                <a16:creationId xmlns:a16="http://schemas.microsoft.com/office/drawing/2014/main" id="{4E0A3D3D-675E-00B0-44F6-9A85BD287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Replacing the demand curve by a load forecast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FBE9FC8-EDF3-E866-CE0F-0CD9020185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555668"/>
            <a:ext cx="4108211" cy="4633995"/>
          </a:xfrm>
        </p:spPr>
        <p:txBody>
          <a:bodyPr/>
          <a:lstStyle/>
          <a:p>
            <a:r>
              <a:rPr lang="en-US" dirty="0"/>
              <a:t>Some markets neglect the effect of the price on the demand</a:t>
            </a:r>
          </a:p>
          <a:p>
            <a:endParaRPr lang="en-US" dirty="0"/>
          </a:p>
          <a:p>
            <a:r>
              <a:rPr lang="en-US" dirty="0"/>
              <a:t>The demand curve is then replaced by a vertical line at the forecast value of the load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E6CCDDB3-7913-DE94-E1EE-9BB1D76DA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2023 Daniel Kirschen</a:t>
            </a:r>
            <a:endParaRPr lang="en-US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21F8FD76-3767-5072-3496-5EE3461A4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646A6-6B76-9347-9EA0-ECEE7D8FD72D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7174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800E3-728A-FA0D-C75F-7DF38D8C8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 of the load over a day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6199894-F3C5-BBB1-996A-771E921134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5946002"/>
              </p:ext>
            </p:extLst>
          </p:nvPr>
        </p:nvGraphicFramePr>
        <p:xfrm>
          <a:off x="2504092" y="1667866"/>
          <a:ext cx="7183815" cy="51901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7A83C14-AE9F-0568-1E1E-0763E926E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2023 Daniel Kirschen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2539E-9E70-D0F0-1C00-0A64CBFB7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646A6-6B76-9347-9EA0-ECEE7D8FD72D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547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800E3-728A-FA0D-C75F-7DF38D8C8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9363"/>
          </a:xfrm>
        </p:spPr>
        <p:txBody>
          <a:bodyPr anchor="ctr">
            <a:normAutofit/>
          </a:bodyPr>
          <a:lstStyle/>
          <a:p>
            <a:r>
              <a:rPr lang="en-US" dirty="0"/>
              <a:t>Discretized variation of the load over a day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56DD95B-E7F8-5099-D561-F0C24A6860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9846538"/>
              </p:ext>
            </p:extLst>
          </p:nvPr>
        </p:nvGraphicFramePr>
        <p:xfrm>
          <a:off x="838200" y="1555668"/>
          <a:ext cx="10515600" cy="46212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0F5D5F9-E9F7-204F-972A-87A518BA47DE}"/>
              </a:ext>
            </a:extLst>
          </p:cNvPr>
          <p:cNvSpPr txBox="1"/>
          <p:nvPr/>
        </p:nvSpPr>
        <p:spPr>
          <a:xfrm>
            <a:off x="1079274" y="6066244"/>
            <a:ext cx="100334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Assume that the load is constant over each one-hour trading period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4C0A5B0-3C5A-7356-490A-3E10FD6BA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2023 Daniel Kirschen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DC3AC0-5385-35D8-99BB-605CA05BD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646A6-6B76-9347-9EA0-ECEE7D8FD72D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687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FAF082D3-1347-3200-5438-0F4E673335E2}"/>
              </a:ext>
            </a:extLst>
          </p:cNvPr>
          <p:cNvGrpSpPr/>
          <p:nvPr/>
        </p:nvGrpSpPr>
        <p:grpSpPr>
          <a:xfrm>
            <a:off x="5170057" y="1555668"/>
            <a:ext cx="6892871" cy="4860132"/>
            <a:chOff x="2353705" y="1068183"/>
            <a:chExt cx="6892871" cy="48601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A4F61FB-ADDD-B3B7-3067-7B6EE976FC28}"/>
                </a:ext>
              </a:extLst>
            </p:cNvPr>
            <p:cNvSpPr txBox="1"/>
            <p:nvPr/>
          </p:nvSpPr>
          <p:spPr>
            <a:xfrm>
              <a:off x="2353705" y="1068183"/>
              <a:ext cx="6703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$/MWh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BC99AB9-4BC3-7D04-971E-338B8028B596}"/>
                </a:ext>
              </a:extLst>
            </p:cNvPr>
            <p:cNvGrpSpPr/>
            <p:nvPr/>
          </p:nvGrpSpPr>
          <p:grpSpPr>
            <a:xfrm>
              <a:off x="2945423" y="1068183"/>
              <a:ext cx="6301153" cy="4860132"/>
              <a:chOff x="2945423" y="1068183"/>
              <a:chExt cx="6301153" cy="4860132"/>
            </a:xfrm>
          </p:grpSpPr>
          <p:graphicFrame>
            <p:nvGraphicFramePr>
              <p:cNvPr id="3" name="Chart 2">
                <a:extLst>
                  <a:ext uri="{FF2B5EF4-FFF2-40B4-BE49-F238E27FC236}">
                    <a16:creationId xmlns:a16="http://schemas.microsoft.com/office/drawing/2014/main" id="{7F3B823C-BA77-4D40-931D-2B420AF1A05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556670217"/>
                  </p:ext>
                </p:extLst>
              </p:nvPr>
            </p:nvGraphicFramePr>
            <p:xfrm>
              <a:off x="2945423" y="1068183"/>
              <a:ext cx="6301153" cy="4721633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FD53F9-EAE6-D5C7-1F24-2A24F2A182FB}"/>
                  </a:ext>
                </a:extLst>
              </p:cNvPr>
              <p:cNvSpPr txBox="1"/>
              <p:nvPr/>
            </p:nvSpPr>
            <p:spPr>
              <a:xfrm>
                <a:off x="8719056" y="5651316"/>
                <a:ext cx="45236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MW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28BDE0C9-3FEE-AA5B-4DA5-3DCCD14EF08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11911" y="4548893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9DB31E4-0668-6C30-563E-F1AF3A7FBDF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35512" y="4865086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501C32E-0374-CD10-CB3A-40A8ECCEFA1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75804" y="5177793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9C21668E-4F5C-26A1-49D9-11B2B6BBB5B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497690" y="3497526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2" name="Title 11">
            <a:extLst>
              <a:ext uri="{FF2B5EF4-FFF2-40B4-BE49-F238E27FC236}">
                <a16:creationId xmlns:a16="http://schemas.microsoft.com/office/drawing/2014/main" id="{B380DB31-BF4B-BEC8-4AC1-E0530C76D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clearing for each hour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5DA6154-5DB4-CD07-9346-4596969D75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555668"/>
            <a:ext cx="4255117" cy="4633995"/>
          </a:xfrm>
        </p:spPr>
        <p:txBody>
          <a:bodyPr/>
          <a:lstStyle/>
          <a:p>
            <a:r>
              <a:rPr lang="en-US" dirty="0"/>
              <a:t>Replace the demand curve by the load forecast for each trading hour</a:t>
            </a:r>
          </a:p>
          <a:p>
            <a:r>
              <a:rPr lang="en-US" dirty="0"/>
              <a:t>Offers from the Gencos are valid for the whole day</a:t>
            </a:r>
          </a:p>
          <a:p>
            <a:r>
              <a:rPr lang="en-US" dirty="0"/>
              <a:t>Clear the market for each hour</a:t>
            </a:r>
          </a:p>
          <a:p>
            <a:r>
              <a:rPr lang="en-US" dirty="0"/>
              <a:t>Market price increases with the load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009B359E-D2BD-33C9-5406-F8AA0D91F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2023 Daniel Kirschen</a:t>
            </a:r>
            <a:endParaRPr lang="en-US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213E66C8-717B-3A7D-1748-10EDF56A7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646A6-6B76-9347-9EA0-ECEE7D8FD72D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6640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FAF082D3-1347-3200-5438-0F4E673335E2}"/>
              </a:ext>
            </a:extLst>
          </p:cNvPr>
          <p:cNvGrpSpPr/>
          <p:nvPr/>
        </p:nvGrpSpPr>
        <p:grpSpPr>
          <a:xfrm>
            <a:off x="5170057" y="1555668"/>
            <a:ext cx="6892871" cy="4860132"/>
            <a:chOff x="2353705" y="1068183"/>
            <a:chExt cx="6892871" cy="48601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A4F61FB-ADDD-B3B7-3067-7B6EE976FC28}"/>
                </a:ext>
              </a:extLst>
            </p:cNvPr>
            <p:cNvSpPr txBox="1"/>
            <p:nvPr/>
          </p:nvSpPr>
          <p:spPr>
            <a:xfrm>
              <a:off x="2353705" y="1068183"/>
              <a:ext cx="6703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$/MWh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BC99AB9-4BC3-7D04-971E-338B8028B596}"/>
                </a:ext>
              </a:extLst>
            </p:cNvPr>
            <p:cNvGrpSpPr/>
            <p:nvPr/>
          </p:nvGrpSpPr>
          <p:grpSpPr>
            <a:xfrm>
              <a:off x="2945423" y="1068183"/>
              <a:ext cx="6301153" cy="4860132"/>
              <a:chOff x="2945423" y="1068183"/>
              <a:chExt cx="6301153" cy="4860132"/>
            </a:xfrm>
          </p:grpSpPr>
          <p:graphicFrame>
            <p:nvGraphicFramePr>
              <p:cNvPr id="3" name="Chart 2">
                <a:extLst>
                  <a:ext uri="{FF2B5EF4-FFF2-40B4-BE49-F238E27FC236}">
                    <a16:creationId xmlns:a16="http://schemas.microsoft.com/office/drawing/2014/main" id="{7F3B823C-BA77-4D40-931D-2B420AF1A050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2945423" y="1068183"/>
              <a:ext cx="6301153" cy="4721633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FD53F9-EAE6-D5C7-1F24-2A24F2A182FB}"/>
                  </a:ext>
                </a:extLst>
              </p:cNvPr>
              <p:cNvSpPr txBox="1"/>
              <p:nvPr/>
            </p:nvSpPr>
            <p:spPr>
              <a:xfrm>
                <a:off x="8719056" y="5651316"/>
                <a:ext cx="45236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MW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28BDE0C9-3FEE-AA5B-4DA5-3DCCD14EF08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11911" y="4548893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9DB31E4-0668-6C30-563E-F1AF3A7FBDF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835512" y="4865086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501C32E-0374-CD10-CB3A-40A8ECCEFA1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75804" y="5177793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9C21668E-4F5C-26A1-49D9-11B2B6BBB5B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497690" y="3497526"/>
                <a:ext cx="91440" cy="914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2" name="Title 11">
            <a:extLst>
              <a:ext uri="{FF2B5EF4-FFF2-40B4-BE49-F238E27FC236}">
                <a16:creationId xmlns:a16="http://schemas.microsoft.com/office/drawing/2014/main" id="{B380DB31-BF4B-BEC8-4AC1-E0530C76D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time-varying market prices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92C0434A-D753-64B6-9E05-20293D8E8B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873144"/>
              </p:ext>
            </p:extLst>
          </p:nvPr>
        </p:nvGraphicFramePr>
        <p:xfrm>
          <a:off x="360048" y="2754812"/>
          <a:ext cx="5007523" cy="2547520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756973">
                  <a:extLst>
                    <a:ext uri="{9D8B030D-6E8A-4147-A177-3AD203B41FA5}">
                      <a16:colId xmlns:a16="http://schemas.microsoft.com/office/drawing/2014/main" val="185783425"/>
                    </a:ext>
                  </a:extLst>
                </a:gridCol>
                <a:gridCol w="708425">
                  <a:extLst>
                    <a:ext uri="{9D8B030D-6E8A-4147-A177-3AD203B41FA5}">
                      <a16:colId xmlns:a16="http://schemas.microsoft.com/office/drawing/2014/main" val="4288067807"/>
                    </a:ext>
                  </a:extLst>
                </a:gridCol>
                <a:gridCol w="708425">
                  <a:extLst>
                    <a:ext uri="{9D8B030D-6E8A-4147-A177-3AD203B41FA5}">
                      <a16:colId xmlns:a16="http://schemas.microsoft.com/office/drawing/2014/main" val="2582689039"/>
                    </a:ext>
                  </a:extLst>
                </a:gridCol>
                <a:gridCol w="708425">
                  <a:extLst>
                    <a:ext uri="{9D8B030D-6E8A-4147-A177-3AD203B41FA5}">
                      <a16:colId xmlns:a16="http://schemas.microsoft.com/office/drawing/2014/main" val="3723679281"/>
                    </a:ext>
                  </a:extLst>
                </a:gridCol>
                <a:gridCol w="708425">
                  <a:extLst>
                    <a:ext uri="{9D8B030D-6E8A-4147-A177-3AD203B41FA5}">
                      <a16:colId xmlns:a16="http://schemas.microsoft.com/office/drawing/2014/main" val="1174623410"/>
                    </a:ext>
                  </a:extLst>
                </a:gridCol>
                <a:gridCol w="708425">
                  <a:extLst>
                    <a:ext uri="{9D8B030D-6E8A-4147-A177-3AD203B41FA5}">
                      <a16:colId xmlns:a16="http://schemas.microsoft.com/office/drawing/2014/main" val="506732573"/>
                    </a:ext>
                  </a:extLst>
                </a:gridCol>
                <a:gridCol w="708425">
                  <a:extLst>
                    <a:ext uri="{9D8B030D-6E8A-4147-A177-3AD203B41FA5}">
                      <a16:colId xmlns:a16="http://schemas.microsoft.com/office/drawing/2014/main" val="2451839331"/>
                    </a:ext>
                  </a:extLst>
                </a:gridCol>
              </a:tblGrid>
              <a:tr h="3184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Hour 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1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2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3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4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5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6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650075"/>
                  </a:ext>
                </a:extLst>
              </a:tr>
              <a:tr h="3184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dirty="0">
                          <a:effectLst/>
                        </a:rPr>
                        <a:t>Load</a:t>
                      </a:r>
                      <a:endParaRPr lang="en-US" sz="1600" b="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390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375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300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275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225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300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2789189"/>
                  </a:ext>
                </a:extLst>
              </a:tr>
              <a:tr h="3184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Hour 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</a:rPr>
                        <a:t>13</a:t>
                      </a:r>
                      <a:endParaRPr lang="en-US" sz="16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</a:rPr>
                        <a:t>14</a:t>
                      </a:r>
                      <a:endParaRPr lang="en-US" sz="16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</a:rPr>
                        <a:t>15</a:t>
                      </a:r>
                      <a:endParaRPr lang="en-US" sz="16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</a:rPr>
                        <a:t>16</a:t>
                      </a:r>
                      <a:endParaRPr lang="en-US" sz="16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</a:rPr>
                        <a:t>17</a:t>
                      </a:r>
                      <a:endParaRPr lang="en-US" sz="16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</a:rPr>
                        <a:t>18</a:t>
                      </a:r>
                      <a:endParaRPr lang="en-US" sz="16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303922"/>
                  </a:ext>
                </a:extLst>
              </a:tr>
              <a:tr h="3184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dirty="0">
                          <a:effectLst/>
                        </a:rPr>
                        <a:t>Load</a:t>
                      </a:r>
                      <a:endParaRPr lang="en-US" sz="1600" b="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810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775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750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750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825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875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7672136"/>
                  </a:ext>
                </a:extLst>
              </a:tr>
              <a:tr h="3184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Hour 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</a:rPr>
                        <a:t>7</a:t>
                      </a:r>
                      <a:endParaRPr lang="en-US" sz="16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</a:rPr>
                        <a:t>8</a:t>
                      </a:r>
                      <a:endParaRPr lang="en-US" sz="16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</a:rPr>
                        <a:t>9</a:t>
                      </a:r>
                      <a:endParaRPr lang="en-US" sz="16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</a:rPr>
                        <a:t>10</a:t>
                      </a:r>
                      <a:endParaRPr lang="en-US" sz="16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</a:rPr>
                        <a:t>11</a:t>
                      </a:r>
                      <a:endParaRPr lang="en-US" sz="16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</a:rPr>
                        <a:t>12</a:t>
                      </a:r>
                      <a:endParaRPr lang="en-US" sz="16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4456794"/>
                  </a:ext>
                </a:extLst>
              </a:tr>
              <a:tr h="3184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dirty="0">
                          <a:effectLst/>
                        </a:rPr>
                        <a:t>Load</a:t>
                      </a:r>
                      <a:endParaRPr lang="en-US" sz="1600" b="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425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550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650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750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775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825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4696769"/>
                  </a:ext>
                </a:extLst>
              </a:tr>
              <a:tr h="3184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Hour 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</a:rPr>
                        <a:t>19</a:t>
                      </a:r>
                      <a:endParaRPr lang="en-US" sz="16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</a:rPr>
                        <a:t>20</a:t>
                      </a:r>
                      <a:endParaRPr lang="en-US" sz="16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</a:rPr>
                        <a:t>21</a:t>
                      </a:r>
                      <a:endParaRPr lang="en-US" sz="16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>
                          <a:effectLst/>
                        </a:rPr>
                        <a:t>22</a:t>
                      </a:r>
                      <a:endParaRPr lang="en-US" sz="16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>
                          <a:effectLst/>
                        </a:rPr>
                        <a:t>23</a:t>
                      </a:r>
                      <a:endParaRPr lang="en-US" sz="16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</a:rPr>
                        <a:t>24</a:t>
                      </a:r>
                      <a:endParaRPr lang="en-US" sz="16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40394"/>
                  </a:ext>
                </a:extLst>
              </a:tr>
              <a:tr h="3184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dirty="0">
                          <a:effectLst/>
                        </a:rPr>
                        <a:t>Load</a:t>
                      </a:r>
                      <a:endParaRPr lang="en-US" sz="1600" b="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925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825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750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650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450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425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8981953"/>
                  </a:ext>
                </a:extLst>
              </a:tr>
            </a:tbl>
          </a:graphicData>
        </a:graphic>
      </p:graphicFrame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83A8C3-A8A3-6BD8-0889-43AAB4001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2023 Daniel Kirschen</a:t>
            </a:r>
            <a:endParaRPr lang="en-US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830E305B-A85C-DDD8-95CD-A668B6CF7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646A6-6B76-9347-9EA0-ECEE7D8FD72D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253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DDC4D-492C-0FCE-4D32-57B75BA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time-varying market prices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62AB067-40DE-D311-5EDE-F4EC2FC78C50}"/>
              </a:ext>
            </a:extLst>
          </p:cNvPr>
          <p:cNvGrpSpPr/>
          <p:nvPr/>
        </p:nvGrpSpPr>
        <p:grpSpPr>
          <a:xfrm>
            <a:off x="5162742" y="2203597"/>
            <a:ext cx="6919940" cy="3605599"/>
            <a:chOff x="2353705" y="1695450"/>
            <a:chExt cx="6919940" cy="3605599"/>
          </a:xfrm>
        </p:grpSpPr>
        <p:graphicFrame>
          <p:nvGraphicFramePr>
            <p:cNvPr id="8" name="Chart 7">
              <a:extLst>
                <a:ext uri="{FF2B5EF4-FFF2-40B4-BE49-F238E27FC236}">
                  <a16:creationId xmlns:a16="http://schemas.microsoft.com/office/drawing/2014/main" id="{B56ACCE6-32D9-EE95-C89B-7C6960CB1FC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38110467"/>
                </p:ext>
              </p:extLst>
            </p:nvPr>
          </p:nvGraphicFramePr>
          <p:xfrm>
            <a:off x="2918354" y="1695450"/>
            <a:ext cx="6355291" cy="34671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F3B22DA-DC0F-D663-47D2-C3FD1B03CCB7}"/>
                </a:ext>
              </a:extLst>
            </p:cNvPr>
            <p:cNvSpPr txBox="1"/>
            <p:nvPr/>
          </p:nvSpPr>
          <p:spPr>
            <a:xfrm>
              <a:off x="2353705" y="1766273"/>
              <a:ext cx="6703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$/MWh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080C116-156D-F97E-BCB5-1A4F6412BA81}"/>
                </a:ext>
              </a:extLst>
            </p:cNvPr>
            <p:cNvSpPr txBox="1"/>
            <p:nvPr/>
          </p:nvSpPr>
          <p:spPr>
            <a:xfrm>
              <a:off x="8637453" y="5024050"/>
              <a:ext cx="4956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Hour</a:t>
              </a:r>
            </a:p>
          </p:txBody>
        </p:sp>
      </p:grp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088F87B-3B38-3D2B-6E87-0A65770B8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070062"/>
              </p:ext>
            </p:extLst>
          </p:nvPr>
        </p:nvGraphicFramePr>
        <p:xfrm>
          <a:off x="360048" y="2754812"/>
          <a:ext cx="5007523" cy="2547520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756973">
                  <a:extLst>
                    <a:ext uri="{9D8B030D-6E8A-4147-A177-3AD203B41FA5}">
                      <a16:colId xmlns:a16="http://schemas.microsoft.com/office/drawing/2014/main" val="185783425"/>
                    </a:ext>
                  </a:extLst>
                </a:gridCol>
                <a:gridCol w="708425">
                  <a:extLst>
                    <a:ext uri="{9D8B030D-6E8A-4147-A177-3AD203B41FA5}">
                      <a16:colId xmlns:a16="http://schemas.microsoft.com/office/drawing/2014/main" val="4288067807"/>
                    </a:ext>
                  </a:extLst>
                </a:gridCol>
                <a:gridCol w="708425">
                  <a:extLst>
                    <a:ext uri="{9D8B030D-6E8A-4147-A177-3AD203B41FA5}">
                      <a16:colId xmlns:a16="http://schemas.microsoft.com/office/drawing/2014/main" val="2582689039"/>
                    </a:ext>
                  </a:extLst>
                </a:gridCol>
                <a:gridCol w="708425">
                  <a:extLst>
                    <a:ext uri="{9D8B030D-6E8A-4147-A177-3AD203B41FA5}">
                      <a16:colId xmlns:a16="http://schemas.microsoft.com/office/drawing/2014/main" val="3723679281"/>
                    </a:ext>
                  </a:extLst>
                </a:gridCol>
                <a:gridCol w="708425">
                  <a:extLst>
                    <a:ext uri="{9D8B030D-6E8A-4147-A177-3AD203B41FA5}">
                      <a16:colId xmlns:a16="http://schemas.microsoft.com/office/drawing/2014/main" val="1174623410"/>
                    </a:ext>
                  </a:extLst>
                </a:gridCol>
                <a:gridCol w="708425">
                  <a:extLst>
                    <a:ext uri="{9D8B030D-6E8A-4147-A177-3AD203B41FA5}">
                      <a16:colId xmlns:a16="http://schemas.microsoft.com/office/drawing/2014/main" val="506732573"/>
                    </a:ext>
                  </a:extLst>
                </a:gridCol>
                <a:gridCol w="708425">
                  <a:extLst>
                    <a:ext uri="{9D8B030D-6E8A-4147-A177-3AD203B41FA5}">
                      <a16:colId xmlns:a16="http://schemas.microsoft.com/office/drawing/2014/main" val="2451839331"/>
                    </a:ext>
                  </a:extLst>
                </a:gridCol>
              </a:tblGrid>
              <a:tr h="3184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Hour 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1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2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3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4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5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6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650075"/>
                  </a:ext>
                </a:extLst>
              </a:tr>
              <a:tr h="3184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dirty="0">
                          <a:effectLst/>
                        </a:rPr>
                        <a:t>Load</a:t>
                      </a:r>
                      <a:endParaRPr lang="en-US" sz="1600" b="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390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375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300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275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225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300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2789189"/>
                  </a:ext>
                </a:extLst>
              </a:tr>
              <a:tr h="3184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Hour 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</a:rPr>
                        <a:t>13</a:t>
                      </a:r>
                      <a:endParaRPr lang="en-US" sz="16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</a:rPr>
                        <a:t>14</a:t>
                      </a:r>
                      <a:endParaRPr lang="en-US" sz="16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</a:rPr>
                        <a:t>15</a:t>
                      </a:r>
                      <a:endParaRPr lang="en-US" sz="16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</a:rPr>
                        <a:t>16</a:t>
                      </a:r>
                      <a:endParaRPr lang="en-US" sz="16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</a:rPr>
                        <a:t>17</a:t>
                      </a:r>
                      <a:endParaRPr lang="en-US" sz="16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</a:rPr>
                        <a:t>18</a:t>
                      </a:r>
                      <a:endParaRPr lang="en-US" sz="16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303922"/>
                  </a:ext>
                </a:extLst>
              </a:tr>
              <a:tr h="3184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dirty="0">
                          <a:effectLst/>
                        </a:rPr>
                        <a:t>Load</a:t>
                      </a:r>
                      <a:endParaRPr lang="en-US" sz="1600" b="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810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775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750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750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825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875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7672136"/>
                  </a:ext>
                </a:extLst>
              </a:tr>
              <a:tr h="3184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Hour 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</a:rPr>
                        <a:t>7</a:t>
                      </a:r>
                      <a:endParaRPr lang="en-US" sz="16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</a:rPr>
                        <a:t>8</a:t>
                      </a:r>
                      <a:endParaRPr lang="en-US" sz="16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</a:rPr>
                        <a:t>9</a:t>
                      </a:r>
                      <a:endParaRPr lang="en-US" sz="16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</a:rPr>
                        <a:t>10</a:t>
                      </a:r>
                      <a:endParaRPr lang="en-US" sz="16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</a:rPr>
                        <a:t>11</a:t>
                      </a:r>
                      <a:endParaRPr lang="en-US" sz="16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</a:rPr>
                        <a:t>12</a:t>
                      </a:r>
                      <a:endParaRPr lang="en-US" sz="16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4456794"/>
                  </a:ext>
                </a:extLst>
              </a:tr>
              <a:tr h="3184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dirty="0">
                          <a:effectLst/>
                        </a:rPr>
                        <a:t>Load</a:t>
                      </a:r>
                      <a:endParaRPr lang="en-US" sz="1600" b="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425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550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650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750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775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825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4696769"/>
                  </a:ext>
                </a:extLst>
              </a:tr>
              <a:tr h="3184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Hour 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</a:rPr>
                        <a:t>19</a:t>
                      </a:r>
                      <a:endParaRPr lang="en-US" sz="16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</a:rPr>
                        <a:t>20</a:t>
                      </a:r>
                      <a:endParaRPr lang="en-US" sz="16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</a:rPr>
                        <a:t>21</a:t>
                      </a:r>
                      <a:endParaRPr lang="en-US" sz="16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>
                          <a:effectLst/>
                        </a:rPr>
                        <a:t>22</a:t>
                      </a:r>
                      <a:endParaRPr lang="en-US" sz="16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>
                          <a:effectLst/>
                        </a:rPr>
                        <a:t>23</a:t>
                      </a:r>
                      <a:endParaRPr lang="en-US" sz="16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dirty="0">
                          <a:effectLst/>
                        </a:rPr>
                        <a:t>24</a:t>
                      </a:r>
                      <a:endParaRPr lang="en-US" sz="16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140394"/>
                  </a:ext>
                </a:extLst>
              </a:tr>
              <a:tr h="3184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0" dirty="0">
                          <a:effectLst/>
                        </a:rPr>
                        <a:t>Load</a:t>
                      </a:r>
                      <a:endParaRPr lang="en-US" sz="1600" b="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925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825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750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650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450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425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438" marR="754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8981953"/>
                  </a:ext>
                </a:extLst>
              </a:tr>
            </a:tbl>
          </a:graphicData>
        </a:graphic>
      </p:graphicFrame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1330FB4A-1D51-18CA-1BC5-F6BDE1C9D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2023 Daniel Kirschen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3AE4A22-35D0-713B-96A3-90E4761AF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646A6-6B76-9347-9EA0-ECEE7D8FD72D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95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D127119-FD20-C233-8BF8-632CC7687A19}"/>
              </a:ext>
            </a:extLst>
          </p:cNvPr>
          <p:cNvGrpSpPr/>
          <p:nvPr/>
        </p:nvGrpSpPr>
        <p:grpSpPr>
          <a:xfrm>
            <a:off x="2226434" y="1592953"/>
            <a:ext cx="7222366" cy="5081022"/>
            <a:chOff x="2162121" y="995661"/>
            <a:chExt cx="7222366" cy="5081022"/>
          </a:xfrm>
        </p:grpSpPr>
        <p:graphicFrame>
          <p:nvGraphicFramePr>
            <p:cNvPr id="2" name="Chart 1">
              <a:extLst>
                <a:ext uri="{FF2B5EF4-FFF2-40B4-BE49-F238E27FC236}">
                  <a16:creationId xmlns:a16="http://schemas.microsoft.com/office/drawing/2014/main" id="{2BC14ACA-0280-F685-95F0-4531C592E5BE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020695554"/>
                </p:ext>
              </p:extLst>
            </p:nvPr>
          </p:nvGraphicFramePr>
          <p:xfrm>
            <a:off x="2807513" y="995661"/>
            <a:ext cx="6576974" cy="486667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7A7C12B-42FF-32A6-686A-2B86B2ECE6BA}"/>
                </a:ext>
              </a:extLst>
            </p:cNvPr>
            <p:cNvSpPr txBox="1"/>
            <p:nvPr/>
          </p:nvSpPr>
          <p:spPr>
            <a:xfrm>
              <a:off x="2162121" y="1137008"/>
              <a:ext cx="6703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$/MWh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A50DF71-A3A7-7F4F-88A3-855C413B8033}"/>
                </a:ext>
              </a:extLst>
            </p:cNvPr>
            <p:cNvSpPr txBox="1"/>
            <p:nvPr/>
          </p:nvSpPr>
          <p:spPr>
            <a:xfrm>
              <a:off x="7950761" y="5799684"/>
              <a:ext cx="14337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Percentage of hours</a:t>
              </a:r>
            </a:p>
          </p:txBody>
        </p:sp>
      </p:grpSp>
      <p:sp>
        <p:nvSpPr>
          <p:cNvPr id="9" name="Title 8">
            <a:extLst>
              <a:ext uri="{FF2B5EF4-FFF2-40B4-BE49-F238E27FC236}">
                <a16:creationId xmlns:a16="http://schemas.microsoft.com/office/drawing/2014/main" id="{21D4BA58-CA79-5AD9-38F7-3021FB49F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Price-duration curve for ISO-NE in 2022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5E8DF1C-2830-5845-B984-96EAE728F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2023 Daniel Kirschen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0597E33-B92E-2B10-3505-74FB0C9C2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646A6-6B76-9347-9EA0-ECEE7D8FD72D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68268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C95BD-2440-0BD0-25F9-CE620799E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transmission capacity limits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484E9F-ACD0-C0BE-61BB-E7A396B5A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Assumption so far: supply and demand curves reflect the bids and offers of all the Gencos and LSEs</a:t>
            </a:r>
          </a:p>
          <a:p>
            <a:r>
              <a:rPr lang="en-US" dirty="0"/>
              <a:t>Market price applied uniformly to all transactions</a:t>
            </a:r>
          </a:p>
          <a:p>
            <a:r>
              <a:rPr lang="en-US" dirty="0"/>
              <a:t>Problem: pattern of generation and demand may result in violations of operating limits of the transmission network</a:t>
            </a:r>
          </a:p>
          <a:p>
            <a:r>
              <a:rPr lang="en-US" dirty="0"/>
              <a:t>Must modify the results of the market clearing to remove these violations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A26FD3A-F638-B8A3-5617-8208AC022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2023 Daniel Kirschen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0D276C-B115-DEEF-0CB3-BB1E37736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646A6-6B76-9347-9EA0-ECEE7D8FD72D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497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EB701-2D95-E060-B827-707EB092C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Locational marginal pricing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D57DE-F2F5-592E-79F4-8E447B08B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Modify the market clearing to respect transmission constraints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 Reject some cheaper offers in the “wrong” place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 Replace them with more expensive offers in the “right” place</a:t>
            </a:r>
          </a:p>
          <a:p>
            <a:pPr>
              <a:buFont typeface="Wingdings" pitchFamily="2" charset="2"/>
              <a:buChar char="à"/>
            </a:pPr>
            <a:r>
              <a:rPr lang="en-US" dirty="0">
                <a:sym typeface="Wingdings" pitchFamily="2" charset="2"/>
              </a:rPr>
              <a:t>Market price depends on the location</a:t>
            </a:r>
          </a:p>
          <a:p>
            <a:pPr>
              <a:buFont typeface="Wingdings" pitchFamily="2" charset="2"/>
              <a:buChar char="à"/>
            </a:pPr>
            <a:r>
              <a:rPr lang="en-US" i="1" dirty="0">
                <a:sym typeface="Wingdings" pitchFamily="2" charset="2"/>
              </a:rPr>
              <a:t>Locational</a:t>
            </a:r>
            <a:r>
              <a:rPr lang="en-US" dirty="0">
                <a:sym typeface="Wingdings" pitchFamily="2" charset="2"/>
              </a:rPr>
              <a:t> marginal pricing</a:t>
            </a:r>
            <a:endParaRPr lang="en-US" dirty="0"/>
          </a:p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9E547FB-090C-EE9E-9895-E2A9E1CC2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2023 Daniel Kirschen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B24982-8670-6623-9AC1-2F8A6CAAF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646A6-6B76-9347-9EA0-ECEE7D8FD72D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59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Puget Sound Energy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Investor-owned utility</a:t>
            </a:r>
          </a:p>
          <a:p>
            <a:r>
              <a:rPr lang="en-US" dirty="0"/>
              <a:t>Private monopoly</a:t>
            </a:r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047" y="1556792"/>
            <a:ext cx="5412987" cy="496855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C84687-0CAE-9BD9-C9CA-8C36359FA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2023 Daniel Kirschen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8F197-C081-1FC1-1EE6-7A18CB11D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646A6-6B76-9347-9EA0-ECEE7D8FD72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1282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57D47732-8229-F7EE-1D6F-6E5282799720}"/>
              </a:ext>
            </a:extLst>
          </p:cNvPr>
          <p:cNvGrpSpPr>
            <a:grpSpLocks noChangeAspect="1"/>
          </p:cNvGrpSpPr>
          <p:nvPr/>
        </p:nvGrpSpPr>
        <p:grpSpPr>
          <a:xfrm>
            <a:off x="3146960" y="4113611"/>
            <a:ext cx="5175208" cy="2377440"/>
            <a:chOff x="2234118" y="1617851"/>
            <a:chExt cx="6888660" cy="3164585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EEA9C45-74CD-7123-9751-BDBC8E5E447D}"/>
                </a:ext>
              </a:extLst>
            </p:cNvPr>
            <p:cNvGrpSpPr/>
            <p:nvPr/>
          </p:nvGrpSpPr>
          <p:grpSpPr>
            <a:xfrm>
              <a:off x="2234118" y="2032476"/>
              <a:ext cx="1620456" cy="2749960"/>
              <a:chOff x="1481559" y="2037144"/>
              <a:chExt cx="1620456" cy="2749960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8207A0A3-AF39-CD78-882E-112BF1CEB2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2015" y="2037144"/>
                <a:ext cx="0" cy="209501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45C92A84-F810-CDC0-0AB2-2A76690F18E8}"/>
                  </a:ext>
                </a:extLst>
              </p:cNvPr>
              <p:cNvGrpSpPr/>
              <p:nvPr/>
            </p:nvGrpSpPr>
            <p:grpSpPr>
              <a:xfrm>
                <a:off x="1481559" y="2071868"/>
                <a:ext cx="1620456" cy="682907"/>
                <a:chOff x="4664597" y="2037144"/>
                <a:chExt cx="1620456" cy="682907"/>
              </a:xfrm>
            </p:grpSpPr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7CCB911B-B3F8-22EA-D7A2-7097B7C79FED}"/>
                    </a:ext>
                  </a:extLst>
                </p:cNvPr>
                <p:cNvSpPr/>
                <p:nvPr/>
              </p:nvSpPr>
              <p:spPr>
                <a:xfrm>
                  <a:off x="4664597" y="2037144"/>
                  <a:ext cx="682907" cy="682907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ysClr val="windowText" lastClr="000000"/>
                      </a:solidFill>
                    </a:rPr>
                    <a:t>A</a:t>
                  </a:r>
                </a:p>
              </p:txBody>
            </p: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541983DF-BB7C-AADA-F5D5-A9FFA56DFAF5}"/>
                    </a:ext>
                  </a:extLst>
                </p:cNvPr>
                <p:cNvCxnSpPr>
                  <a:stCxn id="5" idx="6"/>
                </p:cNvCxnSpPr>
                <p:nvPr/>
              </p:nvCxnSpPr>
              <p:spPr>
                <a:xfrm flipV="1">
                  <a:off x="5347504" y="2372810"/>
                  <a:ext cx="937549" cy="57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287F4D4A-F1C9-38F3-2246-F6685D2CFE06}"/>
                  </a:ext>
                </a:extLst>
              </p:cNvPr>
              <p:cNvGrpSpPr/>
              <p:nvPr/>
            </p:nvGrpSpPr>
            <p:grpSpPr>
              <a:xfrm>
                <a:off x="1481559" y="3012307"/>
                <a:ext cx="1620456" cy="682907"/>
                <a:chOff x="4664597" y="2037144"/>
                <a:chExt cx="1620456" cy="682907"/>
              </a:xfrm>
            </p:grpSpPr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A924C588-4D9C-F5BE-245A-B8CD357E3A73}"/>
                    </a:ext>
                  </a:extLst>
                </p:cNvPr>
                <p:cNvSpPr/>
                <p:nvPr/>
              </p:nvSpPr>
              <p:spPr>
                <a:xfrm>
                  <a:off x="4664597" y="2037144"/>
                  <a:ext cx="682907" cy="682907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ysClr val="windowText" lastClr="000000"/>
                      </a:solidFill>
                    </a:rPr>
                    <a:t>D</a:t>
                  </a:r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CB3F6003-CDDC-003E-BB72-FA23ADAD98FE}"/>
                    </a:ext>
                  </a:extLst>
                </p:cNvPr>
                <p:cNvCxnSpPr>
                  <a:stCxn id="10" idx="6"/>
                </p:cNvCxnSpPr>
                <p:nvPr/>
              </p:nvCxnSpPr>
              <p:spPr>
                <a:xfrm flipV="1">
                  <a:off x="5347504" y="2372810"/>
                  <a:ext cx="937549" cy="57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15560783-25D9-F8B9-31AE-1B6B51781285}"/>
                  </a:ext>
                </a:extLst>
              </p:cNvPr>
              <p:cNvGrpSpPr/>
              <p:nvPr/>
            </p:nvGrpSpPr>
            <p:grpSpPr>
              <a:xfrm>
                <a:off x="2523281" y="3938285"/>
                <a:ext cx="578734" cy="848819"/>
                <a:chOff x="2523281" y="3938285"/>
                <a:chExt cx="578734" cy="848819"/>
              </a:xfrm>
            </p:grpSpPr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D9B949F1-ADD9-20BB-BA8D-9739655936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23281" y="3941171"/>
                  <a:ext cx="57873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4B0551DF-5E4A-FBC4-D867-156F6A0210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8031" y="3938285"/>
                  <a:ext cx="0" cy="84881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DF2C531-755A-F519-79C4-ED01FC3B1458}"/>
                </a:ext>
              </a:extLst>
            </p:cNvPr>
            <p:cNvGrpSpPr/>
            <p:nvPr/>
          </p:nvGrpSpPr>
          <p:grpSpPr>
            <a:xfrm>
              <a:off x="7479175" y="2037144"/>
              <a:ext cx="1643603" cy="2745292"/>
              <a:chOff x="7479175" y="2037144"/>
              <a:chExt cx="1643603" cy="2745292"/>
            </a:xfrm>
          </p:grpSpPr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046EB2A7-1AA4-D8E9-7216-95D81375DC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79175" y="2037144"/>
                <a:ext cx="0" cy="209501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779B69C4-D88C-3836-7C27-E42F1BDED350}"/>
                  </a:ext>
                </a:extLst>
              </p:cNvPr>
              <p:cNvGrpSpPr/>
              <p:nvPr/>
            </p:nvGrpSpPr>
            <p:grpSpPr>
              <a:xfrm>
                <a:off x="7490745" y="2073634"/>
                <a:ext cx="1632033" cy="682907"/>
                <a:chOff x="3715471" y="2037144"/>
                <a:chExt cx="1632033" cy="682907"/>
              </a:xfrm>
            </p:grpSpPr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3A4BC296-BDE7-9F41-8CF8-773B6211CC2A}"/>
                    </a:ext>
                  </a:extLst>
                </p:cNvPr>
                <p:cNvSpPr/>
                <p:nvPr/>
              </p:nvSpPr>
              <p:spPr>
                <a:xfrm>
                  <a:off x="4664597" y="2037144"/>
                  <a:ext cx="682907" cy="682907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ysClr val="windowText" lastClr="000000"/>
                      </a:solidFill>
                    </a:rPr>
                    <a:t>B</a:t>
                  </a:r>
                </a:p>
              </p:txBody>
            </p: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F4F03744-C246-201B-560E-F6DFF3A047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715471" y="2372810"/>
                  <a:ext cx="937549" cy="57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447A5D0A-254F-9EEB-FE93-160495ED8C19}"/>
                  </a:ext>
                </a:extLst>
              </p:cNvPr>
              <p:cNvGrpSpPr/>
              <p:nvPr/>
            </p:nvGrpSpPr>
            <p:grpSpPr>
              <a:xfrm>
                <a:off x="7502323" y="3006519"/>
                <a:ext cx="1620455" cy="682907"/>
                <a:chOff x="3727049" y="2037144"/>
                <a:chExt cx="1620455" cy="682907"/>
              </a:xfrm>
            </p:grpSpPr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626FE2E7-D177-CAFC-C539-A76C3FD42EA0}"/>
                    </a:ext>
                  </a:extLst>
                </p:cNvPr>
                <p:cNvSpPr/>
                <p:nvPr/>
              </p:nvSpPr>
              <p:spPr>
                <a:xfrm>
                  <a:off x="4664597" y="2037144"/>
                  <a:ext cx="682907" cy="682907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ysClr val="windowText" lastClr="000000"/>
                      </a:solidFill>
                    </a:rPr>
                    <a:t>C</a:t>
                  </a:r>
                </a:p>
              </p:txBody>
            </p: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951ECD4F-D949-44B7-BDB8-27C561D1AC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727049" y="2372810"/>
                  <a:ext cx="937549" cy="57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ED9E97D9-0782-442B-3E4E-BB1DE486156C}"/>
                  </a:ext>
                </a:extLst>
              </p:cNvPr>
              <p:cNvGrpSpPr/>
              <p:nvPr/>
            </p:nvGrpSpPr>
            <p:grpSpPr>
              <a:xfrm flipH="1">
                <a:off x="7502323" y="3933617"/>
                <a:ext cx="578734" cy="848819"/>
                <a:chOff x="2523281" y="3938285"/>
                <a:chExt cx="578734" cy="848819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04BC553B-A1C3-968C-5CF4-2ADCF10ED7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23281" y="3941171"/>
                  <a:ext cx="57873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F357833C-7156-2154-3109-1929ABFF7B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8031" y="3938285"/>
                  <a:ext cx="0" cy="84881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4D9F371-438D-442B-47AE-21466D61794B}"/>
                </a:ext>
              </a:extLst>
            </p:cNvPr>
            <p:cNvCxnSpPr>
              <a:cxnSpLocks/>
            </p:cNvCxnSpPr>
            <p:nvPr/>
          </p:nvCxnSpPr>
          <p:spPr>
            <a:xfrm>
              <a:off x="3863900" y="2886499"/>
              <a:ext cx="360370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94D0A01-903E-5963-0D31-2C70B1597E33}"/>
                </a:ext>
              </a:extLst>
            </p:cNvPr>
            <p:cNvSpPr txBox="1"/>
            <p:nvPr/>
          </p:nvSpPr>
          <p:spPr>
            <a:xfrm>
              <a:off x="3366651" y="1617851"/>
              <a:ext cx="946441" cy="368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Western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73B8CE1-D1DB-F6AB-8BED-938A6FBD3FF4}"/>
                </a:ext>
              </a:extLst>
            </p:cNvPr>
            <p:cNvSpPr txBox="1"/>
            <p:nvPr/>
          </p:nvSpPr>
          <p:spPr>
            <a:xfrm>
              <a:off x="7026267" y="1617851"/>
              <a:ext cx="865189" cy="368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Eastern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4E10E16-A3D4-6773-348C-C055A442A7E1}"/>
                </a:ext>
              </a:extLst>
            </p:cNvPr>
            <p:cNvCxnSpPr>
              <a:cxnSpLocks/>
            </p:cNvCxnSpPr>
            <p:nvPr/>
          </p:nvCxnSpPr>
          <p:spPr>
            <a:xfrm>
              <a:off x="3130900" y="3975002"/>
              <a:ext cx="0" cy="60964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813F4D3B-15A2-4860-D00C-6EE7B848C5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95166" y="3933617"/>
              <a:ext cx="0" cy="60964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3E35E41-3C47-B63E-3856-D60001906697}"/>
                </a:ext>
              </a:extLst>
            </p:cNvPr>
            <p:cNvSpPr txBox="1"/>
            <p:nvPr/>
          </p:nvSpPr>
          <p:spPr>
            <a:xfrm>
              <a:off x="8143736" y="4050249"/>
              <a:ext cx="962743" cy="368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525 MW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0188CF1-707E-DEE3-3AA8-E8D5F8F53D91}"/>
                </a:ext>
              </a:extLst>
            </p:cNvPr>
            <p:cNvSpPr txBox="1"/>
            <p:nvPr/>
          </p:nvSpPr>
          <p:spPr>
            <a:xfrm>
              <a:off x="2269673" y="4025906"/>
              <a:ext cx="962743" cy="368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225 MW</a:t>
              </a:r>
            </a:p>
          </p:txBody>
        </p:sp>
      </p:grpSp>
      <p:sp>
        <p:nvSpPr>
          <p:cNvPr id="18" name="Title 17">
            <a:extLst>
              <a:ext uri="{FF2B5EF4-FFF2-40B4-BE49-F238E27FC236}">
                <a16:creationId xmlns:a16="http://schemas.microsoft.com/office/drawing/2014/main" id="{17C1FE86-43AA-1B6C-F450-8B7C514E9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locational marginal pricing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F5374306-73A4-06E2-17F8-8CDC8EEF2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669"/>
            <a:ext cx="10515600" cy="2049930"/>
          </a:xfrm>
        </p:spPr>
        <p:txBody>
          <a:bodyPr/>
          <a:lstStyle/>
          <a:p>
            <a:r>
              <a:rPr lang="en-US" dirty="0"/>
              <a:t>Same generators and same load as in the previous centralized market example</a:t>
            </a:r>
          </a:p>
          <a:p>
            <a:r>
              <a:rPr lang="en-US" dirty="0"/>
              <a:t>Generators and loads separated in two regions connected by a single transmission line</a:t>
            </a:r>
          </a:p>
        </p:txBody>
      </p:sp>
      <p:sp>
        <p:nvSpPr>
          <p:cNvPr id="21" name="Date Placeholder 20">
            <a:extLst>
              <a:ext uri="{FF2B5EF4-FFF2-40B4-BE49-F238E27FC236}">
                <a16:creationId xmlns:a16="http://schemas.microsoft.com/office/drawing/2014/main" id="{1520FE91-455F-11D7-0B45-2A13D63A5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2023 Daniel Kirschen</a:t>
            </a: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847ADA7C-CB8C-578D-5AE4-B8DE7EEBA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646A6-6B76-9347-9EA0-ECEE7D8FD72D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6999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17C1FE86-43AA-1B6C-F450-8B7C514E9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locational marginal pricing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F5374306-73A4-06E2-17F8-8CDC8EEF2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669"/>
            <a:ext cx="10515600" cy="2049930"/>
          </a:xfrm>
        </p:spPr>
        <p:txBody>
          <a:bodyPr/>
          <a:lstStyle/>
          <a:p>
            <a:r>
              <a:rPr lang="en-US" dirty="0"/>
              <a:t>Market clearing from previous example</a:t>
            </a:r>
          </a:p>
          <a:p>
            <a:r>
              <a:rPr lang="en-US" dirty="0"/>
              <a:t>Ignores transmission network</a:t>
            </a:r>
          </a:p>
          <a:p>
            <a:r>
              <a:rPr lang="en-US" dirty="0"/>
              <a:t>Violates the 50 MW rating of the transmission line</a:t>
            </a:r>
          </a:p>
          <a:p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0DA9125-7B7A-19B7-B7A2-1EE11F5F64D0}"/>
              </a:ext>
            </a:extLst>
          </p:cNvPr>
          <p:cNvGrpSpPr>
            <a:grpSpLocks noChangeAspect="1"/>
          </p:cNvGrpSpPr>
          <p:nvPr/>
        </p:nvGrpSpPr>
        <p:grpSpPr>
          <a:xfrm>
            <a:off x="3201554" y="3786780"/>
            <a:ext cx="5175208" cy="2377440"/>
            <a:chOff x="2234118" y="1617851"/>
            <a:chExt cx="6888660" cy="3164585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9B411A5-2145-D762-CE1A-AE8D4CC54FE7}"/>
                </a:ext>
              </a:extLst>
            </p:cNvPr>
            <p:cNvGrpSpPr/>
            <p:nvPr/>
          </p:nvGrpSpPr>
          <p:grpSpPr>
            <a:xfrm>
              <a:off x="2234118" y="2032476"/>
              <a:ext cx="1620456" cy="2749960"/>
              <a:chOff x="1481559" y="2037144"/>
              <a:chExt cx="1620456" cy="2749960"/>
            </a:xfrm>
          </p:grpSpPr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9C3A5DC4-35D7-4704-00B1-152C642037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2015" y="2037144"/>
                <a:ext cx="0" cy="209501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4897D4CC-85E7-60A7-1338-F27E95623807}"/>
                  </a:ext>
                </a:extLst>
              </p:cNvPr>
              <p:cNvGrpSpPr/>
              <p:nvPr/>
            </p:nvGrpSpPr>
            <p:grpSpPr>
              <a:xfrm>
                <a:off x="1481559" y="2071868"/>
                <a:ext cx="1620456" cy="682907"/>
                <a:chOff x="4664597" y="2037144"/>
                <a:chExt cx="1620456" cy="682907"/>
              </a:xfrm>
            </p:grpSpPr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678DCCF8-D1BA-6532-78BA-41D60F6DDBAA}"/>
                    </a:ext>
                  </a:extLst>
                </p:cNvPr>
                <p:cNvSpPr/>
                <p:nvPr/>
              </p:nvSpPr>
              <p:spPr>
                <a:xfrm>
                  <a:off x="4664597" y="2037144"/>
                  <a:ext cx="682907" cy="682907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ysClr val="windowText" lastClr="000000"/>
                      </a:solidFill>
                    </a:rPr>
                    <a:t>A</a:t>
                  </a:r>
                </a:p>
              </p:txBody>
            </p: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CAED2125-5FE0-CB43-78DC-0F378F2A86AD}"/>
                    </a:ext>
                  </a:extLst>
                </p:cNvPr>
                <p:cNvCxnSpPr>
                  <a:stCxn id="74" idx="6"/>
                </p:cNvCxnSpPr>
                <p:nvPr/>
              </p:nvCxnSpPr>
              <p:spPr>
                <a:xfrm flipV="1">
                  <a:off x="5347504" y="2372810"/>
                  <a:ext cx="937549" cy="57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B3330EB9-826B-65C3-44A6-4901B8097D56}"/>
                  </a:ext>
                </a:extLst>
              </p:cNvPr>
              <p:cNvGrpSpPr/>
              <p:nvPr/>
            </p:nvGrpSpPr>
            <p:grpSpPr>
              <a:xfrm>
                <a:off x="1481559" y="3012307"/>
                <a:ext cx="1620456" cy="682907"/>
                <a:chOff x="4664597" y="2037144"/>
                <a:chExt cx="1620456" cy="682907"/>
              </a:xfrm>
            </p:grpSpPr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7487CE05-5E00-5772-F65C-7B48BDFCD278}"/>
                    </a:ext>
                  </a:extLst>
                </p:cNvPr>
                <p:cNvSpPr/>
                <p:nvPr/>
              </p:nvSpPr>
              <p:spPr>
                <a:xfrm>
                  <a:off x="4664597" y="2037144"/>
                  <a:ext cx="682907" cy="682907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ysClr val="windowText" lastClr="000000"/>
                      </a:solidFill>
                    </a:rPr>
                    <a:t>D</a:t>
                  </a:r>
                </a:p>
              </p:txBody>
            </p: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69DD948C-FC41-FEC8-3E2E-C2EE55B18B4A}"/>
                    </a:ext>
                  </a:extLst>
                </p:cNvPr>
                <p:cNvCxnSpPr>
                  <a:stCxn id="72" idx="6"/>
                </p:cNvCxnSpPr>
                <p:nvPr/>
              </p:nvCxnSpPr>
              <p:spPr>
                <a:xfrm flipV="1">
                  <a:off x="5347504" y="2372810"/>
                  <a:ext cx="937549" cy="57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6FF78D25-EE6D-E3A8-8722-67BE7C985A80}"/>
                  </a:ext>
                </a:extLst>
              </p:cNvPr>
              <p:cNvGrpSpPr/>
              <p:nvPr/>
            </p:nvGrpSpPr>
            <p:grpSpPr>
              <a:xfrm>
                <a:off x="2523281" y="3938285"/>
                <a:ext cx="578734" cy="848819"/>
                <a:chOff x="2523281" y="3938285"/>
                <a:chExt cx="578734" cy="848819"/>
              </a:xfrm>
            </p:grpSpPr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07E60187-7738-4C56-A14B-580DDE80FA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23281" y="3941171"/>
                  <a:ext cx="57873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9AC62865-1D3C-1555-F5E8-1D5B0E7DD2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8031" y="3938285"/>
                  <a:ext cx="0" cy="84881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4949377C-50B5-AC4F-5D7B-8DB3458FB55A}"/>
                </a:ext>
              </a:extLst>
            </p:cNvPr>
            <p:cNvGrpSpPr/>
            <p:nvPr/>
          </p:nvGrpSpPr>
          <p:grpSpPr>
            <a:xfrm>
              <a:off x="7479175" y="2037144"/>
              <a:ext cx="1643603" cy="2745292"/>
              <a:chOff x="7479175" y="2037144"/>
              <a:chExt cx="1643603" cy="2745292"/>
            </a:xfrm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F569096B-0174-8FE8-F23B-DF8968BF93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79175" y="2037144"/>
                <a:ext cx="0" cy="209501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0305FC13-ABC6-171D-FFC0-F21A9D9F1EB2}"/>
                  </a:ext>
                </a:extLst>
              </p:cNvPr>
              <p:cNvGrpSpPr/>
              <p:nvPr/>
            </p:nvGrpSpPr>
            <p:grpSpPr>
              <a:xfrm>
                <a:off x="7490745" y="2073634"/>
                <a:ext cx="1632033" cy="682907"/>
                <a:chOff x="3715471" y="2037144"/>
                <a:chExt cx="1632033" cy="682907"/>
              </a:xfrm>
            </p:grpSpPr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9D3D77D0-04BC-0ED1-F645-BD4DF6A32727}"/>
                    </a:ext>
                  </a:extLst>
                </p:cNvPr>
                <p:cNvSpPr/>
                <p:nvPr/>
              </p:nvSpPr>
              <p:spPr>
                <a:xfrm>
                  <a:off x="4664597" y="2037144"/>
                  <a:ext cx="682907" cy="682907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ysClr val="windowText" lastClr="000000"/>
                      </a:solidFill>
                    </a:rPr>
                    <a:t>B</a:t>
                  </a:r>
                </a:p>
              </p:txBody>
            </p: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628D12C2-0C7E-FA5F-53C5-E8656D0078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715471" y="2372810"/>
                  <a:ext cx="937549" cy="57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72E2FE6E-5A52-6FB0-8338-35CD0660B125}"/>
                  </a:ext>
                </a:extLst>
              </p:cNvPr>
              <p:cNvGrpSpPr/>
              <p:nvPr/>
            </p:nvGrpSpPr>
            <p:grpSpPr>
              <a:xfrm>
                <a:off x="7502323" y="3006519"/>
                <a:ext cx="1620455" cy="682907"/>
                <a:chOff x="3727049" y="2037144"/>
                <a:chExt cx="1620455" cy="682907"/>
              </a:xfrm>
            </p:grpSpPr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051F1D85-0BA6-64EA-658D-5F49CFB5355D}"/>
                    </a:ext>
                  </a:extLst>
                </p:cNvPr>
                <p:cNvSpPr/>
                <p:nvPr/>
              </p:nvSpPr>
              <p:spPr>
                <a:xfrm>
                  <a:off x="4664597" y="2037144"/>
                  <a:ext cx="682907" cy="682907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ysClr val="windowText" lastClr="000000"/>
                      </a:solidFill>
                    </a:rPr>
                    <a:t>C</a:t>
                  </a:r>
                </a:p>
              </p:txBody>
            </p: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3881A158-9FBA-DCD8-295C-6DB9D4E8EE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727049" y="2372810"/>
                  <a:ext cx="937549" cy="57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3E150EBD-95D0-13D9-C70E-431A90795BAF}"/>
                  </a:ext>
                </a:extLst>
              </p:cNvPr>
              <p:cNvGrpSpPr/>
              <p:nvPr/>
            </p:nvGrpSpPr>
            <p:grpSpPr>
              <a:xfrm flipH="1">
                <a:off x="7502323" y="3933617"/>
                <a:ext cx="578734" cy="848819"/>
                <a:chOff x="2523281" y="3938285"/>
                <a:chExt cx="578734" cy="848819"/>
              </a:xfrm>
            </p:grpSpPr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5A792241-B2C3-77F3-C050-652EFE7C56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23281" y="3941171"/>
                  <a:ext cx="57873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178C34A9-A03D-83EC-EDE5-4DE0BFF5FD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8031" y="3938285"/>
                  <a:ext cx="0" cy="84881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8D42340-5B54-FBEB-7EFE-D51736FDE1E5}"/>
                </a:ext>
              </a:extLst>
            </p:cNvPr>
            <p:cNvCxnSpPr>
              <a:cxnSpLocks/>
            </p:cNvCxnSpPr>
            <p:nvPr/>
          </p:nvCxnSpPr>
          <p:spPr>
            <a:xfrm>
              <a:off x="3863900" y="2886499"/>
              <a:ext cx="360370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1259018-BF3D-4345-90C8-2BB0143BE5E2}"/>
                </a:ext>
              </a:extLst>
            </p:cNvPr>
            <p:cNvSpPr txBox="1"/>
            <p:nvPr/>
          </p:nvSpPr>
          <p:spPr>
            <a:xfrm>
              <a:off x="3366651" y="1617851"/>
              <a:ext cx="946441" cy="368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Western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E46D7D6-2098-6590-38B1-836E60C71174}"/>
                </a:ext>
              </a:extLst>
            </p:cNvPr>
            <p:cNvSpPr txBox="1"/>
            <p:nvPr/>
          </p:nvSpPr>
          <p:spPr>
            <a:xfrm>
              <a:off x="7026267" y="1617851"/>
              <a:ext cx="865189" cy="368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Eastern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7ABFFEB-9989-BF7D-6BBD-7A907899362F}"/>
                </a:ext>
              </a:extLst>
            </p:cNvPr>
            <p:cNvCxnSpPr>
              <a:cxnSpLocks/>
            </p:cNvCxnSpPr>
            <p:nvPr/>
          </p:nvCxnSpPr>
          <p:spPr>
            <a:xfrm>
              <a:off x="3049979" y="2281954"/>
              <a:ext cx="67163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E45FD8E-767E-CCA0-9442-0B1E4BA34C0F}"/>
                </a:ext>
              </a:extLst>
            </p:cNvPr>
            <p:cNvCxnSpPr>
              <a:cxnSpLocks/>
            </p:cNvCxnSpPr>
            <p:nvPr/>
          </p:nvCxnSpPr>
          <p:spPr>
            <a:xfrm>
              <a:off x="3049979" y="3227373"/>
              <a:ext cx="67163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DA75A2D-517A-090E-C29A-92C27EE0784A}"/>
                </a:ext>
              </a:extLst>
            </p:cNvPr>
            <p:cNvCxnSpPr>
              <a:cxnSpLocks/>
            </p:cNvCxnSpPr>
            <p:nvPr/>
          </p:nvCxnSpPr>
          <p:spPr>
            <a:xfrm>
              <a:off x="3130900" y="3975002"/>
              <a:ext cx="0" cy="60964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E842D097-AA0E-5BDF-EDC3-BB8D3C7B0872}"/>
                </a:ext>
              </a:extLst>
            </p:cNvPr>
            <p:cNvCxnSpPr/>
            <p:nvPr/>
          </p:nvCxnSpPr>
          <p:spPr>
            <a:xfrm>
              <a:off x="5329933" y="2747409"/>
              <a:ext cx="671639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1DB137CE-6433-EC09-0419-9F297DC167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10006" y="2281954"/>
              <a:ext cx="67163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9A6DB52-5E11-F6DD-E867-9D6F55E504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10006" y="3227373"/>
              <a:ext cx="67163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AD040A86-EE73-E7F3-773D-0F0CBBD7C7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95166" y="3933617"/>
              <a:ext cx="0" cy="60964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D753D08-4E1E-42E7-044C-322F00E4A151}"/>
                </a:ext>
              </a:extLst>
            </p:cNvPr>
            <p:cNvSpPr txBox="1"/>
            <p:nvPr/>
          </p:nvSpPr>
          <p:spPr>
            <a:xfrm>
              <a:off x="2908840" y="1976375"/>
              <a:ext cx="962743" cy="368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200 MW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065B600-099D-C870-9B3B-78216344565C}"/>
                </a:ext>
              </a:extLst>
            </p:cNvPr>
            <p:cNvSpPr txBox="1"/>
            <p:nvPr/>
          </p:nvSpPr>
          <p:spPr>
            <a:xfrm>
              <a:off x="2908840" y="2923178"/>
              <a:ext cx="962743" cy="368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200 MW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307B556-161D-2C31-E6B4-13038AF6EABE}"/>
                </a:ext>
              </a:extLst>
            </p:cNvPr>
            <p:cNvSpPr txBox="1"/>
            <p:nvPr/>
          </p:nvSpPr>
          <p:spPr>
            <a:xfrm>
              <a:off x="7573492" y="1957821"/>
              <a:ext cx="962743" cy="368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150 MW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767390F-300A-F093-BE25-FF2D27EF4F86}"/>
                </a:ext>
              </a:extLst>
            </p:cNvPr>
            <p:cNvSpPr txBox="1"/>
            <p:nvPr/>
          </p:nvSpPr>
          <p:spPr>
            <a:xfrm>
              <a:off x="7568961" y="2896401"/>
              <a:ext cx="962743" cy="368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200 MW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868A603-0863-FFBD-DF86-842E9A34C881}"/>
                </a:ext>
              </a:extLst>
            </p:cNvPr>
            <p:cNvSpPr txBox="1"/>
            <p:nvPr/>
          </p:nvSpPr>
          <p:spPr>
            <a:xfrm>
              <a:off x="8143736" y="4050249"/>
              <a:ext cx="962743" cy="368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525 MW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EB24B85-818C-6EAF-7BC8-FA4EEB5E0D8E}"/>
                </a:ext>
              </a:extLst>
            </p:cNvPr>
            <p:cNvSpPr txBox="1"/>
            <p:nvPr/>
          </p:nvSpPr>
          <p:spPr>
            <a:xfrm>
              <a:off x="2269673" y="4025906"/>
              <a:ext cx="962743" cy="368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225 MW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B1572AF-5222-955F-399C-6C0764C371C5}"/>
                </a:ext>
              </a:extLst>
            </p:cNvPr>
            <p:cNvSpPr txBox="1"/>
            <p:nvPr/>
          </p:nvSpPr>
          <p:spPr>
            <a:xfrm>
              <a:off x="5175153" y="2430094"/>
              <a:ext cx="962743" cy="368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175 MW</a:t>
              </a:r>
            </a:p>
          </p:txBody>
        </p:sp>
      </p:grpSp>
      <p:sp>
        <p:nvSpPr>
          <p:cNvPr id="76" name="Date Placeholder 75">
            <a:extLst>
              <a:ext uri="{FF2B5EF4-FFF2-40B4-BE49-F238E27FC236}">
                <a16:creationId xmlns:a16="http://schemas.microsoft.com/office/drawing/2014/main" id="{E940A82E-34F6-806D-C29C-05AEA36E7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2023 Daniel Kirschen</a:t>
            </a:r>
            <a:endParaRPr lang="en-US" dirty="0"/>
          </a:p>
        </p:txBody>
      </p:sp>
      <p:sp>
        <p:nvSpPr>
          <p:cNvPr id="77" name="Slide Number Placeholder 76">
            <a:extLst>
              <a:ext uri="{FF2B5EF4-FFF2-40B4-BE49-F238E27FC236}">
                <a16:creationId xmlns:a16="http://schemas.microsoft.com/office/drawing/2014/main" id="{1AF4F5E6-6BAF-C3DA-EF2F-C09537447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646A6-6B76-9347-9EA0-ECEE7D8FD72D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71000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57D47732-8229-F7EE-1D6F-6E5282799720}"/>
              </a:ext>
            </a:extLst>
          </p:cNvPr>
          <p:cNvGrpSpPr>
            <a:grpSpLocks noChangeAspect="1"/>
          </p:cNvGrpSpPr>
          <p:nvPr/>
        </p:nvGrpSpPr>
        <p:grpSpPr>
          <a:xfrm>
            <a:off x="6508024" y="1462403"/>
            <a:ext cx="5175208" cy="2377440"/>
            <a:chOff x="2234118" y="1617851"/>
            <a:chExt cx="6888660" cy="3164585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EEA9C45-74CD-7123-9751-BDBC8E5E447D}"/>
                </a:ext>
              </a:extLst>
            </p:cNvPr>
            <p:cNvGrpSpPr/>
            <p:nvPr/>
          </p:nvGrpSpPr>
          <p:grpSpPr>
            <a:xfrm>
              <a:off x="2234118" y="2032476"/>
              <a:ext cx="1620456" cy="2749960"/>
              <a:chOff x="1481559" y="2037144"/>
              <a:chExt cx="1620456" cy="2749960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8207A0A3-AF39-CD78-882E-112BF1CEB2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2015" y="2037144"/>
                <a:ext cx="0" cy="209501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45C92A84-F810-CDC0-0AB2-2A76690F18E8}"/>
                  </a:ext>
                </a:extLst>
              </p:cNvPr>
              <p:cNvGrpSpPr/>
              <p:nvPr/>
            </p:nvGrpSpPr>
            <p:grpSpPr>
              <a:xfrm>
                <a:off x="1481559" y="2071868"/>
                <a:ext cx="1620456" cy="682907"/>
                <a:chOff x="4664597" y="2037144"/>
                <a:chExt cx="1620456" cy="682907"/>
              </a:xfrm>
            </p:grpSpPr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7CCB911B-B3F8-22EA-D7A2-7097B7C79FED}"/>
                    </a:ext>
                  </a:extLst>
                </p:cNvPr>
                <p:cNvSpPr/>
                <p:nvPr/>
              </p:nvSpPr>
              <p:spPr>
                <a:xfrm>
                  <a:off x="4664597" y="2037144"/>
                  <a:ext cx="682907" cy="682907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ysClr val="windowText" lastClr="000000"/>
                      </a:solidFill>
                    </a:rPr>
                    <a:t>A</a:t>
                  </a:r>
                </a:p>
              </p:txBody>
            </p: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541983DF-BB7C-AADA-F5D5-A9FFA56DFAF5}"/>
                    </a:ext>
                  </a:extLst>
                </p:cNvPr>
                <p:cNvCxnSpPr>
                  <a:stCxn id="5" idx="6"/>
                </p:cNvCxnSpPr>
                <p:nvPr/>
              </p:nvCxnSpPr>
              <p:spPr>
                <a:xfrm flipV="1">
                  <a:off x="5347504" y="2372810"/>
                  <a:ext cx="937549" cy="57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287F4D4A-F1C9-38F3-2246-F6685D2CFE06}"/>
                  </a:ext>
                </a:extLst>
              </p:cNvPr>
              <p:cNvGrpSpPr/>
              <p:nvPr/>
            </p:nvGrpSpPr>
            <p:grpSpPr>
              <a:xfrm>
                <a:off x="1481559" y="3012307"/>
                <a:ext cx="1620456" cy="682907"/>
                <a:chOff x="4664597" y="2037144"/>
                <a:chExt cx="1620456" cy="682907"/>
              </a:xfrm>
            </p:grpSpPr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A924C588-4D9C-F5BE-245A-B8CD357E3A73}"/>
                    </a:ext>
                  </a:extLst>
                </p:cNvPr>
                <p:cNvSpPr/>
                <p:nvPr/>
              </p:nvSpPr>
              <p:spPr>
                <a:xfrm>
                  <a:off x="4664597" y="2037144"/>
                  <a:ext cx="682907" cy="682907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ysClr val="windowText" lastClr="000000"/>
                      </a:solidFill>
                    </a:rPr>
                    <a:t>D</a:t>
                  </a:r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CB3F6003-CDDC-003E-BB72-FA23ADAD98FE}"/>
                    </a:ext>
                  </a:extLst>
                </p:cNvPr>
                <p:cNvCxnSpPr>
                  <a:stCxn id="10" idx="6"/>
                </p:cNvCxnSpPr>
                <p:nvPr/>
              </p:nvCxnSpPr>
              <p:spPr>
                <a:xfrm flipV="1">
                  <a:off x="5347504" y="2372810"/>
                  <a:ext cx="937549" cy="57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15560783-25D9-F8B9-31AE-1B6B51781285}"/>
                  </a:ext>
                </a:extLst>
              </p:cNvPr>
              <p:cNvGrpSpPr/>
              <p:nvPr/>
            </p:nvGrpSpPr>
            <p:grpSpPr>
              <a:xfrm>
                <a:off x="2523281" y="3938285"/>
                <a:ext cx="578734" cy="848819"/>
                <a:chOff x="2523281" y="3938285"/>
                <a:chExt cx="578734" cy="848819"/>
              </a:xfrm>
            </p:grpSpPr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D9B949F1-ADD9-20BB-BA8D-9739655936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23281" y="3941171"/>
                  <a:ext cx="57873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4B0551DF-5E4A-FBC4-D867-156F6A0210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8031" y="3938285"/>
                  <a:ext cx="0" cy="84881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DF2C531-755A-F519-79C4-ED01FC3B1458}"/>
                </a:ext>
              </a:extLst>
            </p:cNvPr>
            <p:cNvGrpSpPr/>
            <p:nvPr/>
          </p:nvGrpSpPr>
          <p:grpSpPr>
            <a:xfrm>
              <a:off x="7479175" y="2037144"/>
              <a:ext cx="1643603" cy="2745292"/>
              <a:chOff x="7479175" y="2037144"/>
              <a:chExt cx="1643603" cy="2745292"/>
            </a:xfrm>
          </p:grpSpPr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046EB2A7-1AA4-D8E9-7216-95D81375DC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79175" y="2037144"/>
                <a:ext cx="0" cy="209501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779B69C4-D88C-3836-7C27-E42F1BDED350}"/>
                  </a:ext>
                </a:extLst>
              </p:cNvPr>
              <p:cNvGrpSpPr/>
              <p:nvPr/>
            </p:nvGrpSpPr>
            <p:grpSpPr>
              <a:xfrm>
                <a:off x="7490745" y="2073634"/>
                <a:ext cx="1632033" cy="682907"/>
                <a:chOff x="3715471" y="2037144"/>
                <a:chExt cx="1632033" cy="682907"/>
              </a:xfrm>
            </p:grpSpPr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3A4BC296-BDE7-9F41-8CF8-773B6211CC2A}"/>
                    </a:ext>
                  </a:extLst>
                </p:cNvPr>
                <p:cNvSpPr/>
                <p:nvPr/>
              </p:nvSpPr>
              <p:spPr>
                <a:xfrm>
                  <a:off x="4664597" y="2037144"/>
                  <a:ext cx="682907" cy="682907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ysClr val="windowText" lastClr="000000"/>
                      </a:solidFill>
                    </a:rPr>
                    <a:t>B</a:t>
                  </a:r>
                </a:p>
              </p:txBody>
            </p: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F4F03744-C246-201B-560E-F6DFF3A047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715471" y="2372810"/>
                  <a:ext cx="937549" cy="57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447A5D0A-254F-9EEB-FE93-160495ED8C19}"/>
                  </a:ext>
                </a:extLst>
              </p:cNvPr>
              <p:cNvGrpSpPr/>
              <p:nvPr/>
            </p:nvGrpSpPr>
            <p:grpSpPr>
              <a:xfrm>
                <a:off x="7502323" y="3006519"/>
                <a:ext cx="1620455" cy="682907"/>
                <a:chOff x="3727049" y="2037144"/>
                <a:chExt cx="1620455" cy="682907"/>
              </a:xfrm>
            </p:grpSpPr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626FE2E7-D177-CAFC-C539-A76C3FD42EA0}"/>
                    </a:ext>
                  </a:extLst>
                </p:cNvPr>
                <p:cNvSpPr/>
                <p:nvPr/>
              </p:nvSpPr>
              <p:spPr>
                <a:xfrm>
                  <a:off x="4664597" y="2037144"/>
                  <a:ext cx="682907" cy="682907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ysClr val="windowText" lastClr="000000"/>
                      </a:solidFill>
                    </a:rPr>
                    <a:t>C</a:t>
                  </a:r>
                </a:p>
              </p:txBody>
            </p: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951ECD4F-D949-44B7-BDB8-27C561D1AC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727049" y="2372810"/>
                  <a:ext cx="937549" cy="57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ED9E97D9-0782-442B-3E4E-BB1DE486156C}"/>
                  </a:ext>
                </a:extLst>
              </p:cNvPr>
              <p:cNvGrpSpPr/>
              <p:nvPr/>
            </p:nvGrpSpPr>
            <p:grpSpPr>
              <a:xfrm flipH="1">
                <a:off x="7502323" y="3933617"/>
                <a:ext cx="578734" cy="848819"/>
                <a:chOff x="2523281" y="3938285"/>
                <a:chExt cx="578734" cy="848819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04BC553B-A1C3-968C-5CF4-2ADCF10ED7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23281" y="3941171"/>
                  <a:ext cx="57873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F357833C-7156-2154-3109-1929ABFF7B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8031" y="3938285"/>
                  <a:ext cx="0" cy="84881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4D9F371-438D-442B-47AE-21466D61794B}"/>
                </a:ext>
              </a:extLst>
            </p:cNvPr>
            <p:cNvCxnSpPr>
              <a:cxnSpLocks/>
            </p:cNvCxnSpPr>
            <p:nvPr/>
          </p:nvCxnSpPr>
          <p:spPr>
            <a:xfrm>
              <a:off x="3863900" y="2886499"/>
              <a:ext cx="360370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94D0A01-903E-5963-0D31-2C70B1597E33}"/>
                </a:ext>
              </a:extLst>
            </p:cNvPr>
            <p:cNvSpPr txBox="1"/>
            <p:nvPr/>
          </p:nvSpPr>
          <p:spPr>
            <a:xfrm>
              <a:off x="3366651" y="1617851"/>
              <a:ext cx="946441" cy="368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Western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73B8CE1-D1DB-F6AB-8BED-938A6FBD3FF4}"/>
                </a:ext>
              </a:extLst>
            </p:cNvPr>
            <p:cNvSpPr txBox="1"/>
            <p:nvPr/>
          </p:nvSpPr>
          <p:spPr>
            <a:xfrm>
              <a:off x="7026267" y="1617851"/>
              <a:ext cx="865189" cy="368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Eastern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81D9532-E9A6-FBE0-BE58-758023525EA3}"/>
                </a:ext>
              </a:extLst>
            </p:cNvPr>
            <p:cNvCxnSpPr>
              <a:cxnSpLocks/>
            </p:cNvCxnSpPr>
            <p:nvPr/>
          </p:nvCxnSpPr>
          <p:spPr>
            <a:xfrm>
              <a:off x="3049979" y="2281954"/>
              <a:ext cx="67163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8A9E83B-BC11-015E-9DB8-A5D08013CF27}"/>
                </a:ext>
              </a:extLst>
            </p:cNvPr>
            <p:cNvCxnSpPr>
              <a:cxnSpLocks/>
            </p:cNvCxnSpPr>
            <p:nvPr/>
          </p:nvCxnSpPr>
          <p:spPr>
            <a:xfrm>
              <a:off x="3049979" y="3227373"/>
              <a:ext cx="67163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4E10E16-A3D4-6773-348C-C055A442A7E1}"/>
                </a:ext>
              </a:extLst>
            </p:cNvPr>
            <p:cNvCxnSpPr>
              <a:cxnSpLocks/>
            </p:cNvCxnSpPr>
            <p:nvPr/>
          </p:nvCxnSpPr>
          <p:spPr>
            <a:xfrm>
              <a:off x="3130900" y="3975002"/>
              <a:ext cx="0" cy="60964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432170F-0998-45A8-EE1F-8A4B38DEF779}"/>
                </a:ext>
              </a:extLst>
            </p:cNvPr>
            <p:cNvCxnSpPr/>
            <p:nvPr/>
          </p:nvCxnSpPr>
          <p:spPr>
            <a:xfrm>
              <a:off x="5329933" y="2747409"/>
              <a:ext cx="671639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190300C-8381-647C-B09B-2E6074CE4B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10006" y="2281954"/>
              <a:ext cx="67163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DF7E2F40-A29D-4553-170B-144D2AF7BE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10006" y="3227373"/>
              <a:ext cx="67163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813F4D3B-15A2-4860-D00C-6EE7B848C5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95166" y="3933617"/>
              <a:ext cx="0" cy="60964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84C0DD1-559A-15F9-9672-8BFE58D162EA}"/>
                </a:ext>
              </a:extLst>
            </p:cNvPr>
            <p:cNvSpPr txBox="1"/>
            <p:nvPr/>
          </p:nvSpPr>
          <p:spPr>
            <a:xfrm>
              <a:off x="2908840" y="1976375"/>
              <a:ext cx="962743" cy="368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200 MW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3AA7AB1-7D7C-3110-857D-DDDE02BB59B4}"/>
                </a:ext>
              </a:extLst>
            </p:cNvPr>
            <p:cNvSpPr txBox="1"/>
            <p:nvPr/>
          </p:nvSpPr>
          <p:spPr>
            <a:xfrm>
              <a:off x="2908840" y="2923178"/>
              <a:ext cx="962743" cy="368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200 MW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A42B4C2-340B-1D81-587C-99FAF286C00D}"/>
                </a:ext>
              </a:extLst>
            </p:cNvPr>
            <p:cNvSpPr txBox="1"/>
            <p:nvPr/>
          </p:nvSpPr>
          <p:spPr>
            <a:xfrm>
              <a:off x="7573492" y="1957821"/>
              <a:ext cx="962743" cy="368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150 MW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B3ACAE3-8E48-D873-5C7F-82BD294EF71F}"/>
                </a:ext>
              </a:extLst>
            </p:cNvPr>
            <p:cNvSpPr txBox="1"/>
            <p:nvPr/>
          </p:nvSpPr>
          <p:spPr>
            <a:xfrm>
              <a:off x="7568961" y="2896401"/>
              <a:ext cx="962743" cy="368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200 MW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3E35E41-3C47-B63E-3856-D60001906697}"/>
                </a:ext>
              </a:extLst>
            </p:cNvPr>
            <p:cNvSpPr txBox="1"/>
            <p:nvPr/>
          </p:nvSpPr>
          <p:spPr>
            <a:xfrm>
              <a:off x="8143736" y="4050249"/>
              <a:ext cx="962743" cy="368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525 MW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0188CF1-707E-DEE3-3AA8-E8D5F8F53D91}"/>
                </a:ext>
              </a:extLst>
            </p:cNvPr>
            <p:cNvSpPr txBox="1"/>
            <p:nvPr/>
          </p:nvSpPr>
          <p:spPr>
            <a:xfrm>
              <a:off x="2269673" y="4025906"/>
              <a:ext cx="962743" cy="368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225 MW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A177D7B-A7A0-EB80-277F-4D2A3611809D}"/>
                </a:ext>
              </a:extLst>
            </p:cNvPr>
            <p:cNvSpPr txBox="1"/>
            <p:nvPr/>
          </p:nvSpPr>
          <p:spPr>
            <a:xfrm>
              <a:off x="5175153" y="2430094"/>
              <a:ext cx="962743" cy="368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175 MW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DE739F22-5EF9-7C01-4424-A626AF1C1577}"/>
              </a:ext>
            </a:extLst>
          </p:cNvPr>
          <p:cNvGrpSpPr/>
          <p:nvPr/>
        </p:nvGrpSpPr>
        <p:grpSpPr>
          <a:xfrm>
            <a:off x="6508024" y="4065290"/>
            <a:ext cx="5175208" cy="2377440"/>
            <a:chOff x="2224855" y="3480074"/>
            <a:chExt cx="5175208" cy="237744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E4753B8-A0BC-6B46-7365-4B922E95C59E}"/>
                </a:ext>
              </a:extLst>
            </p:cNvPr>
            <p:cNvCxnSpPr>
              <a:cxnSpLocks/>
            </p:cNvCxnSpPr>
            <p:nvPr/>
          </p:nvCxnSpPr>
          <p:spPr>
            <a:xfrm>
              <a:off x="3442247" y="3791567"/>
              <a:ext cx="0" cy="157391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6F0447CF-8F54-9504-9A88-26717951B20C}"/>
                </a:ext>
              </a:extLst>
            </p:cNvPr>
            <p:cNvGrpSpPr/>
            <p:nvPr/>
          </p:nvGrpSpPr>
          <p:grpSpPr>
            <a:xfrm>
              <a:off x="2224855" y="3817654"/>
              <a:ext cx="1217392" cy="513044"/>
              <a:chOff x="4664597" y="2037144"/>
              <a:chExt cx="1620456" cy="682907"/>
            </a:xfrm>
          </p:grpSpPr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F59DD1CE-AA51-5110-201A-0EDC313ACE5C}"/>
                  </a:ext>
                </a:extLst>
              </p:cNvPr>
              <p:cNvSpPr/>
              <p:nvPr/>
            </p:nvSpPr>
            <p:spPr>
              <a:xfrm>
                <a:off x="4664597" y="2037144"/>
                <a:ext cx="682907" cy="68290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ysClr val="windowText" lastClr="000000"/>
                    </a:solidFill>
                  </a:rPr>
                  <a:t>A</a:t>
                </a:r>
              </a:p>
            </p:txBody>
          </p: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D8EA27AA-5E33-1D0C-1137-2C0C2BEFA39A}"/>
                  </a:ext>
                </a:extLst>
              </p:cNvPr>
              <p:cNvCxnSpPr>
                <a:stCxn id="94" idx="6"/>
              </p:cNvCxnSpPr>
              <p:nvPr/>
            </p:nvCxnSpPr>
            <p:spPr>
              <a:xfrm flipV="1">
                <a:off x="5347504" y="2372810"/>
                <a:ext cx="937549" cy="57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19AE6722-8965-9454-BA05-376F95052C30}"/>
                </a:ext>
              </a:extLst>
            </p:cNvPr>
            <p:cNvGrpSpPr/>
            <p:nvPr/>
          </p:nvGrpSpPr>
          <p:grpSpPr>
            <a:xfrm>
              <a:off x="2224855" y="4524172"/>
              <a:ext cx="1217392" cy="513044"/>
              <a:chOff x="4664597" y="2037144"/>
              <a:chExt cx="1620456" cy="682907"/>
            </a:xfrm>
          </p:grpSpPr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B673F8F5-6C13-183F-A8B7-FC4EB9BED1DF}"/>
                  </a:ext>
                </a:extLst>
              </p:cNvPr>
              <p:cNvSpPr/>
              <p:nvPr/>
            </p:nvSpPr>
            <p:spPr>
              <a:xfrm>
                <a:off x="4664597" y="2037144"/>
                <a:ext cx="682907" cy="68290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ysClr val="windowText" lastClr="000000"/>
                    </a:solidFill>
                  </a:rPr>
                  <a:t>D</a:t>
                </a:r>
              </a:p>
            </p:txBody>
          </p: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B90BAB97-1862-9924-1F0E-0673427BC7C6}"/>
                  </a:ext>
                </a:extLst>
              </p:cNvPr>
              <p:cNvCxnSpPr>
                <a:stCxn id="92" idx="6"/>
              </p:cNvCxnSpPr>
              <p:nvPr/>
            </p:nvCxnSpPr>
            <p:spPr>
              <a:xfrm flipV="1">
                <a:off x="5347504" y="2372810"/>
                <a:ext cx="937549" cy="57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F0B8D576-DC2E-CE80-8C04-7B23DF467EE0}"/>
                </a:ext>
              </a:extLst>
            </p:cNvPr>
            <p:cNvGrpSpPr/>
            <p:nvPr/>
          </p:nvGrpSpPr>
          <p:grpSpPr>
            <a:xfrm>
              <a:off x="3007464" y="5219827"/>
              <a:ext cx="434783" cy="637687"/>
              <a:chOff x="2523281" y="3938285"/>
              <a:chExt cx="578734" cy="848819"/>
            </a:xfrm>
          </p:grpSpPr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F10A9704-BE63-915A-C577-B67878B5CD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3281" y="3941171"/>
                <a:ext cx="5787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07D6B69C-F5CC-0493-DB96-406E086C02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8031" y="3938285"/>
                <a:ext cx="0" cy="848819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A0B0C948-1434-8998-761C-68152B2B5896}"/>
                </a:ext>
              </a:extLst>
            </p:cNvPr>
            <p:cNvCxnSpPr>
              <a:cxnSpLocks/>
            </p:cNvCxnSpPr>
            <p:nvPr/>
          </p:nvCxnSpPr>
          <p:spPr>
            <a:xfrm>
              <a:off x="6165282" y="3795074"/>
              <a:ext cx="0" cy="157391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7396F08A-894B-10BB-B620-99E0646BEED0}"/>
                </a:ext>
              </a:extLst>
            </p:cNvPr>
            <p:cNvGrpSpPr/>
            <p:nvPr/>
          </p:nvGrpSpPr>
          <p:grpSpPr>
            <a:xfrm>
              <a:off x="6173974" y="3822488"/>
              <a:ext cx="1226089" cy="513044"/>
              <a:chOff x="3715471" y="2037144"/>
              <a:chExt cx="1632033" cy="682907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A7351ABB-27DA-6DF6-5D8B-D318CB4ED31D}"/>
                  </a:ext>
                </a:extLst>
              </p:cNvPr>
              <p:cNvSpPr/>
              <p:nvPr/>
            </p:nvSpPr>
            <p:spPr>
              <a:xfrm>
                <a:off x="4664597" y="2037144"/>
                <a:ext cx="682907" cy="68290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ysClr val="windowText" lastClr="000000"/>
                    </a:solidFill>
                  </a:rPr>
                  <a:t>B</a:t>
                </a:r>
              </a:p>
            </p:txBody>
          </p: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12C72818-F33B-19A7-B676-283C8460F95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15471" y="2372810"/>
                <a:ext cx="937549" cy="57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83CC6DA4-D104-FE2C-FF3D-E55DC020A3F9}"/>
                </a:ext>
              </a:extLst>
            </p:cNvPr>
            <p:cNvGrpSpPr/>
            <p:nvPr/>
          </p:nvGrpSpPr>
          <p:grpSpPr>
            <a:xfrm>
              <a:off x="6182672" y="4523331"/>
              <a:ext cx="1217391" cy="513044"/>
              <a:chOff x="3727049" y="2037144"/>
              <a:chExt cx="1620455" cy="682907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D1A07B4C-36D1-CDE4-9E34-C56C3FDC43B5}"/>
                  </a:ext>
                </a:extLst>
              </p:cNvPr>
              <p:cNvSpPr/>
              <p:nvPr/>
            </p:nvSpPr>
            <p:spPr>
              <a:xfrm>
                <a:off x="4664597" y="2037144"/>
                <a:ext cx="682907" cy="68290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ysClr val="windowText" lastClr="000000"/>
                    </a:solidFill>
                  </a:rPr>
                  <a:t>C</a:t>
                </a:r>
              </a:p>
            </p:txBody>
          </p: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D9AF22C4-4613-4032-964F-015749C082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27049" y="2372810"/>
                <a:ext cx="937549" cy="57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EEDBE311-4B80-2BC4-6ED4-3C97B6CDE844}"/>
                </a:ext>
              </a:extLst>
            </p:cNvPr>
            <p:cNvGrpSpPr/>
            <p:nvPr/>
          </p:nvGrpSpPr>
          <p:grpSpPr>
            <a:xfrm flipH="1">
              <a:off x="6182672" y="5219827"/>
              <a:ext cx="434782" cy="637687"/>
              <a:chOff x="2523281" y="3938285"/>
              <a:chExt cx="578734" cy="848819"/>
            </a:xfrm>
          </p:grpSpPr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875487C7-7A28-17B7-1DC2-CAFA92430C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3281" y="3941171"/>
                <a:ext cx="5787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9CFAB3F2-98AE-BAA9-832F-CA7E3DBC00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8031" y="3938285"/>
                <a:ext cx="0" cy="848819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6E059AD-4571-EB4E-530F-6A4969D1AD1A}"/>
                </a:ext>
              </a:extLst>
            </p:cNvPr>
            <p:cNvCxnSpPr>
              <a:cxnSpLocks/>
            </p:cNvCxnSpPr>
            <p:nvPr/>
          </p:nvCxnSpPr>
          <p:spPr>
            <a:xfrm>
              <a:off x="3449253" y="4433164"/>
              <a:ext cx="270733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35E54DD-5B65-FCC4-BE50-5DE7E6C6BDE7}"/>
                </a:ext>
              </a:extLst>
            </p:cNvPr>
            <p:cNvSpPr txBox="1"/>
            <p:nvPr/>
          </p:nvSpPr>
          <p:spPr>
            <a:xfrm>
              <a:off x="3075687" y="3480074"/>
              <a:ext cx="7110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Western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9F948B5-F39C-A8EF-025E-43E87479B442}"/>
                </a:ext>
              </a:extLst>
            </p:cNvPr>
            <p:cNvSpPr txBox="1"/>
            <p:nvPr/>
          </p:nvSpPr>
          <p:spPr>
            <a:xfrm>
              <a:off x="5825028" y="3480074"/>
              <a:ext cx="6499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Eastern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415E2F34-3BDC-0D9B-4094-6C126967F1B2}"/>
                </a:ext>
              </a:extLst>
            </p:cNvPr>
            <p:cNvCxnSpPr>
              <a:cxnSpLocks/>
            </p:cNvCxnSpPr>
            <p:nvPr/>
          </p:nvCxnSpPr>
          <p:spPr>
            <a:xfrm>
              <a:off x="2898576" y="5250918"/>
              <a:ext cx="0" cy="45800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78C339C5-AE0D-DAC2-5FF9-C30CDA40572F}"/>
                </a:ext>
              </a:extLst>
            </p:cNvPr>
            <p:cNvCxnSpPr/>
            <p:nvPr/>
          </p:nvCxnSpPr>
          <p:spPr>
            <a:xfrm>
              <a:off x="4550632" y="4328671"/>
              <a:ext cx="504579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C98857D4-711D-BE89-D190-0AF13152A0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03181" y="5219827"/>
              <a:ext cx="0" cy="45800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2538741-664E-3F45-FE19-AF1CD473D40D}"/>
                </a:ext>
              </a:extLst>
            </p:cNvPr>
            <p:cNvSpPr txBox="1"/>
            <p:nvPr/>
          </p:nvSpPr>
          <p:spPr>
            <a:xfrm>
              <a:off x="6664543" y="5307448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525 MW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F76BC28-08AA-3CD5-DABB-8D81E90FF88D}"/>
                </a:ext>
              </a:extLst>
            </p:cNvPr>
            <p:cNvSpPr txBox="1"/>
            <p:nvPr/>
          </p:nvSpPr>
          <p:spPr>
            <a:xfrm>
              <a:off x="2251566" y="5289160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225 MW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821C893-56BE-39D1-83F8-A73D134EEDEF}"/>
                </a:ext>
              </a:extLst>
            </p:cNvPr>
            <p:cNvSpPr txBox="1"/>
            <p:nvPr/>
          </p:nvSpPr>
          <p:spPr>
            <a:xfrm>
              <a:off x="4470927" y="4090283"/>
              <a:ext cx="6447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1"/>
                  </a:solidFill>
                </a:rPr>
                <a:t>50 MW</a:t>
              </a:r>
            </a:p>
          </p:txBody>
        </p:sp>
      </p:grpSp>
      <p:sp>
        <p:nvSpPr>
          <p:cNvPr id="18" name="Title 17">
            <a:extLst>
              <a:ext uri="{FF2B5EF4-FFF2-40B4-BE49-F238E27FC236}">
                <a16:creationId xmlns:a16="http://schemas.microsoft.com/office/drawing/2014/main" id="{63003143-F7F5-2E1A-4F3B-FD19CEDA8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locational marginal pricing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047D532C-C696-C1A8-61D6-2427584AD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750" y="1555668"/>
            <a:ext cx="5353826" cy="4633995"/>
          </a:xfrm>
        </p:spPr>
        <p:txBody>
          <a:bodyPr/>
          <a:lstStyle/>
          <a:p>
            <a:r>
              <a:rPr lang="en-US" dirty="0"/>
              <a:t>To remove the overload:</a:t>
            </a:r>
          </a:p>
          <a:p>
            <a:pPr lvl="1"/>
            <a:r>
              <a:rPr lang="en-US" dirty="0"/>
              <a:t>Reduce the generation in the Western region by 125 MW</a:t>
            </a:r>
          </a:p>
          <a:p>
            <a:pPr lvl="1"/>
            <a:r>
              <a:rPr lang="en-US" dirty="0"/>
              <a:t>Increase the generation in the Eastern region by 125 MW</a:t>
            </a:r>
          </a:p>
          <a:p>
            <a:pPr lvl="1"/>
            <a:endParaRPr lang="en-US" dirty="0"/>
          </a:p>
          <a:p>
            <a:r>
              <a:rPr lang="en-US" dirty="0"/>
              <a:t>A &amp; D compete to supply 275 MW</a:t>
            </a:r>
          </a:p>
          <a:p>
            <a:endParaRPr lang="en-US" dirty="0"/>
          </a:p>
          <a:p>
            <a:r>
              <a:rPr lang="en-US" dirty="0"/>
              <a:t>B &amp; C compete to supply 475 MW</a:t>
            </a:r>
          </a:p>
          <a:p>
            <a:pPr lvl="1"/>
            <a:endParaRPr lang="en-US" dirty="0"/>
          </a:p>
        </p:txBody>
      </p: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47DE59A0-52F3-6DA8-A955-8F90FA74F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2023 Daniel Kirschen</a:t>
            </a:r>
            <a:endParaRPr lang="en-US" dirty="0"/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568DA270-006C-B3FE-6670-65B703EAD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646A6-6B76-9347-9EA0-ECEE7D8FD72D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24663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57D47732-8229-F7EE-1D6F-6E5282799720}"/>
              </a:ext>
            </a:extLst>
          </p:cNvPr>
          <p:cNvGrpSpPr>
            <a:grpSpLocks noChangeAspect="1"/>
          </p:cNvGrpSpPr>
          <p:nvPr/>
        </p:nvGrpSpPr>
        <p:grpSpPr>
          <a:xfrm>
            <a:off x="6508024" y="1462403"/>
            <a:ext cx="5175208" cy="2377440"/>
            <a:chOff x="2234118" y="1617851"/>
            <a:chExt cx="6888660" cy="3164585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EEA9C45-74CD-7123-9751-BDBC8E5E447D}"/>
                </a:ext>
              </a:extLst>
            </p:cNvPr>
            <p:cNvGrpSpPr/>
            <p:nvPr/>
          </p:nvGrpSpPr>
          <p:grpSpPr>
            <a:xfrm>
              <a:off x="2234118" y="2032476"/>
              <a:ext cx="1620456" cy="2749960"/>
              <a:chOff x="1481559" y="2037144"/>
              <a:chExt cx="1620456" cy="2749960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8207A0A3-AF39-CD78-882E-112BF1CEB2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2015" y="2037144"/>
                <a:ext cx="0" cy="209501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45C92A84-F810-CDC0-0AB2-2A76690F18E8}"/>
                  </a:ext>
                </a:extLst>
              </p:cNvPr>
              <p:cNvGrpSpPr/>
              <p:nvPr/>
            </p:nvGrpSpPr>
            <p:grpSpPr>
              <a:xfrm>
                <a:off x="1481559" y="2071868"/>
                <a:ext cx="1620456" cy="682907"/>
                <a:chOff x="4664597" y="2037144"/>
                <a:chExt cx="1620456" cy="682907"/>
              </a:xfrm>
            </p:grpSpPr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7CCB911B-B3F8-22EA-D7A2-7097B7C79FED}"/>
                    </a:ext>
                  </a:extLst>
                </p:cNvPr>
                <p:cNvSpPr/>
                <p:nvPr/>
              </p:nvSpPr>
              <p:spPr>
                <a:xfrm>
                  <a:off x="4664597" y="2037144"/>
                  <a:ext cx="682907" cy="682907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ysClr val="windowText" lastClr="000000"/>
                      </a:solidFill>
                    </a:rPr>
                    <a:t>A</a:t>
                  </a:r>
                </a:p>
              </p:txBody>
            </p: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541983DF-BB7C-AADA-F5D5-A9FFA56DFAF5}"/>
                    </a:ext>
                  </a:extLst>
                </p:cNvPr>
                <p:cNvCxnSpPr>
                  <a:stCxn id="5" idx="6"/>
                </p:cNvCxnSpPr>
                <p:nvPr/>
              </p:nvCxnSpPr>
              <p:spPr>
                <a:xfrm flipV="1">
                  <a:off x="5347504" y="2372810"/>
                  <a:ext cx="937549" cy="57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287F4D4A-F1C9-38F3-2246-F6685D2CFE06}"/>
                  </a:ext>
                </a:extLst>
              </p:cNvPr>
              <p:cNvGrpSpPr/>
              <p:nvPr/>
            </p:nvGrpSpPr>
            <p:grpSpPr>
              <a:xfrm>
                <a:off x="1481559" y="3012307"/>
                <a:ext cx="1620456" cy="682907"/>
                <a:chOff x="4664597" y="2037144"/>
                <a:chExt cx="1620456" cy="682907"/>
              </a:xfrm>
            </p:grpSpPr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A924C588-4D9C-F5BE-245A-B8CD357E3A73}"/>
                    </a:ext>
                  </a:extLst>
                </p:cNvPr>
                <p:cNvSpPr/>
                <p:nvPr/>
              </p:nvSpPr>
              <p:spPr>
                <a:xfrm>
                  <a:off x="4664597" y="2037144"/>
                  <a:ext cx="682907" cy="682907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ysClr val="windowText" lastClr="000000"/>
                      </a:solidFill>
                    </a:rPr>
                    <a:t>D</a:t>
                  </a:r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CB3F6003-CDDC-003E-BB72-FA23ADAD98FE}"/>
                    </a:ext>
                  </a:extLst>
                </p:cNvPr>
                <p:cNvCxnSpPr>
                  <a:stCxn id="10" idx="6"/>
                </p:cNvCxnSpPr>
                <p:nvPr/>
              </p:nvCxnSpPr>
              <p:spPr>
                <a:xfrm flipV="1">
                  <a:off x="5347504" y="2372810"/>
                  <a:ext cx="937549" cy="57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15560783-25D9-F8B9-31AE-1B6B51781285}"/>
                  </a:ext>
                </a:extLst>
              </p:cNvPr>
              <p:cNvGrpSpPr/>
              <p:nvPr/>
            </p:nvGrpSpPr>
            <p:grpSpPr>
              <a:xfrm>
                <a:off x="2523281" y="3938285"/>
                <a:ext cx="578734" cy="848819"/>
                <a:chOff x="2523281" y="3938285"/>
                <a:chExt cx="578734" cy="848819"/>
              </a:xfrm>
            </p:grpSpPr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D9B949F1-ADD9-20BB-BA8D-9739655936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23281" y="3941171"/>
                  <a:ext cx="57873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4B0551DF-5E4A-FBC4-D867-156F6A0210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8031" y="3938285"/>
                  <a:ext cx="0" cy="84881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DF2C531-755A-F519-79C4-ED01FC3B1458}"/>
                </a:ext>
              </a:extLst>
            </p:cNvPr>
            <p:cNvGrpSpPr/>
            <p:nvPr/>
          </p:nvGrpSpPr>
          <p:grpSpPr>
            <a:xfrm>
              <a:off x="7479175" y="2037144"/>
              <a:ext cx="1643603" cy="2745292"/>
              <a:chOff x="7479175" y="2037144"/>
              <a:chExt cx="1643603" cy="2745292"/>
            </a:xfrm>
          </p:grpSpPr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046EB2A7-1AA4-D8E9-7216-95D81375DC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79175" y="2037144"/>
                <a:ext cx="0" cy="209501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779B69C4-D88C-3836-7C27-E42F1BDED350}"/>
                  </a:ext>
                </a:extLst>
              </p:cNvPr>
              <p:cNvGrpSpPr/>
              <p:nvPr/>
            </p:nvGrpSpPr>
            <p:grpSpPr>
              <a:xfrm>
                <a:off x="7490745" y="2073634"/>
                <a:ext cx="1632033" cy="682907"/>
                <a:chOff x="3715471" y="2037144"/>
                <a:chExt cx="1632033" cy="682907"/>
              </a:xfrm>
            </p:grpSpPr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3A4BC296-BDE7-9F41-8CF8-773B6211CC2A}"/>
                    </a:ext>
                  </a:extLst>
                </p:cNvPr>
                <p:cNvSpPr/>
                <p:nvPr/>
              </p:nvSpPr>
              <p:spPr>
                <a:xfrm>
                  <a:off x="4664597" y="2037144"/>
                  <a:ext cx="682907" cy="682907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ysClr val="windowText" lastClr="000000"/>
                      </a:solidFill>
                    </a:rPr>
                    <a:t>B</a:t>
                  </a:r>
                </a:p>
              </p:txBody>
            </p: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F4F03744-C246-201B-560E-F6DFF3A047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715471" y="2372810"/>
                  <a:ext cx="937549" cy="57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447A5D0A-254F-9EEB-FE93-160495ED8C19}"/>
                  </a:ext>
                </a:extLst>
              </p:cNvPr>
              <p:cNvGrpSpPr/>
              <p:nvPr/>
            </p:nvGrpSpPr>
            <p:grpSpPr>
              <a:xfrm>
                <a:off x="7502323" y="3006519"/>
                <a:ext cx="1620455" cy="682907"/>
                <a:chOff x="3727049" y="2037144"/>
                <a:chExt cx="1620455" cy="682907"/>
              </a:xfrm>
            </p:grpSpPr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626FE2E7-D177-CAFC-C539-A76C3FD42EA0}"/>
                    </a:ext>
                  </a:extLst>
                </p:cNvPr>
                <p:cNvSpPr/>
                <p:nvPr/>
              </p:nvSpPr>
              <p:spPr>
                <a:xfrm>
                  <a:off x="4664597" y="2037144"/>
                  <a:ext cx="682907" cy="682907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ysClr val="windowText" lastClr="000000"/>
                      </a:solidFill>
                    </a:rPr>
                    <a:t>C</a:t>
                  </a:r>
                </a:p>
              </p:txBody>
            </p: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951ECD4F-D949-44B7-BDB8-27C561D1AC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727049" y="2372810"/>
                  <a:ext cx="937549" cy="578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ED9E97D9-0782-442B-3E4E-BB1DE486156C}"/>
                  </a:ext>
                </a:extLst>
              </p:cNvPr>
              <p:cNvGrpSpPr/>
              <p:nvPr/>
            </p:nvGrpSpPr>
            <p:grpSpPr>
              <a:xfrm flipH="1">
                <a:off x="7502323" y="3933617"/>
                <a:ext cx="578734" cy="848819"/>
                <a:chOff x="2523281" y="3938285"/>
                <a:chExt cx="578734" cy="848819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04BC553B-A1C3-968C-5CF4-2ADCF10ED7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23281" y="3941171"/>
                  <a:ext cx="57873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F357833C-7156-2154-3109-1929ABFF7B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8031" y="3938285"/>
                  <a:ext cx="0" cy="848819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4D9F371-438D-442B-47AE-21466D61794B}"/>
                </a:ext>
              </a:extLst>
            </p:cNvPr>
            <p:cNvCxnSpPr>
              <a:cxnSpLocks/>
            </p:cNvCxnSpPr>
            <p:nvPr/>
          </p:nvCxnSpPr>
          <p:spPr>
            <a:xfrm>
              <a:off x="3863900" y="2886499"/>
              <a:ext cx="360370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94D0A01-903E-5963-0D31-2C70B1597E33}"/>
                </a:ext>
              </a:extLst>
            </p:cNvPr>
            <p:cNvSpPr txBox="1"/>
            <p:nvPr/>
          </p:nvSpPr>
          <p:spPr>
            <a:xfrm>
              <a:off x="3366651" y="1617851"/>
              <a:ext cx="946441" cy="368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Western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73B8CE1-D1DB-F6AB-8BED-938A6FBD3FF4}"/>
                </a:ext>
              </a:extLst>
            </p:cNvPr>
            <p:cNvSpPr txBox="1"/>
            <p:nvPr/>
          </p:nvSpPr>
          <p:spPr>
            <a:xfrm>
              <a:off x="7026267" y="1617851"/>
              <a:ext cx="865189" cy="368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Eastern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81D9532-E9A6-FBE0-BE58-758023525EA3}"/>
                </a:ext>
              </a:extLst>
            </p:cNvPr>
            <p:cNvCxnSpPr>
              <a:cxnSpLocks/>
            </p:cNvCxnSpPr>
            <p:nvPr/>
          </p:nvCxnSpPr>
          <p:spPr>
            <a:xfrm>
              <a:off x="3049979" y="2281954"/>
              <a:ext cx="67163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8A9E83B-BC11-015E-9DB8-A5D08013CF27}"/>
                </a:ext>
              </a:extLst>
            </p:cNvPr>
            <p:cNvCxnSpPr>
              <a:cxnSpLocks/>
            </p:cNvCxnSpPr>
            <p:nvPr/>
          </p:nvCxnSpPr>
          <p:spPr>
            <a:xfrm>
              <a:off x="3049979" y="3227373"/>
              <a:ext cx="67163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4E10E16-A3D4-6773-348C-C055A442A7E1}"/>
                </a:ext>
              </a:extLst>
            </p:cNvPr>
            <p:cNvCxnSpPr>
              <a:cxnSpLocks/>
            </p:cNvCxnSpPr>
            <p:nvPr/>
          </p:nvCxnSpPr>
          <p:spPr>
            <a:xfrm>
              <a:off x="3130900" y="3975002"/>
              <a:ext cx="0" cy="60964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432170F-0998-45A8-EE1F-8A4B38DEF779}"/>
                </a:ext>
              </a:extLst>
            </p:cNvPr>
            <p:cNvCxnSpPr/>
            <p:nvPr/>
          </p:nvCxnSpPr>
          <p:spPr>
            <a:xfrm>
              <a:off x="5329933" y="2747409"/>
              <a:ext cx="671639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190300C-8381-647C-B09B-2E6074CE4B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10006" y="2281954"/>
              <a:ext cx="67163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DF7E2F40-A29D-4553-170B-144D2AF7BE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10006" y="3227373"/>
              <a:ext cx="67163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813F4D3B-15A2-4860-D00C-6EE7B848C5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95166" y="3933617"/>
              <a:ext cx="0" cy="60964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84C0DD1-559A-15F9-9672-8BFE58D162EA}"/>
                </a:ext>
              </a:extLst>
            </p:cNvPr>
            <p:cNvSpPr txBox="1"/>
            <p:nvPr/>
          </p:nvSpPr>
          <p:spPr>
            <a:xfrm>
              <a:off x="2908840" y="1976375"/>
              <a:ext cx="962743" cy="368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200 MW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3AA7AB1-7D7C-3110-857D-DDDE02BB59B4}"/>
                </a:ext>
              </a:extLst>
            </p:cNvPr>
            <p:cNvSpPr txBox="1"/>
            <p:nvPr/>
          </p:nvSpPr>
          <p:spPr>
            <a:xfrm>
              <a:off x="2908840" y="2923178"/>
              <a:ext cx="962743" cy="368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200 MW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A42B4C2-340B-1D81-587C-99FAF286C00D}"/>
                </a:ext>
              </a:extLst>
            </p:cNvPr>
            <p:cNvSpPr txBox="1"/>
            <p:nvPr/>
          </p:nvSpPr>
          <p:spPr>
            <a:xfrm>
              <a:off x="7573492" y="1957821"/>
              <a:ext cx="962743" cy="368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150 MW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B3ACAE3-8E48-D873-5C7F-82BD294EF71F}"/>
                </a:ext>
              </a:extLst>
            </p:cNvPr>
            <p:cNvSpPr txBox="1"/>
            <p:nvPr/>
          </p:nvSpPr>
          <p:spPr>
            <a:xfrm>
              <a:off x="7568961" y="2896401"/>
              <a:ext cx="962743" cy="368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200 MW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3E35E41-3C47-B63E-3856-D60001906697}"/>
                </a:ext>
              </a:extLst>
            </p:cNvPr>
            <p:cNvSpPr txBox="1"/>
            <p:nvPr/>
          </p:nvSpPr>
          <p:spPr>
            <a:xfrm>
              <a:off x="8143736" y="4050249"/>
              <a:ext cx="962743" cy="368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525 MW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0188CF1-707E-DEE3-3AA8-E8D5F8F53D91}"/>
                </a:ext>
              </a:extLst>
            </p:cNvPr>
            <p:cNvSpPr txBox="1"/>
            <p:nvPr/>
          </p:nvSpPr>
          <p:spPr>
            <a:xfrm>
              <a:off x="2269673" y="4025906"/>
              <a:ext cx="962743" cy="368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225 MW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A177D7B-A7A0-EB80-277F-4D2A3611809D}"/>
                </a:ext>
              </a:extLst>
            </p:cNvPr>
            <p:cNvSpPr txBox="1"/>
            <p:nvPr/>
          </p:nvSpPr>
          <p:spPr>
            <a:xfrm>
              <a:off x="5175153" y="2430094"/>
              <a:ext cx="962743" cy="368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175 MW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DE739F22-5EF9-7C01-4424-A626AF1C1577}"/>
              </a:ext>
            </a:extLst>
          </p:cNvPr>
          <p:cNvGrpSpPr/>
          <p:nvPr/>
        </p:nvGrpSpPr>
        <p:grpSpPr>
          <a:xfrm>
            <a:off x="6508024" y="4065290"/>
            <a:ext cx="5175208" cy="2377440"/>
            <a:chOff x="2224855" y="3480074"/>
            <a:chExt cx="5175208" cy="237744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E4753B8-A0BC-6B46-7365-4B922E95C59E}"/>
                </a:ext>
              </a:extLst>
            </p:cNvPr>
            <p:cNvCxnSpPr>
              <a:cxnSpLocks/>
            </p:cNvCxnSpPr>
            <p:nvPr/>
          </p:nvCxnSpPr>
          <p:spPr>
            <a:xfrm>
              <a:off x="3442247" y="3791567"/>
              <a:ext cx="0" cy="157391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6F0447CF-8F54-9504-9A88-26717951B20C}"/>
                </a:ext>
              </a:extLst>
            </p:cNvPr>
            <p:cNvGrpSpPr/>
            <p:nvPr/>
          </p:nvGrpSpPr>
          <p:grpSpPr>
            <a:xfrm>
              <a:off x="2224855" y="3817654"/>
              <a:ext cx="1217392" cy="513044"/>
              <a:chOff x="4664597" y="2037144"/>
              <a:chExt cx="1620456" cy="682907"/>
            </a:xfrm>
          </p:grpSpPr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F59DD1CE-AA51-5110-201A-0EDC313ACE5C}"/>
                  </a:ext>
                </a:extLst>
              </p:cNvPr>
              <p:cNvSpPr/>
              <p:nvPr/>
            </p:nvSpPr>
            <p:spPr>
              <a:xfrm>
                <a:off x="4664597" y="2037144"/>
                <a:ext cx="682907" cy="68290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ysClr val="windowText" lastClr="000000"/>
                    </a:solidFill>
                  </a:rPr>
                  <a:t>A</a:t>
                </a:r>
              </a:p>
            </p:txBody>
          </p: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D8EA27AA-5E33-1D0C-1137-2C0C2BEFA39A}"/>
                  </a:ext>
                </a:extLst>
              </p:cNvPr>
              <p:cNvCxnSpPr>
                <a:stCxn id="94" idx="6"/>
              </p:cNvCxnSpPr>
              <p:nvPr/>
            </p:nvCxnSpPr>
            <p:spPr>
              <a:xfrm flipV="1">
                <a:off x="5347504" y="2372810"/>
                <a:ext cx="937549" cy="57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19AE6722-8965-9454-BA05-376F95052C30}"/>
                </a:ext>
              </a:extLst>
            </p:cNvPr>
            <p:cNvGrpSpPr/>
            <p:nvPr/>
          </p:nvGrpSpPr>
          <p:grpSpPr>
            <a:xfrm>
              <a:off x="2224855" y="4524172"/>
              <a:ext cx="1217392" cy="513044"/>
              <a:chOff x="4664597" y="2037144"/>
              <a:chExt cx="1620456" cy="682907"/>
            </a:xfrm>
          </p:grpSpPr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B673F8F5-6C13-183F-A8B7-FC4EB9BED1DF}"/>
                  </a:ext>
                </a:extLst>
              </p:cNvPr>
              <p:cNvSpPr/>
              <p:nvPr/>
            </p:nvSpPr>
            <p:spPr>
              <a:xfrm>
                <a:off x="4664597" y="2037144"/>
                <a:ext cx="682907" cy="68290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ysClr val="windowText" lastClr="000000"/>
                    </a:solidFill>
                  </a:rPr>
                  <a:t>D</a:t>
                </a:r>
              </a:p>
            </p:txBody>
          </p: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B90BAB97-1862-9924-1F0E-0673427BC7C6}"/>
                  </a:ext>
                </a:extLst>
              </p:cNvPr>
              <p:cNvCxnSpPr>
                <a:stCxn id="92" idx="6"/>
              </p:cNvCxnSpPr>
              <p:nvPr/>
            </p:nvCxnSpPr>
            <p:spPr>
              <a:xfrm flipV="1">
                <a:off x="5347504" y="2372810"/>
                <a:ext cx="937549" cy="57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F0B8D576-DC2E-CE80-8C04-7B23DF467EE0}"/>
                </a:ext>
              </a:extLst>
            </p:cNvPr>
            <p:cNvGrpSpPr/>
            <p:nvPr/>
          </p:nvGrpSpPr>
          <p:grpSpPr>
            <a:xfrm>
              <a:off x="3007464" y="5219827"/>
              <a:ext cx="434783" cy="637687"/>
              <a:chOff x="2523281" y="3938285"/>
              <a:chExt cx="578734" cy="848819"/>
            </a:xfrm>
          </p:grpSpPr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F10A9704-BE63-915A-C577-B67878B5CD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3281" y="3941171"/>
                <a:ext cx="5787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07D6B69C-F5CC-0493-DB96-406E086C02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8031" y="3938285"/>
                <a:ext cx="0" cy="848819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A0B0C948-1434-8998-761C-68152B2B5896}"/>
                </a:ext>
              </a:extLst>
            </p:cNvPr>
            <p:cNvCxnSpPr>
              <a:cxnSpLocks/>
            </p:cNvCxnSpPr>
            <p:nvPr/>
          </p:nvCxnSpPr>
          <p:spPr>
            <a:xfrm>
              <a:off x="6165282" y="3795074"/>
              <a:ext cx="0" cy="157391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7396F08A-894B-10BB-B620-99E0646BEED0}"/>
                </a:ext>
              </a:extLst>
            </p:cNvPr>
            <p:cNvGrpSpPr/>
            <p:nvPr/>
          </p:nvGrpSpPr>
          <p:grpSpPr>
            <a:xfrm>
              <a:off x="6173974" y="3822488"/>
              <a:ext cx="1226089" cy="513044"/>
              <a:chOff x="3715471" y="2037144"/>
              <a:chExt cx="1632033" cy="682907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A7351ABB-27DA-6DF6-5D8B-D318CB4ED31D}"/>
                  </a:ext>
                </a:extLst>
              </p:cNvPr>
              <p:cNvSpPr/>
              <p:nvPr/>
            </p:nvSpPr>
            <p:spPr>
              <a:xfrm>
                <a:off x="4664597" y="2037144"/>
                <a:ext cx="682907" cy="68290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ysClr val="windowText" lastClr="000000"/>
                    </a:solidFill>
                  </a:rPr>
                  <a:t>B</a:t>
                </a:r>
              </a:p>
            </p:txBody>
          </p: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12C72818-F33B-19A7-B676-283C8460F95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15471" y="2372810"/>
                <a:ext cx="937549" cy="57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83CC6DA4-D104-FE2C-FF3D-E55DC020A3F9}"/>
                </a:ext>
              </a:extLst>
            </p:cNvPr>
            <p:cNvGrpSpPr/>
            <p:nvPr/>
          </p:nvGrpSpPr>
          <p:grpSpPr>
            <a:xfrm>
              <a:off x="6182672" y="4523331"/>
              <a:ext cx="1217391" cy="513044"/>
              <a:chOff x="3727049" y="2037144"/>
              <a:chExt cx="1620455" cy="682907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D1A07B4C-36D1-CDE4-9E34-C56C3FDC43B5}"/>
                  </a:ext>
                </a:extLst>
              </p:cNvPr>
              <p:cNvSpPr/>
              <p:nvPr/>
            </p:nvSpPr>
            <p:spPr>
              <a:xfrm>
                <a:off x="4664597" y="2037144"/>
                <a:ext cx="682907" cy="682907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ysClr val="windowText" lastClr="000000"/>
                    </a:solidFill>
                  </a:rPr>
                  <a:t>C</a:t>
                </a:r>
              </a:p>
            </p:txBody>
          </p: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D9AF22C4-4613-4032-964F-015749C082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27049" y="2372810"/>
                <a:ext cx="937549" cy="57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EEDBE311-4B80-2BC4-6ED4-3C97B6CDE844}"/>
                </a:ext>
              </a:extLst>
            </p:cNvPr>
            <p:cNvGrpSpPr/>
            <p:nvPr/>
          </p:nvGrpSpPr>
          <p:grpSpPr>
            <a:xfrm flipH="1">
              <a:off x="6182672" y="5219827"/>
              <a:ext cx="434782" cy="637687"/>
              <a:chOff x="2523281" y="3938285"/>
              <a:chExt cx="578734" cy="848819"/>
            </a:xfrm>
          </p:grpSpPr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875487C7-7A28-17B7-1DC2-CAFA92430C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3281" y="3941171"/>
                <a:ext cx="578734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9CFAB3F2-98AE-BAA9-832F-CA7E3DBC00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8031" y="3938285"/>
                <a:ext cx="0" cy="848819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6E059AD-4571-EB4E-530F-6A4969D1AD1A}"/>
                </a:ext>
              </a:extLst>
            </p:cNvPr>
            <p:cNvCxnSpPr>
              <a:cxnSpLocks/>
            </p:cNvCxnSpPr>
            <p:nvPr/>
          </p:nvCxnSpPr>
          <p:spPr>
            <a:xfrm>
              <a:off x="3449253" y="4433164"/>
              <a:ext cx="270733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35E54DD-5B65-FCC4-BE50-5DE7E6C6BDE7}"/>
                </a:ext>
              </a:extLst>
            </p:cNvPr>
            <p:cNvSpPr txBox="1"/>
            <p:nvPr/>
          </p:nvSpPr>
          <p:spPr>
            <a:xfrm>
              <a:off x="3075687" y="3480074"/>
              <a:ext cx="7110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Western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9F948B5-F39C-A8EF-025E-43E87479B442}"/>
                </a:ext>
              </a:extLst>
            </p:cNvPr>
            <p:cNvSpPr txBox="1"/>
            <p:nvPr/>
          </p:nvSpPr>
          <p:spPr>
            <a:xfrm>
              <a:off x="5825028" y="3480074"/>
              <a:ext cx="6499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Eastern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7D4A541D-18B2-BC92-8A0B-C04C8D1517BD}"/>
                </a:ext>
              </a:extLst>
            </p:cNvPr>
            <p:cNvCxnSpPr>
              <a:cxnSpLocks/>
            </p:cNvCxnSpPr>
            <p:nvPr/>
          </p:nvCxnSpPr>
          <p:spPr>
            <a:xfrm>
              <a:off x="2837783" y="3978991"/>
              <a:ext cx="50457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AA3A043F-981A-A907-D31B-9B2988A4FEA8}"/>
                </a:ext>
              </a:extLst>
            </p:cNvPr>
            <p:cNvCxnSpPr>
              <a:cxnSpLocks/>
            </p:cNvCxnSpPr>
            <p:nvPr/>
          </p:nvCxnSpPr>
          <p:spPr>
            <a:xfrm>
              <a:off x="2837783" y="4689251"/>
              <a:ext cx="50457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415E2F34-3BDC-0D9B-4094-6C126967F1B2}"/>
                </a:ext>
              </a:extLst>
            </p:cNvPr>
            <p:cNvCxnSpPr>
              <a:cxnSpLocks/>
            </p:cNvCxnSpPr>
            <p:nvPr/>
          </p:nvCxnSpPr>
          <p:spPr>
            <a:xfrm>
              <a:off x="2898576" y="5250918"/>
              <a:ext cx="0" cy="45800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78C339C5-AE0D-DAC2-5FF9-C30CDA40572F}"/>
                </a:ext>
              </a:extLst>
            </p:cNvPr>
            <p:cNvCxnSpPr/>
            <p:nvPr/>
          </p:nvCxnSpPr>
          <p:spPr>
            <a:xfrm>
              <a:off x="4550632" y="4328671"/>
              <a:ext cx="504579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9CA58E2A-C070-6F6B-64E8-7542889DD5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63571" y="3978991"/>
              <a:ext cx="50457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F149311F-1A57-D404-9F2F-35CD219293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63571" y="4689251"/>
              <a:ext cx="50457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C98857D4-711D-BE89-D190-0AF13152A0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03181" y="5219827"/>
              <a:ext cx="0" cy="45800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7E26509-C588-8166-9D8D-959CAC0F9AF4}"/>
                </a:ext>
              </a:extLst>
            </p:cNvPr>
            <p:cNvSpPr txBox="1"/>
            <p:nvPr/>
          </p:nvSpPr>
          <p:spPr>
            <a:xfrm>
              <a:off x="2731750" y="3749420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175 MW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DF6DE81-BC0C-4BAF-D41F-ED47FCD0B2D8}"/>
                </a:ext>
              </a:extLst>
            </p:cNvPr>
            <p:cNvSpPr txBox="1"/>
            <p:nvPr/>
          </p:nvSpPr>
          <p:spPr>
            <a:xfrm>
              <a:off x="2731750" y="4460720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100 MW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A474D77-69BF-A0EA-4C4D-4932C8C69FC2}"/>
                </a:ext>
              </a:extLst>
            </p:cNvPr>
            <p:cNvSpPr txBox="1"/>
            <p:nvPr/>
          </p:nvSpPr>
          <p:spPr>
            <a:xfrm>
              <a:off x="6236139" y="3735481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225 MW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EB4B7C1-4171-A35A-DDFB-E58BFCE8F1AE}"/>
                </a:ext>
              </a:extLst>
            </p:cNvPr>
            <p:cNvSpPr txBox="1"/>
            <p:nvPr/>
          </p:nvSpPr>
          <p:spPr>
            <a:xfrm>
              <a:off x="6232735" y="4440603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250 MW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2538741-664E-3F45-FE19-AF1CD473D40D}"/>
                </a:ext>
              </a:extLst>
            </p:cNvPr>
            <p:cNvSpPr txBox="1"/>
            <p:nvPr/>
          </p:nvSpPr>
          <p:spPr>
            <a:xfrm>
              <a:off x="6664543" y="5307448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525 MW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F76BC28-08AA-3CD5-DABB-8D81E90FF88D}"/>
                </a:ext>
              </a:extLst>
            </p:cNvPr>
            <p:cNvSpPr txBox="1"/>
            <p:nvPr/>
          </p:nvSpPr>
          <p:spPr>
            <a:xfrm>
              <a:off x="2251566" y="5289160"/>
              <a:ext cx="7232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225 MW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821C893-56BE-39D1-83F8-A73D134EEDEF}"/>
                </a:ext>
              </a:extLst>
            </p:cNvPr>
            <p:cNvSpPr txBox="1"/>
            <p:nvPr/>
          </p:nvSpPr>
          <p:spPr>
            <a:xfrm>
              <a:off x="4470927" y="4090283"/>
              <a:ext cx="6447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1"/>
                  </a:solidFill>
                </a:rPr>
                <a:t>50 MW</a:t>
              </a:r>
            </a:p>
          </p:txBody>
        </p:sp>
      </p:grpSp>
      <p:sp>
        <p:nvSpPr>
          <p:cNvPr id="18" name="Title 17">
            <a:extLst>
              <a:ext uri="{FF2B5EF4-FFF2-40B4-BE49-F238E27FC236}">
                <a16:creationId xmlns:a16="http://schemas.microsoft.com/office/drawing/2014/main" id="{63003143-F7F5-2E1A-4F3B-FD19CEDA8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locational marginal pricing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047D532C-C696-C1A8-61D6-2427584ADFA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To remove the overload:</a:t>
            </a:r>
          </a:p>
          <a:p>
            <a:pPr lvl="1"/>
            <a:r>
              <a:rPr lang="en-US" dirty="0"/>
              <a:t>Reduce the generation in the Western region by 125 MW</a:t>
            </a:r>
          </a:p>
          <a:p>
            <a:pPr lvl="1"/>
            <a:r>
              <a:rPr lang="en-US" dirty="0"/>
              <a:t>Increase the generation in the Eastern region by 125 MW</a:t>
            </a:r>
          </a:p>
          <a:p>
            <a:pPr lvl="1"/>
            <a:endParaRPr lang="en-US" dirty="0"/>
          </a:p>
        </p:txBody>
      </p:sp>
      <p:sp>
        <p:nvSpPr>
          <p:cNvPr id="21" name="Date Placeholder 20">
            <a:extLst>
              <a:ext uri="{FF2B5EF4-FFF2-40B4-BE49-F238E27FC236}">
                <a16:creationId xmlns:a16="http://schemas.microsoft.com/office/drawing/2014/main" id="{E8E2ED1F-D50A-B9DC-3FDA-0D5E71126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2023 Daniel Kirschen</a:t>
            </a: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AF5C2F6-0489-FC29-7FBC-247CA3636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646A6-6B76-9347-9EA0-ECEE7D8FD72D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4973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E72F6661-DCE0-3B33-23F1-1B7FCC5850BF}"/>
              </a:ext>
            </a:extLst>
          </p:cNvPr>
          <p:cNvGrpSpPr/>
          <p:nvPr/>
        </p:nvGrpSpPr>
        <p:grpSpPr>
          <a:xfrm>
            <a:off x="757728" y="1774870"/>
            <a:ext cx="5132648" cy="3369253"/>
            <a:chOff x="763781" y="2495562"/>
            <a:chExt cx="5132648" cy="3369253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5F82191E-C7FC-A5F0-206D-32CFC05B2BF6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559664973"/>
                </p:ext>
              </p:extLst>
            </p:nvPr>
          </p:nvGraphicFramePr>
          <p:xfrm>
            <a:off x="1324429" y="2726395"/>
            <a:ext cx="4572000" cy="298177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A7FF8FE-6AF7-4E0D-CB8A-E30F695CAAC8}"/>
                </a:ext>
              </a:extLst>
            </p:cNvPr>
            <p:cNvSpPr txBox="1"/>
            <p:nvPr/>
          </p:nvSpPr>
          <p:spPr>
            <a:xfrm>
              <a:off x="5417448" y="5587816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MW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4683D17-6ADF-4089-44AB-57592D1F4C86}"/>
                </a:ext>
              </a:extLst>
            </p:cNvPr>
            <p:cNvSpPr txBox="1"/>
            <p:nvPr/>
          </p:nvSpPr>
          <p:spPr>
            <a:xfrm>
              <a:off x="763781" y="2726395"/>
              <a:ext cx="6703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$/MWh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56CDB60-492E-7D87-CBEA-91F4B3EED7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44284" y="457611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7F80C6C-7BF0-D600-3D4D-704C7BC67F85}"/>
                </a:ext>
              </a:extLst>
            </p:cNvPr>
            <p:cNvSpPr txBox="1"/>
            <p:nvPr/>
          </p:nvSpPr>
          <p:spPr>
            <a:xfrm>
              <a:off x="2842724" y="2495562"/>
              <a:ext cx="16268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Western region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709170-73F1-EFB1-6C30-9EE8E6EAB2D1}"/>
              </a:ext>
            </a:extLst>
          </p:cNvPr>
          <p:cNvGrpSpPr/>
          <p:nvPr/>
        </p:nvGrpSpPr>
        <p:grpSpPr>
          <a:xfrm>
            <a:off x="5760812" y="1764043"/>
            <a:ext cx="5106759" cy="3380080"/>
            <a:chOff x="5760812" y="2495562"/>
            <a:chExt cx="5106759" cy="3380080"/>
          </a:xfrm>
        </p:grpSpPr>
        <p:graphicFrame>
          <p:nvGraphicFramePr>
            <p:cNvPr id="5" name="Chart 4">
              <a:extLst>
                <a:ext uri="{FF2B5EF4-FFF2-40B4-BE49-F238E27FC236}">
                  <a16:creationId xmlns:a16="http://schemas.microsoft.com/office/drawing/2014/main" id="{3B75C903-8955-955F-BAA7-9BC152C813B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632440465"/>
                </p:ext>
              </p:extLst>
            </p:nvPr>
          </p:nvGraphicFramePr>
          <p:xfrm>
            <a:off x="6295571" y="2726395"/>
            <a:ext cx="4572000" cy="299992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94013AD-85FC-F880-7384-88570A55AC42}"/>
                </a:ext>
              </a:extLst>
            </p:cNvPr>
            <p:cNvSpPr txBox="1"/>
            <p:nvPr/>
          </p:nvSpPr>
          <p:spPr>
            <a:xfrm>
              <a:off x="5760812" y="2726395"/>
              <a:ext cx="6703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$/MWh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86774BA-D760-5905-CD93-9B0C7D814309}"/>
                </a:ext>
              </a:extLst>
            </p:cNvPr>
            <p:cNvSpPr txBox="1"/>
            <p:nvPr/>
          </p:nvSpPr>
          <p:spPr>
            <a:xfrm>
              <a:off x="10415203" y="5598643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MW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BE031AC-67DD-7BFC-0397-8A268A71CF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370936" y="3074690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BE4D41E-DB27-4B2F-C356-5A13F223BFAC}"/>
                </a:ext>
              </a:extLst>
            </p:cNvPr>
            <p:cNvSpPr txBox="1"/>
            <p:nvPr/>
          </p:nvSpPr>
          <p:spPr>
            <a:xfrm>
              <a:off x="7722420" y="2495562"/>
              <a:ext cx="1533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Eastern region</a:t>
              </a:r>
            </a:p>
          </p:txBody>
        </p:sp>
      </p:grpSp>
      <p:sp>
        <p:nvSpPr>
          <p:cNvPr id="15" name="Title 14">
            <a:extLst>
              <a:ext uri="{FF2B5EF4-FFF2-40B4-BE49-F238E27FC236}">
                <a16:creationId xmlns:a16="http://schemas.microsoft.com/office/drawing/2014/main" id="{58DD067C-FFBA-9E30-0CCD-BAEF44391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locational marginal pricing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977B81-0829-29D3-5AFA-97A3CCDF266B}"/>
              </a:ext>
            </a:extLst>
          </p:cNvPr>
          <p:cNvSpPr txBox="1"/>
          <p:nvPr/>
        </p:nvSpPr>
        <p:spPr>
          <a:xfrm>
            <a:off x="1347802" y="5496584"/>
            <a:ext cx="4604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Market price in the Western region: 30 $/MWh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1F6E03-3CBD-33F7-4D3E-4D0F341D286F}"/>
              </a:ext>
            </a:extLst>
          </p:cNvPr>
          <p:cNvSpPr txBox="1"/>
          <p:nvPr/>
        </p:nvSpPr>
        <p:spPr>
          <a:xfrm>
            <a:off x="6431188" y="5496584"/>
            <a:ext cx="4511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Market price in the Eastern region: 90 $/MWh</a:t>
            </a:r>
          </a:p>
        </p:txBody>
      </p:sp>
      <p:sp>
        <p:nvSpPr>
          <p:cNvPr id="21" name="Date Placeholder 20">
            <a:extLst>
              <a:ext uri="{FF2B5EF4-FFF2-40B4-BE49-F238E27FC236}">
                <a16:creationId xmlns:a16="http://schemas.microsoft.com/office/drawing/2014/main" id="{86DAC1C5-E926-1054-0C38-1177D0E30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2023 Daniel Kirschen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A476187E-BFD8-6E20-78ED-1381AA79E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646A6-6B76-9347-9EA0-ECEE7D8FD72D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74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08F12-4849-28D4-CEBA-0BAD5D89B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Locational marginal pricing (LMP)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646DC-C8A4-7DDA-B1D4-96D05680C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Generators are paid the LMP at the bus where they are connected</a:t>
            </a:r>
          </a:p>
          <a:p>
            <a:r>
              <a:rPr lang="en-US" dirty="0"/>
              <a:t>LSEs pay the LMP at the bus where they are connected</a:t>
            </a:r>
          </a:p>
          <a:p>
            <a:r>
              <a:rPr lang="en-US" dirty="0"/>
              <a:t>Prices will vary depending on which constraints are binding</a:t>
            </a:r>
          </a:p>
          <a:p>
            <a:endParaRPr lang="en-US" dirty="0"/>
          </a:p>
          <a:p>
            <a:r>
              <a:rPr lang="en-US" dirty="0"/>
              <a:t>Example with two zones and one transmission line </a:t>
            </a:r>
          </a:p>
          <a:p>
            <a:pPr marL="457200" lvl="1" indent="0">
              <a:buNone/>
            </a:pPr>
            <a:r>
              <a:rPr lang="en-US" dirty="0">
                <a:sym typeface="Wingdings" pitchFamily="2" charset="2"/>
              </a:rPr>
              <a:t> Easy to calculate the locational marginal prices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Larger, meshed transmission networks </a:t>
            </a:r>
          </a:p>
          <a:p>
            <a:pPr marL="457200" lvl="1" indent="0">
              <a:buNone/>
            </a:pPr>
            <a:r>
              <a:rPr lang="en-US" dirty="0">
                <a:sym typeface="Wingdings" pitchFamily="2" charset="2"/>
              </a:rPr>
              <a:t>Solve a linearized optimal power flow</a:t>
            </a:r>
          </a:p>
          <a:p>
            <a:pPr marL="457200" lvl="1" indent="0">
              <a:buNone/>
            </a:pPr>
            <a:r>
              <a:rPr lang="en-US" dirty="0">
                <a:sym typeface="Wingdings" pitchFamily="2" charset="2"/>
              </a:rPr>
              <a:t> Prices are the Lagrange multipliers of the nodal power balance constraints</a:t>
            </a:r>
            <a:endParaRPr lang="en-US" dirty="0"/>
          </a:p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AB3363-917A-91A8-2E47-999AF2E2D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2023 Daniel Kirschen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614EF-9431-A098-6151-37D1A22C0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646A6-6B76-9347-9EA0-ECEE7D8FD72D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045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88A20-FF73-3EAD-6DA5-D930099E3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locational marginal prices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64C1B-44F5-6DB7-6CEA-7C1490DFD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CAISO</a:t>
            </a:r>
            <a:endParaRPr lang="en-US" dirty="0"/>
          </a:p>
          <a:p>
            <a:r>
              <a:rPr lang="en-US" dirty="0">
                <a:hlinkClick r:id="rId3"/>
              </a:rPr>
              <a:t>ERCOT</a:t>
            </a:r>
            <a:endParaRPr lang="en-US" dirty="0"/>
          </a:p>
          <a:p>
            <a:r>
              <a:rPr lang="en-US" dirty="0">
                <a:hlinkClick r:id="rId4"/>
              </a:rPr>
              <a:t>MISO</a:t>
            </a:r>
            <a:endParaRPr lang="en-US" dirty="0"/>
          </a:p>
          <a:p>
            <a:r>
              <a:rPr lang="en-US" dirty="0">
                <a:hlinkClick r:id="rId5"/>
              </a:rPr>
              <a:t>ISO-NE</a:t>
            </a:r>
            <a:endParaRPr lang="en-US" dirty="0"/>
          </a:p>
          <a:p>
            <a:r>
              <a:rPr lang="en-US" dirty="0">
                <a:hlinkClick r:id="rId6"/>
              </a:rPr>
              <a:t>NYISO</a:t>
            </a:r>
            <a:endParaRPr lang="en-US" dirty="0"/>
          </a:p>
          <a:p>
            <a:r>
              <a:rPr lang="en-US" dirty="0">
                <a:hlinkClick r:id="rId7"/>
              </a:rPr>
              <a:t>SPP</a:t>
            </a:r>
            <a:endParaRPr lang="en-US" dirty="0"/>
          </a:p>
          <a:p>
            <a:r>
              <a:rPr lang="en-US" dirty="0">
                <a:hlinkClick r:id="rId8"/>
              </a:rPr>
              <a:t>PJM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43E16D1-8BA1-8DE8-5616-C42A0342F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2023 Daniel Kirschen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601249-72F8-B2AB-7E6C-5C7FE8121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646A6-6B76-9347-9EA0-ECEE7D8FD72D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6795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E47A7-5CDD-6F10-CEB7-2412ABBF7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Day-ahead 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4E2D2-E0A5-875A-7E1E-67E85E1AD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Benefits of unit commitment:</a:t>
            </a:r>
          </a:p>
          <a:p>
            <a:pPr lvl="1"/>
            <a:r>
              <a:rPr lang="en-US" dirty="0"/>
              <a:t>Amortize startup costs over enough trading period</a:t>
            </a:r>
          </a:p>
          <a:p>
            <a:pPr lvl="1"/>
            <a:r>
              <a:rPr lang="en-US" dirty="0"/>
              <a:t>Satisfy operating constraints on the generating units</a:t>
            </a:r>
          </a:p>
          <a:p>
            <a:pPr lvl="2"/>
            <a:r>
              <a:rPr lang="en-US" dirty="0"/>
              <a:t>Minimum up- and down-time, ramp rates</a:t>
            </a:r>
          </a:p>
          <a:p>
            <a:r>
              <a:rPr lang="en-US" dirty="0"/>
              <a:t>Clear the market one day-ahead using a unit commitment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A6AB85F-9018-F3DB-A6A7-A15B90D02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2023 Daniel Kirschen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9B250D-D87E-7888-3379-E866C6D4F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646A6-6B76-9347-9EA0-ECEE7D8FD72D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15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E47A7-5CDD-6F10-CEB7-2412ABBF7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Day-ahead market based on unit commitment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4E2D2-E0A5-875A-7E1E-67E85E1AD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668"/>
            <a:ext cx="10515600" cy="50826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Clear the market on day D-1 for day D</a:t>
            </a:r>
          </a:p>
          <a:p>
            <a:r>
              <a:rPr lang="en-US" dirty="0"/>
              <a:t>Gencos submit offers for each unit</a:t>
            </a:r>
          </a:p>
          <a:p>
            <a:r>
              <a:rPr lang="en-US" dirty="0"/>
              <a:t>Offers are valid for all trading periods of day D</a:t>
            </a:r>
          </a:p>
          <a:p>
            <a:r>
              <a:rPr lang="en-US" dirty="0"/>
              <a:t>Offers must include:</a:t>
            </a:r>
          </a:p>
          <a:p>
            <a:pPr lvl="1"/>
            <a:r>
              <a:rPr lang="en-US" dirty="0"/>
              <a:t>Price/quantity pairs</a:t>
            </a:r>
          </a:p>
          <a:p>
            <a:pPr lvl="1"/>
            <a:r>
              <a:rPr lang="en-US" dirty="0"/>
              <a:t>Startup costs</a:t>
            </a:r>
          </a:p>
          <a:p>
            <a:pPr lvl="1"/>
            <a:r>
              <a:rPr lang="en-US" dirty="0"/>
              <a:t>Operating constraints</a:t>
            </a:r>
          </a:p>
          <a:p>
            <a:r>
              <a:rPr lang="en-US" dirty="0"/>
              <a:t>LSEs submit their demand curve for each trading period</a:t>
            </a:r>
          </a:p>
          <a:p>
            <a:r>
              <a:rPr lang="en-US" dirty="0"/>
              <a:t>TSO runs a unit commitment combined with an OPF </a:t>
            </a:r>
          </a:p>
          <a:p>
            <a:pPr lvl="1"/>
            <a:r>
              <a:rPr lang="en-US" dirty="0"/>
              <a:t>Offer prices treated like the marginal costs in a conventional UC</a:t>
            </a:r>
          </a:p>
          <a:p>
            <a:r>
              <a:rPr lang="en-US" dirty="0"/>
              <a:t>Offer price of the most expensive unit scheduled at each trading period sets the market price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782A584-11CD-ED0B-36D2-0C886E70B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2023 Daniel Kirschen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2DD3A5-815A-BA91-A173-BAA17FB1E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646A6-6B76-9347-9EA0-ECEE7D8FD72D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26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68038-3A6A-B43C-0857-1A4C938D0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with day-ahead 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6E691-4F37-18DF-C7AB-75D09DD1F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Things never turn out as expected…</a:t>
            </a:r>
          </a:p>
          <a:p>
            <a:pPr lvl="1"/>
            <a:r>
              <a:rPr lang="en-US" dirty="0"/>
              <a:t>Error in the load forecast</a:t>
            </a:r>
          </a:p>
          <a:p>
            <a:pPr lvl="1"/>
            <a:r>
              <a:rPr lang="en-US" dirty="0"/>
              <a:t>Some generators do not produce what they were scheduled to produce </a:t>
            </a:r>
          </a:p>
          <a:p>
            <a:pPr lvl="2"/>
            <a:r>
              <a:rPr lang="en-US" dirty="0"/>
              <a:t>Outages of large units, wind and solar generation</a:t>
            </a:r>
          </a:p>
          <a:p>
            <a:r>
              <a:rPr lang="en-US" dirty="0"/>
              <a:t>How can we maintain the load/generation balance?</a:t>
            </a:r>
          </a:p>
          <a:p>
            <a:r>
              <a:rPr lang="en-US" dirty="0"/>
              <a:t>Procure some reserve on the day-ahead market</a:t>
            </a:r>
          </a:p>
          <a:p>
            <a:pPr lvl="1"/>
            <a:r>
              <a:rPr lang="en-US" dirty="0"/>
              <a:t>Provide insurance against outages of large units</a:t>
            </a:r>
          </a:p>
          <a:p>
            <a:r>
              <a:rPr lang="en-US" dirty="0"/>
              <a:t>Implement a balancing market</a:t>
            </a:r>
          </a:p>
          <a:p>
            <a:pPr lvl="1"/>
            <a:r>
              <a:rPr lang="en-US" dirty="0"/>
              <a:t>Economically efficient way of handling the imbalances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7A311FA-B1B5-AB81-25DF-978D760AB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2023 Daniel Kirschen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90BBD9-937C-4414-FDE4-52EFEAFB8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646A6-6B76-9347-9EA0-ECEE7D8FD72D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374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BC Hydro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Owned by the Province of British Columbia</a:t>
            </a:r>
          </a:p>
          <a:p>
            <a:r>
              <a:rPr lang="en-US" dirty="0"/>
              <a:t>Public monopoly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40016" y="5373216"/>
            <a:ext cx="2016224" cy="129614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4577" y="1033625"/>
            <a:ext cx="3911462" cy="5374009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70DC1C7-B9FD-6173-066C-27537C77C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2023 Daniel Kirschen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154DC1D-CD36-1A5F-1E17-B1B845EF2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646A6-6B76-9347-9EA0-ECEE7D8FD72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3205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9BFD4-7385-9CF6-DF56-D4E95A4FA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Balancing 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7BA14-F2C4-0943-0929-799DDA2DD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5-minute or 15-minute trading period</a:t>
            </a:r>
          </a:p>
          <a:p>
            <a:r>
              <a:rPr lang="en-US" dirty="0"/>
              <a:t>Operate shortly before real-time</a:t>
            </a:r>
          </a:p>
          <a:p>
            <a:r>
              <a:rPr lang="en-US" dirty="0"/>
              <a:t>Bids and offers:</a:t>
            </a:r>
          </a:p>
          <a:p>
            <a:pPr lvl="1"/>
            <a:r>
              <a:rPr lang="en-US" dirty="0"/>
              <a:t>Gencos with flexible generating units submit offers</a:t>
            </a:r>
          </a:p>
          <a:p>
            <a:pPr lvl="1"/>
            <a:r>
              <a:rPr lang="en-US" dirty="0"/>
              <a:t>Flexible loads </a:t>
            </a:r>
          </a:p>
          <a:p>
            <a:pPr lvl="1"/>
            <a:r>
              <a:rPr lang="en-US" dirty="0"/>
              <a:t>Storage</a:t>
            </a:r>
          </a:p>
          <a:p>
            <a:r>
              <a:rPr lang="en-US" dirty="0"/>
              <a:t>TSO determines which bids and offers are needed to keep the system in balance</a:t>
            </a:r>
          </a:p>
          <a:p>
            <a:r>
              <a:rPr lang="en-US" dirty="0"/>
              <a:t>Most expensive bid or offer sets the real-time price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CB16725-9A9C-3CB3-B486-DD0336F00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2023 Daniel Kirschen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F32B6-00DF-D840-A87A-38E4BE51C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646A6-6B76-9347-9EA0-ECEE7D8FD72D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359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C3C25-5A72-A63B-F99C-DE4F02149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Two-settlement 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AB0B5-4DDA-9FB9-9282-C986594CD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Day-ahead transactions</a:t>
            </a:r>
          </a:p>
          <a:p>
            <a:pPr lvl="1"/>
            <a:r>
              <a:rPr lang="en-US" dirty="0"/>
              <a:t>Settled at the day-ahead price</a:t>
            </a:r>
          </a:p>
          <a:p>
            <a:pPr lvl="1"/>
            <a:r>
              <a:rPr lang="en-US" dirty="0"/>
              <a:t>As if powers produced and consumed were exactly as scheduled</a:t>
            </a:r>
          </a:p>
          <a:p>
            <a:r>
              <a:rPr lang="en-US" dirty="0"/>
              <a:t>Imbalances settled at the real-time price</a:t>
            </a:r>
          </a:p>
          <a:p>
            <a:pPr lvl="1"/>
            <a:r>
              <a:rPr lang="en-US" dirty="0"/>
              <a:t>Generator produced less than scheduled </a:t>
            </a:r>
            <a:br>
              <a:rPr lang="en-US" dirty="0"/>
            </a:br>
            <a:r>
              <a:rPr lang="en-US" dirty="0">
                <a:sym typeface="Wingdings" pitchFamily="2" charset="2"/>
              </a:rPr>
              <a:t> pays for the difference at the real-time price</a:t>
            </a:r>
          </a:p>
          <a:p>
            <a:pPr lvl="1"/>
            <a:r>
              <a:rPr lang="en-US" dirty="0">
                <a:sym typeface="Wingdings" pitchFamily="2" charset="2"/>
              </a:rPr>
              <a:t>Load consumes more than scheduled</a:t>
            </a:r>
            <a:br>
              <a:rPr lang="en-US" dirty="0">
                <a:sym typeface="Wingdings" pitchFamily="2" charset="2"/>
              </a:rPr>
            </a:br>
            <a:r>
              <a:rPr lang="en-US" dirty="0">
                <a:sym typeface="Wingdings" pitchFamily="2" charset="2"/>
              </a:rPr>
              <a:t> pays for the difference at the real-time price</a:t>
            </a:r>
          </a:p>
          <a:p>
            <a:pPr lvl="1"/>
            <a:r>
              <a:rPr lang="en-US" dirty="0"/>
              <a:t>Generator produced more than scheduled </a:t>
            </a:r>
            <a:br>
              <a:rPr lang="en-US" dirty="0"/>
            </a:br>
            <a:r>
              <a:rPr lang="en-US" dirty="0">
                <a:sym typeface="Wingdings" pitchFamily="2" charset="2"/>
              </a:rPr>
              <a:t> paid for the difference at the real-time price</a:t>
            </a:r>
          </a:p>
          <a:p>
            <a:pPr lvl="1"/>
            <a:r>
              <a:rPr lang="en-US" dirty="0">
                <a:sym typeface="Wingdings" pitchFamily="2" charset="2"/>
              </a:rPr>
              <a:t>Load consumes less than scheduled</a:t>
            </a:r>
            <a:br>
              <a:rPr lang="en-US" dirty="0">
                <a:sym typeface="Wingdings" pitchFamily="2" charset="2"/>
              </a:rPr>
            </a:br>
            <a:r>
              <a:rPr lang="en-US" dirty="0">
                <a:sym typeface="Wingdings" pitchFamily="2" charset="2"/>
              </a:rPr>
              <a:t> paid for the difference at the real-time price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pPr lvl="1"/>
            <a:endParaRPr lang="en-US" dirty="0">
              <a:sym typeface="Wingdings" pitchFamily="2" charset="2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227D154-0261-B947-5AA4-CCA583265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2023 Daniel Kirschen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C6C89F-F5F0-9303-725E-869276EC9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646A6-6B76-9347-9EA0-ECEE7D8FD72D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74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C4B5B-7ABD-3B7E-EA77-765098D51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Two-settlement 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CB03C-D37C-864F-44B8-7E808DCDB6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Day-ahead market</a:t>
            </a:r>
          </a:p>
          <a:p>
            <a:r>
              <a:rPr lang="en-US" dirty="0"/>
              <a:t>June 11, hourly trading period 8 </a:t>
            </a:r>
          </a:p>
          <a:p>
            <a:r>
              <a:rPr lang="en-US" dirty="0"/>
              <a:t>Bus Patagonia</a:t>
            </a:r>
          </a:p>
          <a:p>
            <a:r>
              <a:rPr lang="en-US" dirty="0"/>
              <a:t>Day-ahead price: 23 $/MWh</a:t>
            </a:r>
          </a:p>
          <a:p>
            <a:r>
              <a:rPr lang="en-US" dirty="0"/>
              <a:t>Genco Blue scheduled to inject 100 MW at that bus</a:t>
            </a:r>
          </a:p>
          <a:p>
            <a:r>
              <a:rPr lang="en-US" dirty="0"/>
              <a:t>LSE Orange scheduled to extract 50 MW  at that bus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E22C50-B1BD-4745-B753-F23229FEE5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555668"/>
            <a:ext cx="5183188" cy="19853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Real-time market</a:t>
            </a:r>
          </a:p>
          <a:p>
            <a:r>
              <a:rPr lang="en-US" dirty="0"/>
              <a:t>June 11, hourly trading period 8 </a:t>
            </a:r>
          </a:p>
          <a:p>
            <a:r>
              <a:rPr lang="en-US" dirty="0"/>
              <a:t>Bus Patagonia</a:t>
            </a:r>
          </a:p>
          <a:p>
            <a:r>
              <a:rPr lang="en-US" dirty="0"/>
              <a:t>What they actually did: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A8015F4-2CD8-4CF5-4550-3DB9CF331F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122158"/>
              </p:ext>
            </p:extLst>
          </p:nvPr>
        </p:nvGraphicFramePr>
        <p:xfrm>
          <a:off x="6482261" y="3722239"/>
          <a:ext cx="4771340" cy="1645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3068">
                  <a:extLst>
                    <a:ext uri="{9D8B030D-6E8A-4147-A177-3AD203B41FA5}">
                      <a16:colId xmlns:a16="http://schemas.microsoft.com/office/drawing/2014/main" val="2431556763"/>
                    </a:ext>
                  </a:extLst>
                </a:gridCol>
                <a:gridCol w="1093181">
                  <a:extLst>
                    <a:ext uri="{9D8B030D-6E8A-4147-A177-3AD203B41FA5}">
                      <a16:colId xmlns:a16="http://schemas.microsoft.com/office/drawing/2014/main" val="1068776944"/>
                    </a:ext>
                  </a:extLst>
                </a:gridCol>
                <a:gridCol w="1074511">
                  <a:extLst>
                    <a:ext uri="{9D8B030D-6E8A-4147-A177-3AD203B41FA5}">
                      <a16:colId xmlns:a16="http://schemas.microsoft.com/office/drawing/2014/main" val="1010406710"/>
                    </a:ext>
                  </a:extLst>
                </a:gridCol>
                <a:gridCol w="1340580">
                  <a:extLst>
                    <a:ext uri="{9D8B030D-6E8A-4147-A177-3AD203B41FA5}">
                      <a16:colId xmlns:a16="http://schemas.microsoft.com/office/drawing/2014/main" val="3732656209"/>
                    </a:ext>
                  </a:extLst>
                </a:gridCol>
              </a:tblGrid>
              <a:tr h="54254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Trading interval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Blue</a:t>
                      </a:r>
                      <a:endParaRPr lang="en-US" sz="1800" kern="1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(MW)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Orange 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(MW)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RT price</a:t>
                      </a:r>
                      <a:endParaRPr lang="en-US" sz="1800" kern="100" dirty="0">
                        <a:effectLst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($/MWh)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0362647"/>
                  </a:ext>
                </a:extLst>
              </a:tr>
              <a:tr h="2712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7:00 – 7:15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92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50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25.00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7568768"/>
                  </a:ext>
                </a:extLst>
              </a:tr>
              <a:tr h="2712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7:15 – 7:30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104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46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20.00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4352715"/>
                  </a:ext>
                </a:extLst>
              </a:tr>
              <a:tr h="2712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7:30 – 7:45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100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54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23.00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6526644"/>
                  </a:ext>
                </a:extLst>
              </a:tr>
              <a:tr h="27127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7:45 – 8:00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20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</a:rPr>
                        <a:t>42</a:t>
                      </a:r>
                      <a:endParaRPr lang="en-US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effectLst/>
                        </a:rPr>
                        <a:t>30.00</a:t>
                      </a:r>
                      <a:endParaRPr lang="en-US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81454694"/>
                  </a:ext>
                </a:extLst>
              </a:tr>
            </a:tbl>
          </a:graphicData>
        </a:graphic>
      </p:graphicFrame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243D35D-EF26-1E0A-5EBE-5EFC55D04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2023 Daniel Kirschen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71D1EE-757F-FE01-602E-46405F4E9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646A6-6B76-9347-9EA0-ECEE7D8FD72D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0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C4B5B-7ABD-3B7E-EA77-765098D51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Two-settlement 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CB03C-D37C-864F-44B8-7E808DCDB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55669"/>
            <a:ext cx="10931957" cy="5062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Settlement for Genco Blue: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519603CF-37D2-A836-AC3E-10856659CC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5055886"/>
                  </p:ext>
                </p:extLst>
              </p:nvPr>
            </p:nvGraphicFramePr>
            <p:xfrm>
              <a:off x="966880" y="2385215"/>
              <a:ext cx="10386918" cy="328944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596174">
                      <a:extLst>
                        <a:ext uri="{9D8B030D-6E8A-4147-A177-3AD203B41FA5}">
                          <a16:colId xmlns:a16="http://schemas.microsoft.com/office/drawing/2014/main" val="250159630"/>
                        </a:ext>
                      </a:extLst>
                    </a:gridCol>
                    <a:gridCol w="3297152">
                      <a:extLst>
                        <a:ext uri="{9D8B030D-6E8A-4147-A177-3AD203B41FA5}">
                          <a16:colId xmlns:a16="http://schemas.microsoft.com/office/drawing/2014/main" val="642903140"/>
                        </a:ext>
                      </a:extLst>
                    </a:gridCol>
                    <a:gridCol w="1896307">
                      <a:extLst>
                        <a:ext uri="{9D8B030D-6E8A-4147-A177-3AD203B41FA5}">
                          <a16:colId xmlns:a16="http://schemas.microsoft.com/office/drawing/2014/main" val="3601564393"/>
                        </a:ext>
                      </a:extLst>
                    </a:gridCol>
                    <a:gridCol w="2597285">
                      <a:extLst>
                        <a:ext uri="{9D8B030D-6E8A-4147-A177-3AD203B41FA5}">
                          <a16:colId xmlns:a16="http://schemas.microsoft.com/office/drawing/2014/main" val="950643923"/>
                        </a:ext>
                      </a:extLst>
                    </a:gridCol>
                  </a:tblGrid>
                  <a:tr h="469921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kern="0">
                              <a:effectLst/>
                            </a:rPr>
                            <a:t>Trading period</a:t>
                          </a:r>
                          <a:endParaRPr lang="en-US" sz="2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kern="0">
                              <a:effectLst/>
                            </a:rPr>
                            <a:t>MWh</a:t>
                          </a:r>
                          <a:endParaRPr lang="en-US" sz="2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kern="0">
                              <a:effectLst/>
                            </a:rPr>
                            <a:t>Price</a:t>
                          </a:r>
                          <a:endParaRPr lang="en-US" sz="2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kern="0">
                              <a:effectLst/>
                            </a:rPr>
                            <a:t>Amount</a:t>
                          </a:r>
                          <a:endParaRPr lang="en-US" sz="2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17997790"/>
                      </a:ext>
                    </a:extLst>
                  </a:tr>
                  <a:tr h="469921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kern="0" dirty="0">
                              <a:effectLst/>
                            </a:rPr>
                            <a:t>DA: 7:00 – 8:00</a:t>
                          </a:r>
                          <a:endParaRPr lang="en-US" sz="20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kern="0">
                              <a:effectLst/>
                            </a:rPr>
                            <a:t>100</a:t>
                          </a:r>
                          <a:endParaRPr lang="en-US" sz="2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kern="0">
                              <a:effectLst/>
                            </a:rPr>
                            <a:t>23.00</a:t>
                          </a:r>
                          <a:endParaRPr lang="en-US" sz="2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kern="0">
                              <a:effectLst/>
                            </a:rPr>
                            <a:t>$2300</a:t>
                          </a:r>
                          <a:endParaRPr lang="en-US" sz="2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842637692"/>
                      </a:ext>
                    </a:extLst>
                  </a:tr>
                  <a:tr h="469921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kern="0">
                              <a:effectLst/>
                            </a:rPr>
                            <a:t>RT: 7:00 – 7:15</a:t>
                          </a:r>
                          <a:endParaRPr lang="en-US" sz="2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kern="0">
                                    <a:effectLst/>
                                    <a:latin typeface="Cambria Math" panose="02040503050406030204" pitchFamily="18" charset="0"/>
                                  </a:rPr>
                                  <m:t>¼ × </m:t>
                                </m:r>
                                <m:d>
                                  <m:dPr>
                                    <m:ctrlPr>
                                      <a:rPr lang="en-US" sz="20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92−100</m:t>
                                    </m:r>
                                  </m:e>
                                </m:d>
                                <m:r>
                                  <a:rPr lang="en-US" sz="2000" kern="0">
                                    <a:effectLst/>
                                    <a:latin typeface="Cambria Math" panose="02040503050406030204" pitchFamily="18" charset="0"/>
                                  </a:rPr>
                                  <m:t>= −2</m:t>
                                </m:r>
                              </m:oMath>
                            </m:oMathPara>
                          </a14:m>
                          <a:endParaRPr lang="en-US" sz="2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kern="0">
                              <a:effectLst/>
                            </a:rPr>
                            <a:t>25.00</a:t>
                          </a:r>
                          <a:endParaRPr lang="en-US" sz="2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kern="0">
                              <a:effectLst/>
                            </a:rPr>
                            <a:t>($50)</a:t>
                          </a:r>
                          <a:endParaRPr lang="en-US" sz="2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527244344"/>
                      </a:ext>
                    </a:extLst>
                  </a:tr>
                  <a:tr h="469921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kern="0">
                              <a:effectLst/>
                            </a:rPr>
                            <a:t>RT: 7:15 – 7:30</a:t>
                          </a:r>
                          <a:endParaRPr lang="en-US" sz="2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kern="0">
                                    <a:effectLst/>
                                    <a:latin typeface="Cambria Math" panose="02040503050406030204" pitchFamily="18" charset="0"/>
                                  </a:rPr>
                                  <m:t>¼ × (104−100) = 1</m:t>
                                </m:r>
                              </m:oMath>
                            </m:oMathPara>
                          </a14:m>
                          <a:endParaRPr lang="en-US" sz="2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kern="0">
                              <a:effectLst/>
                            </a:rPr>
                            <a:t>20.00</a:t>
                          </a:r>
                          <a:endParaRPr lang="en-US" sz="2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kern="0">
                              <a:effectLst/>
                            </a:rPr>
                            <a:t>$20</a:t>
                          </a:r>
                          <a:endParaRPr lang="en-US" sz="2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672999245"/>
                      </a:ext>
                    </a:extLst>
                  </a:tr>
                  <a:tr h="469921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kern="0">
                              <a:effectLst/>
                            </a:rPr>
                            <a:t>RT: 7:30 – 7:45</a:t>
                          </a:r>
                          <a:endParaRPr lang="en-US" sz="2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kern="0">
                                    <a:effectLst/>
                                    <a:latin typeface="Cambria Math" panose="02040503050406030204" pitchFamily="18" charset="0"/>
                                  </a:rPr>
                                  <m:t>¼ × (100−100) = 0</m:t>
                                </m:r>
                              </m:oMath>
                            </m:oMathPara>
                          </a14:m>
                          <a:endParaRPr lang="en-US" sz="2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kern="0">
                              <a:effectLst/>
                            </a:rPr>
                            <a:t>23.00</a:t>
                          </a:r>
                          <a:endParaRPr lang="en-US" sz="2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kern="0">
                              <a:effectLst/>
                            </a:rPr>
                            <a:t>$0</a:t>
                          </a:r>
                          <a:endParaRPr lang="en-US" sz="2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60533054"/>
                      </a:ext>
                    </a:extLst>
                  </a:tr>
                  <a:tr h="469921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kern="0">
                              <a:effectLst/>
                            </a:rPr>
                            <a:t>RT: 7:45 – 8:00</a:t>
                          </a:r>
                          <a:endParaRPr lang="en-US" sz="2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kern="0">
                                    <a:effectLst/>
                                    <a:latin typeface="Cambria Math" panose="02040503050406030204" pitchFamily="18" charset="0"/>
                                  </a:rPr>
                                  <m:t>¼ × </m:t>
                                </m:r>
                                <m:d>
                                  <m:dPr>
                                    <m:ctrlPr>
                                      <a:rPr lang="en-US" sz="20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20−100</m:t>
                                    </m:r>
                                  </m:e>
                                </m:d>
                                <m:r>
                                  <a:rPr lang="en-US" sz="2000" kern="0">
                                    <a:effectLst/>
                                    <a:latin typeface="Cambria Math" panose="02040503050406030204" pitchFamily="18" charset="0"/>
                                  </a:rPr>
                                  <m:t>= −20</m:t>
                                </m:r>
                              </m:oMath>
                            </m:oMathPara>
                          </a14:m>
                          <a:endParaRPr lang="en-US" sz="2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kern="0">
                              <a:effectLst/>
                            </a:rPr>
                            <a:t>30.00</a:t>
                          </a:r>
                          <a:endParaRPr lang="en-US" sz="2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kern="0">
                              <a:effectLst/>
                            </a:rPr>
                            <a:t>($600)</a:t>
                          </a:r>
                          <a:endParaRPr lang="en-US" sz="2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169229606"/>
                      </a:ext>
                    </a:extLst>
                  </a:tr>
                  <a:tr h="469921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kern="0">
                              <a:effectLst/>
                            </a:rPr>
                            <a:t>Total:</a:t>
                          </a:r>
                          <a:endParaRPr lang="en-US" sz="2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kern="0" dirty="0">
                              <a:effectLst/>
                            </a:rPr>
                            <a:t>$1670</a:t>
                          </a:r>
                          <a:endParaRPr lang="en-US" sz="20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3690524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519603CF-37D2-A836-AC3E-10856659CC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5055886"/>
                  </p:ext>
                </p:extLst>
              </p:nvPr>
            </p:nvGraphicFramePr>
            <p:xfrm>
              <a:off x="966880" y="2385215"/>
              <a:ext cx="10386918" cy="328944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596174">
                      <a:extLst>
                        <a:ext uri="{9D8B030D-6E8A-4147-A177-3AD203B41FA5}">
                          <a16:colId xmlns:a16="http://schemas.microsoft.com/office/drawing/2014/main" val="250159630"/>
                        </a:ext>
                      </a:extLst>
                    </a:gridCol>
                    <a:gridCol w="3297152">
                      <a:extLst>
                        <a:ext uri="{9D8B030D-6E8A-4147-A177-3AD203B41FA5}">
                          <a16:colId xmlns:a16="http://schemas.microsoft.com/office/drawing/2014/main" val="642903140"/>
                        </a:ext>
                      </a:extLst>
                    </a:gridCol>
                    <a:gridCol w="1896307">
                      <a:extLst>
                        <a:ext uri="{9D8B030D-6E8A-4147-A177-3AD203B41FA5}">
                          <a16:colId xmlns:a16="http://schemas.microsoft.com/office/drawing/2014/main" val="3601564393"/>
                        </a:ext>
                      </a:extLst>
                    </a:gridCol>
                    <a:gridCol w="2597285">
                      <a:extLst>
                        <a:ext uri="{9D8B030D-6E8A-4147-A177-3AD203B41FA5}">
                          <a16:colId xmlns:a16="http://schemas.microsoft.com/office/drawing/2014/main" val="950643923"/>
                        </a:ext>
                      </a:extLst>
                    </a:gridCol>
                  </a:tblGrid>
                  <a:tr h="469921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kern="0">
                              <a:effectLst/>
                            </a:rPr>
                            <a:t>Trading period</a:t>
                          </a:r>
                          <a:endParaRPr lang="en-US" sz="2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kern="0">
                              <a:effectLst/>
                            </a:rPr>
                            <a:t>MWh</a:t>
                          </a:r>
                          <a:endParaRPr lang="en-US" sz="2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kern="0">
                              <a:effectLst/>
                            </a:rPr>
                            <a:t>Price</a:t>
                          </a:r>
                          <a:endParaRPr lang="en-US" sz="2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kern="0">
                              <a:effectLst/>
                            </a:rPr>
                            <a:t>Amount</a:t>
                          </a:r>
                          <a:endParaRPr lang="en-US" sz="2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17997790"/>
                      </a:ext>
                    </a:extLst>
                  </a:tr>
                  <a:tr h="469921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kern="0" dirty="0">
                              <a:effectLst/>
                            </a:rPr>
                            <a:t>DA: 7:00 – 8:00</a:t>
                          </a:r>
                          <a:endParaRPr lang="en-US" sz="20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kern="0">
                              <a:effectLst/>
                            </a:rPr>
                            <a:t>100</a:t>
                          </a:r>
                          <a:endParaRPr lang="en-US" sz="2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kern="0">
                              <a:effectLst/>
                            </a:rPr>
                            <a:t>23.00</a:t>
                          </a:r>
                          <a:endParaRPr lang="en-US" sz="2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kern="0">
                              <a:effectLst/>
                            </a:rPr>
                            <a:t>$2300</a:t>
                          </a:r>
                          <a:endParaRPr lang="en-US" sz="2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842637692"/>
                      </a:ext>
                    </a:extLst>
                  </a:tr>
                  <a:tr h="469921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kern="0">
                              <a:effectLst/>
                            </a:rPr>
                            <a:t>RT: 7:00 – 7:15</a:t>
                          </a:r>
                          <a:endParaRPr lang="en-US" sz="2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78846" t="-200000" r="-137308" b="-4189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kern="0">
                              <a:effectLst/>
                            </a:rPr>
                            <a:t>25.00</a:t>
                          </a:r>
                          <a:endParaRPr lang="en-US" sz="2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kern="0">
                              <a:effectLst/>
                            </a:rPr>
                            <a:t>($50)</a:t>
                          </a:r>
                          <a:endParaRPr lang="en-US" sz="2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527244344"/>
                      </a:ext>
                    </a:extLst>
                  </a:tr>
                  <a:tr h="469921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kern="0">
                              <a:effectLst/>
                            </a:rPr>
                            <a:t>RT: 7:15 – 7:30</a:t>
                          </a:r>
                          <a:endParaRPr lang="en-US" sz="2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78846" t="-292105" r="-137308" b="-30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kern="0">
                              <a:effectLst/>
                            </a:rPr>
                            <a:t>20.00</a:t>
                          </a:r>
                          <a:endParaRPr lang="en-US" sz="2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kern="0">
                              <a:effectLst/>
                            </a:rPr>
                            <a:t>$20</a:t>
                          </a:r>
                          <a:endParaRPr lang="en-US" sz="2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672999245"/>
                      </a:ext>
                    </a:extLst>
                  </a:tr>
                  <a:tr h="469921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kern="0">
                              <a:effectLst/>
                            </a:rPr>
                            <a:t>RT: 7:30 – 7:45</a:t>
                          </a:r>
                          <a:endParaRPr lang="en-US" sz="2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78846" t="-402703" r="-137308" b="-2162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kern="0">
                              <a:effectLst/>
                            </a:rPr>
                            <a:t>23.00</a:t>
                          </a:r>
                          <a:endParaRPr lang="en-US" sz="2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kern="0">
                              <a:effectLst/>
                            </a:rPr>
                            <a:t>$0</a:t>
                          </a:r>
                          <a:endParaRPr lang="en-US" sz="2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160533054"/>
                      </a:ext>
                    </a:extLst>
                  </a:tr>
                  <a:tr h="469921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kern="0">
                              <a:effectLst/>
                            </a:rPr>
                            <a:t>RT: 7:45 – 8:00</a:t>
                          </a:r>
                          <a:endParaRPr lang="en-US" sz="2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78846" t="-502703" r="-137308" b="-1162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kern="0">
                              <a:effectLst/>
                            </a:rPr>
                            <a:t>30.00</a:t>
                          </a:r>
                          <a:endParaRPr lang="en-US" sz="2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kern="0">
                              <a:effectLst/>
                            </a:rPr>
                            <a:t>($600)</a:t>
                          </a:r>
                          <a:endParaRPr lang="en-US" sz="2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169229606"/>
                      </a:ext>
                    </a:extLst>
                  </a:tr>
                  <a:tr h="469921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20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kern="0">
                              <a:effectLst/>
                            </a:rPr>
                            <a:t>Total:</a:t>
                          </a:r>
                          <a:endParaRPr lang="en-US" sz="20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kern="0" dirty="0">
                              <a:effectLst/>
                            </a:rPr>
                            <a:t>$1670</a:t>
                          </a:r>
                          <a:endParaRPr lang="en-US" sz="20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3690524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F1963D29-C882-C959-97BE-0630DD2C2FC6}"/>
              </a:ext>
            </a:extLst>
          </p:cNvPr>
          <p:cNvSpPr txBox="1"/>
          <p:nvPr/>
        </p:nvSpPr>
        <p:spPr>
          <a:xfrm>
            <a:off x="1030941" y="5902069"/>
            <a:ext cx="91977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factors ¼ convert MW imbalances over a 15-minute period to a MWh value.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80D9FC1-0A40-ACEA-5CAF-99BC75B02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2023 Daniel Kirschen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81A4BE2-AC44-B2F2-A38B-C296C91B5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646A6-6B76-9347-9EA0-ECEE7D8FD72D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1480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A7BC210D-4FD9-5555-BD33-D24186616AF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9716007"/>
                  </p:ext>
                </p:extLst>
              </p:nvPr>
            </p:nvGraphicFramePr>
            <p:xfrm>
              <a:off x="966880" y="2429854"/>
              <a:ext cx="10386918" cy="324480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596174">
                      <a:extLst>
                        <a:ext uri="{9D8B030D-6E8A-4147-A177-3AD203B41FA5}">
                          <a16:colId xmlns:a16="http://schemas.microsoft.com/office/drawing/2014/main" val="276428054"/>
                        </a:ext>
                      </a:extLst>
                    </a:gridCol>
                    <a:gridCol w="3297152">
                      <a:extLst>
                        <a:ext uri="{9D8B030D-6E8A-4147-A177-3AD203B41FA5}">
                          <a16:colId xmlns:a16="http://schemas.microsoft.com/office/drawing/2014/main" val="2614344948"/>
                        </a:ext>
                      </a:extLst>
                    </a:gridCol>
                    <a:gridCol w="1896307">
                      <a:extLst>
                        <a:ext uri="{9D8B030D-6E8A-4147-A177-3AD203B41FA5}">
                          <a16:colId xmlns:a16="http://schemas.microsoft.com/office/drawing/2014/main" val="3251691273"/>
                        </a:ext>
                      </a:extLst>
                    </a:gridCol>
                    <a:gridCol w="2597285">
                      <a:extLst>
                        <a:ext uri="{9D8B030D-6E8A-4147-A177-3AD203B41FA5}">
                          <a16:colId xmlns:a16="http://schemas.microsoft.com/office/drawing/2014/main" val="1366598520"/>
                        </a:ext>
                      </a:extLst>
                    </a:gridCol>
                  </a:tblGrid>
                  <a:tr h="463544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</a:rPr>
                            <a:t>Trading period</a:t>
                          </a:r>
                          <a:endParaRPr lang="en-US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</a:rPr>
                            <a:t>MWh</a:t>
                          </a:r>
                          <a:endParaRPr lang="en-US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</a:rPr>
                            <a:t>Price</a:t>
                          </a:r>
                          <a:endParaRPr lang="en-US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</a:rPr>
                            <a:t>Amount</a:t>
                          </a:r>
                          <a:endParaRPr lang="en-US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502999661"/>
                      </a:ext>
                    </a:extLst>
                  </a:tr>
                  <a:tr h="463544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</a:rPr>
                            <a:t>DA: 7:00 – 8:00</a:t>
                          </a:r>
                          <a:endParaRPr lang="en-US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</a:rPr>
                            <a:t>50</a:t>
                          </a:r>
                          <a:endParaRPr lang="en-US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</a:rPr>
                            <a:t>23.00</a:t>
                          </a:r>
                          <a:endParaRPr lang="en-US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</a:rPr>
                            <a:t>($1150)</a:t>
                          </a:r>
                          <a:endParaRPr lang="en-US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672627800"/>
                      </a:ext>
                    </a:extLst>
                  </a:tr>
                  <a:tr h="463544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</a:rPr>
                            <a:t>RT: 7:00 – 7:15</a:t>
                          </a:r>
                          <a:endParaRPr lang="en-US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kern="0">
                                    <a:effectLst/>
                                    <a:latin typeface="Cambria Math" panose="02040503050406030204" pitchFamily="18" charset="0"/>
                                  </a:rPr>
                                  <m:t>¼ × </m:t>
                                </m:r>
                                <m:d>
                                  <m:dPr>
                                    <m:ctrlP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50−50</m:t>
                                    </m:r>
                                  </m:e>
                                </m:d>
                                <m:r>
                                  <a:rPr lang="en-US" sz="1800" kern="0">
                                    <a:effectLst/>
                                    <a:latin typeface="Cambria Math" panose="02040503050406030204" pitchFamily="18" charset="0"/>
                                  </a:rPr>
                                  <m:t>= 0</m:t>
                                </m:r>
                              </m:oMath>
                            </m:oMathPara>
                          </a14:m>
                          <a:endParaRPr lang="en-US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</a:rPr>
                            <a:t>25.00</a:t>
                          </a:r>
                          <a:endParaRPr lang="en-US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</a:rPr>
                            <a:t>$0</a:t>
                          </a:r>
                          <a:endParaRPr lang="en-US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604185204"/>
                      </a:ext>
                    </a:extLst>
                  </a:tr>
                  <a:tr h="463544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</a:rPr>
                            <a:t>RT: 7:15 – 7:30</a:t>
                          </a:r>
                          <a:endParaRPr lang="en-US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kern="0">
                                    <a:effectLst/>
                                    <a:latin typeface="Cambria Math" panose="02040503050406030204" pitchFamily="18" charset="0"/>
                                  </a:rPr>
                                  <m:t>¼ × (50−46) = 1</m:t>
                                </m:r>
                              </m:oMath>
                            </m:oMathPara>
                          </a14:m>
                          <a:endParaRPr lang="en-US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</a:rPr>
                            <a:t>20.00</a:t>
                          </a:r>
                          <a:endParaRPr lang="en-US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</a:rPr>
                            <a:t>$20</a:t>
                          </a:r>
                          <a:endParaRPr lang="en-US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879583833"/>
                      </a:ext>
                    </a:extLst>
                  </a:tr>
                  <a:tr h="463544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</a:rPr>
                            <a:t>RT: 7:30 – 7:45</a:t>
                          </a:r>
                          <a:endParaRPr lang="en-US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kern="0">
                                    <a:effectLst/>
                                    <a:latin typeface="Cambria Math" panose="02040503050406030204" pitchFamily="18" charset="0"/>
                                  </a:rPr>
                                  <m:t>¼ × </m:t>
                                </m:r>
                                <m:d>
                                  <m:dPr>
                                    <m:ctrlP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50−54</m:t>
                                    </m:r>
                                  </m:e>
                                </m:d>
                                <m:r>
                                  <a:rPr lang="en-US" sz="1800" kern="0">
                                    <a:effectLst/>
                                    <a:latin typeface="Cambria Math" panose="02040503050406030204" pitchFamily="18" charset="0"/>
                                  </a:rPr>
                                  <m:t>= −1</m:t>
                                </m:r>
                              </m:oMath>
                            </m:oMathPara>
                          </a14:m>
                          <a:endParaRPr lang="en-US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</a:rPr>
                            <a:t>23.00</a:t>
                          </a:r>
                          <a:endParaRPr lang="en-US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</a:rPr>
                            <a:t>($23)</a:t>
                          </a:r>
                          <a:endParaRPr lang="en-US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987734103"/>
                      </a:ext>
                    </a:extLst>
                  </a:tr>
                  <a:tr h="463544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</a:rPr>
                            <a:t>RT: 7:45 – 8:00</a:t>
                          </a:r>
                          <a:endParaRPr lang="en-US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kern="0">
                                    <a:effectLst/>
                                    <a:latin typeface="Cambria Math" panose="02040503050406030204" pitchFamily="18" charset="0"/>
                                  </a:rPr>
                                  <m:t>¼ × </m:t>
                                </m:r>
                                <m:d>
                                  <m:dPr>
                                    <m:ctrlP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ker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50−42</m:t>
                                    </m:r>
                                  </m:e>
                                </m:d>
                                <m:r>
                                  <a:rPr lang="en-US" sz="1800" kern="0">
                                    <a:effectLst/>
                                    <a:latin typeface="Cambria Math" panose="02040503050406030204" pitchFamily="18" charset="0"/>
                                  </a:rPr>
                                  <m:t>= 2</m:t>
                                </m:r>
                              </m:oMath>
                            </m:oMathPara>
                          </a14:m>
                          <a:endParaRPr lang="en-US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</a:rPr>
                            <a:t>30.00</a:t>
                          </a:r>
                          <a:endParaRPr lang="en-US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</a:rPr>
                            <a:t>$60</a:t>
                          </a:r>
                          <a:endParaRPr lang="en-US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344464939"/>
                      </a:ext>
                    </a:extLst>
                  </a:tr>
                  <a:tr h="463544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</a:rPr>
                            <a:t> </a:t>
                          </a:r>
                          <a:endParaRPr lang="en-US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</a:rPr>
                            <a:t> </a:t>
                          </a:r>
                          <a:endParaRPr lang="en-US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</a:rPr>
                            <a:t>Total:</a:t>
                          </a:r>
                          <a:endParaRPr lang="en-US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</a:rPr>
                            <a:t>($1093)</a:t>
                          </a:r>
                          <a:endParaRPr lang="en-US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1660355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A7BC210D-4FD9-5555-BD33-D24186616AF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9716007"/>
                  </p:ext>
                </p:extLst>
              </p:nvPr>
            </p:nvGraphicFramePr>
            <p:xfrm>
              <a:off x="966880" y="2429854"/>
              <a:ext cx="10386918" cy="324480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596174">
                      <a:extLst>
                        <a:ext uri="{9D8B030D-6E8A-4147-A177-3AD203B41FA5}">
                          <a16:colId xmlns:a16="http://schemas.microsoft.com/office/drawing/2014/main" val="276428054"/>
                        </a:ext>
                      </a:extLst>
                    </a:gridCol>
                    <a:gridCol w="3297152">
                      <a:extLst>
                        <a:ext uri="{9D8B030D-6E8A-4147-A177-3AD203B41FA5}">
                          <a16:colId xmlns:a16="http://schemas.microsoft.com/office/drawing/2014/main" val="2614344948"/>
                        </a:ext>
                      </a:extLst>
                    </a:gridCol>
                    <a:gridCol w="1896307">
                      <a:extLst>
                        <a:ext uri="{9D8B030D-6E8A-4147-A177-3AD203B41FA5}">
                          <a16:colId xmlns:a16="http://schemas.microsoft.com/office/drawing/2014/main" val="3251691273"/>
                        </a:ext>
                      </a:extLst>
                    </a:gridCol>
                    <a:gridCol w="2597285">
                      <a:extLst>
                        <a:ext uri="{9D8B030D-6E8A-4147-A177-3AD203B41FA5}">
                          <a16:colId xmlns:a16="http://schemas.microsoft.com/office/drawing/2014/main" val="1366598520"/>
                        </a:ext>
                      </a:extLst>
                    </a:gridCol>
                  </a:tblGrid>
                  <a:tr h="463544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</a:rPr>
                            <a:t>Trading period</a:t>
                          </a:r>
                          <a:endParaRPr lang="en-US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</a:rPr>
                            <a:t>MWh</a:t>
                          </a:r>
                          <a:endParaRPr lang="en-US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</a:rPr>
                            <a:t>Price</a:t>
                          </a:r>
                          <a:endParaRPr lang="en-US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</a:rPr>
                            <a:t>Amount</a:t>
                          </a:r>
                          <a:endParaRPr lang="en-US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502999661"/>
                      </a:ext>
                    </a:extLst>
                  </a:tr>
                  <a:tr h="463544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</a:rPr>
                            <a:t>DA: 7:00 – 8:00</a:t>
                          </a:r>
                          <a:endParaRPr lang="en-US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</a:rPr>
                            <a:t>50</a:t>
                          </a:r>
                          <a:endParaRPr lang="en-US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</a:rPr>
                            <a:t>23.00</a:t>
                          </a:r>
                          <a:endParaRPr lang="en-US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</a:rPr>
                            <a:t>($1150)</a:t>
                          </a:r>
                          <a:endParaRPr lang="en-US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672627800"/>
                      </a:ext>
                    </a:extLst>
                  </a:tr>
                  <a:tr h="463544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</a:rPr>
                            <a:t>RT: 7:00 – 7:15</a:t>
                          </a:r>
                          <a:endParaRPr lang="en-US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78846" t="-200000" r="-137308" b="-4081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</a:rPr>
                            <a:t>25.00</a:t>
                          </a:r>
                          <a:endParaRPr lang="en-US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</a:rPr>
                            <a:t>$0</a:t>
                          </a:r>
                          <a:endParaRPr lang="en-US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604185204"/>
                      </a:ext>
                    </a:extLst>
                  </a:tr>
                  <a:tr h="463544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</a:rPr>
                            <a:t>RT: 7:15 – 7:30</a:t>
                          </a:r>
                          <a:endParaRPr lang="en-US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78846" t="-308333" r="-137308" b="-319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</a:rPr>
                            <a:t>20.00</a:t>
                          </a:r>
                          <a:endParaRPr lang="en-US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</a:rPr>
                            <a:t>$20</a:t>
                          </a:r>
                          <a:endParaRPr lang="en-US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879583833"/>
                      </a:ext>
                    </a:extLst>
                  </a:tr>
                  <a:tr h="463544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</a:rPr>
                            <a:t>RT: 7:30 – 7:45</a:t>
                          </a:r>
                          <a:endParaRPr lang="en-US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78846" t="-397297" r="-137308" b="-2108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</a:rPr>
                            <a:t>23.00</a:t>
                          </a:r>
                          <a:endParaRPr lang="en-US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</a:rPr>
                            <a:t>($23)</a:t>
                          </a:r>
                          <a:endParaRPr lang="en-US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987734103"/>
                      </a:ext>
                    </a:extLst>
                  </a:tr>
                  <a:tr h="463544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</a:rPr>
                            <a:t>RT: 7:45 – 8:00</a:t>
                          </a:r>
                          <a:endParaRPr lang="en-US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78846" t="-511111" r="-137308" b="-1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</a:rPr>
                            <a:t>30.00</a:t>
                          </a:r>
                          <a:endParaRPr lang="en-US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</a:rPr>
                            <a:t>$60</a:t>
                          </a:r>
                          <a:endParaRPr lang="en-US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344464939"/>
                      </a:ext>
                    </a:extLst>
                  </a:tr>
                  <a:tr h="463544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</a:rPr>
                            <a:t> </a:t>
                          </a:r>
                          <a:endParaRPr lang="en-US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</a:rPr>
                            <a:t> </a:t>
                          </a:r>
                          <a:endParaRPr lang="en-US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>
                              <a:effectLst/>
                            </a:rPr>
                            <a:t>Total:</a:t>
                          </a:r>
                          <a:endParaRPr lang="en-US" sz="1800" kern="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kern="0" dirty="0">
                              <a:effectLst/>
                            </a:rPr>
                            <a:t>($1093)</a:t>
                          </a:r>
                          <a:endParaRPr lang="en-US" sz="1800" kern="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16603559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D15C4B5B-7ABD-3B7E-EA77-765098D51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Two-settlement 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CB03C-D37C-864F-44B8-7E808DCDB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55669"/>
            <a:ext cx="10931957" cy="5062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Settlement for LSE Orange: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963D29-C882-C959-97BE-0630DD2C2FC6}"/>
              </a:ext>
            </a:extLst>
          </p:cNvPr>
          <p:cNvSpPr txBox="1"/>
          <p:nvPr/>
        </p:nvSpPr>
        <p:spPr>
          <a:xfrm>
            <a:off x="1030941" y="5902069"/>
            <a:ext cx="91977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factors ¼ convert MW imbalances over a 15-minute period to a MWh value.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1CAD760-215E-ECEB-A949-19CAB89DB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2023 Daniel Kirschen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5B3D041-9500-22BE-C870-C066A18D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646A6-6B76-9347-9EA0-ECEE7D8FD72D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31191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C1BAC-5B32-A1ED-16F5-1F93C2458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Ancillary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3260B-6A03-8985-7E5E-A8E49DD50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TSO responsible for maintaining the stability of the system</a:t>
            </a:r>
          </a:p>
          <a:p>
            <a:r>
              <a:rPr lang="en-US" dirty="0"/>
              <a:t>Needs resources to do that</a:t>
            </a:r>
          </a:p>
          <a:p>
            <a:r>
              <a:rPr lang="en-US" dirty="0"/>
              <a:t>In an unbundled system, the TSO does not own these resources</a:t>
            </a:r>
          </a:p>
          <a:p>
            <a:r>
              <a:rPr lang="en-US" dirty="0"/>
              <a:t>These resources are owned by market participants</a:t>
            </a:r>
          </a:p>
          <a:p>
            <a:r>
              <a:rPr lang="en-US" dirty="0"/>
              <a:t>These market participants expect to be paid for these resources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 market for ancillary services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02D99-C23A-19AB-F6DC-D50438F39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2023 Daniel Kirschen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15F816-E9A5-3906-1A5F-BF647309C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646A6-6B76-9347-9EA0-ECEE7D8FD72D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311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C1BAC-5B32-A1ED-16F5-1F93C2458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Ancillary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3260B-6A03-8985-7E5E-A8E49DD50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668"/>
            <a:ext cx="10515600" cy="493720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Contingency reserve</a:t>
            </a:r>
          </a:p>
          <a:p>
            <a:pPr lvl="1"/>
            <a:r>
              <a:rPr lang="en-US" dirty="0"/>
              <a:t>Compensate providers for the opportunity cost of not providing energy</a:t>
            </a:r>
          </a:p>
          <a:p>
            <a:pPr lvl="1"/>
            <a:r>
              <a:rPr lang="en-US" dirty="0"/>
              <a:t>Opportunity for batteries</a:t>
            </a:r>
          </a:p>
          <a:p>
            <a:r>
              <a:rPr lang="en-US" dirty="0"/>
              <a:t>Frequency control</a:t>
            </a:r>
          </a:p>
          <a:p>
            <a:pPr lvl="1"/>
            <a:r>
              <a:rPr lang="en-US" dirty="0"/>
              <a:t>Constant minor adjustments to power injections/extractions</a:t>
            </a:r>
          </a:p>
          <a:p>
            <a:pPr lvl="1"/>
            <a:r>
              <a:rPr lang="en-US" dirty="0"/>
              <a:t>Zero energy on average</a:t>
            </a:r>
          </a:p>
          <a:p>
            <a:pPr lvl="1"/>
            <a:r>
              <a:rPr lang="en-US" dirty="0"/>
              <a:t>Another opportunity for batteries</a:t>
            </a:r>
          </a:p>
          <a:p>
            <a:r>
              <a:rPr lang="en-US" dirty="0"/>
              <a:t>Reactive power</a:t>
            </a:r>
          </a:p>
          <a:p>
            <a:pPr lvl="1"/>
            <a:r>
              <a:rPr lang="en-US" dirty="0"/>
              <a:t>Providing reactive power causes losses and reduces opportunity to provide active power</a:t>
            </a:r>
          </a:p>
          <a:p>
            <a:r>
              <a:rPr lang="en-US" dirty="0"/>
              <a:t>Black start capability</a:t>
            </a:r>
          </a:p>
          <a:p>
            <a:pPr lvl="1"/>
            <a:r>
              <a:rPr lang="en-US" dirty="0"/>
              <a:t>Need to be paid to be available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02D99-C23A-19AB-F6DC-D50438F39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2023 Daniel Kirschen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15F816-E9A5-3906-1A5F-BF647309C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646A6-6B76-9347-9EA0-ECEE7D8FD72D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89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F9A8668C-143A-E660-4E39-74CAD11AF337}"/>
              </a:ext>
            </a:extLst>
          </p:cNvPr>
          <p:cNvGrpSpPr/>
          <p:nvPr/>
        </p:nvGrpSpPr>
        <p:grpSpPr>
          <a:xfrm>
            <a:off x="2953512" y="1763359"/>
            <a:ext cx="6816405" cy="4742920"/>
            <a:chOff x="2379770" y="1297193"/>
            <a:chExt cx="6816405" cy="474292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459DECF-FC9D-B93B-2F8A-9691ABF1313F}"/>
                </a:ext>
              </a:extLst>
            </p:cNvPr>
            <p:cNvSpPr/>
            <p:nvPr/>
          </p:nvSpPr>
          <p:spPr>
            <a:xfrm>
              <a:off x="2618591" y="2215895"/>
              <a:ext cx="4876800" cy="790688"/>
            </a:xfrm>
            <a:prstGeom prst="ellipse">
              <a:avLst/>
            </a:prstGeom>
            <a:solidFill>
              <a:srgbClr val="9DC3E6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Wholesale Market and 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Transmission Network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5518659-629D-BB0A-09A4-2F78CCC67C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98895" y="2056144"/>
              <a:ext cx="1097280" cy="1097280"/>
            </a:xfrm>
            <a:prstGeom prst="ellipse">
              <a:avLst/>
            </a:prstGeom>
            <a:solidFill>
              <a:srgbClr val="B3C8E8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TSO</a:t>
              </a:r>
            </a:p>
          </p:txBody>
        </p:sp>
        <p:sp>
          <p:nvSpPr>
            <p:cNvPr id="27" name="Left Arrow 26">
              <a:extLst>
                <a:ext uri="{FF2B5EF4-FFF2-40B4-BE49-F238E27FC236}">
                  <a16:creationId xmlns:a16="http://schemas.microsoft.com/office/drawing/2014/main" id="{57F5A4D5-17D8-1154-A1FB-CCDC59D8F6F3}"/>
                </a:ext>
              </a:extLst>
            </p:cNvPr>
            <p:cNvSpPr/>
            <p:nvPr/>
          </p:nvSpPr>
          <p:spPr>
            <a:xfrm>
              <a:off x="7528739" y="2438937"/>
              <a:ext cx="502022" cy="331694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FAA6735-8D4B-4B42-2FD5-A0494BEE78B9}"/>
                </a:ext>
              </a:extLst>
            </p:cNvPr>
            <p:cNvGrpSpPr/>
            <p:nvPr/>
          </p:nvGrpSpPr>
          <p:grpSpPr>
            <a:xfrm>
              <a:off x="2464397" y="1297193"/>
              <a:ext cx="5185188" cy="1034496"/>
              <a:chOff x="2464397" y="1297193"/>
              <a:chExt cx="5185188" cy="1034496"/>
            </a:xfrm>
          </p:grpSpPr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2A184C54-DD2E-5DFA-68DF-85C9F6F758CF}"/>
                  </a:ext>
                </a:extLst>
              </p:cNvPr>
              <p:cNvCxnSpPr>
                <a:cxnSpLocks/>
                <a:stCxn id="18" idx="4"/>
                <a:endCxn id="2" idx="1"/>
              </p:cNvCxnSpPr>
              <p:nvPr/>
            </p:nvCxnSpPr>
            <p:spPr>
              <a:xfrm>
                <a:off x="3104477" y="1937273"/>
                <a:ext cx="228305" cy="394416"/>
              </a:xfrm>
              <a:prstGeom prst="straightConnector1">
                <a:avLst/>
              </a:prstGeom>
              <a:ln w="28575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5633BF6F-B5DB-7EB1-7AB8-82CACAA55D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8031" y="1926397"/>
                <a:ext cx="93234" cy="285077"/>
              </a:xfrm>
              <a:prstGeom prst="straightConnector1">
                <a:avLst/>
              </a:prstGeom>
              <a:ln w="28575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08C7EE6C-02BA-DD0D-6B01-6E4A2A5D6994}"/>
                  </a:ext>
                </a:extLst>
              </p:cNvPr>
              <p:cNvCxnSpPr>
                <a:cxnSpLocks/>
                <a:stCxn id="5" idx="4"/>
                <a:endCxn id="2" idx="7"/>
              </p:cNvCxnSpPr>
              <p:nvPr/>
            </p:nvCxnSpPr>
            <p:spPr>
              <a:xfrm flipH="1">
                <a:off x="6781200" y="1937273"/>
                <a:ext cx="228305" cy="394416"/>
              </a:xfrm>
              <a:prstGeom prst="straightConnector1">
                <a:avLst/>
              </a:prstGeom>
              <a:ln w="28575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C77F9192-72FA-C22E-BC32-B0F0220B5731}"/>
                  </a:ext>
                </a:extLst>
              </p:cNvPr>
              <p:cNvGrpSpPr/>
              <p:nvPr/>
            </p:nvGrpSpPr>
            <p:grpSpPr>
              <a:xfrm>
                <a:off x="2464397" y="1297193"/>
                <a:ext cx="5185188" cy="640080"/>
                <a:chOff x="2510117" y="1297193"/>
                <a:chExt cx="5185188" cy="640080"/>
              </a:xfrm>
            </p:grpSpPr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30DEFB95-3814-7233-806C-FD590623BA8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510117" y="1297193"/>
                  <a:ext cx="1280160" cy="640080"/>
                </a:xfrm>
                <a:prstGeom prst="ellipse">
                  <a:avLst/>
                </a:prstGeom>
                <a:solidFill>
                  <a:srgbClr val="F9CCAD"/>
                </a:solidFill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Genco 1</a:t>
                  </a:r>
                </a:p>
              </p:txBody>
            </p:sp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BE9FA406-6E3A-4060-61AC-2FEE8BA445DD}"/>
                    </a:ext>
                  </a:extLst>
                </p:cNvPr>
                <p:cNvGrpSpPr/>
                <p:nvPr/>
              </p:nvGrpSpPr>
              <p:grpSpPr>
                <a:xfrm>
                  <a:off x="5703945" y="1572410"/>
                  <a:ext cx="394447" cy="89647"/>
                  <a:chOff x="8686800" y="4159624"/>
                  <a:chExt cx="394447" cy="89647"/>
                </a:xfrm>
              </p:grpSpPr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FA33298E-8A5F-8863-0C51-401C6A5736D7}"/>
                      </a:ext>
                    </a:extLst>
                  </p:cNvPr>
                  <p:cNvSpPr/>
                  <p:nvPr/>
                </p:nvSpPr>
                <p:spPr>
                  <a:xfrm>
                    <a:off x="8686800" y="4159624"/>
                    <a:ext cx="89647" cy="8964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ED768042-4E58-3C96-ADFC-B0596C52E9DE}"/>
                      </a:ext>
                    </a:extLst>
                  </p:cNvPr>
                  <p:cNvSpPr/>
                  <p:nvPr/>
                </p:nvSpPr>
                <p:spPr>
                  <a:xfrm>
                    <a:off x="8839200" y="4159624"/>
                    <a:ext cx="89647" cy="8964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5654E831-CC3C-29C8-71E9-4B99720E784B}"/>
                      </a:ext>
                    </a:extLst>
                  </p:cNvPr>
                  <p:cNvSpPr/>
                  <p:nvPr/>
                </p:nvSpPr>
                <p:spPr>
                  <a:xfrm>
                    <a:off x="8991600" y="4159624"/>
                    <a:ext cx="89647" cy="8964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</p:grpSp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87070753-2E9A-4F8D-C589-4EE2E8C6CD97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107031" y="1297193"/>
                  <a:ext cx="1280160" cy="640080"/>
                </a:xfrm>
                <a:prstGeom prst="ellipse">
                  <a:avLst/>
                </a:prstGeom>
                <a:solidFill>
                  <a:srgbClr val="F9CCAD"/>
                </a:solidFill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Genco 2</a:t>
                  </a:r>
                </a:p>
              </p:txBody>
            </p: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0C5EEAD1-647E-8FF6-5309-F6CCE6B4F747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415145" y="1297193"/>
                  <a:ext cx="1280160" cy="640080"/>
                </a:xfrm>
                <a:prstGeom prst="ellipse">
                  <a:avLst/>
                </a:prstGeom>
                <a:solidFill>
                  <a:srgbClr val="F9CCAD"/>
                </a:solidFill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Genco N</a:t>
                  </a:r>
                </a:p>
              </p:txBody>
            </p:sp>
          </p:grp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A6F06D4-5195-2449-9061-1F6B0345BB40}"/>
                </a:ext>
              </a:extLst>
            </p:cNvPr>
            <p:cNvGrpSpPr/>
            <p:nvPr/>
          </p:nvGrpSpPr>
          <p:grpSpPr>
            <a:xfrm>
              <a:off x="2464397" y="2890789"/>
              <a:ext cx="5185188" cy="1154264"/>
              <a:chOff x="2464397" y="2890789"/>
              <a:chExt cx="5185188" cy="1154264"/>
            </a:xfrm>
          </p:grpSpPr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DAD3C6E9-4939-5DEF-0DC0-3475F30E9FBD}"/>
                  </a:ext>
                </a:extLst>
              </p:cNvPr>
              <p:cNvCxnSpPr>
                <a:cxnSpLocks/>
                <a:stCxn id="2" idx="5"/>
                <a:endCxn id="14" idx="0"/>
              </p:cNvCxnSpPr>
              <p:nvPr/>
            </p:nvCxnSpPr>
            <p:spPr>
              <a:xfrm>
                <a:off x="6781200" y="2890789"/>
                <a:ext cx="228305" cy="514184"/>
              </a:xfrm>
              <a:prstGeom prst="straightConnector1">
                <a:avLst/>
              </a:prstGeom>
              <a:ln w="28575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8D273150-AEAE-57E9-FDB5-085E1C50F5D3}"/>
                  </a:ext>
                </a:extLst>
              </p:cNvPr>
              <p:cNvCxnSpPr>
                <a:cxnSpLocks/>
                <a:endCxn id="12" idx="0"/>
              </p:cNvCxnSpPr>
              <p:nvPr/>
            </p:nvCxnSpPr>
            <p:spPr>
              <a:xfrm flipH="1">
                <a:off x="4701391" y="3014490"/>
                <a:ext cx="274442" cy="390483"/>
              </a:xfrm>
              <a:prstGeom prst="straightConnector1">
                <a:avLst/>
              </a:prstGeom>
              <a:ln w="28575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F6EAB03B-29F9-46CD-3B7F-6BE7A26457EB}"/>
                  </a:ext>
                </a:extLst>
              </p:cNvPr>
              <p:cNvCxnSpPr>
                <a:cxnSpLocks/>
                <a:stCxn id="2" idx="3"/>
                <a:endCxn id="7" idx="0"/>
              </p:cNvCxnSpPr>
              <p:nvPr/>
            </p:nvCxnSpPr>
            <p:spPr>
              <a:xfrm flipH="1">
                <a:off x="3104477" y="2890789"/>
                <a:ext cx="228305" cy="514184"/>
              </a:xfrm>
              <a:prstGeom prst="straightConnector1">
                <a:avLst/>
              </a:prstGeom>
              <a:ln w="28575"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AD0CCACC-3DB4-166A-C3A6-BFD6BC552D09}"/>
                  </a:ext>
                </a:extLst>
              </p:cNvPr>
              <p:cNvGrpSpPr/>
              <p:nvPr/>
            </p:nvGrpSpPr>
            <p:grpSpPr>
              <a:xfrm>
                <a:off x="2464397" y="3404973"/>
                <a:ext cx="5185188" cy="640080"/>
                <a:chOff x="2418677" y="4493109"/>
                <a:chExt cx="5185188" cy="640080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4E5807BB-EE03-6F54-318F-A0C20E092916}"/>
                    </a:ext>
                  </a:extLst>
                </p:cNvPr>
                <p:cNvGrpSpPr/>
                <p:nvPr/>
              </p:nvGrpSpPr>
              <p:grpSpPr>
                <a:xfrm>
                  <a:off x="5612505" y="4768326"/>
                  <a:ext cx="394447" cy="89647"/>
                  <a:chOff x="8686800" y="4159624"/>
                  <a:chExt cx="394447" cy="89647"/>
                </a:xfrm>
              </p:grpSpPr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38094B0F-7D63-5954-C59C-931F14628441}"/>
                      </a:ext>
                    </a:extLst>
                  </p:cNvPr>
                  <p:cNvSpPr/>
                  <p:nvPr/>
                </p:nvSpPr>
                <p:spPr>
                  <a:xfrm>
                    <a:off x="8686800" y="4159624"/>
                    <a:ext cx="89647" cy="8964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2CE9706B-573A-0301-A493-2D75C64DC1DB}"/>
                      </a:ext>
                    </a:extLst>
                  </p:cNvPr>
                  <p:cNvSpPr/>
                  <p:nvPr/>
                </p:nvSpPr>
                <p:spPr>
                  <a:xfrm>
                    <a:off x="8839200" y="4159624"/>
                    <a:ext cx="89647" cy="8964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07516291-ED61-F301-53C8-307F3A2DB0BF}"/>
                      </a:ext>
                    </a:extLst>
                  </p:cNvPr>
                  <p:cNvSpPr/>
                  <p:nvPr/>
                </p:nvSpPr>
                <p:spPr>
                  <a:xfrm>
                    <a:off x="8991600" y="4159624"/>
                    <a:ext cx="89647" cy="8964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rIns="0" rtlCol="0" anchor="ctr"/>
                  <a:lstStyle/>
                  <a:p>
                    <a:pPr algn="ctr"/>
                    <a:endParaRPr lang="en-US" sz="1600"/>
                  </a:p>
                </p:txBody>
              </p:sp>
            </p:grp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CE7AFEA9-1B66-5E5F-A565-F134FD05E7F9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418677" y="4493109"/>
                  <a:ext cx="1280160" cy="640080"/>
                </a:xfrm>
                <a:prstGeom prst="ellipse">
                  <a:avLst/>
                </a:prstGeom>
                <a:solidFill>
                  <a:srgbClr val="C7AADD"/>
                </a:solidFill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Retailer A</a:t>
                  </a:r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7E35CE00-BE68-9412-B249-59F443A1234F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015591" y="4493109"/>
                  <a:ext cx="1280160" cy="640080"/>
                </a:xfrm>
                <a:prstGeom prst="ellipse">
                  <a:avLst/>
                </a:prstGeom>
                <a:solidFill>
                  <a:srgbClr val="C7AADD"/>
                </a:solidFill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Retailer B</a:t>
                  </a:r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7821C299-F7DF-058E-2205-A8061B46BF8F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323705" y="4493109"/>
                  <a:ext cx="1280160" cy="640080"/>
                </a:xfrm>
                <a:prstGeom prst="ellipse">
                  <a:avLst/>
                </a:prstGeom>
                <a:solidFill>
                  <a:srgbClr val="C7AADD"/>
                </a:solidFill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Retailer M</a:t>
                  </a:r>
                </a:p>
              </p:txBody>
            </p:sp>
          </p:grpSp>
        </p:grp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EE011138-66A0-74F5-7912-6B378787BD2E}"/>
                </a:ext>
              </a:extLst>
            </p:cNvPr>
            <p:cNvCxnSpPr>
              <a:cxnSpLocks/>
              <a:stCxn id="14" idx="4"/>
              <a:endCxn id="15" idx="7"/>
            </p:cNvCxnSpPr>
            <p:nvPr/>
          </p:nvCxnSpPr>
          <p:spPr>
            <a:xfrm flipH="1">
              <a:off x="6781200" y="4045053"/>
              <a:ext cx="228305" cy="354792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DDE1CCE-677D-3731-A921-9A7B72F2B98D}"/>
                </a:ext>
              </a:extLst>
            </p:cNvPr>
            <p:cNvCxnSpPr>
              <a:cxnSpLocks/>
              <a:stCxn id="12" idx="4"/>
              <a:endCxn id="15" idx="0"/>
            </p:cNvCxnSpPr>
            <p:nvPr/>
          </p:nvCxnSpPr>
          <p:spPr>
            <a:xfrm>
              <a:off x="4701391" y="4045053"/>
              <a:ext cx="355600" cy="238998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E7C1AAD8-A856-6284-8857-7727B6026A59}"/>
                </a:ext>
              </a:extLst>
            </p:cNvPr>
            <p:cNvCxnSpPr>
              <a:cxnSpLocks/>
              <a:stCxn id="7" idx="4"/>
              <a:endCxn id="15" idx="1"/>
            </p:cNvCxnSpPr>
            <p:nvPr/>
          </p:nvCxnSpPr>
          <p:spPr>
            <a:xfrm>
              <a:off x="3104477" y="4045053"/>
              <a:ext cx="228305" cy="354792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DA8ACCD6-3989-8337-CC6E-C2FA99C5D06C}"/>
                </a:ext>
              </a:extLst>
            </p:cNvPr>
            <p:cNvGrpSpPr/>
            <p:nvPr/>
          </p:nvGrpSpPr>
          <p:grpSpPr>
            <a:xfrm>
              <a:off x="5718506" y="5675250"/>
              <a:ext cx="394447" cy="89647"/>
              <a:chOff x="8686800" y="4159624"/>
              <a:chExt cx="394447" cy="89647"/>
            </a:xfrm>
          </p:grpSpPr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122AF25A-FCE0-F6CE-7FC7-A3D066A36AE4}"/>
                  </a:ext>
                </a:extLst>
              </p:cNvPr>
              <p:cNvSpPr/>
              <p:nvPr/>
            </p:nvSpPr>
            <p:spPr>
              <a:xfrm>
                <a:off x="8686800" y="4159624"/>
                <a:ext cx="89647" cy="896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699D7A91-1593-F567-E936-75286F3871CC}"/>
                  </a:ext>
                </a:extLst>
              </p:cNvPr>
              <p:cNvSpPr/>
              <p:nvPr/>
            </p:nvSpPr>
            <p:spPr>
              <a:xfrm>
                <a:off x="8839200" y="4159624"/>
                <a:ext cx="89647" cy="896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37ACB2FA-17C1-DC30-87AB-98C1AAE83484}"/>
                  </a:ext>
                </a:extLst>
              </p:cNvPr>
              <p:cNvSpPr/>
              <p:nvPr/>
            </p:nvSpPr>
            <p:spPr>
              <a:xfrm>
                <a:off x="8991600" y="4159624"/>
                <a:ext cx="89647" cy="8964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E592AC7-BA4A-CE23-3C24-5009020539E4}"/>
                </a:ext>
              </a:extLst>
            </p:cNvPr>
            <p:cNvSpPr>
              <a:spLocks/>
            </p:cNvSpPr>
            <p:nvPr/>
          </p:nvSpPr>
          <p:spPr>
            <a:xfrm>
              <a:off x="2379770" y="5400033"/>
              <a:ext cx="1449413" cy="64008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Consumer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893799E5-C802-C512-447D-A49B523B1488}"/>
                </a:ext>
              </a:extLst>
            </p:cNvPr>
            <p:cNvSpPr>
              <a:spLocks/>
            </p:cNvSpPr>
            <p:nvPr/>
          </p:nvSpPr>
          <p:spPr>
            <a:xfrm>
              <a:off x="3994274" y="5400033"/>
              <a:ext cx="1449413" cy="64008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Consumer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D65DC47A-4334-ADD7-73CC-93B0A60A3196}"/>
                </a:ext>
              </a:extLst>
            </p:cNvPr>
            <p:cNvSpPr>
              <a:spLocks/>
            </p:cNvSpPr>
            <p:nvPr/>
          </p:nvSpPr>
          <p:spPr>
            <a:xfrm>
              <a:off x="6287188" y="5400033"/>
              <a:ext cx="1449413" cy="64008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Consumer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742021B-2345-BBF0-DDC9-FFA1C9806987}"/>
                </a:ext>
              </a:extLst>
            </p:cNvPr>
            <p:cNvSpPr/>
            <p:nvPr/>
          </p:nvSpPr>
          <p:spPr>
            <a:xfrm>
              <a:off x="2618591" y="4284051"/>
              <a:ext cx="4876800" cy="790688"/>
            </a:xfrm>
            <a:prstGeom prst="ellipse">
              <a:avLst/>
            </a:prstGeom>
            <a:solidFill>
              <a:srgbClr val="C5E0B4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Retail Market and 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Distribution Networks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96B67AB-F0D4-5FEE-388A-6135C89E57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96503" y="4134940"/>
              <a:ext cx="1097280" cy="10972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Discos</a:t>
              </a:r>
            </a:p>
          </p:txBody>
        </p:sp>
        <p:sp>
          <p:nvSpPr>
            <p:cNvPr id="21" name="Left Arrow 20">
              <a:extLst>
                <a:ext uri="{FF2B5EF4-FFF2-40B4-BE49-F238E27FC236}">
                  <a16:creationId xmlns:a16="http://schemas.microsoft.com/office/drawing/2014/main" id="{04D68C22-DB2B-BE25-788D-4DCB0DB18B1B}"/>
                </a:ext>
              </a:extLst>
            </p:cNvPr>
            <p:cNvSpPr/>
            <p:nvPr/>
          </p:nvSpPr>
          <p:spPr>
            <a:xfrm>
              <a:off x="7526347" y="4517733"/>
              <a:ext cx="502022" cy="331694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9FEF338-FA0B-BEF0-157A-A21DAFF7C41B}"/>
                </a:ext>
              </a:extLst>
            </p:cNvPr>
            <p:cNvCxnSpPr>
              <a:cxnSpLocks/>
              <a:stCxn id="15" idx="3"/>
              <a:endCxn id="52" idx="0"/>
            </p:cNvCxnSpPr>
            <p:nvPr/>
          </p:nvCxnSpPr>
          <p:spPr>
            <a:xfrm flipH="1">
              <a:off x="3104477" y="4958945"/>
              <a:ext cx="228305" cy="441088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3FADFFA-2858-75BE-1D98-0ADA6609CAC3}"/>
                </a:ext>
              </a:extLst>
            </p:cNvPr>
            <p:cNvCxnSpPr>
              <a:cxnSpLocks/>
              <a:stCxn id="15" idx="4"/>
              <a:endCxn id="63" idx="0"/>
            </p:cNvCxnSpPr>
            <p:nvPr/>
          </p:nvCxnSpPr>
          <p:spPr>
            <a:xfrm flipH="1">
              <a:off x="4718981" y="5074739"/>
              <a:ext cx="338010" cy="325294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79D5F4F-9F2B-72F4-ED98-A52E25F12A0D}"/>
                </a:ext>
              </a:extLst>
            </p:cNvPr>
            <p:cNvCxnSpPr>
              <a:cxnSpLocks/>
              <a:stCxn id="15" idx="5"/>
              <a:endCxn id="64" idx="0"/>
            </p:cNvCxnSpPr>
            <p:nvPr/>
          </p:nvCxnSpPr>
          <p:spPr>
            <a:xfrm>
              <a:off x="6781200" y="4958945"/>
              <a:ext cx="230695" cy="441088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itle 28">
            <a:extLst>
              <a:ext uri="{FF2B5EF4-FFF2-40B4-BE49-F238E27FC236}">
                <a16:creationId xmlns:a16="http://schemas.microsoft.com/office/drawing/2014/main" id="{B0CBE73D-577D-9F4B-F087-214591E19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Retail market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1C0539A-AD66-FEA9-A2E1-38FEB481C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2023 Daniel Kirschen</a:t>
            </a:r>
            <a:endParaRPr lang="en-US" dirty="0"/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29A38C11-FABD-F56A-73CD-D0AB57785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646A6-6B76-9347-9EA0-ECEE7D8FD72D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939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libri" charset="0"/>
                <a:ea typeface="ＭＳ Ｐゴシック" charset="0"/>
                <a:cs typeface="ＭＳ Ｐゴシック" charset="0"/>
              </a:rPr>
              <a:t>Possible variants on vertical integration</a:t>
            </a:r>
          </a:p>
        </p:txBody>
      </p:sp>
      <p:sp>
        <p:nvSpPr>
          <p:cNvPr id="5122" name="Rectangle 1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Calibri" charset="0"/>
                <a:ea typeface="ＭＳ Ｐゴシック" charset="0"/>
                <a:cs typeface="ＭＳ Ｐゴシック" charset="0"/>
              </a:rPr>
              <a:t>One entity handles generation and transmission</a:t>
            </a:r>
          </a:p>
          <a:p>
            <a:r>
              <a:rPr lang="en-GB" dirty="0">
                <a:latin typeface="Calibri" charset="0"/>
                <a:ea typeface="ＭＳ Ｐゴシック" charset="0"/>
                <a:cs typeface="ＭＳ Ｐゴシック" charset="0"/>
              </a:rPr>
              <a:t>Other entities handle distribution and retail</a:t>
            </a:r>
          </a:p>
          <a:p>
            <a:r>
              <a:rPr lang="en-GB" dirty="0">
                <a:latin typeface="Calibri" charset="0"/>
                <a:ea typeface="ＭＳ Ｐゴシック" charset="0"/>
                <a:cs typeface="ＭＳ Ｐゴシック" charset="0"/>
              </a:rPr>
              <a:t>Example from the Pacific Northwest:</a:t>
            </a:r>
          </a:p>
          <a:p>
            <a:pPr lvl="1"/>
            <a:r>
              <a:rPr lang="en-GB" dirty="0">
                <a:latin typeface="Calibri" charset="0"/>
                <a:ea typeface="ＭＳ Ｐゴシック" charset="0"/>
                <a:cs typeface="ＭＳ Ｐゴシック" charset="0"/>
              </a:rPr>
              <a:t>Generation and transmission:</a:t>
            </a:r>
          </a:p>
          <a:p>
            <a:pPr lvl="2"/>
            <a:r>
              <a:rPr lang="en-GB" dirty="0">
                <a:latin typeface="Calibri" charset="0"/>
                <a:ea typeface="ＭＳ Ｐゴシック" charset="0"/>
                <a:cs typeface="ＭＳ Ｐゴシック" charset="0"/>
              </a:rPr>
              <a:t>Bonneville Power Administration (BPA)</a:t>
            </a:r>
          </a:p>
          <a:p>
            <a:pPr lvl="1"/>
            <a:r>
              <a:rPr lang="en-GB" dirty="0">
                <a:latin typeface="Calibri" charset="0"/>
                <a:ea typeface="ＭＳ Ｐゴシック" charset="0"/>
                <a:cs typeface="ＭＳ Ｐゴシック" charset="0"/>
              </a:rPr>
              <a:t>Distribution and retail</a:t>
            </a:r>
          </a:p>
          <a:p>
            <a:pPr lvl="2"/>
            <a:r>
              <a:rPr lang="en-GB" dirty="0">
                <a:latin typeface="Calibri" charset="0"/>
                <a:ea typeface="ＭＳ Ｐゴシック" charset="0"/>
                <a:cs typeface="ＭＳ Ｐゴシック" charset="0"/>
              </a:rPr>
              <a:t>Municipal utilities</a:t>
            </a:r>
          </a:p>
          <a:p>
            <a:pPr lvl="2"/>
            <a:r>
              <a:rPr lang="en-GB" dirty="0">
                <a:latin typeface="Calibri" charset="0"/>
                <a:ea typeface="ＭＳ Ｐゴシック" charset="0"/>
                <a:cs typeface="ＭＳ Ｐゴシック" charset="0"/>
              </a:rPr>
              <a:t>Rural electricity cooperatives</a:t>
            </a:r>
          </a:p>
          <a:p>
            <a:pPr lvl="2"/>
            <a:r>
              <a:rPr lang="en-GB" dirty="0">
                <a:latin typeface="Calibri" charset="0"/>
                <a:ea typeface="ＭＳ Ｐゴシック" charset="0"/>
                <a:cs typeface="ＭＳ Ｐゴシック" charset="0"/>
              </a:rPr>
              <a:t>Public utility districts</a:t>
            </a:r>
          </a:p>
          <a:p>
            <a:r>
              <a:rPr lang="en-GB" dirty="0">
                <a:latin typeface="Calibri" charset="0"/>
                <a:ea typeface="ＭＳ Ｐゴシック" charset="0"/>
                <a:cs typeface="ＭＳ Ｐゴシック" charset="0"/>
              </a:rPr>
              <a:t>Example of hybrid:</a:t>
            </a:r>
          </a:p>
          <a:p>
            <a:pPr lvl="1"/>
            <a:r>
              <a:rPr lang="en-GB" dirty="0">
                <a:latin typeface="Calibri" charset="0"/>
                <a:ea typeface="ＭＳ Ｐゴシック" charset="0"/>
                <a:cs typeface="ＭＳ Ｐゴシック" charset="0"/>
              </a:rPr>
              <a:t>Seattle City Light is vertically integrated but buys power from BPA</a:t>
            </a:r>
          </a:p>
          <a:p>
            <a:pPr lvl="1"/>
            <a:endParaRPr lang="en-GB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8865426" y="1234089"/>
            <a:ext cx="2751584" cy="3820616"/>
            <a:chOff x="5472504" y="980728"/>
            <a:chExt cx="2751584" cy="3820616"/>
          </a:xfrm>
        </p:grpSpPr>
        <p:sp>
          <p:nvSpPr>
            <p:cNvPr id="241666" name="Rectangle 2"/>
            <p:cNvSpPr>
              <a:spLocks noChangeArrowheads="1"/>
            </p:cNvSpPr>
            <p:nvPr/>
          </p:nvSpPr>
          <p:spPr bwMode="auto">
            <a:xfrm>
              <a:off x="5472504" y="980728"/>
              <a:ext cx="2751584" cy="38206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n w="57150" cmpd="sng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41669" name="Text Box 5"/>
            <p:cNvSpPr txBox="1">
              <a:spLocks noChangeArrowheads="1"/>
            </p:cNvSpPr>
            <p:nvPr/>
          </p:nvSpPr>
          <p:spPr bwMode="auto">
            <a:xfrm>
              <a:off x="5538713" y="1059696"/>
              <a:ext cx="2609850" cy="914400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ffectLst/>
          </p:spPr>
          <p:txBody>
            <a:bodyPr anchor="ctr" anchorCtr="1"/>
            <a:lstStyle/>
            <a:p>
              <a:pPr algn="ctr">
                <a:defRPr/>
              </a:pPr>
              <a:r>
                <a:rPr lang="en-US"/>
                <a:t>Generation</a:t>
              </a:r>
            </a:p>
          </p:txBody>
        </p:sp>
        <p:sp>
          <p:nvSpPr>
            <p:cNvPr id="241670" name="Text Box 6"/>
            <p:cNvSpPr txBox="1">
              <a:spLocks noChangeArrowheads="1"/>
            </p:cNvSpPr>
            <p:nvPr/>
          </p:nvSpPr>
          <p:spPr bwMode="auto">
            <a:xfrm>
              <a:off x="5538713" y="1974096"/>
              <a:ext cx="2609850" cy="914400"/>
            </a:xfrm>
            <a:prstGeom prst="rect">
              <a:avLst/>
            </a:prstGeom>
            <a:solidFill>
              <a:srgbClr val="00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algn="ctr">
                <a:defRPr/>
              </a:pPr>
              <a:r>
                <a:rPr lang="en-US"/>
                <a:t>Transmission</a:t>
              </a:r>
            </a:p>
          </p:txBody>
        </p:sp>
        <p:sp>
          <p:nvSpPr>
            <p:cNvPr id="241671" name="Text Box 7"/>
            <p:cNvSpPr txBox="1">
              <a:spLocks noChangeArrowheads="1"/>
            </p:cNvSpPr>
            <p:nvPr/>
          </p:nvSpPr>
          <p:spPr bwMode="auto">
            <a:xfrm>
              <a:off x="5538713" y="2888496"/>
              <a:ext cx="2609850" cy="914400"/>
            </a:xfrm>
            <a:prstGeom prst="rect">
              <a:avLst/>
            </a:prstGeom>
            <a:solidFill>
              <a:srgbClr val="FF99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 anchorCtr="1"/>
            <a:lstStyle/>
            <a:p>
              <a:pPr algn="ctr">
                <a:defRPr/>
              </a:pPr>
              <a:r>
                <a:rPr lang="en-US"/>
                <a:t>Distribution</a:t>
              </a:r>
            </a:p>
          </p:txBody>
        </p:sp>
        <p:sp>
          <p:nvSpPr>
            <p:cNvPr id="241672" name="Text Box 8"/>
            <p:cNvSpPr txBox="1">
              <a:spLocks noChangeArrowheads="1"/>
            </p:cNvSpPr>
            <p:nvPr/>
          </p:nvSpPr>
          <p:spPr bwMode="auto">
            <a:xfrm>
              <a:off x="5540301" y="3802896"/>
              <a:ext cx="2609850" cy="914400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ffectLst/>
          </p:spPr>
          <p:txBody>
            <a:bodyPr anchor="ctr" anchorCtr="1"/>
            <a:lstStyle/>
            <a:p>
              <a:pPr algn="ctr">
                <a:defRPr/>
              </a:pPr>
              <a:r>
                <a:rPr lang="en-US" dirty="0"/>
                <a:t>Retail</a:t>
              </a:r>
            </a:p>
          </p:txBody>
        </p:sp>
      </p:grpSp>
      <p:sp>
        <p:nvSpPr>
          <p:cNvPr id="6" name="Oval 5"/>
          <p:cNvSpPr/>
          <p:nvPr/>
        </p:nvSpPr>
        <p:spPr>
          <a:xfrm>
            <a:off x="9045042" y="5914609"/>
            <a:ext cx="2448272" cy="86409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</a:t>
            </a:r>
          </a:p>
        </p:txBody>
      </p:sp>
      <p:sp>
        <p:nvSpPr>
          <p:cNvPr id="7" name="Up-Down Arrow 6"/>
          <p:cNvSpPr/>
          <p:nvPr/>
        </p:nvSpPr>
        <p:spPr>
          <a:xfrm>
            <a:off x="10053154" y="5122521"/>
            <a:ext cx="432048" cy="720080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79E60E-46CF-7467-BD1D-C91BD0A42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2023 Daniel Kirschen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AA96B2-9631-026E-DAA0-8D2DBBBB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646A6-6B76-9347-9EA0-ECEE7D8FD72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2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utilities in the United States</a:t>
            </a: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4544759"/>
              </p:ext>
            </p:extLst>
          </p:nvPr>
        </p:nvGraphicFramePr>
        <p:xfrm>
          <a:off x="838200" y="2089959"/>
          <a:ext cx="10515597" cy="355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Investor-owned Companies</a:t>
                      </a:r>
                    </a:p>
                  </a:txBody>
                  <a:tcPr marL="38100" marR="38100" marT="38100" marB="3810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265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Municipal Systems</a:t>
                      </a:r>
                    </a:p>
                  </a:txBody>
                  <a:tcPr marL="38100" marR="38100" marT="38100" marB="3810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1,818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Public Power Districts</a:t>
                      </a:r>
                    </a:p>
                  </a:txBody>
                  <a:tcPr marL="38100" marR="38100" marT="38100" marB="3810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75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State</a:t>
                      </a:r>
                    </a:p>
                  </a:txBody>
                  <a:tcPr marL="38100" marR="38100" marT="38100" marB="3810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68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County Systems</a:t>
                      </a:r>
                    </a:p>
                  </a:txBody>
                  <a:tcPr marL="38100" marR="38100" marT="38100" marB="3810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5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Rural Electric Co-Ops</a:t>
                      </a:r>
                    </a:p>
                  </a:txBody>
                  <a:tcPr marL="38100" marR="38100" marT="38100" marB="3810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</a:rPr>
                        <a:t>922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U.S. Government</a:t>
                      </a:r>
                    </a:p>
                  </a:txBody>
                  <a:tcPr marL="38100" marR="38100" marT="38100" marB="3810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37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1904E6-D3B4-AED5-1306-017A4001F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2023 Daniel Kirschen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1A402A-B609-DDF4-7074-1C15AA0D3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646A6-6B76-9347-9EA0-ECEE7D8FD72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26692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6" id="{EA742268-DC5C-4440-B99F-8BB9546A6F44}" vid="{071B0C7E-FC86-E94B-9D8C-B774D0F619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Custom Design</Template>
  <TotalTime>2153</TotalTime>
  <Words>4620</Words>
  <Application>Microsoft Macintosh PowerPoint</Application>
  <PresentationFormat>Widescreen</PresentationFormat>
  <Paragraphs>1289</Paragraphs>
  <Slides>77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4" baseType="lpstr">
      <vt:lpstr>Arial</vt:lpstr>
      <vt:lpstr>Calibri</vt:lpstr>
      <vt:lpstr>Calibri Light</vt:lpstr>
      <vt:lpstr>Cambria Math</vt:lpstr>
      <vt:lpstr>Times New Roman</vt:lpstr>
      <vt:lpstr>Wingdings</vt:lpstr>
      <vt:lpstr>Custom Design</vt:lpstr>
      <vt:lpstr>Chapter 12: Introduction to Electricity Markets</vt:lpstr>
      <vt:lpstr>Traditional electric utility model</vt:lpstr>
      <vt:lpstr>Why vertical integration?</vt:lpstr>
      <vt:lpstr>Why monopolies?</vt:lpstr>
      <vt:lpstr>Example 1: Seattle City Light</vt:lpstr>
      <vt:lpstr>Example 2: Puget Sound Energy</vt:lpstr>
      <vt:lpstr>Example 3: BC Hydro</vt:lpstr>
      <vt:lpstr>Possible variants on vertical integration</vt:lpstr>
      <vt:lpstr>Types of utilities in the United States</vt:lpstr>
      <vt:lpstr>Regulation</vt:lpstr>
      <vt:lpstr>The “Regulatory Compact”</vt:lpstr>
      <vt:lpstr>Rate of return regulation</vt:lpstr>
      <vt:lpstr>Monopolies are inefficient</vt:lpstr>
      <vt:lpstr>Could the regulators do better?</vt:lpstr>
      <vt:lpstr>Problems with public monopolies</vt:lpstr>
      <vt:lpstr>Things bad governments do…</vt:lpstr>
      <vt:lpstr>Why introduce electricity markets?</vt:lpstr>
      <vt:lpstr>Unbundling</vt:lpstr>
      <vt:lpstr>Where can we introduce competition?</vt:lpstr>
      <vt:lpstr>Wholesale electricity markets in the US</vt:lpstr>
      <vt:lpstr>Fundamentals of Markets</vt:lpstr>
      <vt:lpstr>What are markets?</vt:lpstr>
      <vt:lpstr>Example: market for T-shirts</vt:lpstr>
      <vt:lpstr>Manufacturer’s perspective</vt:lpstr>
      <vt:lpstr>Typical marginal cost function</vt:lpstr>
      <vt:lpstr>Optimal production level</vt:lpstr>
      <vt:lpstr>Inverse supply function</vt:lpstr>
      <vt:lpstr>Inverse supply function</vt:lpstr>
      <vt:lpstr>Consumer’s perspective</vt:lpstr>
      <vt:lpstr>Demand and inverse demand functions</vt:lpstr>
      <vt:lpstr>Market equilibrium</vt:lpstr>
      <vt:lpstr>Market equilibrium</vt:lpstr>
      <vt:lpstr>Example 12.1: Market equilibrium</vt:lpstr>
      <vt:lpstr>Structure of a wholesale electricity market</vt:lpstr>
      <vt:lpstr>Trading vs. physics</vt:lpstr>
      <vt:lpstr>Trading vs. physics</vt:lpstr>
      <vt:lpstr>Types of electricity trading</vt:lpstr>
      <vt:lpstr>Centralized trading: supply side</vt:lpstr>
      <vt:lpstr>Example: supply curve in a centralized market</vt:lpstr>
      <vt:lpstr>Centralized trading: demand side</vt:lpstr>
      <vt:lpstr>Example: demand curve in a centralized market</vt:lpstr>
      <vt:lpstr>Centralized trading: clearing</vt:lpstr>
      <vt:lpstr>Example: centralized market clearing</vt:lpstr>
      <vt:lpstr>Centralized trading: settlement</vt:lpstr>
      <vt:lpstr>Example: centralized market settlement</vt:lpstr>
      <vt:lpstr>Example: centralized market settlement</vt:lpstr>
      <vt:lpstr>Bidding in a centralized market</vt:lpstr>
      <vt:lpstr>Bidding in centralized markets</vt:lpstr>
      <vt:lpstr>Example: extreme offers</vt:lpstr>
      <vt:lpstr>Example: demand side bidding</vt:lpstr>
      <vt:lpstr>Replacing the demand curve by a load forecast</vt:lpstr>
      <vt:lpstr>Variation of the load over a day</vt:lpstr>
      <vt:lpstr>Discretized variation of the load over a day</vt:lpstr>
      <vt:lpstr>Market clearing for each hour</vt:lpstr>
      <vt:lpstr>Example: time-varying market prices</vt:lpstr>
      <vt:lpstr>Example: time-varying market prices</vt:lpstr>
      <vt:lpstr>Example: Price-duration curve for ISO-NE in 2022</vt:lpstr>
      <vt:lpstr>Effect of transmission capacity limits</vt:lpstr>
      <vt:lpstr>Locational marginal pricing</vt:lpstr>
      <vt:lpstr>Example: locational marginal pricing</vt:lpstr>
      <vt:lpstr>Example: locational marginal pricing</vt:lpstr>
      <vt:lpstr>Example: locational marginal pricing</vt:lpstr>
      <vt:lpstr>Example: locational marginal pricing</vt:lpstr>
      <vt:lpstr>Example: locational marginal pricing</vt:lpstr>
      <vt:lpstr>Locational marginal pricing (LMP)</vt:lpstr>
      <vt:lpstr>Examples of locational marginal prices</vt:lpstr>
      <vt:lpstr>Day-ahead market</vt:lpstr>
      <vt:lpstr>Day-ahead market based on unit commitment</vt:lpstr>
      <vt:lpstr>Problem with day-ahead market</vt:lpstr>
      <vt:lpstr>Balancing market</vt:lpstr>
      <vt:lpstr>Two-settlement market</vt:lpstr>
      <vt:lpstr>Example: Two-settlement market</vt:lpstr>
      <vt:lpstr>Example: Two-settlement market</vt:lpstr>
      <vt:lpstr>Example: Two-settlement market</vt:lpstr>
      <vt:lpstr>Ancillary services</vt:lpstr>
      <vt:lpstr>Ancillary services</vt:lpstr>
      <vt:lpstr>Retail market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12: Introduction to Electricity Markets</dc:title>
  <dc:creator>Daniel S Kirschen</dc:creator>
  <cp:lastModifiedBy>Daniel S Kirschen</cp:lastModifiedBy>
  <cp:revision>51</cp:revision>
  <cp:lastPrinted>2017-06-02T21:50:04Z</cp:lastPrinted>
  <dcterms:created xsi:type="dcterms:W3CDTF">2024-02-26T18:59:09Z</dcterms:created>
  <dcterms:modified xsi:type="dcterms:W3CDTF">2024-03-06T19:07:38Z</dcterms:modified>
</cp:coreProperties>
</file>