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58DF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 varScale="1">
        <p:scale>
          <a:sx n="66" d="100"/>
          <a:sy n="66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3F4F1-CE13-4801-BC04-7E6FDC8450A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929A-CBFE-499C-AFD9-AFC57D05C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1929A-CBFE-499C-AFD9-AFC57D05CB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1929A-CBFE-499C-AFD9-AFC57D05CB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5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8E0036-7113-4EFB-8A39-40E14C4737C2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9F0A4EE-63E6-43DD-A95A-DB774BA942B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137" y="1600200"/>
            <a:ext cx="71628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Freelancer work system 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800"/>
            <a:ext cx="1676399" cy="789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6400800" cy="35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38200"/>
            <a:ext cx="5791200" cy="838200"/>
          </a:xfrm>
        </p:spPr>
        <p:txBody>
          <a:bodyPr>
            <a:normAutofit/>
          </a:bodyPr>
          <a:lstStyle/>
          <a:p>
            <a:r>
              <a:rPr lang="ar-EG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أنظمة العمل الحر السابقة 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1676400" cy="762000"/>
          </a:xfrm>
        </p:spPr>
      </p:pic>
    </p:spTree>
    <p:extLst>
      <p:ext uri="{BB962C8B-B14F-4D97-AF65-F5344CB8AC3E}">
        <p14:creationId xmlns:p14="http://schemas.microsoft.com/office/powerpoint/2010/main" val="26379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الادوات المستخدمة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1752600" cy="76200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86582"/>
              </p:ext>
            </p:extLst>
          </p:nvPr>
        </p:nvGraphicFramePr>
        <p:xfrm>
          <a:off x="1066800" y="1752600"/>
          <a:ext cx="7162800" cy="473197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87600"/>
                <a:gridCol w="2387600"/>
                <a:gridCol w="2387600"/>
              </a:tblGrid>
              <a:tr h="1059226">
                <a:tc>
                  <a:txBody>
                    <a:bodyPr/>
                    <a:lstStyle/>
                    <a:p>
                      <a:endParaRPr lang="ar-EG" dirty="0" smtClean="0"/>
                    </a:p>
                    <a:p>
                      <a:r>
                        <a:rPr lang="en-US" sz="2800" dirty="0" smtClean="0"/>
                        <a:t> IDE</a:t>
                      </a:r>
                      <a:r>
                        <a:rPr lang="ar-EG" sz="2800" dirty="0" smtClean="0"/>
                        <a:t>بيئة التطوير   </a:t>
                      </a:r>
                      <a:endParaRPr lang="en-US" sz="2800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r-EG" dirty="0" smtClean="0"/>
                    </a:p>
                    <a:p>
                      <a:r>
                        <a:rPr lang="ar-EG" sz="2800" dirty="0" smtClean="0"/>
                        <a:t>الأداة البرمجية</a:t>
                      </a:r>
                      <a:r>
                        <a:rPr lang="ar-EG" sz="2800" baseline="0" dirty="0" smtClean="0"/>
                        <a:t>  </a:t>
                      </a:r>
                      <a:r>
                        <a:rPr lang="ar-EG" sz="2800" dirty="0" smtClean="0"/>
                        <a:t> </a:t>
                      </a:r>
                      <a:r>
                        <a:rPr lang="en-US" sz="2800" dirty="0" smtClean="0"/>
                        <a:t> </a:t>
                      </a:r>
                      <a:r>
                        <a:rPr lang="ar-EG" sz="2800" dirty="0" smtClean="0"/>
                        <a:t> </a:t>
                      </a:r>
                      <a:endParaRPr lang="en-US" sz="2800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r-EG" dirty="0" smtClean="0"/>
                    </a:p>
                    <a:p>
                      <a:r>
                        <a:rPr lang="ar-EG" sz="2800" dirty="0" smtClean="0"/>
                        <a:t>الأستخدام</a:t>
                      </a:r>
                      <a:r>
                        <a:rPr lang="ar-EG" sz="2800" baseline="0" dirty="0" smtClean="0"/>
                        <a:t>       </a:t>
                      </a:r>
                      <a:endParaRPr lang="en-US" sz="2800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626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FF0066"/>
                          </a:solidFill>
                        </a:rPr>
                        <a:t>Php my admin </a:t>
                      </a:r>
                      <a:endParaRPr lang="en-US" sz="2000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FF0066"/>
                          </a:solidFill>
                        </a:rPr>
                        <a:t>       My</a:t>
                      </a:r>
                      <a:r>
                        <a:rPr lang="en-US" sz="2000" baseline="0" dirty="0" smtClean="0">
                          <a:solidFill>
                            <a:srgbClr val="FF0066"/>
                          </a:solidFill>
                        </a:rPr>
                        <a:t> sql</a:t>
                      </a:r>
                      <a:endParaRPr lang="en-US" sz="2000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sz="1800" kern="1200" dirty="0" smtClean="0">
                        <a:solidFill>
                          <a:schemeClr val="dk1"/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2000" kern="1200" dirty="0" smtClean="0">
                          <a:solidFill>
                            <a:srgbClr val="FF00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أنشاء</a:t>
                      </a:r>
                      <a:r>
                        <a:rPr lang="ar-EG" sz="2000" kern="1200" baseline="0" dirty="0" smtClean="0">
                          <a:solidFill>
                            <a:srgbClr val="FF00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قاعدة البيانات       </a:t>
                      </a:r>
                      <a:endParaRPr lang="en-US" sz="2000" kern="1200" dirty="0" smtClean="0">
                        <a:solidFill>
                          <a:srgbClr val="FF0066"/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62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r-EG" dirty="0" smtClean="0"/>
                    </a:p>
                    <a:p>
                      <a:pPr algn="ctr"/>
                      <a:r>
                        <a:rPr lang="ar-EG" sz="2000" dirty="0" smtClean="0">
                          <a:solidFill>
                            <a:srgbClr val="FF0066"/>
                          </a:solidFill>
                        </a:rPr>
                        <a:t>لغة برمجة الموقع </a:t>
                      </a:r>
                      <a:r>
                        <a:rPr lang="ar-EG" sz="2000" dirty="0" smtClean="0"/>
                        <a:t>      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60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  </a:t>
                      </a:r>
                      <a:r>
                        <a:rPr lang="en-US" sz="2000" dirty="0" smtClean="0">
                          <a:solidFill>
                            <a:srgbClr val="FF0066"/>
                          </a:solidFill>
                        </a:rPr>
                        <a:t>bracket</a:t>
                      </a:r>
                      <a:endParaRPr lang="en-US" sz="2000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66"/>
                          </a:solidFill>
                        </a:rPr>
                        <a:t>Html</a:t>
                      </a:r>
                      <a:r>
                        <a:rPr lang="en-US" sz="2000" baseline="0" dirty="0" smtClean="0">
                          <a:solidFill>
                            <a:srgbClr val="FF0066"/>
                          </a:solidFill>
                        </a:rPr>
                        <a:t> , Css , Java script , Jquery , bootstrap </a:t>
                      </a:r>
                      <a:endParaRPr lang="en-US" sz="2000" dirty="0" smtClean="0">
                        <a:solidFill>
                          <a:srgbClr val="FF0066"/>
                        </a:solidFill>
                      </a:endParaRPr>
                    </a:p>
                    <a:p>
                      <a:pPr algn="ctr"/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dirty="0" smtClean="0"/>
                        <a:t> </a:t>
                      </a:r>
                    </a:p>
                    <a:p>
                      <a:pPr algn="r"/>
                      <a:r>
                        <a:rPr lang="ar-EG" sz="2000" dirty="0" smtClean="0">
                          <a:solidFill>
                            <a:srgbClr val="FF0066"/>
                          </a:solidFill>
                        </a:rPr>
                        <a:t>   تصميم وتنسيق الموقع      </a:t>
                      </a:r>
                      <a:endParaRPr lang="en-US" sz="2000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3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r-EG" dirty="0" smtClean="0"/>
                    </a:p>
                    <a:p>
                      <a:r>
                        <a:rPr lang="ar-EG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9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143000"/>
            <a:ext cx="5410200" cy="914400"/>
          </a:xfrm>
        </p:spPr>
        <p:txBody>
          <a:bodyPr/>
          <a:lstStyle/>
          <a:p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العناصر الرئيسية 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667000"/>
            <a:ext cx="1371600" cy="3124200"/>
          </a:xfrm>
        </p:spPr>
        <p:txBody>
          <a:bodyPr/>
          <a:lstStyle/>
          <a:p>
            <a:pPr marL="137160" indent="0" algn="r" rtl="1">
              <a:buNone/>
            </a:pPr>
            <a:endParaRPr lang="ar-E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28600"/>
            <a:ext cx="1752600" cy="685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86000" y="2286000"/>
            <a:ext cx="4419600" cy="4312693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المقدمة</a:t>
            </a:r>
            <a:r>
              <a:rPr lang="ar-EG" dirty="0" smtClean="0"/>
              <a:t> </a:t>
            </a:r>
            <a:r>
              <a:rPr lang="en-US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خلفية عن المشروع </a:t>
            </a:r>
            <a:r>
              <a:rPr lang="en-US" sz="2400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الأهداف</a:t>
            </a:r>
            <a:r>
              <a:rPr lang="en-US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التحديات</a:t>
            </a:r>
            <a:r>
              <a:rPr lang="en-US" sz="2400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ما تم انجازه</a:t>
            </a:r>
            <a:r>
              <a:rPr lang="en-US" sz="2400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تحليل النظام </a:t>
            </a:r>
            <a:r>
              <a:rPr lang="en-US" sz="2400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sz="2400" dirty="0" smtClean="0"/>
              <a:t>النسخة التجريبية 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9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93912"/>
            <a:ext cx="9144000" cy="6664088"/>
          </a:xfrm>
        </p:spPr>
        <p:txBody>
          <a:bodyPr>
            <a:normAutofit/>
          </a:bodyPr>
          <a:lstStyle/>
          <a:p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مقدمة</a:t>
            </a:r>
            <a: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EG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93912"/>
            <a:ext cx="1524000" cy="6442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76401" y="1828800"/>
            <a:ext cx="6019800" cy="42672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000" dirty="0" smtClean="0">
              <a:solidFill>
                <a:srgbClr val="FF0066"/>
              </a:solidFill>
            </a:endParaRPr>
          </a:p>
          <a:p>
            <a:pPr algn="ctr"/>
            <a:endParaRPr lang="ar-EG" sz="2000" dirty="0">
              <a:solidFill>
                <a:srgbClr val="FF0066"/>
              </a:solidFill>
            </a:endParaRPr>
          </a:p>
          <a:p>
            <a:pPr algn="ctr"/>
            <a:r>
              <a:rPr lang="ar-EG" sz="2000" dirty="0" smtClean="0">
                <a:solidFill>
                  <a:srgbClr val="FF0066"/>
                </a:solidFill>
              </a:rPr>
              <a:t/>
            </a:r>
            <a:br>
              <a:rPr lang="ar-EG" sz="2000" dirty="0" smtClean="0">
                <a:solidFill>
                  <a:srgbClr val="FF0066"/>
                </a:solidFill>
              </a:rPr>
            </a:b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النمو السكاني المستمر و </a:t>
            </a:r>
            <a:r>
              <a:rPr lang="ar-EG" sz="2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البطالة المتزايدة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الناجمة في</a:t>
            </a:r>
            <a:r>
              <a:rPr lang="ar-EG" sz="2000" dirty="0">
                <a:solidFill>
                  <a:schemeClr val="tx1"/>
                </a:solidFill>
              </a:rPr>
              <a:t> 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أوساط</a:t>
            </a:r>
            <a:r>
              <a:rPr lang="ar-EG" sz="2000" dirty="0">
                <a:solidFill>
                  <a:schemeClr val="tx1"/>
                </a:solidFill>
              </a:rPr>
              <a:t> 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الشباب أظهرت معاناة حقيقية في دول كثيرة من العالم ومايجدر ذكره بأن البطالة المطلقة امتدت لتشمل أصحاب الشهادات العليا ولم تقتصرعلي متوسطي التعليم أو طبقة </a:t>
            </a:r>
            <a:b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الأميين 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,هذا عدا عن نمو واضح  في فئة محدودي الدخل كتحصيل حاصل للتضخيم . </a:t>
            </a:r>
            <a:b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هذه الأسباب دفعت إلي تشجيع الأعمال الحرة سواء بشكل </a:t>
            </a:r>
            <a:r>
              <a:rPr lang="ar-EG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فردي </a:t>
            </a:r>
            <a:r>
              <a:rPr lang="ar-EG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او جماعي من خلال </a:t>
            </a:r>
            <a:r>
              <a:rPr lang="ar-EG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الانترنت</a:t>
            </a:r>
          </a:p>
          <a:p>
            <a:pPr algn="ctr"/>
            <a:endParaRPr lang="ar-E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ar-E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ar-E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1143000"/>
            <a:ext cx="6248400" cy="76200"/>
          </a:xfrm>
        </p:spPr>
        <p:txBody>
          <a:bodyPr>
            <a:normAutofit fontScale="90000"/>
          </a:bodyPr>
          <a:lstStyle/>
          <a:p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مقدمة </a:t>
            </a:r>
            <a:b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تعريف المشروع</a:t>
            </a:r>
            <a:endParaRPr lang="en-US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600200" cy="685800"/>
          </a:xfrm>
        </p:spPr>
      </p:pic>
      <p:sp>
        <p:nvSpPr>
          <p:cNvPr id="7" name="Rectangle 6"/>
          <p:cNvSpPr/>
          <p:nvPr/>
        </p:nvSpPr>
        <p:spPr>
          <a:xfrm>
            <a:off x="2781300" y="2286000"/>
            <a:ext cx="3733800" cy="4352498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Freelancer-system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2895600"/>
            <a:ext cx="2590800" cy="5334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site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3429000"/>
            <a:ext cx="2590800" cy="304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95700" y="4065326"/>
            <a:ext cx="19050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95700" y="5334000"/>
            <a:ext cx="19050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98876" y="3884495"/>
            <a:ext cx="1447800" cy="8382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طلب الخدمة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1430" y="4019124"/>
            <a:ext cx="1371600" cy="854404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مقدم الخدمة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629400" y="4308145"/>
            <a:ext cx="825121" cy="0"/>
          </a:xfrm>
          <a:prstGeom prst="straightConnector1">
            <a:avLst/>
          </a:prstGeom>
          <a:ln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52600" y="4387825"/>
            <a:ext cx="876300" cy="3555"/>
          </a:xfrm>
          <a:prstGeom prst="straightConnector1">
            <a:avLst/>
          </a:prstGeom>
          <a:ln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371600"/>
            <a:ext cx="5715000" cy="457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مقدمة</a:t>
            </a:r>
            <a:b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ar-E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31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مميزات المشروع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2400"/>
            <a:ext cx="1676399" cy="68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5946"/>
            <a:ext cx="4724400" cy="389684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791200" y="2738650"/>
            <a:ext cx="1219200" cy="6096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الوقت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39401" y="5257800"/>
            <a:ext cx="1219200" cy="6858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الدخل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414715" y="4153469"/>
            <a:ext cx="1687773" cy="761999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المواصلات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22827" y="3372134"/>
            <a:ext cx="1143000" cy="6096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التقييم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820769" y="5748393"/>
            <a:ext cx="1219200" cy="914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سوق المنافسة الكاملة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143000"/>
            <a:ext cx="5334000" cy="609600"/>
          </a:xfrm>
        </p:spPr>
        <p:txBody>
          <a:bodyPr>
            <a:normAutofit fontScale="90000"/>
          </a:bodyPr>
          <a:lstStyle/>
          <a:p>
            <a: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خلفية عن المشروع </a:t>
            </a:r>
            <a:b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37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ar-EG" sz="37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24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تعريف المشكلة</a:t>
            </a:r>
            <a:r>
              <a:rPr lang="ar-EG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sz="3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97407"/>
            <a:ext cx="1752600" cy="6858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10687" y="2389496"/>
            <a:ext cx="5486399" cy="40386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000" dirty="0">
                <a:solidFill>
                  <a:schemeClr val="tx1"/>
                </a:solidFill>
              </a:rPr>
              <a:t>وجود العديد من مواقع العمل الحر الاجنبيه و التى يصعب على العرب التعامل معها , و ايضا هناك احتكار في سوق العمل الحر العربي حيث انه </a:t>
            </a:r>
            <a:r>
              <a:rPr lang="ar-EG" sz="2000" dirty="0" smtClean="0">
                <a:solidFill>
                  <a:schemeClr val="tx1"/>
                </a:solidFill>
              </a:rPr>
              <a:t>يقتصر </a:t>
            </a:r>
            <a:r>
              <a:rPr lang="ar-EG" sz="2000" dirty="0">
                <a:solidFill>
                  <a:schemeClr val="tx1"/>
                </a:solidFill>
              </a:rPr>
              <a:t>على </a:t>
            </a:r>
            <a:r>
              <a:rPr lang="ar-EG" sz="2000" dirty="0" smtClean="0">
                <a:solidFill>
                  <a:schemeClr val="tx1"/>
                </a:solidFill>
              </a:rPr>
              <a:t>مؤسسه </a:t>
            </a:r>
            <a:r>
              <a:rPr lang="ar-EG" sz="2000" dirty="0">
                <a:solidFill>
                  <a:schemeClr val="tx1"/>
                </a:solidFill>
              </a:rPr>
              <a:t>واحد في العمل الحر و التى لا توفر سوق </a:t>
            </a:r>
            <a:r>
              <a:rPr lang="ar-EG" sz="2000" dirty="0" smtClean="0">
                <a:solidFill>
                  <a:schemeClr val="tx1"/>
                </a:solidFill>
              </a:rPr>
              <a:t>عمل </a:t>
            </a:r>
            <a:r>
              <a:rPr lang="ar-EG" sz="2000" dirty="0">
                <a:solidFill>
                  <a:schemeClr val="tx1"/>
                </a:solidFill>
              </a:rPr>
              <a:t>حر عادل لبائعين الخدمات الجدد في المجال 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295400"/>
            <a:ext cx="4572000" cy="152400"/>
          </a:xfrm>
        </p:spPr>
        <p:txBody>
          <a:bodyPr>
            <a:normAutofit fontScale="90000"/>
          </a:bodyPr>
          <a:lstStyle/>
          <a:p>
            <a: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خلفية عن المشروع</a:t>
            </a:r>
            <a:b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37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ar-EG" sz="37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ar-EG" sz="28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حل المشكلة </a:t>
            </a:r>
            <a: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en-US" sz="3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8" y="235424"/>
            <a:ext cx="1752600" cy="6027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23198" y="2438400"/>
            <a:ext cx="5696802" cy="3962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dirty="0" smtClean="0"/>
              <a:t>أسواق مصرية </a:t>
            </a:r>
            <a:r>
              <a:rPr lang="en-US" dirty="0" smtClean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dirty="0" smtClean="0"/>
              <a:t>عمل صفحة شخصية 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ar-EG" dirty="0" smtClean="0"/>
              <a:t>سوق عمل حر عادل 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520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6553200" cy="838200"/>
          </a:xfrm>
        </p:spPr>
        <p:txBody>
          <a:bodyPr>
            <a:normAutofit/>
          </a:bodyPr>
          <a:lstStyle/>
          <a:p>
            <a: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أهداف المشروع</a:t>
            </a:r>
            <a:endParaRPr lang="en-US" sz="3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52400"/>
            <a:ext cx="1981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6" y="1600200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34" y="1596788"/>
            <a:ext cx="2466975" cy="1851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596788"/>
            <a:ext cx="2395963" cy="1851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229954"/>
            <a:ext cx="2407944" cy="183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23" y="4245876"/>
            <a:ext cx="2466974" cy="183761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60358" y="3638550"/>
            <a:ext cx="1524000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البطالة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028" y="3617368"/>
            <a:ext cx="1447800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الثقة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5400" y="3673808"/>
            <a:ext cx="1600199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خبرة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04472" y="6181014"/>
            <a:ext cx="1295400" cy="5334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الدخل 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90997" y="6159121"/>
            <a:ext cx="1314734" cy="6096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 smtClean="0"/>
              <a:t>المنافسة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143000"/>
          </a:xfrm>
        </p:spPr>
        <p:txBody>
          <a:bodyPr>
            <a:noAutofit/>
          </a:bodyPr>
          <a:lstStyle/>
          <a:p>
            <a:r>
              <a:rPr lang="ar-EG" sz="3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التوقع المستقبلي </a:t>
            </a:r>
            <a:endParaRPr lang="en-US" sz="3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/>
          <a:lstStyle/>
          <a:p>
            <a:pPr marL="137160" indent="0" algn="ctr">
              <a:buNone/>
            </a:pPr>
            <a:r>
              <a:rPr lang="ar-EG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lang="ar-EG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قابلية الهدف </a:t>
            </a:r>
            <a:r>
              <a:rPr lang="ar-EG" u="sng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للتحقيق</a:t>
            </a:r>
          </a:p>
          <a:p>
            <a:pPr marL="137160" indent="0" algn="ctr">
              <a:buNone/>
            </a:pPr>
            <a:endParaRPr lang="ar-EG" b="1" u="sng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137160" indent="0" algn="ctr">
              <a:buNone/>
            </a:pPr>
            <a:endParaRPr lang="ar-EG" b="1" u="sng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137160" indent="0" algn="ctr">
              <a:buNone/>
            </a:pPr>
            <a:endParaRPr lang="ar-EG" b="1" u="sng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137160" indent="0" algn="ctr">
              <a:buNone/>
            </a:pPr>
            <a:r>
              <a:rPr lang="ar-EG" u="sng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حجم </a:t>
            </a:r>
            <a:r>
              <a:rPr lang="ar-EG" u="sng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المشروع </a:t>
            </a:r>
          </a:p>
          <a:p>
            <a:pPr marL="137160" indent="0" algn="ctr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1" cy="762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360714" y="1905000"/>
            <a:ext cx="6172200" cy="14478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buNone/>
            </a:pPr>
            <a:r>
              <a:rPr lang="ar-EG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لايوجد نظام قائم بنسبة 100</a:t>
            </a:r>
            <a:r>
              <a:rPr lang="ar-EG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ar-EG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% ، </a:t>
            </a:r>
          </a:p>
          <a:p>
            <a:pPr algn="ctr" rtl="1">
              <a:buNone/>
            </a:pPr>
            <a:r>
              <a:rPr lang="ar-EG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لكن  نأمل أن نصِل إلى أفضل </a:t>
            </a:r>
            <a:r>
              <a:rPr lang="ar-EG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الخدمات ممكنه من اشخاص لديهم العلم والمعرفة الكاملة لتنفيذ الاعمال .</a:t>
            </a:r>
            <a:endParaRPr lang="ar-EG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46414" y="4038600"/>
            <a:ext cx="6400800" cy="25908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buNone/>
            </a:pPr>
            <a:r>
              <a:rPr lang="ar-EG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 rtl="1">
              <a:buNone/>
            </a:pPr>
            <a:r>
              <a:rPr lang="ar-EG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نأمل ان يتم إستخدام النظام علي مستوي الأشخاص الذين لديهم المعرفة في مجال البرمجة  والتصميم والتسويق والترجمة  في مصر .</a:t>
            </a:r>
          </a:p>
          <a:p>
            <a:pPr algn="ctr" rtl="1">
              <a:buNone/>
            </a:pPr>
            <a:r>
              <a:rPr lang="ar-EG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ثم دول الوطن العربي.</a:t>
            </a:r>
          </a:p>
          <a:p>
            <a:pPr algn="ctr" rtl="1">
              <a:buNone/>
            </a:pPr>
            <a:endParaRPr lang="ar-EG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 rtl="1">
              <a:buNone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449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411</TotalTime>
  <Words>225</Words>
  <Application>Microsoft Office PowerPoint</Application>
  <PresentationFormat>On-screen Show (4:3)</PresentationFormat>
  <Paragraphs>90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Freelancer work system </vt:lpstr>
      <vt:lpstr>العناصر الرئيسية </vt:lpstr>
      <vt:lpstr>مقدمة         </vt:lpstr>
      <vt:lpstr>   مقدمة   تعريف المشروع</vt:lpstr>
      <vt:lpstr> مقدمة  مميزات المشروع  </vt:lpstr>
      <vt:lpstr>خلفية عن المشروع   تعريف المشكلة </vt:lpstr>
      <vt:lpstr>خلفية عن المشروع  حل المشكلة  </vt:lpstr>
      <vt:lpstr>أهداف المشروع</vt:lpstr>
      <vt:lpstr>التوقع المستقبلي </vt:lpstr>
      <vt:lpstr>أنظمة العمل الحر السابقة </vt:lpstr>
      <vt:lpstr>الادوات المستخدمة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35</cp:revision>
  <dcterms:created xsi:type="dcterms:W3CDTF">2019-02-19T18:26:21Z</dcterms:created>
  <dcterms:modified xsi:type="dcterms:W3CDTF">2019-02-21T12:45:21Z</dcterms:modified>
</cp:coreProperties>
</file>