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8" r:id="rId2"/>
    <p:sldId id="259" r:id="rId3"/>
    <p:sldId id="260" r:id="rId4"/>
    <p:sldId id="257" r:id="rId5"/>
    <p:sldId id="289" r:id="rId6"/>
    <p:sldId id="256" r:id="rId7"/>
    <p:sldId id="291" r:id="rId8"/>
    <p:sldId id="290" r:id="rId9"/>
    <p:sldId id="292" r:id="rId10"/>
    <p:sldId id="294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9E79E-D3F3-4A82-9839-E648AE1D296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DF764-A20C-43C0-B60E-C9C593B1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6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698A6-EF13-4110-8F6E-E3761629E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4BDB-1598-4AF3-9FC8-0D20FA0DF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01956-6F86-46B1-99FA-FD6B3D0DD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F096-D962-472E-89AD-6F5CC60A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7B8E-1C7C-40E4-93C5-37CB26B06E6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E8288-3FD1-47FA-910F-2F2735E8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D9B5-5533-4040-B829-2B51A2AB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0264-39BB-46AF-9D5A-77B32C39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9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76BE-6BDC-4CE3-B0A4-4CBEEF37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06DF0-B1C4-4AA3-A12E-459CE2369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2F0CF-F247-430C-8F69-D6B676BC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7B8E-1C7C-40E4-93C5-37CB26B06E6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EDC69-3D88-4EE5-A616-6D76F6F0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9E40B-4121-4CCC-929F-275E305D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0264-39BB-46AF-9D5A-77B32C39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3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71DDF-FC14-4145-8044-B0F0C5DD2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FDE18-15C8-4FC1-A909-D43A1173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FA442-BAB7-47DB-A716-F6D167A8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7B8E-1C7C-40E4-93C5-37CB26B06E6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190DF-B251-4C91-ACA7-B521AABE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9DA77-CE94-4D95-AA18-0B6EC2B5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0264-39BB-46AF-9D5A-77B32C39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011F-8B70-408A-8170-DAAE1BC4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77A4-60D5-4D19-A24C-67345136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2"/>
            <a:ext cx="10515600" cy="5299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911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6445-7318-4376-B0A7-F941E37A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2FF66-530A-4FBC-9F1B-AAD333718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6064-EB77-46C9-BCBA-BE3323D5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7B8E-1C7C-40E4-93C5-37CB26B06E6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6E569-3B52-4414-B4DD-50CA4029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6799-5AC4-44F3-82B2-25F2BB20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0264-39BB-46AF-9D5A-77B32C39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4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EF28-8DF2-4354-B9FD-2BCDFE10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D90F6-1735-48AA-80BA-613101D1C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7EDE5-1983-4E86-B572-2C0C3C778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989EE-F85B-4057-A31D-ED5BB5EC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7B8E-1C7C-40E4-93C5-37CB26B06E6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E1ADB-7421-430D-8167-878A0DD0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D172A-AD12-4419-A15F-366D349F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0264-39BB-46AF-9D5A-77B32C39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5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F1F0-EBEA-446E-8AFD-BB90E2A1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6139-CB49-4C98-8D8E-573495D0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884F4-9298-42A3-B0AC-2C10ECF17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56533-E986-47C7-BA5D-83E84CD17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E16C-3972-47CD-8E7E-44CED0021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25E9C-4BBB-439B-8EF8-6365E28A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7B8E-1C7C-40E4-93C5-37CB26B06E6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FC841-3DC5-4BD3-B06F-4FB619B3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7975B-095F-4C9B-90CE-16DB280A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0264-39BB-46AF-9D5A-77B32C39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6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0536-D1D3-4B3E-9229-BA59499F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8317B-F88D-4DB5-A2B0-F01F1A3F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7B8E-1C7C-40E4-93C5-37CB26B06E6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16023-04D5-47C9-9DC2-58398DB6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3B47A-1D20-43CA-B154-EE048D3F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0264-39BB-46AF-9D5A-77B32C39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8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C1A1C-4CFD-4BA5-9A56-B580121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7B8E-1C7C-40E4-93C5-37CB26B06E6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6231E-B4EF-4A39-B4F8-D8150BB5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902BE-097A-407D-8A46-15D1D7E2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0264-39BB-46AF-9D5A-77B32C39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0D69-C6AF-4D67-9EA9-6F6F726E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C887-0FF5-4EC4-9B59-57A1F5D63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2D4EF-C06B-447F-8362-1A2A5CD1D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EC54D-D15E-431B-BE2D-C9E22FF6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7B8E-1C7C-40E4-93C5-37CB26B06E6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0C915-595D-4780-90E7-F79CEA8A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B0118-52A9-4FF9-B79E-57F3126C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0264-39BB-46AF-9D5A-77B32C39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8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CB6F-E05F-4D06-8199-7A34D4D7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00849-44C5-4F60-81A8-8FE88F25E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9BF07-45A0-4F66-B8F1-D15BB22F3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F8C2-F873-439F-B491-17D0AA8E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7B8E-1C7C-40E4-93C5-37CB26B06E6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605B1-9902-497C-92DB-E5458D5A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FAFCC-0D25-421F-834E-E772E7C1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0264-39BB-46AF-9D5A-77B32C39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2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E9A80-1AE7-4E4E-B229-D7F9D3BA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12168-B592-4246-AAE5-71F2D4346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E8120-FF51-43FD-9D59-443D08F93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C7B8E-1C7C-40E4-93C5-37CB26B06E6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52755-EED9-4F0C-A959-6343CE4B1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E0EC-A36D-475B-9E0A-518199153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B0264-39BB-46AF-9D5A-77B32C39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6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owerBiDevCamp/App-Owns-Data-Starter-K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86BF5-DCCF-44B8-ACF9-8F2A0EC3D662}"/>
              </a:ext>
            </a:extLst>
          </p:cNvPr>
          <p:cNvSpPr/>
          <p:nvPr/>
        </p:nvSpPr>
        <p:spPr>
          <a:xfrm>
            <a:off x="0" y="0"/>
            <a:ext cx="12192000" cy="1651247"/>
          </a:xfrm>
          <a:prstGeom prst="rect">
            <a:avLst/>
          </a:prstGeom>
          <a:gradFill>
            <a:gsLst>
              <a:gs pos="0">
                <a:srgbClr val="FCE664"/>
              </a:gs>
              <a:gs pos="63000">
                <a:srgbClr val="F0B514"/>
              </a:gs>
              <a:gs pos="32000">
                <a:srgbClr val="F2C811"/>
              </a:gs>
              <a:gs pos="99000">
                <a:srgbClr val="EEA616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5D245C-7AD4-4F23-A267-4BF17F6B27DB}"/>
              </a:ext>
            </a:extLst>
          </p:cNvPr>
          <p:cNvGrpSpPr/>
          <p:nvPr/>
        </p:nvGrpSpPr>
        <p:grpSpPr>
          <a:xfrm>
            <a:off x="0" y="1763124"/>
            <a:ext cx="5316903" cy="4598633"/>
            <a:chOff x="-19327" y="1384917"/>
            <a:chExt cx="4871120" cy="4213072"/>
          </a:xfrm>
        </p:grpSpPr>
        <p:pic>
          <p:nvPicPr>
            <p:cNvPr id="18" name="Shape 689">
              <a:extLst>
                <a:ext uri="{FF2B5EF4-FFF2-40B4-BE49-F238E27FC236}">
                  <a16:creationId xmlns:a16="http://schemas.microsoft.com/office/drawing/2014/main" id="{DD32260E-558C-4834-99A7-7F2EB8AC677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7412" t="13485" r="4790" b="18875"/>
            <a:stretch/>
          </p:blipFill>
          <p:spPr>
            <a:xfrm>
              <a:off x="-19325" y="1384917"/>
              <a:ext cx="4871118" cy="42130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690">
              <a:extLst>
                <a:ext uri="{FF2B5EF4-FFF2-40B4-BE49-F238E27FC236}">
                  <a16:creationId xmlns:a16="http://schemas.microsoft.com/office/drawing/2014/main" id="{1DF0868F-EDFB-48C0-8765-78926780FE47}"/>
                </a:ext>
              </a:extLst>
            </p:cNvPr>
            <p:cNvSpPr/>
            <p:nvPr/>
          </p:nvSpPr>
          <p:spPr>
            <a:xfrm>
              <a:off x="-19327" y="1695545"/>
              <a:ext cx="4098756" cy="328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91426" tIns="45700" rIns="91426" bIns="45700" anchor="ctr" anchorCtr="0">
              <a:noAutofit/>
            </a:bodyPr>
            <a:lstStyle/>
            <a:p>
              <a:pPr algn="ctr"/>
              <a:endParaRPr sz="3600">
                <a:solidFill>
                  <a:schemeClr val="bg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" name="Shape 690">
              <a:extLst>
                <a:ext uri="{FF2B5EF4-FFF2-40B4-BE49-F238E27FC236}">
                  <a16:creationId xmlns:a16="http://schemas.microsoft.com/office/drawing/2014/main" id="{FB4B6084-77A7-4AFA-9E07-372EAB402BAB}"/>
                </a:ext>
              </a:extLst>
            </p:cNvPr>
            <p:cNvSpPr/>
            <p:nvPr/>
          </p:nvSpPr>
          <p:spPr>
            <a:xfrm>
              <a:off x="-19325" y="1688892"/>
              <a:ext cx="4098753" cy="32916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txBody>
            <a:bodyPr lIns="91426" tIns="45700" rIns="91426" bIns="45700" anchor="ctr" anchorCtr="0">
              <a:noAutofit/>
            </a:bodyPr>
            <a:lstStyle/>
            <a:p>
              <a:pPr algn="ctr"/>
              <a:endParaRPr sz="3600">
                <a:solidFill>
                  <a:schemeClr val="bg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7D8AE04-607C-42E0-A136-6A6396EF3D97}"/>
              </a:ext>
            </a:extLst>
          </p:cNvPr>
          <p:cNvSpPr txBox="1"/>
          <p:nvPr/>
        </p:nvSpPr>
        <p:spPr>
          <a:xfrm>
            <a:off x="9927920" y="11551"/>
            <a:ext cx="2191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23303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CAT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EAF339E-C6DA-4041-96DA-1B2FA1A4635F}"/>
              </a:ext>
            </a:extLst>
          </p:cNvPr>
          <p:cNvSpPr/>
          <p:nvPr/>
        </p:nvSpPr>
        <p:spPr>
          <a:xfrm>
            <a:off x="8540319" y="235471"/>
            <a:ext cx="1232571" cy="996362"/>
          </a:xfrm>
          <a:custGeom>
            <a:avLst/>
            <a:gdLst>
              <a:gd name="connsiteX0" fmla="*/ 2281772 w 3943350"/>
              <a:gd name="connsiteY0" fmla="*/ 1487438 h 3423841"/>
              <a:gd name="connsiteX1" fmla="*/ 2449412 w 3943350"/>
              <a:gd name="connsiteY1" fmla="*/ 1651267 h 3423841"/>
              <a:gd name="connsiteX2" fmla="*/ 2448040 w 3943350"/>
              <a:gd name="connsiteY2" fmla="*/ 1657911 h 3423841"/>
              <a:gd name="connsiteX3" fmla="*/ 2449412 w 3943350"/>
              <a:gd name="connsiteY3" fmla="*/ 1657911 h 3423841"/>
              <a:gd name="connsiteX4" fmla="*/ 2449412 w 3943350"/>
              <a:gd name="connsiteY4" fmla="*/ 2593332 h 3423841"/>
              <a:gd name="connsiteX5" fmla="*/ 2449412 w 3943350"/>
              <a:gd name="connsiteY5" fmla="*/ 2605332 h 3423841"/>
              <a:gd name="connsiteX6" fmla="*/ 2446933 w 3943350"/>
              <a:gd name="connsiteY6" fmla="*/ 2605332 h 3423841"/>
              <a:gd name="connsiteX7" fmla="*/ 2436238 w 3943350"/>
              <a:gd name="connsiteY7" fmla="*/ 2657102 h 3423841"/>
              <a:gd name="connsiteX8" fmla="*/ 2281772 w 3943350"/>
              <a:gd name="connsiteY8" fmla="*/ 2757161 h 3423841"/>
              <a:gd name="connsiteX9" fmla="*/ 2127306 w 3943350"/>
              <a:gd name="connsiteY9" fmla="*/ 2657102 h 3423841"/>
              <a:gd name="connsiteX10" fmla="*/ 2116611 w 3943350"/>
              <a:gd name="connsiteY10" fmla="*/ 2605332 h 3423841"/>
              <a:gd name="connsiteX11" fmla="*/ 2114132 w 3943350"/>
              <a:gd name="connsiteY11" fmla="*/ 2605332 h 3423841"/>
              <a:gd name="connsiteX12" fmla="*/ 2114132 w 3943350"/>
              <a:gd name="connsiteY12" fmla="*/ 2593332 h 3423841"/>
              <a:gd name="connsiteX13" fmla="*/ 2114132 w 3943350"/>
              <a:gd name="connsiteY13" fmla="*/ 1657911 h 3423841"/>
              <a:gd name="connsiteX14" fmla="*/ 2115505 w 3943350"/>
              <a:gd name="connsiteY14" fmla="*/ 1657911 h 3423841"/>
              <a:gd name="connsiteX15" fmla="*/ 2114132 w 3943350"/>
              <a:gd name="connsiteY15" fmla="*/ 1651267 h 3423841"/>
              <a:gd name="connsiteX16" fmla="*/ 2281772 w 3943350"/>
              <a:gd name="connsiteY16" fmla="*/ 1487438 h 3423841"/>
              <a:gd name="connsiteX17" fmla="*/ 2900209 w 3943350"/>
              <a:gd name="connsiteY17" fmla="*/ 699485 h 3423841"/>
              <a:gd name="connsiteX18" fmla="*/ 3067849 w 3943350"/>
              <a:gd name="connsiteY18" fmla="*/ 863314 h 3423841"/>
              <a:gd name="connsiteX19" fmla="*/ 3066362 w 3943350"/>
              <a:gd name="connsiteY19" fmla="*/ 870511 h 3423841"/>
              <a:gd name="connsiteX20" fmla="*/ 3067849 w 3943350"/>
              <a:gd name="connsiteY20" fmla="*/ 870511 h 3423841"/>
              <a:gd name="connsiteX21" fmla="*/ 3067849 w 3943350"/>
              <a:gd name="connsiteY21" fmla="*/ 2605332 h 3423841"/>
              <a:gd name="connsiteX22" fmla="*/ 2900209 w 3943350"/>
              <a:gd name="connsiteY22" fmla="*/ 2769161 h 3423841"/>
              <a:gd name="connsiteX23" fmla="*/ 2732569 w 3943350"/>
              <a:gd name="connsiteY23" fmla="*/ 2605332 h 3423841"/>
              <a:gd name="connsiteX24" fmla="*/ 2732569 w 3943350"/>
              <a:gd name="connsiteY24" fmla="*/ 870511 h 3423841"/>
              <a:gd name="connsiteX25" fmla="*/ 2734056 w 3943350"/>
              <a:gd name="connsiteY25" fmla="*/ 870511 h 3423841"/>
              <a:gd name="connsiteX26" fmla="*/ 2732569 w 3943350"/>
              <a:gd name="connsiteY26" fmla="*/ 863314 h 3423841"/>
              <a:gd name="connsiteX27" fmla="*/ 2900209 w 3943350"/>
              <a:gd name="connsiteY27" fmla="*/ 699485 h 3423841"/>
              <a:gd name="connsiteX28" fmla="*/ 493682 w 3943350"/>
              <a:gd name="connsiteY28" fmla="*/ 0 h 3423841"/>
              <a:gd name="connsiteX29" fmla="*/ 3449668 w 3943350"/>
              <a:gd name="connsiteY29" fmla="*/ 0 h 3423841"/>
              <a:gd name="connsiteX30" fmla="*/ 3943350 w 3943350"/>
              <a:gd name="connsiteY30" fmla="*/ 493682 h 3423841"/>
              <a:gd name="connsiteX31" fmla="*/ 3943350 w 3943350"/>
              <a:gd name="connsiteY31" fmla="*/ 2011172 h 3423841"/>
              <a:gd name="connsiteX32" fmla="*/ 3449668 w 3943350"/>
              <a:gd name="connsiteY32" fmla="*/ 2504854 h 3423841"/>
              <a:gd name="connsiteX33" fmla="*/ 3318913 w 3943350"/>
              <a:gd name="connsiteY33" fmla="*/ 2504854 h 3423841"/>
              <a:gd name="connsiteX34" fmla="*/ 3318913 w 3943350"/>
              <a:gd name="connsiteY34" fmla="*/ 2179617 h 3423841"/>
              <a:gd name="connsiteX35" fmla="*/ 3397068 w 3943350"/>
              <a:gd name="connsiteY35" fmla="*/ 2179617 h 3423841"/>
              <a:gd name="connsiteX36" fmla="*/ 3612526 w 3943350"/>
              <a:gd name="connsiteY36" fmla="*/ 1964159 h 3423841"/>
              <a:gd name="connsiteX37" fmla="*/ 3612526 w 3943350"/>
              <a:gd name="connsiteY37" fmla="*/ 546282 h 3423841"/>
              <a:gd name="connsiteX38" fmla="*/ 3397068 w 3943350"/>
              <a:gd name="connsiteY38" fmla="*/ 330824 h 3423841"/>
              <a:gd name="connsiteX39" fmla="*/ 546282 w 3943350"/>
              <a:gd name="connsiteY39" fmla="*/ 330824 h 3423841"/>
              <a:gd name="connsiteX40" fmla="*/ 330824 w 3943350"/>
              <a:gd name="connsiteY40" fmla="*/ 546282 h 3423841"/>
              <a:gd name="connsiteX41" fmla="*/ 330824 w 3943350"/>
              <a:gd name="connsiteY41" fmla="*/ 1964159 h 3423841"/>
              <a:gd name="connsiteX42" fmla="*/ 502860 w 3943350"/>
              <a:gd name="connsiteY42" fmla="*/ 2175240 h 3423841"/>
              <a:gd name="connsiteX43" fmla="*/ 541027 w 3943350"/>
              <a:gd name="connsiteY43" fmla="*/ 2179087 h 3423841"/>
              <a:gd name="connsiteX44" fmla="*/ 541027 w 3943350"/>
              <a:gd name="connsiteY44" fmla="*/ 2180360 h 3423841"/>
              <a:gd name="connsiteX45" fmla="*/ 1235467 w 3943350"/>
              <a:gd name="connsiteY45" fmla="*/ 2180360 h 3423841"/>
              <a:gd name="connsiteX46" fmla="*/ 1235467 w 3943350"/>
              <a:gd name="connsiteY46" fmla="*/ 2168448 h 3423841"/>
              <a:gd name="connsiteX47" fmla="*/ 1236141 w 3943350"/>
              <a:gd name="connsiteY47" fmla="*/ 2168448 h 3423841"/>
              <a:gd name="connsiteX48" fmla="*/ 1236141 w 3943350"/>
              <a:gd name="connsiteY48" fmla="*/ 2843218 h 3423841"/>
              <a:gd name="connsiteX49" fmla="*/ 1511308 w 3943350"/>
              <a:gd name="connsiteY49" fmla="*/ 2568051 h 3423841"/>
              <a:gd name="connsiteX50" fmla="*/ 1511308 w 3943350"/>
              <a:gd name="connsiteY50" fmla="*/ 1386978 h 3423841"/>
              <a:gd name="connsiteX51" fmla="*/ 1511308 w 3943350"/>
              <a:gd name="connsiteY51" fmla="*/ 1386977 h 3423841"/>
              <a:gd name="connsiteX52" fmla="*/ 1524089 w 3943350"/>
              <a:gd name="connsiteY52" fmla="*/ 1323208 h 3423841"/>
              <a:gd name="connsiteX53" fmla="*/ 1673946 w 3943350"/>
              <a:gd name="connsiteY53" fmla="*/ 1223149 h 3423841"/>
              <a:gd name="connsiteX54" fmla="*/ 1836584 w 3943350"/>
              <a:gd name="connsiteY54" fmla="*/ 1386978 h 3423841"/>
              <a:gd name="connsiteX55" fmla="*/ 1836583 w 3943350"/>
              <a:gd name="connsiteY55" fmla="*/ 1386983 h 3423841"/>
              <a:gd name="connsiteX56" fmla="*/ 1836583 w 3943350"/>
              <a:gd name="connsiteY56" fmla="*/ 2617206 h 3423841"/>
              <a:gd name="connsiteX57" fmla="*/ 1837698 w 3943350"/>
              <a:gd name="connsiteY57" fmla="*/ 2620940 h 3423841"/>
              <a:gd name="connsiteX58" fmla="*/ 1836583 w 3943350"/>
              <a:gd name="connsiteY58" fmla="*/ 2632732 h 3423841"/>
              <a:gd name="connsiteX59" fmla="*/ 1836583 w 3943350"/>
              <a:gd name="connsiteY59" fmla="*/ 2636682 h 3423841"/>
              <a:gd name="connsiteX60" fmla="*/ 1836210 w 3943350"/>
              <a:gd name="connsiteY60" fmla="*/ 2636682 h 3423841"/>
              <a:gd name="connsiteX61" fmla="*/ 1831156 w 3943350"/>
              <a:gd name="connsiteY61" fmla="*/ 2690128 h 3423841"/>
              <a:gd name="connsiteX62" fmla="*/ 1799116 w 3943350"/>
              <a:gd name="connsiteY62" fmla="*/ 2751798 h 3423841"/>
              <a:gd name="connsiteX63" fmla="*/ 1782475 w 3943350"/>
              <a:gd name="connsiteY63" fmla="*/ 2766021 h 3423841"/>
              <a:gd name="connsiteX64" fmla="*/ 1784985 w 3943350"/>
              <a:gd name="connsiteY64" fmla="*/ 2768531 h 3423841"/>
              <a:gd name="connsiteX65" fmla="*/ 1195739 w 3943350"/>
              <a:gd name="connsiteY65" fmla="*/ 3357777 h 3423841"/>
              <a:gd name="connsiteX66" fmla="*/ 1186274 w 3943350"/>
              <a:gd name="connsiteY66" fmla="*/ 3372290 h 3423841"/>
              <a:gd name="connsiteX67" fmla="*/ 1169615 w 3943350"/>
              <a:gd name="connsiteY67" fmla="*/ 3383900 h 3423841"/>
              <a:gd name="connsiteX68" fmla="*/ 1163750 w 3943350"/>
              <a:gd name="connsiteY68" fmla="*/ 3389766 h 3423841"/>
              <a:gd name="connsiteX69" fmla="*/ 1162702 w 3943350"/>
              <a:gd name="connsiteY69" fmla="*/ 3388719 h 3423841"/>
              <a:gd name="connsiteX70" fmla="*/ 1132155 w 3943350"/>
              <a:gd name="connsiteY70" fmla="*/ 3410010 h 3423841"/>
              <a:gd name="connsiteX71" fmla="*/ 1065883 w 3943350"/>
              <a:gd name="connsiteY71" fmla="*/ 3423841 h 3423841"/>
              <a:gd name="connsiteX72" fmla="*/ 895625 w 3943350"/>
              <a:gd name="connsiteY72" fmla="*/ 3247835 h 3423841"/>
              <a:gd name="connsiteX73" fmla="*/ 900861 w 3943350"/>
              <a:gd name="connsiteY73" fmla="*/ 3221025 h 3423841"/>
              <a:gd name="connsiteX74" fmla="*/ 900861 w 3943350"/>
              <a:gd name="connsiteY74" fmla="*/ 2503729 h 3423841"/>
              <a:gd name="connsiteX75" fmla="*/ 792091 w 3943350"/>
              <a:gd name="connsiteY75" fmla="*/ 2503729 h 3423841"/>
              <a:gd name="connsiteX76" fmla="*/ 792091 w 3943350"/>
              <a:gd name="connsiteY76" fmla="*/ 2504854 h 3423841"/>
              <a:gd name="connsiteX77" fmla="*/ 493682 w 3943350"/>
              <a:gd name="connsiteY77" fmla="*/ 2504854 h 3423841"/>
              <a:gd name="connsiteX78" fmla="*/ 0 w 3943350"/>
              <a:gd name="connsiteY78" fmla="*/ 2011172 h 3423841"/>
              <a:gd name="connsiteX79" fmla="*/ 0 w 3943350"/>
              <a:gd name="connsiteY79" fmla="*/ 493682 h 3423841"/>
              <a:gd name="connsiteX80" fmla="*/ 493682 w 3943350"/>
              <a:gd name="connsiteY80" fmla="*/ 0 h 342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943350" h="3423841">
                <a:moveTo>
                  <a:pt x="2281772" y="1487438"/>
                </a:moveTo>
                <a:cubicBezTo>
                  <a:pt x="2374357" y="1487438"/>
                  <a:pt x="2449412" y="1560787"/>
                  <a:pt x="2449412" y="1651267"/>
                </a:cubicBezTo>
                <a:lnTo>
                  <a:pt x="2448040" y="1657911"/>
                </a:lnTo>
                <a:lnTo>
                  <a:pt x="2449412" y="1657911"/>
                </a:lnTo>
                <a:lnTo>
                  <a:pt x="2449412" y="2593332"/>
                </a:lnTo>
                <a:lnTo>
                  <a:pt x="2449412" y="2605332"/>
                </a:lnTo>
                <a:lnTo>
                  <a:pt x="2446933" y="2605332"/>
                </a:lnTo>
                <a:lnTo>
                  <a:pt x="2436238" y="2657102"/>
                </a:lnTo>
                <a:cubicBezTo>
                  <a:pt x="2410789" y="2715902"/>
                  <a:pt x="2351211" y="2757161"/>
                  <a:pt x="2281772" y="2757161"/>
                </a:cubicBezTo>
                <a:cubicBezTo>
                  <a:pt x="2212333" y="2757161"/>
                  <a:pt x="2152755" y="2715902"/>
                  <a:pt x="2127306" y="2657102"/>
                </a:cubicBezTo>
                <a:lnTo>
                  <a:pt x="2116611" y="2605332"/>
                </a:lnTo>
                <a:lnTo>
                  <a:pt x="2114132" y="2605332"/>
                </a:lnTo>
                <a:lnTo>
                  <a:pt x="2114132" y="2593332"/>
                </a:lnTo>
                <a:lnTo>
                  <a:pt x="2114132" y="1657911"/>
                </a:lnTo>
                <a:lnTo>
                  <a:pt x="2115505" y="1657911"/>
                </a:lnTo>
                <a:lnTo>
                  <a:pt x="2114132" y="1651267"/>
                </a:lnTo>
                <a:cubicBezTo>
                  <a:pt x="2114132" y="1560787"/>
                  <a:pt x="2189187" y="1487438"/>
                  <a:pt x="2281772" y="1487438"/>
                </a:cubicBezTo>
                <a:close/>
                <a:moveTo>
                  <a:pt x="2900209" y="699485"/>
                </a:moveTo>
                <a:cubicBezTo>
                  <a:pt x="2992794" y="699485"/>
                  <a:pt x="3067849" y="772834"/>
                  <a:pt x="3067849" y="863314"/>
                </a:cubicBezTo>
                <a:lnTo>
                  <a:pt x="3066362" y="870511"/>
                </a:lnTo>
                <a:lnTo>
                  <a:pt x="3067849" y="870511"/>
                </a:lnTo>
                <a:lnTo>
                  <a:pt x="3067849" y="2605332"/>
                </a:lnTo>
                <a:cubicBezTo>
                  <a:pt x="3067849" y="2695812"/>
                  <a:pt x="2992794" y="2769161"/>
                  <a:pt x="2900209" y="2769161"/>
                </a:cubicBezTo>
                <a:cubicBezTo>
                  <a:pt x="2807624" y="2769161"/>
                  <a:pt x="2732569" y="2695812"/>
                  <a:pt x="2732569" y="2605332"/>
                </a:cubicBezTo>
                <a:lnTo>
                  <a:pt x="2732569" y="870511"/>
                </a:lnTo>
                <a:lnTo>
                  <a:pt x="2734056" y="870511"/>
                </a:lnTo>
                <a:lnTo>
                  <a:pt x="2732569" y="863314"/>
                </a:lnTo>
                <a:cubicBezTo>
                  <a:pt x="2732569" y="772834"/>
                  <a:pt x="2807624" y="699485"/>
                  <a:pt x="2900209" y="699485"/>
                </a:cubicBezTo>
                <a:close/>
                <a:moveTo>
                  <a:pt x="493682" y="0"/>
                </a:moveTo>
                <a:lnTo>
                  <a:pt x="3449668" y="0"/>
                </a:lnTo>
                <a:cubicBezTo>
                  <a:pt x="3722321" y="0"/>
                  <a:pt x="3943350" y="221029"/>
                  <a:pt x="3943350" y="493682"/>
                </a:cubicBezTo>
                <a:lnTo>
                  <a:pt x="3943350" y="2011172"/>
                </a:lnTo>
                <a:cubicBezTo>
                  <a:pt x="3943350" y="2283825"/>
                  <a:pt x="3722321" y="2504854"/>
                  <a:pt x="3449668" y="2504854"/>
                </a:cubicBezTo>
                <a:lnTo>
                  <a:pt x="3318913" y="2504854"/>
                </a:lnTo>
                <a:lnTo>
                  <a:pt x="3318913" y="2179617"/>
                </a:lnTo>
                <a:lnTo>
                  <a:pt x="3397068" y="2179617"/>
                </a:lnTo>
                <a:cubicBezTo>
                  <a:pt x="3516062" y="2179617"/>
                  <a:pt x="3612526" y="2083153"/>
                  <a:pt x="3612526" y="1964159"/>
                </a:cubicBezTo>
                <a:lnTo>
                  <a:pt x="3612526" y="546282"/>
                </a:lnTo>
                <a:cubicBezTo>
                  <a:pt x="3612526" y="427288"/>
                  <a:pt x="3516062" y="330824"/>
                  <a:pt x="3397068" y="330824"/>
                </a:cubicBezTo>
                <a:lnTo>
                  <a:pt x="546282" y="330824"/>
                </a:lnTo>
                <a:cubicBezTo>
                  <a:pt x="427288" y="330824"/>
                  <a:pt x="330824" y="427288"/>
                  <a:pt x="330824" y="546282"/>
                </a:cubicBezTo>
                <a:lnTo>
                  <a:pt x="330824" y="1964159"/>
                </a:lnTo>
                <a:cubicBezTo>
                  <a:pt x="330824" y="2068279"/>
                  <a:pt x="404679" y="2155149"/>
                  <a:pt x="502860" y="2175240"/>
                </a:cubicBezTo>
                <a:lnTo>
                  <a:pt x="541027" y="2179087"/>
                </a:lnTo>
                <a:lnTo>
                  <a:pt x="541027" y="2180360"/>
                </a:lnTo>
                <a:lnTo>
                  <a:pt x="1235467" y="2180360"/>
                </a:lnTo>
                <a:lnTo>
                  <a:pt x="1235467" y="2168448"/>
                </a:lnTo>
                <a:lnTo>
                  <a:pt x="1236141" y="2168448"/>
                </a:lnTo>
                <a:lnTo>
                  <a:pt x="1236141" y="2843218"/>
                </a:lnTo>
                <a:lnTo>
                  <a:pt x="1511308" y="2568051"/>
                </a:lnTo>
                <a:lnTo>
                  <a:pt x="1511308" y="1386978"/>
                </a:lnTo>
                <a:lnTo>
                  <a:pt x="1511308" y="1386977"/>
                </a:lnTo>
                <a:lnTo>
                  <a:pt x="1524089" y="1323208"/>
                </a:lnTo>
                <a:cubicBezTo>
                  <a:pt x="1548779" y="1264408"/>
                  <a:pt x="1606580" y="1223149"/>
                  <a:pt x="1673946" y="1223149"/>
                </a:cubicBezTo>
                <a:cubicBezTo>
                  <a:pt x="1763768" y="1223149"/>
                  <a:pt x="1836584" y="1296498"/>
                  <a:pt x="1836584" y="1386978"/>
                </a:cubicBezTo>
                <a:lnTo>
                  <a:pt x="1836583" y="1386983"/>
                </a:lnTo>
                <a:lnTo>
                  <a:pt x="1836583" y="2617206"/>
                </a:lnTo>
                <a:lnTo>
                  <a:pt x="1837698" y="2620940"/>
                </a:lnTo>
                <a:lnTo>
                  <a:pt x="1836583" y="2632732"/>
                </a:lnTo>
                <a:lnTo>
                  <a:pt x="1836583" y="2636682"/>
                </a:lnTo>
                <a:lnTo>
                  <a:pt x="1836210" y="2636682"/>
                </a:lnTo>
                <a:lnTo>
                  <a:pt x="1831156" y="2690128"/>
                </a:lnTo>
                <a:cubicBezTo>
                  <a:pt x="1824314" y="2713337"/>
                  <a:pt x="1813255" y="2734108"/>
                  <a:pt x="1799116" y="2751798"/>
                </a:cubicBezTo>
                <a:lnTo>
                  <a:pt x="1782475" y="2766021"/>
                </a:lnTo>
                <a:lnTo>
                  <a:pt x="1784985" y="2768531"/>
                </a:lnTo>
                <a:lnTo>
                  <a:pt x="1195739" y="3357777"/>
                </a:lnTo>
                <a:lnTo>
                  <a:pt x="1186274" y="3372290"/>
                </a:lnTo>
                <a:lnTo>
                  <a:pt x="1169615" y="3383900"/>
                </a:lnTo>
                <a:lnTo>
                  <a:pt x="1163750" y="3389766"/>
                </a:lnTo>
                <a:lnTo>
                  <a:pt x="1162702" y="3388719"/>
                </a:lnTo>
                <a:lnTo>
                  <a:pt x="1132155" y="3410010"/>
                </a:lnTo>
                <a:cubicBezTo>
                  <a:pt x="1111786" y="3418916"/>
                  <a:pt x="1089391" y="3423841"/>
                  <a:pt x="1065883" y="3423841"/>
                </a:cubicBezTo>
                <a:cubicBezTo>
                  <a:pt x="971852" y="3423841"/>
                  <a:pt x="895625" y="3345040"/>
                  <a:pt x="895625" y="3247835"/>
                </a:cubicBezTo>
                <a:lnTo>
                  <a:pt x="900861" y="3221025"/>
                </a:lnTo>
                <a:lnTo>
                  <a:pt x="900861" y="2503729"/>
                </a:lnTo>
                <a:lnTo>
                  <a:pt x="792091" y="2503729"/>
                </a:lnTo>
                <a:lnTo>
                  <a:pt x="792091" y="2504854"/>
                </a:lnTo>
                <a:lnTo>
                  <a:pt x="493682" y="2504854"/>
                </a:lnTo>
                <a:cubicBezTo>
                  <a:pt x="221029" y="2504854"/>
                  <a:pt x="0" y="2283825"/>
                  <a:pt x="0" y="2011172"/>
                </a:cubicBezTo>
                <a:lnTo>
                  <a:pt x="0" y="493682"/>
                </a:lnTo>
                <a:cubicBezTo>
                  <a:pt x="0" y="221029"/>
                  <a:pt x="221029" y="0"/>
                  <a:pt x="493682" y="0"/>
                </a:cubicBezTo>
                <a:close/>
              </a:path>
            </a:pathLst>
          </a:custGeom>
          <a:solidFill>
            <a:srgbClr val="23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04ED04-5DE5-4465-A7A9-9D7D0175649E}"/>
              </a:ext>
            </a:extLst>
          </p:cNvPr>
          <p:cNvGrpSpPr/>
          <p:nvPr/>
        </p:nvGrpSpPr>
        <p:grpSpPr>
          <a:xfrm>
            <a:off x="304799" y="196957"/>
            <a:ext cx="3648075" cy="400110"/>
            <a:chOff x="304799" y="196957"/>
            <a:chExt cx="3648075" cy="40011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32B4E6B-C6D1-48C6-BEBB-3ABADB9527ED}"/>
                </a:ext>
              </a:extLst>
            </p:cNvPr>
            <p:cNvSpPr/>
            <p:nvPr/>
          </p:nvSpPr>
          <p:spPr>
            <a:xfrm>
              <a:off x="304799" y="235471"/>
              <a:ext cx="322235" cy="322790"/>
            </a:xfrm>
            <a:custGeom>
              <a:avLst/>
              <a:gdLst>
                <a:gd name="connsiteX0" fmla="*/ 257556 w 486156"/>
                <a:gd name="connsiteY0" fmla="*/ 258393 h 486993"/>
                <a:gd name="connsiteX1" fmla="*/ 486156 w 486156"/>
                <a:gd name="connsiteY1" fmla="*/ 258393 h 486993"/>
                <a:gd name="connsiteX2" fmla="*/ 486156 w 486156"/>
                <a:gd name="connsiteY2" fmla="*/ 486993 h 486993"/>
                <a:gd name="connsiteX3" fmla="*/ 257556 w 486156"/>
                <a:gd name="connsiteY3" fmla="*/ 486993 h 486993"/>
                <a:gd name="connsiteX4" fmla="*/ 0 w 486156"/>
                <a:gd name="connsiteY4" fmla="*/ 258393 h 486993"/>
                <a:gd name="connsiteX5" fmla="*/ 228600 w 486156"/>
                <a:gd name="connsiteY5" fmla="*/ 258393 h 486993"/>
                <a:gd name="connsiteX6" fmla="*/ 228600 w 486156"/>
                <a:gd name="connsiteY6" fmla="*/ 486993 h 486993"/>
                <a:gd name="connsiteX7" fmla="*/ 0 w 486156"/>
                <a:gd name="connsiteY7" fmla="*/ 486993 h 486993"/>
                <a:gd name="connsiteX8" fmla="*/ 257556 w 486156"/>
                <a:gd name="connsiteY8" fmla="*/ 0 h 486993"/>
                <a:gd name="connsiteX9" fmla="*/ 486156 w 486156"/>
                <a:gd name="connsiteY9" fmla="*/ 0 h 486993"/>
                <a:gd name="connsiteX10" fmla="*/ 486156 w 486156"/>
                <a:gd name="connsiteY10" fmla="*/ 228600 h 486993"/>
                <a:gd name="connsiteX11" fmla="*/ 257556 w 486156"/>
                <a:gd name="connsiteY11" fmla="*/ 228600 h 486993"/>
                <a:gd name="connsiteX12" fmla="*/ 0 w 486156"/>
                <a:gd name="connsiteY12" fmla="*/ 0 h 486993"/>
                <a:gd name="connsiteX13" fmla="*/ 228600 w 486156"/>
                <a:gd name="connsiteY13" fmla="*/ 0 h 486993"/>
                <a:gd name="connsiteX14" fmla="*/ 228600 w 486156"/>
                <a:gd name="connsiteY14" fmla="*/ 228600 h 486993"/>
                <a:gd name="connsiteX15" fmla="*/ 0 w 486156"/>
                <a:gd name="connsiteY15" fmla="*/ 228600 h 48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6156" h="486993">
                  <a:moveTo>
                    <a:pt x="257556" y="258393"/>
                  </a:moveTo>
                  <a:lnTo>
                    <a:pt x="486156" y="258393"/>
                  </a:lnTo>
                  <a:lnTo>
                    <a:pt x="486156" y="486993"/>
                  </a:lnTo>
                  <a:lnTo>
                    <a:pt x="257556" y="486993"/>
                  </a:lnTo>
                  <a:close/>
                  <a:moveTo>
                    <a:pt x="0" y="258393"/>
                  </a:moveTo>
                  <a:lnTo>
                    <a:pt x="228600" y="258393"/>
                  </a:lnTo>
                  <a:lnTo>
                    <a:pt x="228600" y="486993"/>
                  </a:lnTo>
                  <a:lnTo>
                    <a:pt x="0" y="486993"/>
                  </a:lnTo>
                  <a:close/>
                  <a:moveTo>
                    <a:pt x="257556" y="0"/>
                  </a:moveTo>
                  <a:lnTo>
                    <a:pt x="486156" y="0"/>
                  </a:lnTo>
                  <a:lnTo>
                    <a:pt x="486156" y="228600"/>
                  </a:lnTo>
                  <a:lnTo>
                    <a:pt x="257556" y="228600"/>
                  </a:lnTo>
                  <a:close/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88FE1C-D4FF-45C9-A593-487AAF7EE7DF}"/>
                </a:ext>
              </a:extLst>
            </p:cNvPr>
            <p:cNvGrpSpPr/>
            <p:nvPr/>
          </p:nvGrpSpPr>
          <p:grpSpPr>
            <a:xfrm>
              <a:off x="657225" y="196957"/>
              <a:ext cx="3295649" cy="400110"/>
              <a:chOff x="657225" y="196957"/>
              <a:chExt cx="3295649" cy="40011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30E347-7758-475E-B49C-A7F93B557CA3}"/>
                  </a:ext>
                </a:extLst>
              </p:cNvPr>
              <p:cNvSpPr txBox="1"/>
              <p:nvPr/>
            </p:nvSpPr>
            <p:spPr>
              <a:xfrm>
                <a:off x="657225" y="196957"/>
                <a:ext cx="32956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Microsoft      Power BI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3E0C3C7-5B89-4A2C-9FD9-625D76AF5638}"/>
                  </a:ext>
                </a:extLst>
              </p:cNvPr>
              <p:cNvCxnSpPr/>
              <p:nvPr/>
            </p:nvCxnSpPr>
            <p:spPr>
              <a:xfrm>
                <a:off x="2066925" y="235471"/>
                <a:ext cx="0" cy="3227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72704C9-6A25-4DE5-A78B-A250E259FE1B}"/>
              </a:ext>
            </a:extLst>
          </p:cNvPr>
          <p:cNvSpPr txBox="1"/>
          <p:nvPr/>
        </p:nvSpPr>
        <p:spPr>
          <a:xfrm>
            <a:off x="4772841" y="2614078"/>
            <a:ext cx="711758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Segoe UI Semibold" charset="0"/>
                <a:ea typeface="Segoe UI Semibold" charset="0"/>
                <a:cs typeface="Segoe UI Semibold" charset="0"/>
              </a:rPr>
              <a:t>App-Owns-Data Starter Kit</a:t>
            </a:r>
            <a:endParaRPr lang="en-US" sz="6000" b="1" i="0" dirty="0"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71F32DF-CB10-4D35-AA28-B52B0BE871A1}"/>
              </a:ext>
            </a:extLst>
          </p:cNvPr>
          <p:cNvSpPr txBox="1">
            <a:spLocks/>
          </p:cNvSpPr>
          <p:nvPr/>
        </p:nvSpPr>
        <p:spPr>
          <a:xfrm>
            <a:off x="5316903" y="5128209"/>
            <a:ext cx="4091888" cy="84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Ted Pattison</a:t>
            </a:r>
            <a:br>
              <a:rPr lang="en-US" dirty="0"/>
            </a:br>
            <a:r>
              <a:rPr lang="en-US" sz="1400" dirty="0"/>
              <a:t>Power BI Customer Advisory Team (PBICAT)</a:t>
            </a:r>
          </a:p>
        </p:txBody>
      </p:sp>
    </p:spTree>
    <p:extLst>
      <p:ext uri="{BB962C8B-B14F-4D97-AF65-F5344CB8AC3E}">
        <p14:creationId xmlns:p14="http://schemas.microsoft.com/office/powerpoint/2010/main" val="3173862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CB3C36-9934-40C4-99A2-E5EEC6404608}"/>
              </a:ext>
            </a:extLst>
          </p:cNvPr>
          <p:cNvSpPr/>
          <p:nvPr/>
        </p:nvSpPr>
        <p:spPr>
          <a:xfrm>
            <a:off x="7306033" y="2452732"/>
            <a:ext cx="2811817" cy="11492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7480CB-EE2C-453B-B7C0-CCC8D6CCD565}"/>
              </a:ext>
            </a:extLst>
          </p:cNvPr>
          <p:cNvSpPr/>
          <p:nvPr/>
        </p:nvSpPr>
        <p:spPr>
          <a:xfrm>
            <a:off x="1269506" y="2452732"/>
            <a:ext cx="2811817" cy="114928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11A943-701C-4E45-92CF-823F71A12B9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4081323" y="3027376"/>
            <a:ext cx="322471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C72A1D-9837-4C9F-B0AC-35A38796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ViewModel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6DC70C-E4D2-4EEA-9992-F36B14573E89}"/>
              </a:ext>
            </a:extLst>
          </p:cNvPr>
          <p:cNvSpPr/>
          <p:nvPr/>
        </p:nvSpPr>
        <p:spPr>
          <a:xfrm>
            <a:off x="4661400" y="2195281"/>
            <a:ext cx="2113501" cy="16628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/api/Embed/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A4BBB-104C-420A-A3E3-0B99610E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415" y="2484964"/>
            <a:ext cx="2066486" cy="137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1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260FF6-8C26-49B6-8F2B-449A94907F31}"/>
              </a:ext>
            </a:extLst>
          </p:cNvPr>
          <p:cNvSpPr/>
          <p:nvPr/>
        </p:nvSpPr>
        <p:spPr>
          <a:xfrm>
            <a:off x="4999389" y="2196549"/>
            <a:ext cx="2337631" cy="20308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Lucida Console" panose="020B0609040504020204" pitchFamily="49" charset="0"/>
              </a:rPr>
              <a:t>/api/ActivityLog/</a:t>
            </a:r>
          </a:p>
          <a:p>
            <a:endParaRPr lang="en-US" sz="1200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CB3C36-9934-40C4-99A2-E5EEC6404608}"/>
              </a:ext>
            </a:extLst>
          </p:cNvPr>
          <p:cNvSpPr/>
          <p:nvPr/>
        </p:nvSpPr>
        <p:spPr>
          <a:xfrm>
            <a:off x="7927470" y="2452732"/>
            <a:ext cx="2811817" cy="11492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7480CB-EE2C-453B-B7C0-CCC8D6CCD565}"/>
              </a:ext>
            </a:extLst>
          </p:cNvPr>
          <p:cNvSpPr/>
          <p:nvPr/>
        </p:nvSpPr>
        <p:spPr>
          <a:xfrm>
            <a:off x="1713390" y="2452732"/>
            <a:ext cx="2811817" cy="114928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11A943-701C-4E45-92CF-823F71A12B9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4525207" y="3027376"/>
            <a:ext cx="3402263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C72A1D-9837-4C9F-B0AC-35A38796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A87121-9F86-4F84-9A00-61D3740BD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5" t="2178" r="1212" b="2302"/>
          <a:stretch/>
        </p:blipFill>
        <p:spPr>
          <a:xfrm>
            <a:off x="5049079" y="2491409"/>
            <a:ext cx="2259496" cy="16962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E0288254-B17F-44D8-ADD6-107C91100FE1}"/>
              </a:ext>
            </a:extLst>
          </p:cNvPr>
          <p:cNvSpPr/>
          <p:nvPr/>
        </p:nvSpPr>
        <p:spPr>
          <a:xfrm>
            <a:off x="8432484" y="3995870"/>
            <a:ext cx="2059620" cy="1149287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Black" panose="020B0A04020102020204" pitchFamily="34" charset="0"/>
              </a:rPr>
              <a:t>AppOwnsDataDB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8B022-2F2D-4E94-A88D-4D7F9A4EF95B}"/>
              </a:ext>
            </a:extLst>
          </p:cNvPr>
          <p:cNvCxnSpPr>
            <a:cxnSpLocks/>
          </p:cNvCxnSpPr>
          <p:nvPr/>
        </p:nvCxnSpPr>
        <p:spPr>
          <a:xfrm>
            <a:off x="9445469" y="3629326"/>
            <a:ext cx="0" cy="312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7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Embedding and Multi-tenancy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Tenant represents a customer with one or more users</a:t>
            </a:r>
          </a:p>
          <a:p>
            <a:pPr lvl="1"/>
            <a:r>
              <a:rPr lang="en-US" dirty="0"/>
              <a:t>you must create a separate tenant for each customer</a:t>
            </a:r>
          </a:p>
          <a:p>
            <a:pPr lvl="1"/>
            <a:endParaRPr lang="en-US" dirty="0"/>
          </a:p>
          <a:p>
            <a:r>
              <a:rPr lang="en-US" dirty="0"/>
              <a:t>Provisioning a new customer tenant</a:t>
            </a:r>
          </a:p>
          <a:p>
            <a:pPr lvl="1"/>
            <a:r>
              <a:rPr lang="en-US" dirty="0"/>
              <a:t>create a Power BI workspace</a:t>
            </a:r>
          </a:p>
          <a:p>
            <a:pPr lvl="1"/>
            <a:r>
              <a:rPr lang="en-US" dirty="0"/>
              <a:t>assign workspace to a dedicated capacity</a:t>
            </a:r>
          </a:p>
          <a:p>
            <a:pPr lvl="1"/>
            <a:r>
              <a:rPr lang="en-US" dirty="0"/>
              <a:t>import PBIX files</a:t>
            </a:r>
          </a:p>
          <a:p>
            <a:pPr lvl="1"/>
            <a:r>
              <a:rPr lang="en-US" dirty="0"/>
              <a:t>patch datasource credentials</a:t>
            </a:r>
          </a:p>
          <a:p>
            <a:pPr lvl="1"/>
            <a:r>
              <a:rPr lang="en-US" dirty="0"/>
              <a:t>start dataset refresh operations</a:t>
            </a:r>
          </a:p>
          <a:p>
            <a:pPr lvl="1"/>
            <a:r>
              <a:rPr lang="en-US" dirty="0"/>
              <a:t>create and bind gateway datasources</a:t>
            </a:r>
          </a:p>
        </p:txBody>
      </p:sp>
    </p:spTree>
    <p:extLst>
      <p:ext uri="{BB962C8B-B14F-4D97-AF65-F5344CB8AC3E}">
        <p14:creationId xmlns:p14="http://schemas.microsoft.com/office/powerpoint/2010/main" val="35919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D547-A43E-4E6B-8E4A-B7A4C9C0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embedding and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AAD4-784F-42A6-AA17-656770D77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doesn’t know anything about your users</a:t>
            </a:r>
          </a:p>
          <a:p>
            <a:pPr lvl="1"/>
            <a:r>
              <a:rPr lang="en-US" dirty="0"/>
              <a:t>Power BI cannot provide assistance when it comes to authorization</a:t>
            </a:r>
          </a:p>
          <a:p>
            <a:pPr lvl="1"/>
            <a:r>
              <a:rPr lang="en-US" dirty="0"/>
              <a:t>Not an issue in scenario where all users see all content with the same access</a:t>
            </a:r>
          </a:p>
          <a:p>
            <a:pPr lvl="1"/>
            <a:r>
              <a:rPr lang="en-US" dirty="0"/>
              <a:t>Your application must add explicit support for any authorization scheme</a:t>
            </a:r>
          </a:p>
          <a:p>
            <a:pPr lvl="1"/>
            <a:endParaRPr lang="en-US" dirty="0"/>
          </a:p>
          <a:p>
            <a:r>
              <a:rPr lang="en-US" dirty="0"/>
              <a:t>Key observations about App-Owns-Data embedding</a:t>
            </a:r>
          </a:p>
          <a:p>
            <a:pPr lvl="1"/>
            <a:r>
              <a:rPr lang="en-US" dirty="0"/>
              <a:t>you have flexibility to design the authorization scheme any way you'd like</a:t>
            </a:r>
          </a:p>
          <a:p>
            <a:pPr lvl="1"/>
            <a:r>
              <a:rPr lang="en-US" dirty="0"/>
              <a:t>you have responsibility to build authorization scheme from the ground up</a:t>
            </a:r>
          </a:p>
          <a:p>
            <a:pPr lvl="1"/>
            <a:r>
              <a:rPr lang="en-US" dirty="0"/>
              <a:t>you should use custom database to track the authorization data you need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0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564FFE-6C4F-48AB-A734-27FBB1EB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68043-1EA4-4E52-A344-2FF1C4A84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Available in a public GitHub repository</a:t>
            </a:r>
          </a:p>
          <a:p>
            <a:pPr lvl="1"/>
            <a:r>
              <a:rPr lang="en-US" sz="2000" dirty="0">
                <a:hlinkClick r:id="rId2"/>
              </a:rPr>
              <a:t>https://github.com/PowerBiDevCamp/App-Owns-Data-Starter-Kit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F4DAC-3DF2-4ADD-838D-8402976AB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725" y="2364437"/>
            <a:ext cx="9022348" cy="42938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211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8F57-FDF8-4F08-9B3E-3C47DAF9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 -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3452-72D6-4491-BCE7-B312ABB71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guidance and starter code for the following tasks</a:t>
            </a:r>
          </a:p>
          <a:p>
            <a:pPr lvl="1"/>
            <a:r>
              <a:rPr lang="en-US" dirty="0"/>
              <a:t>Onboarding new customer tenants</a:t>
            </a:r>
          </a:p>
          <a:p>
            <a:pPr lvl="1"/>
            <a:r>
              <a:rPr lang="en-US" dirty="0"/>
              <a:t>Managing user permissions</a:t>
            </a:r>
          </a:p>
          <a:p>
            <a:pPr lvl="1"/>
            <a:r>
              <a:rPr lang="en-US" dirty="0"/>
              <a:t>Implementing the customer-facing client as a Single Page Application (SPA)</a:t>
            </a:r>
          </a:p>
          <a:p>
            <a:pPr lvl="1"/>
            <a:r>
              <a:rPr lang="en-US" dirty="0"/>
              <a:t>Creating a custom telemetry layer to log user activity </a:t>
            </a:r>
          </a:p>
          <a:p>
            <a:pPr lvl="1"/>
            <a:r>
              <a:rPr lang="en-US" dirty="0"/>
              <a:t>Monitoring user actions such as </a:t>
            </a:r>
            <a:r>
              <a:rPr lang="en-US" dirty="0" err="1"/>
              <a:t>ViewReport</a:t>
            </a:r>
            <a:r>
              <a:rPr lang="en-US" dirty="0"/>
              <a:t>, </a:t>
            </a:r>
            <a:r>
              <a:rPr lang="en-US" dirty="0" err="1"/>
              <a:t>EditReport</a:t>
            </a:r>
            <a:r>
              <a:rPr lang="en-US" dirty="0"/>
              <a:t> and </a:t>
            </a:r>
            <a:r>
              <a:rPr lang="en-US" dirty="0" err="1"/>
              <a:t>CreateReport</a:t>
            </a:r>
            <a:endParaRPr lang="en-US" dirty="0"/>
          </a:p>
          <a:p>
            <a:pPr lvl="1"/>
            <a:r>
              <a:rPr lang="en-US" dirty="0"/>
              <a:t>Monitoring the performance of report loading and rendering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9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E794B6-F65B-4A6D-A752-6F65593E0F4A}"/>
              </a:ext>
            </a:extLst>
          </p:cNvPr>
          <p:cNvSpPr/>
          <p:nvPr/>
        </p:nvSpPr>
        <p:spPr>
          <a:xfrm>
            <a:off x="4433938" y="1527666"/>
            <a:ext cx="3104040" cy="114928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Black" panose="020B0A04020102020204" pitchFamily="34" charset="0"/>
              </a:rPr>
              <a:t>AppOwnsDataAdmin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D70440-8042-4677-94A8-7ED1DFF9CC39}"/>
              </a:ext>
            </a:extLst>
          </p:cNvPr>
          <p:cNvGrpSpPr/>
          <p:nvPr/>
        </p:nvGrpSpPr>
        <p:grpSpPr>
          <a:xfrm>
            <a:off x="7681500" y="2676954"/>
            <a:ext cx="3858733" cy="1693049"/>
            <a:chOff x="7776839" y="1735951"/>
            <a:chExt cx="3858733" cy="169304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85EA9BD-5888-47CA-AC2D-6064A3B5227E}"/>
                </a:ext>
              </a:extLst>
            </p:cNvPr>
            <p:cNvSpPr/>
            <p:nvPr/>
          </p:nvSpPr>
          <p:spPr>
            <a:xfrm>
              <a:off x="8531532" y="2439323"/>
              <a:ext cx="3104040" cy="98967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 Black" panose="020B0A04020102020204" pitchFamily="34" charset="0"/>
                </a:rPr>
                <a:t>Power BI REST API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7118FE-572C-4BBC-B09B-577463904EA5}"/>
                </a:ext>
              </a:extLst>
            </p:cNvPr>
            <p:cNvCxnSpPr/>
            <p:nvPr/>
          </p:nvCxnSpPr>
          <p:spPr>
            <a:xfrm>
              <a:off x="7776839" y="1735951"/>
              <a:ext cx="648070" cy="6591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5F67ED-D310-4AD1-9D0D-129E0DC0C9A7}"/>
              </a:ext>
            </a:extLst>
          </p:cNvPr>
          <p:cNvGrpSpPr/>
          <p:nvPr/>
        </p:nvGrpSpPr>
        <p:grpSpPr>
          <a:xfrm>
            <a:off x="4829455" y="2816040"/>
            <a:ext cx="2246045" cy="1768874"/>
            <a:chOff x="4939497" y="1875037"/>
            <a:chExt cx="2246045" cy="1768874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5DC72B79-5F80-4A3B-8295-0F7D97C3705A}"/>
                </a:ext>
              </a:extLst>
            </p:cNvPr>
            <p:cNvSpPr/>
            <p:nvPr/>
          </p:nvSpPr>
          <p:spPr>
            <a:xfrm>
              <a:off x="4939497" y="2494624"/>
              <a:ext cx="2246045" cy="1149287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 Black" panose="020B0A04020102020204" pitchFamily="34" charset="0"/>
                </a:rPr>
                <a:t>AppOwnsDataDB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ACD6DB-53A8-4DF9-B8F5-DC634E87F46B}"/>
                </a:ext>
              </a:extLst>
            </p:cNvPr>
            <p:cNvCxnSpPr>
              <a:cxnSpLocks/>
            </p:cNvCxnSpPr>
            <p:nvPr/>
          </p:nvCxnSpPr>
          <p:spPr>
            <a:xfrm>
              <a:off x="5952477" y="1875038"/>
              <a:ext cx="0" cy="5200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274303F-3851-43CE-9265-4316BD911E2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875037"/>
              <a:ext cx="0" cy="520083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55DFB2-0736-4F2A-92A5-DEBDACF08E59}"/>
              </a:ext>
            </a:extLst>
          </p:cNvPr>
          <p:cNvGrpSpPr/>
          <p:nvPr/>
        </p:nvGrpSpPr>
        <p:grpSpPr>
          <a:xfrm>
            <a:off x="277616" y="4581739"/>
            <a:ext cx="8051954" cy="1907961"/>
            <a:chOff x="372955" y="3643911"/>
            <a:chExt cx="8051954" cy="190796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CB3C36-9934-40C4-99A2-E5EEC6404608}"/>
                </a:ext>
              </a:extLst>
            </p:cNvPr>
            <p:cNvSpPr/>
            <p:nvPr/>
          </p:nvSpPr>
          <p:spPr>
            <a:xfrm>
              <a:off x="4472958" y="4402584"/>
              <a:ext cx="3104040" cy="1149288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47480CB-EE2C-453B-B7C0-CCC8D6CCD565}"/>
                </a:ext>
              </a:extLst>
            </p:cNvPr>
            <p:cNvSpPr/>
            <p:nvPr/>
          </p:nvSpPr>
          <p:spPr>
            <a:xfrm>
              <a:off x="372955" y="4402584"/>
              <a:ext cx="3104040" cy="114928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44C6C57-B1F6-4F97-B940-80D846FB4D23}"/>
                </a:ext>
              </a:extLst>
            </p:cNvPr>
            <p:cNvCxnSpPr>
              <a:cxnSpLocks/>
            </p:cNvCxnSpPr>
            <p:nvPr/>
          </p:nvCxnSpPr>
          <p:spPr>
            <a:xfrm>
              <a:off x="5952477" y="3758583"/>
              <a:ext cx="0" cy="5200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FDF14D-09C3-433D-9833-E93BCECEB7D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758582"/>
              <a:ext cx="0" cy="520083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4777AF5-79C4-467C-A992-E36676F0A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9118" y="3643911"/>
              <a:ext cx="765791" cy="7268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711A943-701C-4E45-92CF-823F71A12B9F}"/>
                </a:ext>
              </a:extLst>
            </p:cNvPr>
            <p:cNvCxnSpPr>
              <a:cxnSpLocks/>
            </p:cNvCxnSpPr>
            <p:nvPr/>
          </p:nvCxnSpPr>
          <p:spPr>
            <a:xfrm>
              <a:off x="3684233" y="4977228"/>
              <a:ext cx="65620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C72A1D-9837-4C9F-B0AC-35A38796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96652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CACB-4EA2-40DF-A917-A774B2C9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AppOwnsDataAdmin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48E394-36C6-448A-B105-DF2B5B5ED298}"/>
              </a:ext>
            </a:extLst>
          </p:cNvPr>
          <p:cNvSpPr/>
          <p:nvPr/>
        </p:nvSpPr>
        <p:spPr>
          <a:xfrm>
            <a:off x="6277057" y="2656919"/>
            <a:ext cx="2811817" cy="114928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Black" panose="020B0A04020102020204" pitchFamily="34" charset="0"/>
              </a:rPr>
              <a:t>Power BI REST API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5F522B-A728-4F91-B4BF-DD3D5EAC794F}"/>
              </a:ext>
            </a:extLst>
          </p:cNvPr>
          <p:cNvSpPr/>
          <p:nvPr/>
        </p:nvSpPr>
        <p:spPr>
          <a:xfrm>
            <a:off x="1952799" y="2656919"/>
            <a:ext cx="2811817" cy="11492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Black" panose="020B0A04020102020204" pitchFamily="34" charset="0"/>
              </a:rPr>
              <a:t>AppOwnsDataAdmin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F9A1F6-A33E-43E8-B3D3-B15496B0FFC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764616" y="3231563"/>
            <a:ext cx="15124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83A39347-2AA2-4C20-ABE3-77BD9A0BC08E}"/>
              </a:ext>
            </a:extLst>
          </p:cNvPr>
          <p:cNvSpPr/>
          <p:nvPr/>
        </p:nvSpPr>
        <p:spPr>
          <a:xfrm>
            <a:off x="2333523" y="4500210"/>
            <a:ext cx="2059620" cy="1149287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Black" panose="020B0A04020102020204" pitchFamily="34" charset="0"/>
              </a:rPr>
              <a:t>AppOwnsDataDB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C81BA5-7A2C-4BC1-9324-3237967A2DFE}"/>
              </a:ext>
            </a:extLst>
          </p:cNvPr>
          <p:cNvCxnSpPr>
            <a:cxnSpLocks/>
          </p:cNvCxnSpPr>
          <p:nvPr/>
        </p:nvCxnSpPr>
        <p:spPr>
          <a:xfrm>
            <a:off x="3302118" y="3886778"/>
            <a:ext cx="0" cy="520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B1FFCA-D512-4FCA-9FEF-57A322ADD794}"/>
              </a:ext>
            </a:extLst>
          </p:cNvPr>
          <p:cNvCxnSpPr>
            <a:cxnSpLocks/>
          </p:cNvCxnSpPr>
          <p:nvPr/>
        </p:nvCxnSpPr>
        <p:spPr>
          <a:xfrm>
            <a:off x="3445641" y="3886777"/>
            <a:ext cx="0" cy="5200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3AF881C-FB8C-4199-B9B6-D8DFCF720FF8}"/>
              </a:ext>
            </a:extLst>
          </p:cNvPr>
          <p:cNvSpPr/>
          <p:nvPr/>
        </p:nvSpPr>
        <p:spPr>
          <a:xfrm>
            <a:off x="4990250" y="2880894"/>
            <a:ext cx="1061171" cy="701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AD Service App</a:t>
            </a:r>
          </a:p>
        </p:txBody>
      </p:sp>
    </p:spTree>
    <p:extLst>
      <p:ext uri="{BB962C8B-B14F-4D97-AF65-F5344CB8AC3E}">
        <p14:creationId xmlns:p14="http://schemas.microsoft.com/office/powerpoint/2010/main" val="379533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5EA9BD-5888-47CA-AC2D-6064A3B5227E}"/>
              </a:ext>
            </a:extLst>
          </p:cNvPr>
          <p:cNvSpPr/>
          <p:nvPr/>
        </p:nvSpPr>
        <p:spPr>
          <a:xfrm>
            <a:off x="8913725" y="3189579"/>
            <a:ext cx="2811817" cy="114928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Black" panose="020B0A04020102020204" pitchFamily="34" charset="0"/>
              </a:rPr>
              <a:t>Power BI REST API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CB3C36-9934-40C4-99A2-E5EEC6404608}"/>
              </a:ext>
            </a:extLst>
          </p:cNvPr>
          <p:cNvSpPr/>
          <p:nvPr/>
        </p:nvSpPr>
        <p:spPr>
          <a:xfrm>
            <a:off x="4589467" y="3189579"/>
            <a:ext cx="2811817" cy="11492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7480CB-EE2C-453B-B7C0-CCC8D6CCD565}"/>
              </a:ext>
            </a:extLst>
          </p:cNvPr>
          <p:cNvSpPr/>
          <p:nvPr/>
        </p:nvSpPr>
        <p:spPr>
          <a:xfrm>
            <a:off x="195309" y="3189579"/>
            <a:ext cx="2811817" cy="114928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777AF5-79C4-467C-A992-E36676F0AC5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401284" y="3764223"/>
            <a:ext cx="15124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11A943-701C-4E45-92CF-823F71A12B9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007126" y="3764223"/>
            <a:ext cx="15823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C72A1D-9837-4C9F-B0AC-35A38796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Architecture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44F1D51E-7C7B-460F-B9E1-A86BF45BD1EF}"/>
              </a:ext>
            </a:extLst>
          </p:cNvPr>
          <p:cNvSpPr/>
          <p:nvPr/>
        </p:nvSpPr>
        <p:spPr>
          <a:xfrm>
            <a:off x="5067849" y="5032870"/>
            <a:ext cx="2059620" cy="1149287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Black" panose="020B0A04020102020204" pitchFamily="34" charset="0"/>
              </a:rPr>
              <a:t>AppOwnsDataDB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FEDBF5-91B1-46B1-BC38-3FCDDF8A9383}"/>
              </a:ext>
            </a:extLst>
          </p:cNvPr>
          <p:cNvCxnSpPr>
            <a:cxnSpLocks/>
          </p:cNvCxnSpPr>
          <p:nvPr/>
        </p:nvCxnSpPr>
        <p:spPr>
          <a:xfrm>
            <a:off x="6036444" y="4419438"/>
            <a:ext cx="0" cy="520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D5424C-0921-4F0D-A507-4E92DCE7688E}"/>
              </a:ext>
            </a:extLst>
          </p:cNvPr>
          <p:cNvCxnSpPr>
            <a:cxnSpLocks/>
          </p:cNvCxnSpPr>
          <p:nvPr/>
        </p:nvCxnSpPr>
        <p:spPr>
          <a:xfrm>
            <a:off x="6179967" y="4419437"/>
            <a:ext cx="0" cy="5200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66DC70C-E4D2-4EEA-9992-F36B14573E89}"/>
              </a:ext>
            </a:extLst>
          </p:cNvPr>
          <p:cNvSpPr/>
          <p:nvPr/>
        </p:nvSpPr>
        <p:spPr>
          <a:xfrm>
            <a:off x="3302661" y="3413554"/>
            <a:ext cx="1061171" cy="701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AD Client App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184FB9-C7D9-43F4-AF39-DA21D9538668}"/>
              </a:ext>
            </a:extLst>
          </p:cNvPr>
          <p:cNvSpPr/>
          <p:nvPr/>
        </p:nvSpPr>
        <p:spPr>
          <a:xfrm>
            <a:off x="7626918" y="3413554"/>
            <a:ext cx="1061171" cy="701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AD Service App</a:t>
            </a:r>
          </a:p>
        </p:txBody>
      </p:sp>
    </p:spTree>
    <p:extLst>
      <p:ext uri="{BB962C8B-B14F-4D97-AF65-F5344CB8AC3E}">
        <p14:creationId xmlns:p14="http://schemas.microsoft.com/office/powerpoint/2010/main" val="283469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CB3C36-9934-40C4-99A2-E5EEC6404608}"/>
              </a:ext>
            </a:extLst>
          </p:cNvPr>
          <p:cNvSpPr/>
          <p:nvPr/>
        </p:nvSpPr>
        <p:spPr>
          <a:xfrm>
            <a:off x="7306033" y="2452732"/>
            <a:ext cx="2811817" cy="11492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7480CB-EE2C-453B-B7C0-CCC8D6CCD565}"/>
              </a:ext>
            </a:extLst>
          </p:cNvPr>
          <p:cNvSpPr/>
          <p:nvPr/>
        </p:nvSpPr>
        <p:spPr>
          <a:xfrm>
            <a:off x="1269506" y="2452732"/>
            <a:ext cx="2811817" cy="114928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11A943-701C-4E45-92CF-823F71A12B9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4081323" y="3027376"/>
            <a:ext cx="322471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C72A1D-9837-4C9F-B0AC-35A38796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8" y="453672"/>
            <a:ext cx="10515600" cy="1325563"/>
          </a:xfrm>
        </p:spPr>
        <p:txBody>
          <a:bodyPr/>
          <a:lstStyle/>
          <a:p>
            <a:r>
              <a:rPr lang="en-US" dirty="0"/>
              <a:t>Web API User Login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6DC70C-E4D2-4EEA-9992-F36B14573E89}"/>
              </a:ext>
            </a:extLst>
          </p:cNvPr>
          <p:cNvSpPr/>
          <p:nvPr/>
        </p:nvSpPr>
        <p:spPr>
          <a:xfrm>
            <a:off x="4663785" y="2452732"/>
            <a:ext cx="2111114" cy="10348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Lucida Console" panose="020B0609040504020204" pitchFamily="49" charset="0"/>
              </a:rPr>
              <a:t>/api/UserLogin/</a:t>
            </a:r>
          </a:p>
          <a:p>
            <a:endParaRPr lang="en-US" sz="1200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4D6BB-3C9B-4756-8E96-CD94F7EB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728" y="2758140"/>
            <a:ext cx="2010843" cy="6939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371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307</Words>
  <Application>Microsoft Office PowerPoint</Application>
  <PresentationFormat>Widescreen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Lato</vt:lpstr>
      <vt:lpstr>Lucida Console</vt:lpstr>
      <vt:lpstr>Segoe UI Semibold</vt:lpstr>
      <vt:lpstr>Office Theme</vt:lpstr>
      <vt:lpstr>PowerPoint Presentation</vt:lpstr>
      <vt:lpstr>App-Owns-Data Embedding and Multi-tenancy</vt:lpstr>
      <vt:lpstr>App-Owns-Data embedding and Authorization</vt:lpstr>
      <vt:lpstr>App-Owns-Data Starter Kit</vt:lpstr>
      <vt:lpstr>App-Owns-Data Starter Kit  - Value Proposition</vt:lpstr>
      <vt:lpstr>Solution Architecture</vt:lpstr>
      <vt:lpstr>AppOwnsDataAdmin </vt:lpstr>
      <vt:lpstr>Web API Architecture</vt:lpstr>
      <vt:lpstr>Web API User Login</vt:lpstr>
      <vt:lpstr>Web API ViewModel</vt:lpstr>
      <vt:lpstr>Logging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Pattison</dc:creator>
  <cp:lastModifiedBy>Ted Pattison</cp:lastModifiedBy>
  <cp:revision>19</cp:revision>
  <dcterms:created xsi:type="dcterms:W3CDTF">2021-04-12T17:53:27Z</dcterms:created>
  <dcterms:modified xsi:type="dcterms:W3CDTF">2021-04-16T13:22:10Z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2021-04-12T17:53:26Z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aa630418-89f2-4761-926d-6f3314457046</vt:lpwstr>
  </property>
  <property fmtid="{D5CDD505-2E9C-101B-9397-08002B2CF9AE}" pid="8" name="MSIP_Label_f42aa342-8706-4288-bd11-ebb85995028c_ContentBits">
    <vt:lpwstr>0</vt:lpwstr>
  </property>
</Properties>
</file>