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47"/>
  </p:notesMasterIdLst>
  <p:handoutMasterIdLst>
    <p:handoutMasterId r:id="rId48"/>
  </p:handoutMasterIdLst>
  <p:sldIdLst>
    <p:sldId id="4475" r:id="rId5"/>
    <p:sldId id="4623" r:id="rId6"/>
    <p:sldId id="4557" r:id="rId7"/>
    <p:sldId id="4636" r:id="rId8"/>
    <p:sldId id="310" r:id="rId9"/>
    <p:sldId id="4643" r:id="rId10"/>
    <p:sldId id="4644" r:id="rId11"/>
    <p:sldId id="4648" r:id="rId12"/>
    <p:sldId id="4669" r:id="rId13"/>
    <p:sldId id="4659" r:id="rId14"/>
    <p:sldId id="4642" r:id="rId15"/>
    <p:sldId id="4645" r:id="rId16"/>
    <p:sldId id="4646" r:id="rId17"/>
    <p:sldId id="4647" r:id="rId18"/>
    <p:sldId id="4649" r:id="rId19"/>
    <p:sldId id="4650" r:id="rId20"/>
    <p:sldId id="4651" r:id="rId21"/>
    <p:sldId id="4634" r:id="rId22"/>
    <p:sldId id="4637" r:id="rId23"/>
    <p:sldId id="4638" r:id="rId24"/>
    <p:sldId id="4484" r:id="rId25"/>
    <p:sldId id="4662" r:id="rId26"/>
    <p:sldId id="4661" r:id="rId27"/>
    <p:sldId id="4663" r:id="rId28"/>
    <p:sldId id="4565" r:id="rId29"/>
    <p:sldId id="4639" r:id="rId30"/>
    <p:sldId id="4653" r:id="rId31"/>
    <p:sldId id="4654" r:id="rId32"/>
    <p:sldId id="4656" r:id="rId33"/>
    <p:sldId id="4664" r:id="rId34"/>
    <p:sldId id="4665" r:id="rId35"/>
    <p:sldId id="4666" r:id="rId36"/>
    <p:sldId id="4657" r:id="rId37"/>
    <p:sldId id="4667" r:id="rId38"/>
    <p:sldId id="4668" r:id="rId39"/>
    <p:sldId id="4655" r:id="rId40"/>
    <p:sldId id="4658" r:id="rId41"/>
    <p:sldId id="4640" r:id="rId42"/>
    <p:sldId id="316" r:id="rId43"/>
    <p:sldId id="4632" r:id="rId44"/>
    <p:sldId id="4588" r:id="rId45"/>
    <p:sldId id="4641" r:id="rId46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0000"/>
    <a:srgbClr val="920000"/>
    <a:srgbClr val="990033"/>
    <a:srgbClr val="C00000"/>
    <a:srgbClr val="EBF7FF"/>
    <a:srgbClr val="CCFFCC"/>
    <a:srgbClr val="CCECFF"/>
    <a:srgbClr val="CCCCFF"/>
    <a:srgbClr val="000000"/>
    <a:srgbClr val="5F5F5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502" autoAdjust="0"/>
  </p:normalViewPr>
  <p:slideViewPr>
    <p:cSldViewPr snapToGrid="0">
      <p:cViewPr varScale="1">
        <p:scale>
          <a:sx n="75" d="100"/>
          <a:sy n="75" d="100"/>
        </p:scale>
        <p:origin x="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6210"/>
    </p:cViewPr>
  </p:sorterViewPr>
  <p:notesViewPr>
    <p:cSldViewPr snapToGrid="0">
      <p:cViewPr varScale="1">
        <p:scale>
          <a:sx n="64" d="100"/>
          <a:sy n="64" d="100"/>
        </p:scale>
        <p:origin x="3158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2/23/2023 7:07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8158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1145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41868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3121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395288" indent="0">
              <a:lnSpc>
                <a:spcPts val="2400"/>
              </a:lnSpc>
              <a:buNone/>
              <a:defRPr sz="16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171563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67F005-E0F2-4D27-84A5-B8FCD94585E1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08626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70" r:id="rId2"/>
    <p:sldLayoutId id="2147484572" r:id="rId3"/>
    <p:sldLayoutId id="2147484573" r:id="rId4"/>
    <p:sldLayoutId id="2147484574" r:id="rId5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PowerBiDevCamp/DevCampExternalToolDemo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github.com/PowerBiDevCamp/TranslationsBuilder" TargetMode="Externa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otykier/TabularEditor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axstudio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alm-toolkit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learn.microsoft.com/en-us/power-bi/transform-model/desktop-external-tool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4944165"/>
            <a:ext cx="9801726" cy="984885"/>
          </a:xfrm>
        </p:spPr>
        <p:txBody>
          <a:bodyPr/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Ted Pattison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Power BI Customer Advisory Team (PBICAT)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3158354"/>
            <a:ext cx="11053773" cy="7386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000000"/>
                </a:solidFill>
              </a:rPr>
              <a:t>Developing External Tools for Power BI Desktop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245A-3828-4133-831E-FCED6200FEA4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DE2FFC-6FB2-4236-A99A-497BC916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Considerations for the Two Connection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623BE-0986-49F0-812C-DCFB565A5B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431983"/>
          </a:xfrm>
        </p:spPr>
        <p:txBody>
          <a:bodyPr/>
          <a:lstStyle/>
          <a:p>
            <a:r>
              <a:rPr lang="en-US" sz="2000" b="1" dirty="0">
                <a:solidFill>
                  <a:srgbClr val="760000"/>
                </a:solidFill>
              </a:rPr>
              <a:t>Model #1</a:t>
            </a:r>
            <a:r>
              <a:rPr lang="en-US" dirty="0"/>
              <a:t> allows you to update PBIX file and check it into source control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sz="2000" b="1" dirty="0">
                <a:solidFill>
                  <a:srgbClr val="760000"/>
                </a:solidFill>
              </a:rPr>
              <a:t>Model #2</a:t>
            </a:r>
            <a:r>
              <a:rPr lang="en-US" dirty="0"/>
              <a:t> prevents ability to download dataset as PBIX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b="1" dirty="0">
                <a:solidFill>
                  <a:srgbClr val="760000"/>
                </a:solidFill>
              </a:rPr>
              <a:t>Model #2</a:t>
            </a:r>
            <a:r>
              <a:rPr lang="en-US" dirty="0"/>
              <a:t> provides opportunities to create advanced ALM and deployment processes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0694BE2-F93C-3942-A8EC-80D867770796}"/>
              </a:ext>
            </a:extLst>
          </p:cNvPr>
          <p:cNvGrpSpPr/>
          <p:nvPr/>
        </p:nvGrpSpPr>
        <p:grpSpPr>
          <a:xfrm>
            <a:off x="931375" y="1746408"/>
            <a:ext cx="7202694" cy="1403558"/>
            <a:chOff x="1367754" y="2140543"/>
            <a:chExt cx="7136166" cy="15269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6AC028-081E-4BA7-8267-9A1A7F06D1D1}"/>
                </a:ext>
              </a:extLst>
            </p:cNvPr>
            <p:cNvSpPr/>
            <p:nvPr/>
          </p:nvSpPr>
          <p:spPr>
            <a:xfrm>
              <a:off x="3627458" y="2284490"/>
              <a:ext cx="1886164" cy="127158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 rtlCol="0" anchor="t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Power BI Desktop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68A72B-DACD-49E3-9A90-3DA2D5A2E141}"/>
                </a:ext>
              </a:extLst>
            </p:cNvPr>
            <p:cNvSpPr/>
            <p:nvPr/>
          </p:nvSpPr>
          <p:spPr>
            <a:xfrm>
              <a:off x="3870678" y="2524045"/>
              <a:ext cx="1443993" cy="8523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 rtlCol="0" anchor="t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PBIX File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466C73B-DDAC-4544-837B-9601A14E450D}"/>
                </a:ext>
              </a:extLst>
            </p:cNvPr>
            <p:cNvSpPr/>
            <p:nvPr/>
          </p:nvSpPr>
          <p:spPr>
            <a:xfrm>
              <a:off x="4166549" y="2763767"/>
              <a:ext cx="846488" cy="46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Dataset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BE321BC-3B1B-43D5-9AAE-163C70EF1EF1}"/>
                </a:ext>
              </a:extLst>
            </p:cNvPr>
            <p:cNvCxnSpPr>
              <a:cxnSpLocks/>
            </p:cNvCxnSpPr>
            <p:nvPr/>
          </p:nvCxnSpPr>
          <p:spPr>
            <a:xfrm>
              <a:off x="2618970" y="2996272"/>
              <a:ext cx="1470403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B6F783-E492-4916-AA90-A6E1C916A963}"/>
                </a:ext>
              </a:extLst>
            </p:cNvPr>
            <p:cNvSpPr/>
            <p:nvPr/>
          </p:nvSpPr>
          <p:spPr>
            <a:xfrm>
              <a:off x="1367754" y="2140543"/>
              <a:ext cx="7136166" cy="1526996"/>
            </a:xfrm>
            <a:prstGeom prst="rect">
              <a:avLst/>
            </a:prstGeom>
            <a:no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F6C9DF-62D3-4C93-84DD-E4AFC513AA83}"/>
                </a:ext>
              </a:extLst>
            </p:cNvPr>
            <p:cNvSpPr/>
            <p:nvPr/>
          </p:nvSpPr>
          <p:spPr>
            <a:xfrm>
              <a:off x="1670297" y="2740424"/>
              <a:ext cx="1058274" cy="496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Your Custom External Tool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260E862-129C-475C-EFD7-B07595D10850}"/>
                </a:ext>
              </a:extLst>
            </p:cNvPr>
            <p:cNvSpPr/>
            <p:nvPr/>
          </p:nvSpPr>
          <p:spPr>
            <a:xfrm>
              <a:off x="6218237" y="2284490"/>
              <a:ext cx="1886164" cy="12235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Azure DevOps Repository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F1F00FB-F00E-734C-131F-79A588B50A0D}"/>
                </a:ext>
              </a:extLst>
            </p:cNvPr>
            <p:cNvSpPr/>
            <p:nvPr/>
          </p:nvSpPr>
          <p:spPr>
            <a:xfrm>
              <a:off x="6584065" y="2677814"/>
              <a:ext cx="1139732" cy="67075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PBIX File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Version 2.3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2DAE3E7-E90B-E8BF-4F62-5A593D33EC28}"/>
                </a:ext>
              </a:extLst>
            </p:cNvPr>
            <p:cNvCxnSpPr>
              <a:cxnSpLocks/>
            </p:cNvCxnSpPr>
            <p:nvPr/>
          </p:nvCxnSpPr>
          <p:spPr>
            <a:xfrm>
              <a:off x="5034984" y="2996272"/>
              <a:ext cx="1470403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B04CB9A-5BCA-D5DA-E7E9-1C9C8C099F4A}"/>
              </a:ext>
            </a:extLst>
          </p:cNvPr>
          <p:cNvGrpSpPr/>
          <p:nvPr/>
        </p:nvGrpSpPr>
        <p:grpSpPr>
          <a:xfrm>
            <a:off x="912798" y="3800801"/>
            <a:ext cx="7283974" cy="1360851"/>
            <a:chOff x="912798" y="3800801"/>
            <a:chExt cx="7283974" cy="136085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17B53B6-C516-0C1A-C963-6C8F6B585A67}"/>
                </a:ext>
              </a:extLst>
            </p:cNvPr>
            <p:cNvGrpSpPr/>
            <p:nvPr/>
          </p:nvGrpSpPr>
          <p:grpSpPr>
            <a:xfrm>
              <a:off x="3156051" y="3972646"/>
              <a:ext cx="2012630" cy="973142"/>
              <a:chOff x="4373007" y="4036722"/>
              <a:chExt cx="2012630" cy="116868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0BE8AEF-B4B3-469C-9EDD-F7D60E1365CA}"/>
                  </a:ext>
                </a:extLst>
              </p:cNvPr>
              <p:cNvSpPr/>
              <p:nvPr/>
            </p:nvSpPr>
            <p:spPr>
              <a:xfrm>
                <a:off x="4373007" y="4036722"/>
                <a:ext cx="2012630" cy="116868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5720" rtlCol="0" anchor="t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Power BI Service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2A5DA91-8F1F-4ECF-B961-C7BB12E8A346}"/>
                  </a:ext>
                </a:extLst>
              </p:cNvPr>
              <p:cNvSpPr/>
              <p:nvPr/>
            </p:nvSpPr>
            <p:spPr>
              <a:xfrm>
                <a:off x="4632534" y="4309509"/>
                <a:ext cx="1540812" cy="78342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5720" rtlCol="0" anchor="t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Premium Workspace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EDF18F9-F422-4958-BFDE-C2EF92771ABE}"/>
                </a:ext>
              </a:extLst>
            </p:cNvPr>
            <p:cNvSpPr/>
            <p:nvPr/>
          </p:nvSpPr>
          <p:spPr>
            <a:xfrm>
              <a:off x="3687401" y="4454170"/>
              <a:ext cx="903244" cy="3533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Dataset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F1D3E12-DAF0-4F9E-9148-A05E397373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5565" y="4625185"/>
              <a:ext cx="1363959" cy="8104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176CE96-8204-4BDF-9B36-0193CFCB7934}"/>
                </a:ext>
              </a:extLst>
            </p:cNvPr>
            <p:cNvSpPr/>
            <p:nvPr/>
          </p:nvSpPr>
          <p:spPr>
            <a:xfrm>
              <a:off x="912798" y="3800801"/>
              <a:ext cx="7283974" cy="1360851"/>
            </a:xfrm>
            <a:prstGeom prst="rect">
              <a:avLst/>
            </a:prstGeom>
            <a:no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A07D3E7-274C-4931-AF35-A029D57D5C00}"/>
                </a:ext>
              </a:extLst>
            </p:cNvPr>
            <p:cNvSpPr/>
            <p:nvPr/>
          </p:nvSpPr>
          <p:spPr>
            <a:xfrm>
              <a:off x="1329922" y="4357865"/>
              <a:ext cx="1129230" cy="5658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Your Custom External Tool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29EEA44-96AB-3C15-55A9-AA00BDC3A133}"/>
                </a:ext>
              </a:extLst>
            </p:cNvPr>
            <p:cNvSpPr/>
            <p:nvPr/>
          </p:nvSpPr>
          <p:spPr>
            <a:xfrm>
              <a:off x="6643171" y="4301770"/>
              <a:ext cx="1150357" cy="61653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Exported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PBIX File</a:t>
              </a:r>
            </a:p>
          </p:txBody>
        </p: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D5B1B396-864D-7F42-284D-7A9D98D43C1D}"/>
                </a:ext>
              </a:extLst>
            </p:cNvPr>
            <p:cNvSpPr/>
            <p:nvPr/>
          </p:nvSpPr>
          <p:spPr bwMode="auto">
            <a:xfrm>
              <a:off x="4702405" y="4375785"/>
              <a:ext cx="1851979" cy="486395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92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rgbClr val="760000"/>
                  </a:soli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Export</a:t>
              </a:r>
            </a:p>
          </p:txBody>
        </p:sp>
        <p:sp>
          <p:nvSpPr>
            <p:cNvPr id="46" name="&quot;Not Allowed&quot; Symbol 45">
              <a:extLst>
                <a:ext uri="{FF2B5EF4-FFF2-40B4-BE49-F238E27FC236}">
                  <a16:creationId xmlns:a16="http://schemas.microsoft.com/office/drawing/2014/main" id="{7844C3EC-C060-D592-9033-2B6E0DDA5258}"/>
                </a:ext>
              </a:extLst>
            </p:cNvPr>
            <p:cNvSpPr/>
            <p:nvPr/>
          </p:nvSpPr>
          <p:spPr bwMode="auto">
            <a:xfrm>
              <a:off x="5475944" y="4365252"/>
              <a:ext cx="564434" cy="507814"/>
            </a:xfrm>
            <a:prstGeom prst="noSmoking">
              <a:avLst/>
            </a:prstGeom>
            <a:solidFill>
              <a:srgbClr val="920000"/>
            </a:solidFill>
            <a:ln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EDFB7BE-44DC-1CCC-FC01-75BCF70F1C71}"/>
              </a:ext>
            </a:extLst>
          </p:cNvPr>
          <p:cNvGrpSpPr/>
          <p:nvPr/>
        </p:nvGrpSpPr>
        <p:grpSpPr>
          <a:xfrm>
            <a:off x="912798" y="5708336"/>
            <a:ext cx="9036745" cy="1117461"/>
            <a:chOff x="912798" y="5708336"/>
            <a:chExt cx="9036745" cy="111746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28C382E-DD02-3ABA-9390-1AF540280B58}"/>
                </a:ext>
              </a:extLst>
            </p:cNvPr>
            <p:cNvGrpSpPr/>
            <p:nvPr/>
          </p:nvGrpSpPr>
          <p:grpSpPr>
            <a:xfrm>
              <a:off x="1121467" y="5947062"/>
              <a:ext cx="8583901" cy="700038"/>
              <a:chOff x="1991977" y="6028753"/>
              <a:chExt cx="8583901" cy="700038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52A7DF8-0AA9-DB3E-C66B-40AA2A619D85}"/>
                  </a:ext>
                </a:extLst>
              </p:cNvPr>
              <p:cNvSpPr/>
              <p:nvPr/>
            </p:nvSpPr>
            <p:spPr>
              <a:xfrm>
                <a:off x="8688604" y="6028753"/>
                <a:ext cx="1887274" cy="70003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Production Dataset</a:t>
                </a:r>
              </a:p>
            </p:txBody>
          </p:sp>
          <p:sp>
            <p:nvSpPr>
              <p:cNvPr id="17" name="Arrow: Right 16">
                <a:extLst>
                  <a:ext uri="{FF2B5EF4-FFF2-40B4-BE49-F238E27FC236}">
                    <a16:creationId xmlns:a16="http://schemas.microsoft.com/office/drawing/2014/main" id="{BEEF8C54-AC05-A05F-29D0-4671BEA6D650}"/>
                  </a:ext>
                </a:extLst>
              </p:cNvPr>
              <p:cNvSpPr/>
              <p:nvPr/>
            </p:nvSpPr>
            <p:spPr bwMode="auto">
              <a:xfrm>
                <a:off x="3248831" y="6136764"/>
                <a:ext cx="5377070" cy="487000"/>
              </a:xfrm>
              <a:prstGeom prst="rightArrow">
                <a:avLst/>
              </a:prstGeom>
              <a:solidFill>
                <a:schemeClr val="accent1"/>
              </a:solidFill>
              <a:ln w="3175">
                <a:solidFill>
                  <a:srgbClr val="76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b="1" i="1" dirty="0">
                    <a:solidFill>
                      <a:srgbClr val="760000"/>
                    </a:solidFill>
                    <a:ea typeface="Segoe UI" pitchFamily="34" charset="0"/>
                    <a:cs typeface="Segoe UI" pitchFamily="34" charset="0"/>
                  </a:rPr>
                  <a:t>Push Dataset Updates into Production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80C1A33-EDD6-4546-7CD7-7DC09E33C723}"/>
                  </a:ext>
                </a:extLst>
              </p:cNvPr>
              <p:cNvSpPr/>
              <p:nvPr/>
            </p:nvSpPr>
            <p:spPr>
              <a:xfrm>
                <a:off x="3867139" y="6028753"/>
                <a:ext cx="1887274" cy="700038"/>
              </a:xfrm>
              <a:prstGeom prst="rect">
                <a:avLst/>
              </a:prstGeom>
              <a:solidFill>
                <a:srgbClr val="92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ALM Toolkit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8AAB06E-A1F0-41B9-209F-6F0001097646}"/>
                  </a:ext>
                </a:extLst>
              </p:cNvPr>
              <p:cNvSpPr/>
              <p:nvPr/>
            </p:nvSpPr>
            <p:spPr>
              <a:xfrm>
                <a:off x="1991977" y="6028753"/>
                <a:ext cx="1373752" cy="70003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Local Dataset</a:t>
                </a: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A12F8B-C6C6-E487-E351-86A51C63F5CB}"/>
                </a:ext>
              </a:extLst>
            </p:cNvPr>
            <p:cNvSpPr/>
            <p:nvPr/>
          </p:nvSpPr>
          <p:spPr bwMode="auto">
            <a:xfrm>
              <a:off x="912798" y="5708336"/>
              <a:ext cx="9036745" cy="111746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29996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6161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Developing External Tools for Power BI Desktop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Exploring Dev Camp External Tool Demo App</a:t>
            </a:r>
          </a:p>
          <a:p>
            <a:r>
              <a:rPr lang="en-US" dirty="0"/>
              <a:t>Programming the Tabular Object Model (TOM)</a:t>
            </a:r>
          </a:p>
          <a:p>
            <a:r>
              <a:rPr lang="en-US" dirty="0"/>
              <a:t>Adding Productivity Features to an External Tool</a:t>
            </a:r>
          </a:p>
          <a:p>
            <a:r>
              <a:rPr lang="en-US" dirty="0"/>
              <a:t>Extending Translations Builder</a:t>
            </a:r>
          </a:p>
        </p:txBody>
      </p:sp>
    </p:spTree>
    <p:extLst>
      <p:ext uri="{BB962C8B-B14F-4D97-AF65-F5344CB8AC3E}">
        <p14:creationId xmlns:p14="http://schemas.microsoft.com/office/powerpoint/2010/main" val="211806843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D5DB-48B3-7393-BB75-AB593558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DevCampExternalToolDemo</a:t>
            </a:r>
            <a:r>
              <a:rPr lang="en-US" dirty="0"/>
              <a:t>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D860D-070E-8B8D-D50C-E01E624A92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08215"/>
          </a:xfrm>
        </p:spPr>
        <p:txBody>
          <a:bodyPr/>
          <a:lstStyle/>
          <a:p>
            <a:r>
              <a:rPr lang="en-US" sz="2000" b="1" dirty="0" err="1">
                <a:solidFill>
                  <a:srgbClr val="760000"/>
                </a:solidFill>
              </a:rPr>
              <a:t>DevCampExternalToolDemo</a:t>
            </a:r>
            <a:r>
              <a:rPr lang="en-US" dirty="0"/>
              <a:t> project demonstrates simple external tool</a:t>
            </a:r>
          </a:p>
          <a:p>
            <a:pPr lvl="1"/>
            <a:r>
              <a:rPr lang="en-US" dirty="0"/>
              <a:t>Created using Visual Studio 2022, C#, .NET 6 and Windows Forms</a:t>
            </a:r>
          </a:p>
          <a:p>
            <a:pPr lvl="1"/>
            <a:r>
              <a:rPr lang="en-US" dirty="0"/>
              <a:t>You can use it as starter project for developing your own external tool</a:t>
            </a:r>
          </a:p>
          <a:p>
            <a:pPr lvl="1"/>
            <a:r>
              <a:rPr lang="en-US" dirty="0"/>
              <a:t>You can use it as a learning tool to get up the learning curve with external tool development</a:t>
            </a:r>
          </a:p>
          <a:p>
            <a:pPr lvl="1"/>
            <a:r>
              <a:rPr lang="en-US" dirty="0"/>
              <a:t>Download from </a:t>
            </a:r>
            <a:r>
              <a:rPr lang="en-US" sz="1800" b="1" dirty="0">
                <a:solidFill>
                  <a:srgbClr val="92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https://github.com/PowerBiDevCamp/DevCampExternalToolDemo</a:t>
            </a:r>
            <a:r>
              <a:rPr lang="en-US" dirty="0"/>
              <a:t>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A7645F8-F6A9-0FA6-B3A9-19C3D6CC2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897" y="3408000"/>
            <a:ext cx="3072113" cy="323303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964D77B-79B6-934F-AFAA-51799E2DCDAC}"/>
              </a:ext>
            </a:extLst>
          </p:cNvPr>
          <p:cNvGrpSpPr/>
          <p:nvPr/>
        </p:nvGrpSpPr>
        <p:grpSpPr>
          <a:xfrm>
            <a:off x="4524690" y="3408000"/>
            <a:ext cx="6961779" cy="3233033"/>
            <a:chOff x="4524690" y="3408000"/>
            <a:chExt cx="6961779" cy="323303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F46E4A6-5A67-A6AA-1B64-8315BC5DD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63746" y="3408000"/>
              <a:ext cx="5722723" cy="32330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A12676F3-B6BA-194A-525E-8C3586C6D70C}"/>
                </a:ext>
              </a:extLst>
            </p:cNvPr>
            <p:cNvSpPr/>
            <p:nvPr/>
          </p:nvSpPr>
          <p:spPr bwMode="auto">
            <a:xfrm>
              <a:off x="4524690" y="4564104"/>
              <a:ext cx="1046375" cy="612742"/>
            </a:xfrm>
            <a:prstGeom prst="rightArrow">
              <a:avLst/>
            </a:prstGeom>
            <a:solidFill>
              <a:srgbClr val="92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67519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11D3-4B15-C4C4-D529-E25DA252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Tool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F4CAD-B529-C4AB-2BA5-C927745F88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447098"/>
          </a:xfrm>
        </p:spPr>
        <p:txBody>
          <a:bodyPr/>
          <a:lstStyle/>
          <a:p>
            <a:r>
              <a:rPr lang="en-US" dirty="0"/>
              <a:t>External Tools deployed by copying JSON file to </a:t>
            </a:r>
            <a:r>
              <a:rPr lang="en-US" sz="2000" b="1" dirty="0">
                <a:solidFill>
                  <a:srgbClr val="760000"/>
                </a:solidFill>
              </a:rPr>
              <a:t>External Tools</a:t>
            </a:r>
            <a:r>
              <a:rPr lang="en-US" dirty="0"/>
              <a:t> folder</a:t>
            </a:r>
          </a:p>
          <a:p>
            <a:pPr lvl="1"/>
            <a:r>
              <a:rPr lang="en-US" dirty="0"/>
              <a:t>Deployment file must be named with </a:t>
            </a:r>
            <a:r>
              <a:rPr lang="en-US" sz="1800" b="1" dirty="0" err="1">
                <a:solidFill>
                  <a:srgbClr val="760000"/>
                </a:solidFill>
              </a:rPr>
              <a:t>pbitool.json</a:t>
            </a:r>
            <a:r>
              <a:rPr lang="en-US" dirty="0"/>
              <a:t> extension such as </a:t>
            </a:r>
            <a:r>
              <a:rPr lang="en-US" sz="1800" b="1" dirty="0" err="1">
                <a:solidFill>
                  <a:srgbClr val="760000"/>
                </a:solidFill>
              </a:rPr>
              <a:t>tabulareditor.pbi.json</a:t>
            </a:r>
            <a:endParaRPr lang="en-US" dirty="0"/>
          </a:p>
          <a:p>
            <a:pPr lvl="1"/>
            <a:r>
              <a:rPr lang="en-US" dirty="0"/>
              <a:t>File copied to </a:t>
            </a:r>
            <a:r>
              <a:rPr lang="en-US" sz="1600" b="1" dirty="0">
                <a:solidFill>
                  <a:srgbClr val="760000"/>
                </a:solidFill>
              </a:rPr>
              <a:t>C:\Program Files (x86)\Common Files\Microsoft Shared\Power BI Desktop\External Tools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95288" lvl="1" indent="0">
              <a:buNone/>
            </a:pPr>
            <a:endParaRPr lang="en-US" dirty="0"/>
          </a:p>
          <a:p>
            <a:pPr marL="738188" lvl="1" indent="-342900"/>
            <a:r>
              <a:rPr lang="en-US" sz="1800" b="1" dirty="0" err="1">
                <a:solidFill>
                  <a:srgbClr val="760000"/>
                </a:solidFill>
              </a:rPr>
              <a:t>pbi.json</a:t>
            </a:r>
            <a:r>
              <a:rPr lang="en-US" dirty="0"/>
              <a:t> file for external tool tracks name, EXE path, arguments and icon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F82FC6-2230-C0DA-F78B-5E7A93B658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61" b="13514"/>
          <a:stretch/>
        </p:blipFill>
        <p:spPr>
          <a:xfrm>
            <a:off x="1369119" y="2460395"/>
            <a:ext cx="5088242" cy="17562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C4172A-F72C-0CFE-95B3-69D5F9301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119" y="4773684"/>
            <a:ext cx="6718901" cy="19868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8152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11D3-4B15-C4C4-D529-E25DA252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Tool Deployment for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F4CAD-B529-C4AB-2BA5-C927745F88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447098"/>
          </a:xfrm>
        </p:spPr>
        <p:txBody>
          <a:bodyPr/>
          <a:lstStyle/>
          <a:p>
            <a:r>
              <a:rPr lang="en-US" dirty="0"/>
              <a:t>Developer can update </a:t>
            </a:r>
            <a:r>
              <a:rPr lang="en-US" sz="2000" b="1" dirty="0" err="1">
                <a:solidFill>
                  <a:srgbClr val="760000"/>
                </a:solidFill>
              </a:rPr>
              <a:t>pbi.json</a:t>
            </a:r>
            <a:r>
              <a:rPr lang="en-US" dirty="0"/>
              <a:t> file for development-time usage</a:t>
            </a:r>
          </a:p>
          <a:p>
            <a:pPr lvl="1"/>
            <a:r>
              <a:rPr lang="en-US" dirty="0"/>
              <a:t>Visual Studio builds project output with debug version of EXE in local </a:t>
            </a:r>
            <a:r>
              <a:rPr lang="en-US" sz="1800" b="1" dirty="0">
                <a:solidFill>
                  <a:srgbClr val="760000"/>
                </a:solidFill>
              </a:rPr>
              <a:t>bin\Debug</a:t>
            </a:r>
            <a:r>
              <a:rPr lang="en-US" dirty="0"/>
              <a:t> folder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Update </a:t>
            </a:r>
            <a:r>
              <a:rPr lang="en-US" sz="1800" b="1" dirty="0" err="1">
                <a:solidFill>
                  <a:srgbClr val="760000"/>
                </a:solidFill>
              </a:rPr>
              <a:t>pbi.json</a:t>
            </a:r>
            <a:r>
              <a:rPr lang="en-US" dirty="0"/>
              <a:t> file to point to EXE in in </a:t>
            </a:r>
            <a:r>
              <a:rPr lang="en-US" sz="1800" b="1" dirty="0">
                <a:solidFill>
                  <a:srgbClr val="760000"/>
                </a:solidFill>
              </a:rPr>
              <a:t>bin\Debug</a:t>
            </a:r>
            <a:r>
              <a:rPr lang="en-US" dirty="0"/>
              <a:t> file to run tool in Visual Studio debugger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DA00FF-77F9-6ECA-FF51-5BF58E32F8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644"/>
          <a:stretch/>
        </p:blipFill>
        <p:spPr>
          <a:xfrm>
            <a:off x="1366921" y="2103044"/>
            <a:ext cx="5621710" cy="19434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07BCE3-0055-FB6E-73AE-3A2D0D7B1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693" y="4845821"/>
            <a:ext cx="8427870" cy="18425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92690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91BA-CD08-44AA-03D7-07171454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Application Settings on </a:t>
            </a:r>
            <a:r>
              <a:rPr lang="en-US" dirty="0" err="1"/>
              <a:t>aUser</a:t>
            </a:r>
            <a:r>
              <a:rPr lang="en-US" dirty="0"/>
              <a:t>-By-User Basis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21BBE-8524-5B59-B226-0F78D691D7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754053"/>
          </a:xfrm>
        </p:spPr>
        <p:txBody>
          <a:bodyPr/>
          <a:lstStyle/>
          <a:p>
            <a:r>
              <a:rPr lang="en-US" dirty="0"/>
              <a:t>.NET platform providers Application settings to persist settings for current user</a:t>
            </a:r>
          </a:p>
          <a:p>
            <a:pPr lvl="1"/>
            <a:r>
              <a:rPr lang="en-US" dirty="0"/>
              <a:t>Demo includes settings for </a:t>
            </a:r>
            <a:r>
              <a:rPr lang="en-US" sz="1800" b="1" dirty="0">
                <a:solidFill>
                  <a:srgbClr val="760000"/>
                </a:solidFill>
              </a:rPr>
              <a:t>Server</a:t>
            </a:r>
            <a:r>
              <a:rPr lang="en-US" dirty="0"/>
              <a:t>, </a:t>
            </a:r>
            <a:r>
              <a:rPr lang="en-US" sz="1800" b="1" dirty="0">
                <a:solidFill>
                  <a:srgbClr val="760000"/>
                </a:solidFill>
              </a:rPr>
              <a:t>Database</a:t>
            </a:r>
            <a:r>
              <a:rPr lang="en-US" dirty="0"/>
              <a:t>, </a:t>
            </a:r>
            <a:r>
              <a:rPr lang="en-US" sz="1800" b="1" dirty="0" err="1">
                <a:solidFill>
                  <a:srgbClr val="760000"/>
                </a:solidFill>
              </a:rPr>
              <a:t>ExpandTableMembers</a:t>
            </a:r>
            <a:r>
              <a:rPr lang="en-US" dirty="0"/>
              <a:t> &amp; </a:t>
            </a:r>
            <a:r>
              <a:rPr lang="en-US" sz="1800" b="1" dirty="0" err="1">
                <a:solidFill>
                  <a:srgbClr val="760000"/>
                </a:solidFill>
              </a:rPr>
              <a:t>ShowHiddenDatasetObjects</a:t>
            </a:r>
            <a:endParaRPr lang="en-US" b="1" dirty="0">
              <a:solidFill>
                <a:srgbClr val="76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2BAEC1-A821-4C2D-8447-015247F6B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267" y="2182060"/>
            <a:ext cx="9699417" cy="450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6224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699F-4F4A-D414-851E-B66EBD49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AppSettings</a:t>
            </a:r>
            <a:r>
              <a:rPr lang="en-US" dirty="0"/>
              <a:t> Class Acts as Wrapper for .NET Settings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12516C-AE0E-34D3-AD13-20AFC8D70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83" y="1209989"/>
            <a:ext cx="4826759" cy="53063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937703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DA2D7-7F20-26E5-1DDA-B077EB61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Tool Launched with Startup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74F93-7D5A-E6D3-7608-203BFC3315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677656"/>
          </a:xfrm>
        </p:spPr>
        <p:txBody>
          <a:bodyPr/>
          <a:lstStyle/>
          <a:p>
            <a:r>
              <a:rPr lang="en-US" dirty="0"/>
              <a:t>When user launches an external tool from Power BI Desktop…</a:t>
            </a:r>
          </a:p>
          <a:p>
            <a:pPr lvl="1"/>
            <a:r>
              <a:rPr lang="en-US" dirty="0"/>
              <a:t>Power BI Desktop passes string array parameter to EXE at start up</a:t>
            </a:r>
          </a:p>
          <a:p>
            <a:pPr lvl="1"/>
            <a:r>
              <a:rPr lang="en-US" dirty="0"/>
              <a:t>Demo uses </a:t>
            </a:r>
            <a:r>
              <a:rPr lang="en-US" sz="1800" b="1" dirty="0" err="1">
                <a:solidFill>
                  <a:srgbClr val="760000"/>
                </a:solidFill>
              </a:rPr>
              <a:t>processStartupParameters</a:t>
            </a:r>
            <a:r>
              <a:rPr lang="en-US" dirty="0"/>
              <a:t> function in </a:t>
            </a:r>
            <a:r>
              <a:rPr lang="en-US" sz="1800" b="1" dirty="0" err="1">
                <a:solidFill>
                  <a:srgbClr val="760000"/>
                </a:solidFill>
              </a:rPr>
              <a:t>AppSettings</a:t>
            </a:r>
            <a:r>
              <a:rPr lang="en-US" dirty="0"/>
              <a:t> class to process parameters</a:t>
            </a:r>
          </a:p>
          <a:p>
            <a:pPr lvl="1"/>
            <a:r>
              <a:rPr lang="en-US" dirty="0"/>
              <a:t>First parameter (</a:t>
            </a:r>
            <a:r>
              <a:rPr lang="en-US" sz="1800" b="1" dirty="0">
                <a:solidFill>
                  <a:srgbClr val="760000"/>
                </a:solidFill>
              </a:rPr>
              <a:t>args[0]</a:t>
            </a:r>
            <a:r>
              <a:rPr lang="en-US" dirty="0"/>
              <a:t>) passes </a:t>
            </a:r>
            <a:r>
              <a:rPr lang="en-US" sz="1800" b="1" dirty="0">
                <a:solidFill>
                  <a:srgbClr val="760000"/>
                </a:solidFill>
              </a:rPr>
              <a:t>Server</a:t>
            </a:r>
            <a:r>
              <a:rPr lang="en-US" dirty="0"/>
              <a:t> connect string in form of </a:t>
            </a:r>
            <a:r>
              <a:rPr lang="en-US" sz="1800" b="1" dirty="0">
                <a:solidFill>
                  <a:srgbClr val="760000"/>
                </a:solidFill>
              </a:rPr>
              <a:t>localhost:60042</a:t>
            </a:r>
          </a:p>
          <a:p>
            <a:pPr lvl="1"/>
            <a:r>
              <a:rPr lang="en-US" dirty="0"/>
              <a:t>If PBIX file references remote dataset, </a:t>
            </a:r>
            <a:r>
              <a:rPr lang="en-US" sz="1800" b="1" dirty="0">
                <a:solidFill>
                  <a:srgbClr val="760000"/>
                </a:solidFill>
              </a:rPr>
              <a:t>Server</a:t>
            </a:r>
            <a:r>
              <a:rPr lang="en-US" dirty="0"/>
              <a:t> parameter contains </a:t>
            </a:r>
            <a:r>
              <a:rPr lang="en-US" sz="1800" b="1" dirty="0" err="1">
                <a:solidFill>
                  <a:srgbClr val="760000"/>
                </a:solidFill>
              </a:rPr>
              <a:t>powerbi</a:t>
            </a:r>
            <a:r>
              <a:rPr lang="en-US" sz="1800" b="1" dirty="0">
                <a:solidFill>
                  <a:srgbClr val="760000"/>
                </a:solidFill>
              </a:rPr>
              <a:t>:</a:t>
            </a:r>
          </a:p>
          <a:p>
            <a:pPr lvl="1"/>
            <a:r>
              <a:rPr lang="en-US" sz="1800" b="1" dirty="0">
                <a:solidFill>
                  <a:srgbClr val="760000"/>
                </a:solidFill>
              </a:rPr>
              <a:t>Server</a:t>
            </a:r>
            <a:r>
              <a:rPr lang="en-US" dirty="0"/>
              <a:t> parameter stored as </a:t>
            </a:r>
            <a:r>
              <a:rPr lang="en-US" sz="1800" b="1" dirty="0">
                <a:solidFill>
                  <a:srgbClr val="760000"/>
                </a:solidFill>
              </a:rPr>
              <a:t>Server</a:t>
            </a:r>
            <a:r>
              <a:rPr lang="en-US" dirty="0"/>
              <a:t> application setting for current user during development</a:t>
            </a:r>
            <a:endParaRPr lang="en-US" b="1" dirty="0">
              <a:solidFill>
                <a:srgbClr val="760000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CB74B5-1052-470A-A807-AC7950878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35" y="3671118"/>
            <a:ext cx="3423739" cy="154463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0062751-2F06-6AC3-8CE3-26BF3D6B19B1}"/>
              </a:ext>
            </a:extLst>
          </p:cNvPr>
          <p:cNvGrpSpPr/>
          <p:nvPr/>
        </p:nvGrpSpPr>
        <p:grpSpPr>
          <a:xfrm>
            <a:off x="4753835" y="3671118"/>
            <a:ext cx="6671176" cy="1936690"/>
            <a:chOff x="4753835" y="3671118"/>
            <a:chExt cx="6671176" cy="193669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ADED45D-C756-4B42-CBF2-3094B9D8A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3839" y="3671118"/>
              <a:ext cx="5721172" cy="19366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7C0FF0CD-C07C-2E28-E596-EFCE7A148A69}"/>
                </a:ext>
              </a:extLst>
            </p:cNvPr>
            <p:cNvSpPr/>
            <p:nvPr/>
          </p:nvSpPr>
          <p:spPr bwMode="auto">
            <a:xfrm>
              <a:off x="4753835" y="4285863"/>
              <a:ext cx="881743" cy="286980"/>
            </a:xfrm>
            <a:prstGeom prst="rightArrow">
              <a:avLst/>
            </a:prstGeom>
            <a:solidFill>
              <a:srgbClr val="760000"/>
            </a:solidFill>
            <a:ln>
              <a:solidFill>
                <a:srgbClr val="76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44762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400D4-FD2A-0D8D-9BCF-0AED8B64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PowerBiDesktopUtilities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8BD99-31DE-07A2-D186-5438A3A977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sz="2000" b="1" dirty="0" err="1">
                <a:solidFill>
                  <a:srgbClr val="760000"/>
                </a:solidFill>
              </a:rPr>
              <a:t>PowerBiDesktopUtilities.cs</a:t>
            </a:r>
            <a:r>
              <a:rPr lang="en-US" dirty="0"/>
              <a:t> provides assistance with connecting to datasets</a:t>
            </a:r>
          </a:p>
          <a:p>
            <a:pPr lvl="1"/>
            <a:r>
              <a:rPr lang="en-US" dirty="0"/>
              <a:t>It contains low-level code to detect running instance of Power BI Desktop</a:t>
            </a:r>
          </a:p>
          <a:p>
            <a:pPr lvl="1"/>
            <a:r>
              <a:rPr lang="en-US" dirty="0"/>
              <a:t>It uses Windows API to read PBIX project file name from main window of Power BI Desktop</a:t>
            </a:r>
          </a:p>
          <a:p>
            <a:pPr lvl="1"/>
            <a:r>
              <a:rPr lang="en-US" sz="1800" b="1" dirty="0" err="1">
                <a:solidFill>
                  <a:srgbClr val="760000"/>
                </a:solidFill>
              </a:rPr>
              <a:t>GetActiveDatasetConnections</a:t>
            </a:r>
            <a:r>
              <a:rPr lang="en-US" dirty="0"/>
              <a:t> returns list of active Power BI Desktop sessions on local PC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E68443-A9F9-53D7-1F2C-32ABE8614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555" y="2953962"/>
            <a:ext cx="5827835" cy="38500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91B5BD-A8EC-8C71-BD4B-B6979498B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294" y="2980815"/>
            <a:ext cx="4436180" cy="13408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971272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47921-02C5-0C7A-03A1-1AF9CDB0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a Power BI Desktop Session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5F14D-90C5-4377-75D6-FD77D321D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471" y="1297002"/>
            <a:ext cx="9212878" cy="52047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891AB8-15DC-DCE6-C8DD-5042C5213F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88" r="63532" b="75074"/>
          <a:stretch/>
        </p:blipFill>
        <p:spPr>
          <a:xfrm>
            <a:off x="1365350" y="1592823"/>
            <a:ext cx="3295139" cy="92423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F977BC5-D14F-89D8-5868-4DD1FA917661}"/>
              </a:ext>
            </a:extLst>
          </p:cNvPr>
          <p:cNvGrpSpPr/>
          <p:nvPr/>
        </p:nvGrpSpPr>
        <p:grpSpPr>
          <a:xfrm>
            <a:off x="1307639" y="1297002"/>
            <a:ext cx="9212878" cy="5204784"/>
            <a:chOff x="1307639" y="1297002"/>
            <a:chExt cx="9212878" cy="520478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29E887A-E422-89AF-DF1E-617B3A617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7639" y="1297002"/>
              <a:ext cx="9212878" cy="520478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965E848-10AA-1C50-3609-10261DFED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0558" y="2448228"/>
              <a:ext cx="5187286" cy="2438403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FE73DE52-C24B-FB35-3A15-155D79AD6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7639" y="1308821"/>
            <a:ext cx="9191957" cy="519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321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6161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Developing External Tools for Power BI Desktop</a:t>
            </a:r>
          </a:p>
          <a:p>
            <a:r>
              <a:rPr lang="en-US" dirty="0"/>
              <a:t>Exploring Dev Camp External Tool Demo App</a:t>
            </a:r>
          </a:p>
          <a:p>
            <a:r>
              <a:rPr lang="en-US" dirty="0"/>
              <a:t>Programming the Tabular Object Model (TOM)</a:t>
            </a:r>
          </a:p>
          <a:p>
            <a:r>
              <a:rPr lang="en-US" dirty="0"/>
              <a:t>Adding Productivity Features to an External Tool</a:t>
            </a:r>
          </a:p>
          <a:p>
            <a:r>
              <a:rPr lang="en-US" dirty="0"/>
              <a:t>Extending Translations Builder</a:t>
            </a:r>
          </a:p>
        </p:txBody>
      </p:sp>
    </p:spTree>
    <p:extLst>
      <p:ext uri="{BB962C8B-B14F-4D97-AF65-F5344CB8AC3E}">
        <p14:creationId xmlns:p14="http://schemas.microsoft.com/office/powerpoint/2010/main" val="30065730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0697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Developing External Tools for Power BI Desktop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Programming the Tabular Object Model (TOM)</a:t>
            </a:r>
          </a:p>
          <a:p>
            <a:r>
              <a:rPr lang="en-US" dirty="0"/>
              <a:t>Adding Productivity Features to an External Tool</a:t>
            </a:r>
          </a:p>
          <a:p>
            <a:r>
              <a:rPr lang="en-US" dirty="0"/>
              <a:t>Extending Translations Builder</a:t>
            </a:r>
          </a:p>
        </p:txBody>
      </p:sp>
    </p:spTree>
    <p:extLst>
      <p:ext uri="{BB962C8B-B14F-4D97-AF65-F5344CB8AC3E}">
        <p14:creationId xmlns:p14="http://schemas.microsoft.com/office/powerpoint/2010/main" val="359646488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7FE911-4C9E-4503-85D3-6D92DFF05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Programming Dataset Objects using TOM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A79D4-DF1C-4E35-973E-E0113582C7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8" y="1237379"/>
            <a:ext cx="11604521" cy="1908215"/>
          </a:xfrm>
        </p:spPr>
        <p:txBody>
          <a:bodyPr/>
          <a:lstStyle/>
          <a:p>
            <a:r>
              <a:rPr lang="en-US" dirty="0"/>
              <a:t>TOM provides a set of programmable objects to read &amp; updates dataset definitions</a:t>
            </a:r>
          </a:p>
          <a:p>
            <a:pPr lvl="1"/>
            <a:r>
              <a:rPr lang="en-US" dirty="0"/>
              <a:t>Power BI </a:t>
            </a:r>
            <a:r>
              <a:rPr lang="en-US" sz="1800" b="1" dirty="0">
                <a:solidFill>
                  <a:srgbClr val="760000"/>
                </a:solidFill>
              </a:rPr>
              <a:t>workspace</a:t>
            </a:r>
            <a:r>
              <a:rPr lang="en-US" dirty="0"/>
              <a:t> represented in TOM with a </a:t>
            </a:r>
            <a:r>
              <a:rPr lang="en-US" sz="1800" b="1" dirty="0">
                <a:solidFill>
                  <a:srgbClr val="760000"/>
                </a:solidFill>
              </a:rPr>
              <a:t>Server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Power BI </a:t>
            </a:r>
            <a:r>
              <a:rPr lang="en-US" sz="1800" b="1" dirty="0">
                <a:solidFill>
                  <a:srgbClr val="760000"/>
                </a:solidFill>
              </a:rPr>
              <a:t>dataset</a:t>
            </a:r>
            <a:r>
              <a:rPr lang="en-US" dirty="0"/>
              <a:t> represented in TOM with a </a:t>
            </a:r>
            <a:r>
              <a:rPr lang="en-US" sz="1800" b="1" dirty="0">
                <a:solidFill>
                  <a:srgbClr val="700000"/>
                </a:solidFill>
              </a:rPr>
              <a:t>Database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Data model inside dataset represented in TOM with </a:t>
            </a:r>
            <a:r>
              <a:rPr lang="en-US" sz="1800" b="1" dirty="0">
                <a:solidFill>
                  <a:srgbClr val="700000"/>
                </a:solidFill>
              </a:rPr>
              <a:t>Model</a:t>
            </a:r>
            <a:r>
              <a:rPr lang="en-US" dirty="0"/>
              <a:t> object</a:t>
            </a:r>
          </a:p>
          <a:p>
            <a:pPr lvl="1"/>
            <a:r>
              <a:rPr lang="en-US" sz="1800" b="1" dirty="0">
                <a:solidFill>
                  <a:srgbClr val="700000"/>
                </a:solidFill>
              </a:rPr>
              <a:t>Model</a:t>
            </a:r>
            <a:r>
              <a:rPr lang="en-US" dirty="0"/>
              <a:t> object provides access to dataset objects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7067A4E-DE0F-43ED-97F2-087CC72DE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175" y="3272621"/>
            <a:ext cx="3454040" cy="1982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8193A41-F7E4-41C5-9906-594289C0F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366" y="3272621"/>
            <a:ext cx="3454041" cy="2655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94276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8363-E90C-1CEF-B7C4-276EAFE6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TomApi</a:t>
            </a:r>
            <a:r>
              <a:rPr lang="en-US" dirty="0"/>
              <a:t>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04E6F-172D-FE87-B384-BDDF0EB2D2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754053"/>
          </a:xfrm>
        </p:spPr>
        <p:txBody>
          <a:bodyPr/>
          <a:lstStyle/>
          <a:p>
            <a:r>
              <a:rPr lang="en-US" b="1" dirty="0" err="1">
                <a:solidFill>
                  <a:srgbClr val="760000"/>
                </a:solidFill>
              </a:rPr>
              <a:t>DevCampExternalToolDemo</a:t>
            </a:r>
            <a:r>
              <a:rPr lang="en-US" dirty="0"/>
              <a:t> project includes </a:t>
            </a:r>
            <a:r>
              <a:rPr lang="en-US" sz="2000" b="1" dirty="0" err="1">
                <a:solidFill>
                  <a:srgbClr val="760000"/>
                </a:solidFill>
              </a:rPr>
              <a:t>TomApi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This class contains C# code demonstrating TOM programming techniques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5C8263-0512-7DDC-8BE4-8F2FE96B4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739" y="2183823"/>
            <a:ext cx="6505575" cy="4105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048676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D3F2-C389-89F1-4BE4-89E9502C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Enumerating Dataset Objects using TOM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D98AF-1EC4-2E6C-0312-BBC4F84A71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Canonical TOM programming pattern for enumerating dataset objects</a:t>
            </a:r>
          </a:p>
          <a:p>
            <a:pPr lvl="1"/>
            <a:r>
              <a:rPr lang="en-US" dirty="0"/>
              <a:t>Create outer loop with enumerate through </a:t>
            </a:r>
            <a:r>
              <a:rPr lang="en-US" sz="1800" b="1" dirty="0">
                <a:solidFill>
                  <a:srgbClr val="760000"/>
                </a:solidFill>
              </a:rPr>
              <a:t>Tables</a:t>
            </a:r>
            <a:r>
              <a:rPr lang="en-US" dirty="0"/>
              <a:t> collection of </a:t>
            </a:r>
            <a:r>
              <a:rPr lang="en-US" sz="1800" b="1" dirty="0">
                <a:solidFill>
                  <a:srgbClr val="760000"/>
                </a:solidFill>
              </a:rPr>
              <a:t>Model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Create inner loops to enumerate through child collections</a:t>
            </a:r>
          </a:p>
          <a:p>
            <a:pPr lvl="1"/>
            <a:r>
              <a:rPr lang="en-US" dirty="0"/>
              <a:t>This is approach used to populate treeview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075B0-36D3-0B1C-DA93-02070D72E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822" y="2953165"/>
            <a:ext cx="3941083" cy="340787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700A61B-A866-F9ED-583B-38D2502CFEA4}"/>
              </a:ext>
            </a:extLst>
          </p:cNvPr>
          <p:cNvGrpSpPr/>
          <p:nvPr/>
        </p:nvGrpSpPr>
        <p:grpSpPr>
          <a:xfrm>
            <a:off x="5397391" y="2907423"/>
            <a:ext cx="5943157" cy="3453620"/>
            <a:chOff x="5397391" y="2907423"/>
            <a:chExt cx="5943157" cy="345362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D27CFFA-CA78-2F37-BF0E-E45E5647A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35253" y="2907423"/>
              <a:ext cx="4705295" cy="34536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8FF018E1-DA41-BBC6-335C-8A71B084BB54}"/>
                </a:ext>
              </a:extLst>
            </p:cNvPr>
            <p:cNvSpPr/>
            <p:nvPr/>
          </p:nvSpPr>
          <p:spPr bwMode="auto">
            <a:xfrm>
              <a:off x="5397391" y="4243592"/>
              <a:ext cx="1046375" cy="612742"/>
            </a:xfrm>
            <a:prstGeom prst="rightArrow">
              <a:avLst/>
            </a:prstGeom>
            <a:solidFill>
              <a:srgbClr val="92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7182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0355-45F3-D02D-A170-DBD74F58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Dataset Definition as a </a:t>
            </a:r>
            <a:r>
              <a:rPr lang="en-US" dirty="0" err="1"/>
              <a:t>Model.bim</a:t>
            </a:r>
            <a:r>
              <a:rPr lang="en-US" dirty="0"/>
              <a:t>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74929-C754-1D46-9FB1-6261242AE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TOM provides </a:t>
            </a:r>
            <a:r>
              <a:rPr lang="en-US" sz="2000" b="1" dirty="0" err="1">
                <a:solidFill>
                  <a:srgbClr val="760000"/>
                </a:solidFill>
              </a:rPr>
              <a:t>JsonSerializer</a:t>
            </a:r>
            <a:r>
              <a:rPr lang="en-US" dirty="0"/>
              <a:t> object to serialize dataset definition</a:t>
            </a:r>
          </a:p>
          <a:p>
            <a:pPr lvl="1"/>
            <a:r>
              <a:rPr lang="en-US" dirty="0"/>
              <a:t>Makes it possible to export dataset definition as a JSON file</a:t>
            </a:r>
          </a:p>
          <a:p>
            <a:pPr lvl="1"/>
            <a:r>
              <a:rPr lang="en-US" dirty="0"/>
              <a:t>JSON file with dataset definition saved as </a:t>
            </a:r>
            <a:r>
              <a:rPr lang="en-US" sz="1800" b="1" dirty="0" err="1">
                <a:solidFill>
                  <a:srgbClr val="760000"/>
                </a:solidFill>
              </a:rPr>
              <a:t>model.bim</a:t>
            </a:r>
            <a:r>
              <a:rPr lang="en-US" dirty="0"/>
              <a:t> file by convention</a:t>
            </a:r>
          </a:p>
          <a:p>
            <a:pPr lvl="1"/>
            <a:r>
              <a:rPr lang="en-US" dirty="0"/>
              <a:t>Looking at </a:t>
            </a:r>
            <a:r>
              <a:rPr lang="en-US" sz="1800" b="1" dirty="0" err="1">
                <a:solidFill>
                  <a:srgbClr val="760000"/>
                </a:solidFill>
              </a:rPr>
              <a:t>model.bim</a:t>
            </a:r>
            <a:r>
              <a:rPr lang="en-US" dirty="0"/>
              <a:t> file makes it easier to understand data model and find problems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AE641-9B41-ECAD-D1C3-43A1515A4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182" y="2987264"/>
            <a:ext cx="6919074" cy="27798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A8281B-CAF9-E78C-E62E-71A9ECC1BD9D}"/>
              </a:ext>
            </a:extLst>
          </p:cNvPr>
          <p:cNvSpPr/>
          <p:nvPr/>
        </p:nvSpPr>
        <p:spPr bwMode="auto">
          <a:xfrm>
            <a:off x="8481848" y="2994971"/>
            <a:ext cx="3340205" cy="2316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Product Sales.model.bim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FE3F92-C109-B8C5-ACBA-8DF9A78F4FBA}"/>
              </a:ext>
            </a:extLst>
          </p:cNvPr>
          <p:cNvGrpSpPr/>
          <p:nvPr/>
        </p:nvGrpSpPr>
        <p:grpSpPr>
          <a:xfrm>
            <a:off x="7564122" y="3226620"/>
            <a:ext cx="4253506" cy="2555880"/>
            <a:chOff x="7564122" y="3226620"/>
            <a:chExt cx="4253506" cy="255588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FA83498-FFFB-0762-BED5-079D3A93EA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2263"/>
            <a:stretch/>
          </p:blipFill>
          <p:spPr>
            <a:xfrm>
              <a:off x="8488020" y="3226620"/>
              <a:ext cx="3329608" cy="25558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D0712ED6-AC39-6C32-B2A1-5D8EE51B412A}"/>
                </a:ext>
              </a:extLst>
            </p:cNvPr>
            <p:cNvSpPr/>
            <p:nvPr/>
          </p:nvSpPr>
          <p:spPr bwMode="auto">
            <a:xfrm>
              <a:off x="7564122" y="3764433"/>
              <a:ext cx="1046375" cy="612742"/>
            </a:xfrm>
            <a:prstGeom prst="rightArrow">
              <a:avLst/>
            </a:prstGeom>
            <a:solidFill>
              <a:srgbClr val="92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6F91042-0BCD-EE45-B55F-BDB21A6ED712}"/>
              </a:ext>
            </a:extLst>
          </p:cNvPr>
          <p:cNvSpPr/>
          <p:nvPr/>
        </p:nvSpPr>
        <p:spPr bwMode="auto">
          <a:xfrm>
            <a:off x="656652" y="3665196"/>
            <a:ext cx="741852" cy="323194"/>
          </a:xfrm>
          <a:prstGeom prst="rightArrow">
            <a:avLst>
              <a:gd name="adj1" fmla="val 50000"/>
              <a:gd name="adj2" fmla="val 70290"/>
            </a:avLst>
          </a:prstGeom>
          <a:solidFill>
            <a:schemeClr val="accent1"/>
          </a:solidFill>
          <a:ln w="19050">
            <a:solidFill>
              <a:srgbClr val="76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9805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A4FC-F872-4279-AF63-FF5972B9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Dataset Annotations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3BE7D-3011-4A8D-B6D9-72D1785070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831818"/>
          </a:xfrm>
        </p:spPr>
        <p:txBody>
          <a:bodyPr/>
          <a:lstStyle/>
          <a:p>
            <a:r>
              <a:rPr lang="en-US" b="1" dirty="0">
                <a:solidFill>
                  <a:srgbClr val="700000"/>
                </a:solidFill>
              </a:rPr>
              <a:t>Annotations</a:t>
            </a:r>
            <a:r>
              <a:rPr lang="en-US" dirty="0"/>
              <a:t> provide ability to store custom properties in dataset definition</a:t>
            </a:r>
          </a:p>
          <a:p>
            <a:pPr lvl="1"/>
            <a:r>
              <a:rPr lang="en-US" dirty="0"/>
              <a:t>Annotations are easy to create as name-value pairs using TOM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Annotation can be used to create custom attributes for any type of dataset object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E8972D-6D10-328B-98BB-49CE9844D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66" y="4765683"/>
            <a:ext cx="7999451" cy="18537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378C07-81AE-C142-504C-B58D57FAB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67" y="2054725"/>
            <a:ext cx="4198040" cy="21726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D1F043F8-5CD2-EC8C-4583-42009C6CDCF7}"/>
              </a:ext>
            </a:extLst>
          </p:cNvPr>
          <p:cNvSpPr/>
          <p:nvPr/>
        </p:nvSpPr>
        <p:spPr bwMode="auto">
          <a:xfrm>
            <a:off x="1173487" y="6020770"/>
            <a:ext cx="741852" cy="323194"/>
          </a:xfrm>
          <a:prstGeom prst="rightArrow">
            <a:avLst>
              <a:gd name="adj1" fmla="val 50000"/>
              <a:gd name="adj2" fmla="val 70290"/>
            </a:avLst>
          </a:prstGeom>
          <a:solidFill>
            <a:schemeClr val="accent1"/>
          </a:solidFill>
          <a:ln w="19050">
            <a:solidFill>
              <a:srgbClr val="76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4458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0697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Developing External Tools for Power BI Desktop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the Tabular Object Model (TOM)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Adding Productivity Features to an External Tool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Extending Translations Builder</a:t>
            </a:r>
          </a:p>
        </p:txBody>
      </p:sp>
    </p:spTree>
    <p:extLst>
      <p:ext uri="{BB962C8B-B14F-4D97-AF65-F5344CB8AC3E}">
        <p14:creationId xmlns:p14="http://schemas.microsoft.com/office/powerpoint/2010/main" val="249678504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4025-7CFC-1864-5581-9B055A84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Data Model Schema Report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414868-6FAC-388D-ADF1-EC0226B56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31" y="1101456"/>
            <a:ext cx="5687946" cy="559751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E4FF314-5353-FC07-41DA-6B3193AB605D}"/>
              </a:ext>
            </a:extLst>
          </p:cNvPr>
          <p:cNvGrpSpPr/>
          <p:nvPr/>
        </p:nvGrpSpPr>
        <p:grpSpPr>
          <a:xfrm>
            <a:off x="5235695" y="1344144"/>
            <a:ext cx="6991849" cy="4953116"/>
            <a:chOff x="5235695" y="1344144"/>
            <a:chExt cx="6991849" cy="495311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4214B7-7A34-B359-594C-2A1C12FF9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4954" y="1344144"/>
              <a:ext cx="5882590" cy="49531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78E481B-A391-C88D-82B4-71CE89D8B439}"/>
                </a:ext>
              </a:extLst>
            </p:cNvPr>
            <p:cNvSpPr/>
            <p:nvPr/>
          </p:nvSpPr>
          <p:spPr bwMode="auto">
            <a:xfrm>
              <a:off x="5235695" y="3190891"/>
              <a:ext cx="1046375" cy="612742"/>
            </a:xfrm>
            <a:prstGeom prst="rightArrow">
              <a:avLst/>
            </a:prstGeom>
            <a:solidFill>
              <a:srgbClr val="92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2308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B0AA8-3B53-462B-EAF8-30C5C49F7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Format String for All </a:t>
            </a:r>
            <a:r>
              <a:rPr lang="en-US" dirty="0" err="1"/>
              <a:t>DateTime</a:t>
            </a:r>
            <a:r>
              <a:rPr lang="en-US" dirty="0"/>
              <a:t>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D20A9-9790-5DE5-5EA8-1C8BBAAC1F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762568"/>
          </a:xfrm>
        </p:spPr>
        <p:txBody>
          <a:bodyPr/>
          <a:lstStyle/>
          <a:p>
            <a:r>
              <a:rPr lang="en-US" sz="2000" b="1" dirty="0" err="1">
                <a:solidFill>
                  <a:srgbClr val="760000"/>
                </a:solidFill>
              </a:rPr>
              <a:t>FormatDates</a:t>
            </a:r>
            <a:r>
              <a:rPr lang="en-US" dirty="0"/>
              <a:t> function updates all </a:t>
            </a:r>
            <a:r>
              <a:rPr lang="en-US" sz="2000" b="1" dirty="0" err="1">
                <a:solidFill>
                  <a:srgbClr val="760000"/>
                </a:solidFill>
              </a:rPr>
              <a:t>DateTime</a:t>
            </a:r>
            <a:r>
              <a:rPr lang="en-US" dirty="0"/>
              <a:t> fields with specific format string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b="1" dirty="0" err="1">
                <a:solidFill>
                  <a:srgbClr val="760000"/>
                </a:solidFill>
              </a:rPr>
              <a:t>FormatDates</a:t>
            </a:r>
            <a:r>
              <a:rPr lang="en-US" dirty="0"/>
              <a:t> called from menu commands in demo external tool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3737F-2194-0989-628F-7EFFE8059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18" y="1742801"/>
            <a:ext cx="4147034" cy="27012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24D5F4-5449-9DAE-20F5-D4682146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18" y="5114513"/>
            <a:ext cx="3388148" cy="15546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502274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FF4A2-3328-B608-EC80-A0736BF9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Calendar Table from Date Column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642B0C-96C1-3A49-1B1F-1C1A6B7A7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" y="1062703"/>
            <a:ext cx="6748639" cy="584379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1FEABF3-1FF6-2A0E-4ED9-B335BEAFD497}"/>
              </a:ext>
            </a:extLst>
          </p:cNvPr>
          <p:cNvGrpSpPr/>
          <p:nvPr/>
        </p:nvGrpSpPr>
        <p:grpSpPr>
          <a:xfrm>
            <a:off x="6317530" y="2603644"/>
            <a:ext cx="4909415" cy="2103700"/>
            <a:chOff x="6317530" y="2603644"/>
            <a:chExt cx="4909415" cy="21037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3FF1CC7-B76F-765E-7ACB-B74641E1B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9494" y="2603644"/>
              <a:ext cx="3597451" cy="21037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E9459AA-520A-229F-7718-F76A925C9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7530" y="3565523"/>
              <a:ext cx="1311964" cy="0"/>
            </a:xfrm>
            <a:prstGeom prst="straightConnector1">
              <a:avLst/>
            </a:prstGeom>
            <a:ln w="57150">
              <a:solidFill>
                <a:srgbClr val="76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06989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E43A-DAED-4EE6-BA10-387D387C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an External Tool for Power BI Desktop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38418-0057-4A10-B28E-63FB195911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08215"/>
          </a:xfrm>
        </p:spPr>
        <p:txBody>
          <a:bodyPr/>
          <a:lstStyle/>
          <a:p>
            <a:r>
              <a:rPr lang="en-US" dirty="0"/>
              <a:t>Power BI Desktop provides support for integrating external tools</a:t>
            </a:r>
          </a:p>
          <a:p>
            <a:pPr lvl="1"/>
            <a:r>
              <a:rPr lang="en-US" dirty="0"/>
              <a:t>External tool can be launched from Power BI Desktop</a:t>
            </a:r>
          </a:p>
          <a:p>
            <a:pPr lvl="1"/>
            <a:r>
              <a:rPr lang="en-US" dirty="0"/>
              <a:t>External tool designed to connect directly to dataset in local AS engine session</a:t>
            </a:r>
          </a:p>
          <a:p>
            <a:pPr lvl="1"/>
            <a:r>
              <a:rPr lang="en-US" dirty="0"/>
              <a:t>External tool can be designed to create, read, update and delete dataset objects</a:t>
            </a:r>
          </a:p>
          <a:p>
            <a:pPr lvl="1"/>
            <a:r>
              <a:rPr lang="en-US" dirty="0"/>
              <a:t>External tools are programmed using Tabular Object Model (TOM)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820FD6-932E-4243-D6B0-2952ED3990D5}"/>
              </a:ext>
            </a:extLst>
          </p:cNvPr>
          <p:cNvGrpSpPr/>
          <p:nvPr/>
        </p:nvGrpSpPr>
        <p:grpSpPr>
          <a:xfrm>
            <a:off x="1332156" y="3396996"/>
            <a:ext cx="8750988" cy="3075777"/>
            <a:chOff x="930379" y="3918857"/>
            <a:chExt cx="6615933" cy="24517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21C4E0-5F01-BB85-135C-BA3CE3D1B38E}"/>
                </a:ext>
              </a:extLst>
            </p:cNvPr>
            <p:cNvSpPr/>
            <p:nvPr/>
          </p:nvSpPr>
          <p:spPr>
            <a:xfrm>
              <a:off x="930379" y="3918857"/>
              <a:ext cx="6615933" cy="24517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1440" rtlCol="0" anchor="b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Local Desktop Setup on Windows PC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293ED0-AE54-DA8A-A48F-34ADC9428994}"/>
                </a:ext>
              </a:extLst>
            </p:cNvPr>
            <p:cNvSpPr/>
            <p:nvPr/>
          </p:nvSpPr>
          <p:spPr>
            <a:xfrm>
              <a:off x="4612821" y="4125119"/>
              <a:ext cx="2695570" cy="18197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37160" rtlCol="0" anchor="t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Power BI Desktop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8DED54-B6A3-72BE-2BA9-2304D41C5783}"/>
                </a:ext>
              </a:extLst>
            </p:cNvPr>
            <p:cNvSpPr/>
            <p:nvPr/>
          </p:nvSpPr>
          <p:spPr>
            <a:xfrm>
              <a:off x="1145490" y="4123840"/>
              <a:ext cx="2592498" cy="1794639"/>
            </a:xfrm>
            <a:prstGeom prst="rect">
              <a:avLst/>
            </a:prstGeom>
            <a:solidFill>
              <a:srgbClr val="EBF7FF"/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37160"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Your_External_Tool.exe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4CDFA91-FA16-BD47-69B4-CD94380E4D2D}"/>
                </a:ext>
              </a:extLst>
            </p:cNvPr>
            <p:cNvGrpSpPr/>
            <p:nvPr/>
          </p:nvGrpSpPr>
          <p:grpSpPr>
            <a:xfrm>
              <a:off x="1316334" y="4572509"/>
              <a:ext cx="2240782" cy="1084713"/>
              <a:chOff x="905522" y="804708"/>
              <a:chExt cx="2512381" cy="1654129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83AC54-A5FA-12B5-DAA5-9773DB601D4B}"/>
                  </a:ext>
                </a:extLst>
              </p:cNvPr>
              <p:cNvSpPr/>
              <p:nvPr/>
            </p:nvSpPr>
            <p:spPr>
              <a:xfrm>
                <a:off x="905523" y="804708"/>
                <a:ext cx="2512380" cy="562454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Custom C# Code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76169DD-C488-1D96-3B85-75B4BC3B5F18}"/>
                  </a:ext>
                </a:extLst>
              </p:cNvPr>
              <p:cNvSpPr/>
              <p:nvPr/>
            </p:nvSpPr>
            <p:spPr>
              <a:xfrm>
                <a:off x="905523" y="1333929"/>
                <a:ext cx="2512380" cy="56245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Tabular Object Model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7C5EF6B-DD7A-7E9D-9FF3-21A38D28ED0D}"/>
                  </a:ext>
                </a:extLst>
              </p:cNvPr>
              <p:cNvSpPr/>
              <p:nvPr/>
            </p:nvSpPr>
            <p:spPr>
              <a:xfrm>
                <a:off x="905522" y="1896383"/>
                <a:ext cx="2512380" cy="56245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.NET 6 Runtime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D18B7B-E225-4C71-E6DD-8D8AD4DEADBE}"/>
                </a:ext>
              </a:extLst>
            </p:cNvPr>
            <p:cNvSpPr/>
            <p:nvPr/>
          </p:nvSpPr>
          <p:spPr>
            <a:xfrm>
              <a:off x="4771083" y="4498309"/>
              <a:ext cx="2329962" cy="137181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Local Analysis Services Engine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B893829-F750-3649-1E73-13ABB445820F}"/>
                </a:ext>
              </a:extLst>
            </p:cNvPr>
            <p:cNvSpPr/>
            <p:nvPr/>
          </p:nvSpPr>
          <p:spPr>
            <a:xfrm rot="5400000">
              <a:off x="4727931" y="4931500"/>
              <a:ext cx="1019970" cy="345203"/>
            </a:xfrm>
            <a:prstGeom prst="roundRect">
              <a:avLst>
                <a:gd name="adj" fmla="val 6749"/>
              </a:avLst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XMLA Endpoint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11412AE-6D68-C046-0C65-7DA0300000C1}"/>
                </a:ext>
              </a:extLst>
            </p:cNvPr>
            <p:cNvSpPr/>
            <p:nvPr/>
          </p:nvSpPr>
          <p:spPr>
            <a:xfrm>
              <a:off x="5370626" y="4595499"/>
              <a:ext cx="1633076" cy="101969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Dataset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B412558-5E1E-1CDB-C3D4-468F953D64A4}"/>
              </a:ext>
            </a:extLst>
          </p:cNvPr>
          <p:cNvSpPr/>
          <p:nvPr/>
        </p:nvSpPr>
        <p:spPr>
          <a:xfrm>
            <a:off x="4656459" y="4658373"/>
            <a:ext cx="2084629" cy="518334"/>
          </a:xfrm>
          <a:prstGeom prst="rightArrow">
            <a:avLst/>
          </a:prstGeom>
          <a:solidFill>
            <a:srgbClr val="9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Lucida Console" panose="020B0609040504020204" pitchFamily="49" charset="0"/>
              </a:rPr>
              <a:t>localhost:55074</a:t>
            </a:r>
          </a:p>
        </p:txBody>
      </p:sp>
    </p:spTree>
    <p:extLst>
      <p:ext uri="{BB962C8B-B14F-4D97-AF65-F5344CB8AC3E}">
        <p14:creationId xmlns:p14="http://schemas.microsoft.com/office/powerpoint/2010/main" val="20513187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FF35B-508F-DF27-BC43-E21D9584DD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8" y="1257919"/>
            <a:ext cx="11604521" cy="369332"/>
          </a:xfrm>
        </p:spPr>
        <p:txBody>
          <a:bodyPr/>
          <a:lstStyle/>
          <a:p>
            <a:r>
              <a:rPr lang="en-US" dirty="0"/>
              <a:t>TOM makes it possible to create table relationships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DEABE9-3016-193A-B5F1-09D1E7770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120" y="2743809"/>
            <a:ext cx="5971132" cy="31087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91D8D5-249C-AE4C-7894-9E1DAA385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Calendar Table into Data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BEC9CB-6661-A3F0-FA91-2BDBC0545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85" y="1744350"/>
            <a:ext cx="4709795" cy="15844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1CED77DC-4BB9-E04B-CE2B-6A0D4138C1F1}"/>
              </a:ext>
            </a:extLst>
          </p:cNvPr>
          <p:cNvSpPr/>
          <p:nvPr/>
        </p:nvSpPr>
        <p:spPr bwMode="auto">
          <a:xfrm rot="5400000">
            <a:off x="9402236" y="3475935"/>
            <a:ext cx="670117" cy="375830"/>
          </a:xfrm>
          <a:prstGeom prst="rightArrow">
            <a:avLst/>
          </a:prstGeom>
          <a:solidFill>
            <a:srgbClr val="92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5201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5D4F-F093-86FF-8BD1-9ABABCF4B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Calendar Table in Report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C38CC-5AC9-1F13-6D0E-E40076BDD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" y="1292285"/>
            <a:ext cx="11440795" cy="42067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865634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DB3BAE-F86C-C33C-7C02-FF62C8859F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" r="12114"/>
          <a:stretch/>
        </p:blipFill>
        <p:spPr>
          <a:xfrm>
            <a:off x="3162733" y="76777"/>
            <a:ext cx="8551717" cy="69177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E71EB20-27F1-E83F-6D0B-3A5D9173BBBC}"/>
              </a:ext>
            </a:extLst>
          </p:cNvPr>
          <p:cNvGrpSpPr/>
          <p:nvPr/>
        </p:nvGrpSpPr>
        <p:grpSpPr>
          <a:xfrm>
            <a:off x="32397" y="1984665"/>
            <a:ext cx="11682053" cy="1101436"/>
            <a:chOff x="32397" y="1984665"/>
            <a:chExt cx="11682053" cy="11014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77EFD1-B637-F1DC-80D7-B5F3FF7BA755}"/>
                </a:ext>
              </a:extLst>
            </p:cNvPr>
            <p:cNvSpPr/>
            <p:nvPr/>
          </p:nvSpPr>
          <p:spPr bwMode="auto">
            <a:xfrm>
              <a:off x="3162733" y="1984665"/>
              <a:ext cx="8551717" cy="1101436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Arrow: Left 5">
              <a:extLst>
                <a:ext uri="{FF2B5EF4-FFF2-40B4-BE49-F238E27FC236}">
                  <a16:creationId xmlns:a16="http://schemas.microsoft.com/office/drawing/2014/main" id="{F0A92761-B457-EFBF-3091-244CD51198AF}"/>
                </a:ext>
              </a:extLst>
            </p:cNvPr>
            <p:cNvSpPr/>
            <p:nvPr/>
          </p:nvSpPr>
          <p:spPr bwMode="auto">
            <a:xfrm flipH="1">
              <a:off x="32397" y="2254911"/>
              <a:ext cx="2992509" cy="498598"/>
            </a:xfrm>
            <a:prstGeom prst="leftArrow">
              <a:avLst>
                <a:gd name="adj1" fmla="val 54938"/>
                <a:gd name="adj2" fmla="val 7222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76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Execute DAX query using </a:t>
              </a:r>
              <a:r>
                <a:rPr lang="en-US" sz="1100" b="1" dirty="0" err="1">
                  <a:solidFill>
                    <a:srgbClr val="76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adomdClient</a:t>
              </a:r>
              <a:endParaRPr lang="en-US" sz="1000" b="1" dirty="0">
                <a:solidFill>
                  <a:srgbClr val="76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0642A3-5E45-FE34-5864-8C6F0DC74833}"/>
              </a:ext>
            </a:extLst>
          </p:cNvPr>
          <p:cNvGrpSpPr/>
          <p:nvPr/>
        </p:nvGrpSpPr>
        <p:grpSpPr>
          <a:xfrm>
            <a:off x="197425" y="3803073"/>
            <a:ext cx="11517024" cy="1101436"/>
            <a:chOff x="197425" y="3803073"/>
            <a:chExt cx="11517024" cy="11014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7355ECA-0800-F28A-9E9C-05CB8ADDD896}"/>
                </a:ext>
              </a:extLst>
            </p:cNvPr>
            <p:cNvSpPr/>
            <p:nvPr/>
          </p:nvSpPr>
          <p:spPr bwMode="auto">
            <a:xfrm>
              <a:off x="3162732" y="3803073"/>
              <a:ext cx="8551717" cy="1101436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Arrow: Left 7">
              <a:extLst>
                <a:ext uri="{FF2B5EF4-FFF2-40B4-BE49-F238E27FC236}">
                  <a16:creationId xmlns:a16="http://schemas.microsoft.com/office/drawing/2014/main" id="{98529203-74B4-8DC1-845B-865DDD1A9179}"/>
                </a:ext>
              </a:extLst>
            </p:cNvPr>
            <p:cNvSpPr/>
            <p:nvPr/>
          </p:nvSpPr>
          <p:spPr bwMode="auto">
            <a:xfrm flipH="1">
              <a:off x="197425" y="3991717"/>
              <a:ext cx="2827480" cy="498598"/>
            </a:xfrm>
            <a:prstGeom prst="leftArrow">
              <a:avLst>
                <a:gd name="adj1" fmla="val 54938"/>
                <a:gd name="adj2" fmla="val 7222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76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Enumerate rows in DAX query result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03B09D-BD73-84D8-CDEF-BC6FA05702AE}"/>
              </a:ext>
            </a:extLst>
          </p:cNvPr>
          <p:cNvGrpSpPr/>
          <p:nvPr/>
        </p:nvGrpSpPr>
        <p:grpSpPr>
          <a:xfrm>
            <a:off x="197424" y="5731743"/>
            <a:ext cx="11517025" cy="866484"/>
            <a:chOff x="197424" y="5731743"/>
            <a:chExt cx="11517025" cy="86648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F39412-02E6-84BC-D302-34F346EA1BBF}"/>
                </a:ext>
              </a:extLst>
            </p:cNvPr>
            <p:cNvSpPr/>
            <p:nvPr/>
          </p:nvSpPr>
          <p:spPr bwMode="auto">
            <a:xfrm>
              <a:off x="3162732" y="5731743"/>
              <a:ext cx="8551717" cy="866484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52663E08-450D-ACF3-4291-281DCF2D8116}"/>
                </a:ext>
              </a:extLst>
            </p:cNvPr>
            <p:cNvSpPr/>
            <p:nvPr/>
          </p:nvSpPr>
          <p:spPr bwMode="auto">
            <a:xfrm flipH="1">
              <a:off x="197424" y="5915686"/>
              <a:ext cx="2896394" cy="498598"/>
            </a:xfrm>
            <a:prstGeom prst="leftArrow">
              <a:avLst>
                <a:gd name="adj1" fmla="val 54938"/>
                <a:gd name="adj2" fmla="val 7222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76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Generate CSV File and Open in Excel</a:t>
              </a:r>
            </a:p>
          </p:txBody>
        </p:sp>
      </p:grpSp>
      <p:sp>
        <p:nvSpPr>
          <p:cNvPr id="15" name="Arrow: Left 14">
            <a:extLst>
              <a:ext uri="{FF2B5EF4-FFF2-40B4-BE49-F238E27FC236}">
                <a16:creationId xmlns:a16="http://schemas.microsoft.com/office/drawing/2014/main" id="{81EFD651-AFF8-B146-E938-6E8EC38293F2}"/>
              </a:ext>
            </a:extLst>
          </p:cNvPr>
          <p:cNvSpPr/>
          <p:nvPr/>
        </p:nvSpPr>
        <p:spPr bwMode="auto">
          <a:xfrm flipH="1">
            <a:off x="197424" y="3269850"/>
            <a:ext cx="3169584" cy="349473"/>
          </a:xfrm>
          <a:prstGeom prst="leftArrow">
            <a:avLst>
              <a:gd name="adj1" fmla="val 60686"/>
              <a:gd name="adj2" fmla="val 96829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76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Generate CSV content using StringBuilder</a:t>
            </a:r>
          </a:p>
        </p:txBody>
      </p:sp>
    </p:spTree>
    <p:extLst>
      <p:ext uri="{BB962C8B-B14F-4D97-AF65-F5344CB8AC3E}">
        <p14:creationId xmlns:p14="http://schemas.microsoft.com/office/powerpoint/2010/main" val="42224785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FB16-EF33-9C4F-8840-85F3735F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Translated Report Labels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E6C73-8541-3A21-5F1F-DC982A0DF3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08215"/>
          </a:xfrm>
        </p:spPr>
        <p:txBody>
          <a:bodyPr/>
          <a:lstStyle/>
          <a:p>
            <a:r>
              <a:rPr lang="en-US" sz="2000" b="1" dirty="0">
                <a:solidFill>
                  <a:srgbClr val="760000"/>
                </a:solidFill>
              </a:rPr>
              <a:t>Requirement</a:t>
            </a:r>
            <a:r>
              <a:rPr lang="en-US" dirty="0"/>
              <a:t>: write code to generate a set of measures for report label translation</a:t>
            </a:r>
          </a:p>
          <a:p>
            <a:pPr lvl="1"/>
            <a:r>
              <a:rPr lang="en-US" dirty="0"/>
              <a:t>Measures will look up translations from imported table named </a:t>
            </a:r>
            <a:r>
              <a:rPr lang="en-US" sz="1800" b="1" dirty="0">
                <a:solidFill>
                  <a:srgbClr val="760000"/>
                </a:solidFill>
              </a:rPr>
              <a:t>Translated Report Label Matrix</a:t>
            </a:r>
            <a:endParaRPr lang="en-US" b="1" dirty="0">
              <a:solidFill>
                <a:srgbClr val="760000"/>
              </a:solidFill>
            </a:endParaRPr>
          </a:p>
          <a:p>
            <a:pPr lvl="1"/>
            <a:r>
              <a:rPr lang="en-US" dirty="0"/>
              <a:t>Measures will be generated with </a:t>
            </a:r>
            <a:r>
              <a:rPr lang="en-US" sz="1800" b="1" dirty="0">
                <a:solidFill>
                  <a:srgbClr val="760000"/>
                </a:solidFill>
              </a:rPr>
              <a:t>USERCULTURE</a:t>
            </a:r>
            <a:r>
              <a:rPr lang="en-US" dirty="0"/>
              <a:t> to retrieve translations for user’s language</a:t>
            </a:r>
          </a:p>
          <a:p>
            <a:pPr lvl="1"/>
            <a:r>
              <a:rPr lang="en-US" dirty="0"/>
              <a:t>TOM code uses </a:t>
            </a:r>
            <a:r>
              <a:rPr lang="en-US" sz="1800" b="1" dirty="0" err="1">
                <a:solidFill>
                  <a:srgbClr val="760000"/>
                </a:solidFill>
              </a:rPr>
              <a:t>adomdClient</a:t>
            </a:r>
            <a:r>
              <a:rPr lang="en-US" dirty="0"/>
              <a:t> to execute DAX query against dataset and return JSON result</a:t>
            </a:r>
          </a:p>
          <a:p>
            <a:pPr lvl="1"/>
            <a:r>
              <a:rPr lang="en-US" dirty="0"/>
              <a:t>TOM code generates measures on the fly by reading data in </a:t>
            </a:r>
            <a:r>
              <a:rPr lang="en-US" sz="1800" b="1" dirty="0">
                <a:solidFill>
                  <a:srgbClr val="760000"/>
                </a:solidFill>
              </a:rPr>
              <a:t>Translated Report Label Matrix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B23053-801C-01DC-4E4C-3D1F4C929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32" y="3339211"/>
            <a:ext cx="7995549" cy="29145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0316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53C42-08AA-DAD6-84CE-639A7812B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Measures with Dynamic Lookups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3BC55E-DFDD-4621-980C-4F33932F8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9"/>
          <a:stretch/>
        </p:blipFill>
        <p:spPr>
          <a:xfrm>
            <a:off x="410217" y="1111046"/>
            <a:ext cx="11616039" cy="56929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8985516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8A26-1B45-BC85-ACF6-926492C87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Measures with Static Lookups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D2C92-0EA5-F8F8-B60A-321D1B3BA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47657"/>
            <a:ext cx="10226739" cy="57563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8242987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6B74E-6269-C407-97E7-12C870548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DAX Expressions using DAX Formatter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84D03-2C16-FCA1-FB9E-8D0B807448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08215"/>
          </a:xfrm>
        </p:spPr>
        <p:txBody>
          <a:bodyPr/>
          <a:lstStyle/>
          <a:p>
            <a:r>
              <a:rPr lang="en-US" sz="2000" b="1" dirty="0">
                <a:solidFill>
                  <a:srgbClr val="760000"/>
                </a:solidFill>
              </a:rPr>
              <a:t>Requirement</a:t>
            </a:r>
            <a:r>
              <a:rPr lang="en-US" dirty="0"/>
              <a:t>: reformat all DAX expressions in data model using DAX Formatter API</a:t>
            </a:r>
          </a:p>
          <a:p>
            <a:pPr lvl="1"/>
            <a:r>
              <a:rPr lang="en-US" dirty="0"/>
              <a:t>DAX Formatter API provided by SQLBI – thanks!</a:t>
            </a:r>
          </a:p>
          <a:p>
            <a:pPr lvl="1"/>
            <a:r>
              <a:rPr lang="en-US" dirty="0"/>
              <a:t>Requires .NET code to execute HTTP requests and manage HTTP responses</a:t>
            </a:r>
          </a:p>
          <a:p>
            <a:pPr lvl="1"/>
            <a:r>
              <a:rPr lang="en-US" dirty="0"/>
              <a:t>TOM code uses </a:t>
            </a:r>
            <a:r>
              <a:rPr lang="en-US" sz="1800" b="1" dirty="0" err="1">
                <a:solidFill>
                  <a:srgbClr val="760000"/>
                </a:solidFill>
              </a:rPr>
              <a:t>HashedExpression</a:t>
            </a:r>
            <a:r>
              <a:rPr lang="en-US" dirty="0"/>
              <a:t> annotations to track which DAX expressions already formatted</a:t>
            </a:r>
          </a:p>
          <a:p>
            <a:pPr lvl="1"/>
            <a:r>
              <a:rPr lang="en-US" dirty="0"/>
              <a:t> </a:t>
            </a:r>
            <a:r>
              <a:rPr lang="en-US" sz="1800" b="1" dirty="0" err="1">
                <a:solidFill>
                  <a:srgbClr val="760000"/>
                </a:solidFill>
              </a:rPr>
              <a:t>HashedExpression</a:t>
            </a:r>
            <a:r>
              <a:rPr lang="en-US" dirty="0"/>
              <a:t> annotation value generated using </a:t>
            </a:r>
            <a:r>
              <a:rPr lang="en-US" sz="1800" b="1" dirty="0">
                <a:solidFill>
                  <a:srgbClr val="760000"/>
                </a:solidFill>
              </a:rPr>
              <a:t>SHA1</a:t>
            </a:r>
            <a:r>
              <a:rPr lang="en-US" dirty="0"/>
              <a:t> class in .NET 6 core library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470D94-EFCB-F8F5-9A46-1AAE02F36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835" y="3411096"/>
            <a:ext cx="5059702" cy="235599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773F2F5-D3C9-0139-F47D-ACB7DB06C661}"/>
              </a:ext>
            </a:extLst>
          </p:cNvPr>
          <p:cNvGrpSpPr/>
          <p:nvPr/>
        </p:nvGrpSpPr>
        <p:grpSpPr>
          <a:xfrm>
            <a:off x="4770783" y="4771630"/>
            <a:ext cx="7236371" cy="609875"/>
            <a:chOff x="4770783" y="4316758"/>
            <a:chExt cx="7236371" cy="60987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F66A26-DF36-F6B3-B016-5792B706D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47452" y="4316758"/>
              <a:ext cx="5059702" cy="6098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5C78750-E0A0-F203-E924-0BC1D6ACEE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70783" y="4621696"/>
              <a:ext cx="2176669" cy="0"/>
            </a:xfrm>
            <a:prstGeom prst="straightConnector1">
              <a:avLst/>
            </a:prstGeom>
            <a:ln w="38100">
              <a:solidFill>
                <a:srgbClr val="92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65068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E12E2-FB92-D606-62D5-FF3B0F2A6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TOM To Create RLS Roles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100E5B-F32F-17A8-C411-9B684F140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16" y="1116011"/>
            <a:ext cx="7473356" cy="55757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200569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0697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Developing External Tools for Power BI Desktop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the Tabular Object Model (TOM)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Adding Productivity Features to an External Tool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Extending Translations Builder</a:t>
            </a:r>
          </a:p>
        </p:txBody>
      </p:sp>
    </p:spTree>
    <p:extLst>
      <p:ext uri="{BB962C8B-B14F-4D97-AF65-F5344CB8AC3E}">
        <p14:creationId xmlns:p14="http://schemas.microsoft.com/office/powerpoint/2010/main" val="620510492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57FA4-32BA-47D5-B19B-63CEFA0B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Metadata Translations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19C8DE4A-34F7-4374-885B-C34375E23F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23521"/>
          </a:xfrm>
        </p:spPr>
        <p:txBody>
          <a:bodyPr/>
          <a:lstStyle/>
          <a:p>
            <a:r>
              <a:rPr lang="en-US" dirty="0"/>
              <a:t>When you create a new PBIX project…</a:t>
            </a:r>
          </a:p>
          <a:p>
            <a:pPr lvl="1"/>
            <a:r>
              <a:rPr lang="en-US" dirty="0"/>
              <a:t>It has a default culture (en-US) </a:t>
            </a:r>
          </a:p>
          <a:p>
            <a:pPr lvl="1"/>
            <a:r>
              <a:rPr lang="en-US" dirty="0"/>
              <a:t>You must add new cultures for secondary languages and then add metadata translations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578EA6-61FA-4EE1-961C-D0E1A5228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546" y="2584940"/>
            <a:ext cx="2650472" cy="1924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77BAF0-8D5D-4240-A0D2-2A3CE307D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492" y="2592402"/>
            <a:ext cx="4238461" cy="3889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688686-E261-443F-B671-499585EE50D3}"/>
              </a:ext>
            </a:extLst>
          </p:cNvPr>
          <p:cNvSpPr/>
          <p:nvPr/>
        </p:nvSpPr>
        <p:spPr>
          <a:xfrm>
            <a:off x="1409180" y="2592402"/>
            <a:ext cx="1745793" cy="239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21AC07-A9F3-4FC5-8E75-A6E62FA0FEBC}"/>
              </a:ext>
            </a:extLst>
          </p:cNvPr>
          <p:cNvSpPr/>
          <p:nvPr/>
        </p:nvSpPr>
        <p:spPr>
          <a:xfrm>
            <a:off x="1759976" y="4276320"/>
            <a:ext cx="1745793" cy="239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Cultures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682D41-46B4-499A-831A-15FC3AF0244C}"/>
              </a:ext>
            </a:extLst>
          </p:cNvPr>
          <p:cNvCxnSpPr>
            <a:cxnSpLocks/>
          </p:cNvCxnSpPr>
          <p:nvPr/>
        </p:nvCxnSpPr>
        <p:spPr>
          <a:xfrm>
            <a:off x="1570707" y="2832248"/>
            <a:ext cx="0" cy="2087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C4FE3C-AE45-4A13-8B65-DFABD77167C6}"/>
              </a:ext>
            </a:extLst>
          </p:cNvPr>
          <p:cNvCxnSpPr>
            <a:cxnSpLocks/>
          </p:cNvCxnSpPr>
          <p:nvPr/>
        </p:nvCxnSpPr>
        <p:spPr>
          <a:xfrm>
            <a:off x="1569085" y="3072993"/>
            <a:ext cx="1733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279A66-34D1-4914-A6D1-0B22829F9F5E}"/>
              </a:ext>
            </a:extLst>
          </p:cNvPr>
          <p:cNvCxnSpPr>
            <a:cxnSpLocks/>
          </p:cNvCxnSpPr>
          <p:nvPr/>
        </p:nvCxnSpPr>
        <p:spPr>
          <a:xfrm>
            <a:off x="1570707" y="3029849"/>
            <a:ext cx="0" cy="3418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3A92C8-6EB1-484C-AB6B-B639A52AC12E}"/>
              </a:ext>
            </a:extLst>
          </p:cNvPr>
          <p:cNvCxnSpPr>
            <a:cxnSpLocks/>
          </p:cNvCxnSpPr>
          <p:nvPr/>
        </p:nvCxnSpPr>
        <p:spPr>
          <a:xfrm>
            <a:off x="1570707" y="3360485"/>
            <a:ext cx="0" cy="3418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F103CE-2281-42BB-AB73-1516C7F7BBE9}"/>
              </a:ext>
            </a:extLst>
          </p:cNvPr>
          <p:cNvCxnSpPr>
            <a:cxnSpLocks/>
          </p:cNvCxnSpPr>
          <p:nvPr/>
        </p:nvCxnSpPr>
        <p:spPr>
          <a:xfrm>
            <a:off x="1570707" y="3675004"/>
            <a:ext cx="0" cy="3418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2B3966-96BC-48B9-B2FE-7AC349FB1D54}"/>
              </a:ext>
            </a:extLst>
          </p:cNvPr>
          <p:cNvCxnSpPr>
            <a:cxnSpLocks/>
          </p:cNvCxnSpPr>
          <p:nvPr/>
        </p:nvCxnSpPr>
        <p:spPr>
          <a:xfrm>
            <a:off x="1570707" y="4005058"/>
            <a:ext cx="0" cy="384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A00883-1C85-4569-B8E9-803121B50785}"/>
              </a:ext>
            </a:extLst>
          </p:cNvPr>
          <p:cNvCxnSpPr>
            <a:cxnSpLocks/>
          </p:cNvCxnSpPr>
          <p:nvPr/>
        </p:nvCxnSpPr>
        <p:spPr>
          <a:xfrm>
            <a:off x="1558617" y="4385024"/>
            <a:ext cx="1733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A9A3F15-74C1-45F9-BF94-4C6C21093C7D}"/>
              </a:ext>
            </a:extLst>
          </p:cNvPr>
          <p:cNvSpPr/>
          <p:nvPr/>
        </p:nvSpPr>
        <p:spPr>
          <a:xfrm>
            <a:off x="1788694" y="2958768"/>
            <a:ext cx="1745793" cy="2398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074BA6-A874-40AF-9E44-65E1A0FB17BE}"/>
              </a:ext>
            </a:extLst>
          </p:cNvPr>
          <p:cNvSpPr/>
          <p:nvPr/>
        </p:nvSpPr>
        <p:spPr>
          <a:xfrm>
            <a:off x="2145158" y="3276826"/>
            <a:ext cx="1745793" cy="2398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Column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528C5C-C0FE-4C34-AED6-58E09B23C502}"/>
              </a:ext>
            </a:extLst>
          </p:cNvPr>
          <p:cNvSpPr/>
          <p:nvPr/>
        </p:nvSpPr>
        <p:spPr>
          <a:xfrm>
            <a:off x="2145158" y="3598218"/>
            <a:ext cx="1745793" cy="2398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Measure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1CE750-F132-432B-AD86-5172CE4B48FD}"/>
              </a:ext>
            </a:extLst>
          </p:cNvPr>
          <p:cNvSpPr/>
          <p:nvPr/>
        </p:nvSpPr>
        <p:spPr>
          <a:xfrm>
            <a:off x="2145158" y="3919610"/>
            <a:ext cx="1745793" cy="2398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Hierarchy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A4CD8B9-BC1F-42BA-B477-46E17177F613}"/>
              </a:ext>
            </a:extLst>
          </p:cNvPr>
          <p:cNvCxnSpPr>
            <a:cxnSpLocks/>
          </p:cNvCxnSpPr>
          <p:nvPr/>
        </p:nvCxnSpPr>
        <p:spPr>
          <a:xfrm>
            <a:off x="1948601" y="3198615"/>
            <a:ext cx="0" cy="2087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24C3DF-277D-4E79-A3F6-D9C5F255A813}"/>
              </a:ext>
            </a:extLst>
          </p:cNvPr>
          <p:cNvCxnSpPr>
            <a:cxnSpLocks/>
          </p:cNvCxnSpPr>
          <p:nvPr/>
        </p:nvCxnSpPr>
        <p:spPr>
          <a:xfrm>
            <a:off x="1948601" y="3396215"/>
            <a:ext cx="1733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96DE99-0242-4B1B-82CA-E6C68E976299}"/>
              </a:ext>
            </a:extLst>
          </p:cNvPr>
          <p:cNvCxnSpPr>
            <a:cxnSpLocks/>
          </p:cNvCxnSpPr>
          <p:nvPr/>
        </p:nvCxnSpPr>
        <p:spPr>
          <a:xfrm>
            <a:off x="1950222" y="3396215"/>
            <a:ext cx="0" cy="3418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1C5AA0-3673-4CA6-A520-94783BE34072}"/>
              </a:ext>
            </a:extLst>
          </p:cNvPr>
          <p:cNvCxnSpPr>
            <a:cxnSpLocks/>
          </p:cNvCxnSpPr>
          <p:nvPr/>
        </p:nvCxnSpPr>
        <p:spPr>
          <a:xfrm>
            <a:off x="1950222" y="3726851"/>
            <a:ext cx="1733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2EF844B-23EE-49C0-9B7E-744C1C11BC14}"/>
              </a:ext>
            </a:extLst>
          </p:cNvPr>
          <p:cNvCxnSpPr>
            <a:cxnSpLocks/>
          </p:cNvCxnSpPr>
          <p:nvPr/>
        </p:nvCxnSpPr>
        <p:spPr>
          <a:xfrm>
            <a:off x="1950222" y="3726851"/>
            <a:ext cx="0" cy="3418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C7910D-1581-4525-BED4-348587C6A764}"/>
              </a:ext>
            </a:extLst>
          </p:cNvPr>
          <p:cNvCxnSpPr>
            <a:cxnSpLocks/>
          </p:cNvCxnSpPr>
          <p:nvPr/>
        </p:nvCxnSpPr>
        <p:spPr>
          <a:xfrm>
            <a:off x="1950222" y="4057487"/>
            <a:ext cx="1733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2A49683-C0A9-4880-AEE9-E957B8FDB48E}"/>
              </a:ext>
            </a:extLst>
          </p:cNvPr>
          <p:cNvCxnSpPr>
            <a:cxnSpLocks/>
          </p:cNvCxnSpPr>
          <p:nvPr/>
        </p:nvCxnSpPr>
        <p:spPr>
          <a:xfrm>
            <a:off x="1949876" y="4041370"/>
            <a:ext cx="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B154E1B-589E-4BEE-9809-DDB63AC824F9}"/>
              </a:ext>
            </a:extLst>
          </p:cNvPr>
          <p:cNvGrpSpPr/>
          <p:nvPr/>
        </p:nvGrpSpPr>
        <p:grpSpPr>
          <a:xfrm>
            <a:off x="1977295" y="4513123"/>
            <a:ext cx="2710020" cy="1649501"/>
            <a:chOff x="1761395" y="4861179"/>
            <a:chExt cx="2710020" cy="1649501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BEC7CD7-3C6B-48D4-9EA9-2D32A38418AB}"/>
                </a:ext>
              </a:extLst>
            </p:cNvPr>
            <p:cNvCxnSpPr>
              <a:cxnSpLocks/>
            </p:cNvCxnSpPr>
            <p:nvPr/>
          </p:nvCxnSpPr>
          <p:spPr>
            <a:xfrm>
              <a:off x="1763017" y="4861179"/>
              <a:ext cx="0" cy="2087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79F931B-4A9D-4147-959A-F06D396EE290}"/>
                </a:ext>
              </a:extLst>
            </p:cNvPr>
            <p:cNvCxnSpPr>
              <a:cxnSpLocks/>
            </p:cNvCxnSpPr>
            <p:nvPr/>
          </p:nvCxnSpPr>
          <p:spPr>
            <a:xfrm>
              <a:off x="1761395" y="5070652"/>
              <a:ext cx="1733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62C6C0F-DAC7-41B4-A036-505AD0525EBE}"/>
                </a:ext>
              </a:extLst>
            </p:cNvPr>
            <p:cNvSpPr/>
            <p:nvPr/>
          </p:nvSpPr>
          <p:spPr>
            <a:xfrm>
              <a:off x="1981004" y="4962681"/>
              <a:ext cx="1745793" cy="2398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Culture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2267408-41BC-494C-98C5-21D33212620E}"/>
                </a:ext>
              </a:extLst>
            </p:cNvPr>
            <p:cNvCxnSpPr>
              <a:cxnSpLocks/>
            </p:cNvCxnSpPr>
            <p:nvPr/>
          </p:nvCxnSpPr>
          <p:spPr>
            <a:xfrm>
              <a:off x="2161216" y="5209343"/>
              <a:ext cx="0" cy="2087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A5C9E11-1859-403F-AB91-7483CD4D8C01}"/>
                </a:ext>
              </a:extLst>
            </p:cNvPr>
            <p:cNvCxnSpPr>
              <a:cxnSpLocks/>
            </p:cNvCxnSpPr>
            <p:nvPr/>
          </p:nvCxnSpPr>
          <p:spPr>
            <a:xfrm>
              <a:off x="2159594" y="5418816"/>
              <a:ext cx="1733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76FEF61-0AA3-4682-8D74-082E1200B657}"/>
                </a:ext>
              </a:extLst>
            </p:cNvPr>
            <p:cNvSpPr/>
            <p:nvPr/>
          </p:nvSpPr>
          <p:spPr>
            <a:xfrm>
              <a:off x="2369157" y="5295294"/>
              <a:ext cx="1745793" cy="239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Table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76DA2F4-3B3E-4151-B4C6-9B1A1E2ADCDA}"/>
                </a:ext>
              </a:extLst>
            </p:cNvPr>
            <p:cNvSpPr/>
            <p:nvPr/>
          </p:nvSpPr>
          <p:spPr>
            <a:xfrm>
              <a:off x="2725622" y="5628049"/>
              <a:ext cx="1745793" cy="239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Column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044E86B-0550-4167-B887-B3158A0A72A4}"/>
                </a:ext>
              </a:extLst>
            </p:cNvPr>
            <p:cNvSpPr/>
            <p:nvPr/>
          </p:nvSpPr>
          <p:spPr>
            <a:xfrm>
              <a:off x="2725622" y="5949441"/>
              <a:ext cx="1745793" cy="239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Measure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5BB73FB-868E-42D8-BAEC-3F33A2CD7940}"/>
                </a:ext>
              </a:extLst>
            </p:cNvPr>
            <p:cNvSpPr/>
            <p:nvPr/>
          </p:nvSpPr>
          <p:spPr>
            <a:xfrm>
              <a:off x="2725622" y="6270834"/>
              <a:ext cx="1745793" cy="239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Hierarchy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C5CB2D3-B1F9-4458-ADAE-00AF0ABC580E}"/>
                </a:ext>
              </a:extLst>
            </p:cNvPr>
            <p:cNvCxnSpPr>
              <a:cxnSpLocks/>
            </p:cNvCxnSpPr>
            <p:nvPr/>
          </p:nvCxnSpPr>
          <p:spPr>
            <a:xfrm>
              <a:off x="2529064" y="5535140"/>
              <a:ext cx="0" cy="2087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70A1599-336A-4350-8946-0B95479E29B7}"/>
                </a:ext>
              </a:extLst>
            </p:cNvPr>
            <p:cNvCxnSpPr>
              <a:cxnSpLocks/>
            </p:cNvCxnSpPr>
            <p:nvPr/>
          </p:nvCxnSpPr>
          <p:spPr>
            <a:xfrm>
              <a:off x="2529064" y="5732741"/>
              <a:ext cx="1733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153EECE-DD2B-444A-8674-A50C867B4DDF}"/>
                </a:ext>
              </a:extLst>
            </p:cNvPr>
            <p:cNvCxnSpPr>
              <a:cxnSpLocks/>
            </p:cNvCxnSpPr>
            <p:nvPr/>
          </p:nvCxnSpPr>
          <p:spPr>
            <a:xfrm>
              <a:off x="2530686" y="5732741"/>
              <a:ext cx="0" cy="3418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61D808B-4BCC-41B5-A067-8C2B986128BC}"/>
                </a:ext>
              </a:extLst>
            </p:cNvPr>
            <p:cNvCxnSpPr>
              <a:cxnSpLocks/>
            </p:cNvCxnSpPr>
            <p:nvPr/>
          </p:nvCxnSpPr>
          <p:spPr>
            <a:xfrm>
              <a:off x="2530686" y="6063377"/>
              <a:ext cx="1733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F8CB122-A0BA-452D-A54E-9267DAD3856A}"/>
                </a:ext>
              </a:extLst>
            </p:cNvPr>
            <p:cNvCxnSpPr>
              <a:cxnSpLocks/>
            </p:cNvCxnSpPr>
            <p:nvPr/>
          </p:nvCxnSpPr>
          <p:spPr>
            <a:xfrm>
              <a:off x="2530686" y="6063377"/>
              <a:ext cx="0" cy="3418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8AA72D1-9143-4A72-81D8-C52AD79BBBC2}"/>
                </a:ext>
              </a:extLst>
            </p:cNvPr>
            <p:cNvCxnSpPr>
              <a:cxnSpLocks/>
            </p:cNvCxnSpPr>
            <p:nvPr/>
          </p:nvCxnSpPr>
          <p:spPr>
            <a:xfrm>
              <a:off x="2530686" y="6394012"/>
              <a:ext cx="1733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9BCE7DA-F823-4E42-9BC7-3B939E867279}"/>
                </a:ext>
              </a:extLst>
            </p:cNvPr>
            <p:cNvCxnSpPr>
              <a:cxnSpLocks/>
            </p:cNvCxnSpPr>
            <p:nvPr/>
          </p:nvCxnSpPr>
          <p:spPr>
            <a:xfrm>
              <a:off x="2530340" y="6377896"/>
              <a:ext cx="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72687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2F17-9F72-E9AF-0351-89DAA5B1E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Tools Integration with Power BI Desktop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6C338-3F5C-458F-339E-CFF169BF4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286062"/>
          </a:xfrm>
        </p:spPr>
        <p:txBody>
          <a:bodyPr/>
          <a:lstStyle/>
          <a:p>
            <a:r>
              <a:rPr lang="en-US" dirty="0"/>
              <a:t>Once installed, external tool becomes available through </a:t>
            </a:r>
            <a:r>
              <a:rPr lang="en-US" sz="2000" b="1" dirty="0">
                <a:solidFill>
                  <a:srgbClr val="920000"/>
                </a:solidFill>
              </a:rPr>
              <a:t>External Tools</a:t>
            </a:r>
            <a:r>
              <a:rPr lang="en-US" dirty="0"/>
              <a:t> tab</a:t>
            </a:r>
          </a:p>
          <a:p>
            <a:pPr lvl="1"/>
            <a:r>
              <a:rPr lang="en-US" dirty="0"/>
              <a:t>Click on tile for external tool to launch it and connect to dataset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Popular External Tools available for free through Power BI Community </a:t>
            </a:r>
          </a:p>
          <a:p>
            <a:pPr lvl="1"/>
            <a:r>
              <a:rPr lang="en-US" dirty="0"/>
              <a:t>Tabular Editor 2</a:t>
            </a:r>
          </a:p>
          <a:p>
            <a:pPr lvl="1"/>
            <a:r>
              <a:rPr lang="en-US" dirty="0"/>
              <a:t>DAX Studio</a:t>
            </a:r>
          </a:p>
          <a:p>
            <a:pPr lvl="1"/>
            <a:r>
              <a:rPr lang="en-US" dirty="0"/>
              <a:t>ALM Toolkit</a:t>
            </a:r>
          </a:p>
          <a:p>
            <a:pPr lvl="1"/>
            <a:r>
              <a:rPr lang="en-US" dirty="0"/>
              <a:t>Translations Builder</a:t>
            </a:r>
          </a:p>
          <a:p>
            <a:pPr lvl="1"/>
            <a:r>
              <a:rPr lang="en-US" dirty="0"/>
              <a:t>Bravo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FD8F42-182E-DF35-9E8B-B203F88E6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101" y="2207450"/>
            <a:ext cx="6670167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77369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4CDE-F9E3-574B-9067-AA3EA1ACE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Metadata Translations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AB321-D90A-A7A5-29E2-B6C1650F86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47152"/>
          </a:xfrm>
        </p:spPr>
        <p:txBody>
          <a:bodyPr/>
          <a:lstStyle/>
          <a:p>
            <a:r>
              <a:rPr lang="en-US" dirty="0"/>
              <a:t>Power BI Desktop does not expose metadata translations</a:t>
            </a:r>
          </a:p>
          <a:p>
            <a:pPr lvl="1"/>
            <a:r>
              <a:rPr lang="en-US" dirty="0"/>
              <a:t>It provides no capability to view, add or edit metadata translations</a:t>
            </a:r>
          </a:p>
          <a:p>
            <a:endParaRPr lang="en-US" dirty="0"/>
          </a:p>
          <a:p>
            <a:r>
              <a:rPr lang="en-US" dirty="0"/>
              <a:t>What are your options for working with metadata translations?</a:t>
            </a:r>
          </a:p>
          <a:p>
            <a:pPr lvl="1"/>
            <a:r>
              <a:rPr lang="en-US" dirty="0"/>
              <a:t>Use </a:t>
            </a:r>
            <a:r>
              <a:rPr lang="en-US" sz="1800" b="1" dirty="0">
                <a:solidFill>
                  <a:srgbClr val="990033"/>
                </a:solidFill>
              </a:rPr>
              <a:t>Tabular Editor</a:t>
            </a:r>
            <a:r>
              <a:rPr lang="en-US" dirty="0"/>
              <a:t> to manually add and edit translations</a:t>
            </a:r>
          </a:p>
          <a:p>
            <a:pPr lvl="1"/>
            <a:r>
              <a:rPr lang="en-US" dirty="0"/>
              <a:t>Write scripts for </a:t>
            </a:r>
            <a:r>
              <a:rPr lang="en-US" sz="1800" b="1" dirty="0">
                <a:solidFill>
                  <a:srgbClr val="990033"/>
                </a:solidFill>
              </a:rPr>
              <a:t>Tabular Editor</a:t>
            </a:r>
            <a:endParaRPr lang="en-US" b="1" dirty="0">
              <a:solidFill>
                <a:srgbClr val="990033"/>
              </a:solidFill>
            </a:endParaRPr>
          </a:p>
          <a:p>
            <a:pPr lvl="1"/>
            <a:r>
              <a:rPr lang="en-US" dirty="0"/>
              <a:t>Develop custom application with C# and Tabular Object Model (TOM)</a:t>
            </a:r>
          </a:p>
          <a:p>
            <a:pPr lvl="1"/>
            <a:r>
              <a:rPr lang="en-US" dirty="0"/>
              <a:t>Use </a:t>
            </a:r>
            <a:r>
              <a:rPr lang="en-US" sz="1800" b="1" dirty="0">
                <a:solidFill>
                  <a:srgbClr val="990033"/>
                </a:solidFill>
              </a:rPr>
              <a:t>Translations Builder</a:t>
            </a:r>
            <a:r>
              <a:rPr lang="en-US" dirty="0">
                <a:solidFill>
                  <a:srgbClr val="990033"/>
                </a:solidFill>
              </a:rPr>
              <a:t> </a:t>
            </a:r>
            <a:r>
              <a:rPr lang="en-US" dirty="0"/>
              <a:t>– it was designed specifically to play this role</a:t>
            </a:r>
          </a:p>
          <a:p>
            <a:pPr lvl="1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CD44830-BAD3-7CE2-E6EC-A2CFCDA9122E}"/>
              </a:ext>
            </a:extLst>
          </p:cNvPr>
          <p:cNvGrpSpPr/>
          <p:nvPr/>
        </p:nvGrpSpPr>
        <p:grpSpPr>
          <a:xfrm>
            <a:off x="1270181" y="4611687"/>
            <a:ext cx="6123677" cy="2122195"/>
            <a:chOff x="1270181" y="4611687"/>
            <a:chExt cx="6123677" cy="21221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8E239C6-A399-F6D1-FFE5-018696D12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0181" y="4635375"/>
              <a:ext cx="991237" cy="99123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F132B95-E98F-CE3D-6A3F-1C79324BE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07225" y="4611687"/>
              <a:ext cx="4886633" cy="21221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11424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42989-67F4-481D-B1E7-146A57F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Translations Builder 2.0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A13F5-ABB9-2FDC-EF6D-7ECA5C2AEC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Translations Builder is tool designed for content creators using Power BI Desktop</a:t>
            </a:r>
          </a:p>
          <a:p>
            <a:pPr lvl="1"/>
            <a:r>
              <a:rPr lang="en-US" dirty="0"/>
              <a:t>Content creators can use this tools to add multi-language support to PBIX project files</a:t>
            </a:r>
          </a:p>
          <a:p>
            <a:pPr lvl="1"/>
            <a:r>
              <a:rPr lang="en-US" dirty="0"/>
              <a:t>Provides support for working with </a:t>
            </a:r>
            <a:r>
              <a:rPr lang="en-US" sz="1800" b="1" dirty="0">
                <a:solidFill>
                  <a:srgbClr val="990033"/>
                </a:solidFill>
              </a:rPr>
              <a:t>(1)</a:t>
            </a:r>
            <a:r>
              <a:rPr lang="en-US" dirty="0"/>
              <a:t> metadata translations and </a:t>
            </a:r>
            <a:r>
              <a:rPr lang="en-US" sz="1800" b="1" dirty="0">
                <a:solidFill>
                  <a:srgbClr val="990033"/>
                </a:solidFill>
              </a:rPr>
              <a:t>(2)</a:t>
            </a:r>
            <a:r>
              <a:rPr lang="en-US" dirty="0"/>
              <a:t> report label translations</a:t>
            </a:r>
          </a:p>
          <a:p>
            <a:pPr lvl="1"/>
            <a:r>
              <a:rPr lang="en-US" dirty="0"/>
              <a:t>Source code available on GitHub: </a:t>
            </a:r>
            <a:r>
              <a:rPr lang="en-US" sz="1800" b="1" dirty="0">
                <a:solidFill>
                  <a:srgbClr val="76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https://github.com/PowerBiDevCamp/TranslationsBuilder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A45D84-D7AF-8A58-5F00-51EF6D31B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060" y="2928473"/>
            <a:ext cx="8708632" cy="378203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86220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0697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Developing External Tools for Power BI Desktop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the Tabular Object Model (TOM)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Adding Productivity Features to an External Tool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Extending Translations Builder</a:t>
            </a:r>
          </a:p>
        </p:txBody>
      </p:sp>
    </p:spTree>
    <p:extLst>
      <p:ext uri="{BB962C8B-B14F-4D97-AF65-F5344CB8AC3E}">
        <p14:creationId xmlns:p14="http://schemas.microsoft.com/office/powerpoint/2010/main" val="332062049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4D5C-2292-409D-93AF-B2BD59E8D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Tabular Editor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D81FC-D6CC-4A9B-9D4E-D0FD18E340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Tabular Editor provides advanced data modeling not possible in Power BI Desktop</a:t>
            </a:r>
          </a:p>
          <a:p>
            <a:pPr lvl="1"/>
            <a:r>
              <a:rPr lang="en-US" dirty="0"/>
              <a:t>User can add advanced modeling features by hand</a:t>
            </a:r>
          </a:p>
          <a:p>
            <a:pPr lvl="1"/>
            <a:r>
              <a:rPr lang="en-US" dirty="0"/>
              <a:t>User can automate adding advanced modeling features using advanced scripting</a:t>
            </a:r>
          </a:p>
          <a:p>
            <a:pPr lvl="1"/>
            <a:r>
              <a:rPr lang="en-US" dirty="0"/>
              <a:t>Download version 2 from </a:t>
            </a:r>
            <a:r>
              <a:rPr lang="en-US" sz="1800" b="1" dirty="0">
                <a:solidFill>
                  <a:srgbClr val="92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https://github.com/otykier/TabularEditor/</a:t>
            </a:r>
            <a:endParaRPr lang="en-US" b="1" dirty="0">
              <a:solidFill>
                <a:srgbClr val="92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713788-4C30-44D7-FE89-FCC2FC723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496" y="2910061"/>
            <a:ext cx="5456173" cy="33618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5ACECD7-706A-F003-3554-69570A716585}"/>
              </a:ext>
            </a:extLst>
          </p:cNvPr>
          <p:cNvGrpSpPr/>
          <p:nvPr/>
        </p:nvGrpSpPr>
        <p:grpSpPr>
          <a:xfrm>
            <a:off x="7184138" y="2910061"/>
            <a:ext cx="1637743" cy="1803345"/>
            <a:chOff x="8264793" y="2872572"/>
            <a:chExt cx="2383178" cy="26241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EC05892-48DE-D597-0E14-6E7A5AD77943}"/>
                </a:ext>
              </a:extLst>
            </p:cNvPr>
            <p:cNvSpPr/>
            <p:nvPr/>
          </p:nvSpPr>
          <p:spPr bwMode="auto">
            <a:xfrm>
              <a:off x="8264793" y="2872572"/>
              <a:ext cx="2383178" cy="2624156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Creator: Daniel Otykier</a:t>
              </a:r>
            </a:p>
          </p:txBody>
        </p:sp>
        <p:pic>
          <p:nvPicPr>
            <p:cNvPr id="6" name="Picture 2" descr="Daniel Otykier (@DOtykier) / Twitter">
              <a:extLst>
                <a:ext uri="{FF2B5EF4-FFF2-40B4-BE49-F238E27FC236}">
                  <a16:creationId xmlns:a16="http://schemas.microsoft.com/office/drawing/2014/main" id="{E86CC457-4BEC-3F5E-1B77-7818563E6C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4819" y="3177089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605887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65982-4534-1A4D-8D1D-2D224E5A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DAX Studio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A871D-F3AB-98CB-2C42-8FDC5839D7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138773"/>
          </a:xfrm>
        </p:spPr>
        <p:txBody>
          <a:bodyPr/>
          <a:lstStyle/>
          <a:p>
            <a:r>
              <a:rPr lang="en-US" dirty="0"/>
              <a:t>DAX Studio provides advanced data modeling tool to write and test DAX queries</a:t>
            </a:r>
          </a:p>
          <a:p>
            <a:pPr lvl="1"/>
            <a:r>
              <a:rPr lang="en-US" dirty="0"/>
              <a:t>Powerful tool for monitoring and optimizing query performance</a:t>
            </a:r>
          </a:p>
          <a:p>
            <a:pPr lvl="1"/>
            <a:r>
              <a:rPr lang="en-US" dirty="0"/>
              <a:t>Download from </a:t>
            </a:r>
            <a:r>
              <a:rPr lang="en-US" sz="1800" b="1" dirty="0">
                <a:solidFill>
                  <a:srgbClr val="92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https://daxstudio.org/</a:t>
            </a:r>
            <a:endParaRPr lang="en-US" b="1" dirty="0">
              <a:solidFill>
                <a:srgbClr val="92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7FFD6E-5D1B-3DFE-4A8A-151D6779B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446" y="2573908"/>
            <a:ext cx="5657005" cy="363664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01C9DA7-412F-1948-8184-7520F0FA88F6}"/>
              </a:ext>
            </a:extLst>
          </p:cNvPr>
          <p:cNvGrpSpPr/>
          <p:nvPr/>
        </p:nvGrpSpPr>
        <p:grpSpPr>
          <a:xfrm>
            <a:off x="7506256" y="2573908"/>
            <a:ext cx="1710480" cy="1869757"/>
            <a:chOff x="7703684" y="2702243"/>
            <a:chExt cx="1710480" cy="186975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052A86B-FD47-659B-6319-71C9EA23767E}"/>
                </a:ext>
              </a:extLst>
            </p:cNvPr>
            <p:cNvSpPr/>
            <p:nvPr/>
          </p:nvSpPr>
          <p:spPr bwMode="auto">
            <a:xfrm>
              <a:off x="7703684" y="2702243"/>
              <a:ext cx="1710480" cy="1869757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Creator: Darren Gosbell</a:t>
              </a:r>
            </a:p>
          </p:txBody>
        </p:sp>
        <p:pic>
          <p:nvPicPr>
            <p:cNvPr id="2050" name="Picture 2" descr="Darren Gosbell (@darrengosbell) / Twitter">
              <a:extLst>
                <a:ext uri="{FF2B5EF4-FFF2-40B4-BE49-F238E27FC236}">
                  <a16:creationId xmlns:a16="http://schemas.microsoft.com/office/drawing/2014/main" id="{2BD718CF-523D-716B-858B-FA146A72A9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808260" y="2916112"/>
              <a:ext cx="1484653" cy="1558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3637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122F9-39EC-7AB4-F274-D92372F9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ALM Toolkit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E10E9-714E-06CD-E8AF-9CF39F8F2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ALM Toolkit provides tool for deploying and updating datasets</a:t>
            </a:r>
          </a:p>
          <a:p>
            <a:pPr lvl="1"/>
            <a:r>
              <a:rPr lang="en-US" dirty="0"/>
              <a:t>Allows user to compare datasets in Power BI Desktop and Power BI Service</a:t>
            </a:r>
          </a:p>
          <a:p>
            <a:pPr lvl="1"/>
            <a:r>
              <a:rPr lang="en-US" dirty="0"/>
              <a:t>Provides support to push new dataset objects and updates to production datasets</a:t>
            </a:r>
          </a:p>
          <a:p>
            <a:pPr lvl="1"/>
            <a:r>
              <a:rPr lang="en-US" dirty="0"/>
              <a:t>Download from </a:t>
            </a:r>
            <a:r>
              <a:rPr lang="en-US" sz="1800" b="1" dirty="0">
                <a:solidFill>
                  <a:srgbClr val="92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http://alm-toolkit.com/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0074E-F327-2B5C-DA0C-AD086BD81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618" y="2872572"/>
            <a:ext cx="6141973" cy="334721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4F6E85A-31F4-A36A-A672-A3F90B886884}"/>
              </a:ext>
            </a:extLst>
          </p:cNvPr>
          <p:cNvGrpSpPr/>
          <p:nvPr/>
        </p:nvGrpSpPr>
        <p:grpSpPr>
          <a:xfrm>
            <a:off x="7764221" y="2872572"/>
            <a:ext cx="1710480" cy="1869757"/>
            <a:chOff x="7724465" y="2989545"/>
            <a:chExt cx="1710480" cy="186975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807A05F-84CD-8E3C-BBA3-CD596DA02FF3}"/>
                </a:ext>
              </a:extLst>
            </p:cNvPr>
            <p:cNvSpPr/>
            <p:nvPr/>
          </p:nvSpPr>
          <p:spPr bwMode="auto">
            <a:xfrm>
              <a:off x="7724465" y="2989545"/>
              <a:ext cx="1710480" cy="1869757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Creator: Christian Wade</a:t>
              </a:r>
            </a:p>
          </p:txBody>
        </p:sp>
        <p:pic>
          <p:nvPicPr>
            <p:cNvPr id="1028" name="Picture 4" descr="Christian Wade (@_christianWade) / Twitter">
              <a:extLst>
                <a:ext uri="{FF2B5EF4-FFF2-40B4-BE49-F238E27FC236}">
                  <a16:creationId xmlns:a16="http://schemas.microsoft.com/office/drawing/2014/main" id="{963D782F-4341-8F9B-6978-B100E04168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4691" y="3221448"/>
              <a:ext cx="1570028" cy="1570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64832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DE2FFC-6FB2-4236-A99A-497BC916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Connection Models for External Tool Development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623BE-0986-49F0-812C-DCFB565A5B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485570"/>
          </a:xfrm>
        </p:spPr>
        <p:txBody>
          <a:bodyPr/>
          <a:lstStyle/>
          <a:p>
            <a:pPr marL="230187" indent="0">
              <a:buNone/>
            </a:pPr>
            <a:r>
              <a:rPr lang="en-US" sz="2000" b="1" dirty="0">
                <a:solidFill>
                  <a:srgbClr val="760000"/>
                </a:solidFill>
              </a:rPr>
              <a:t>Model #1</a:t>
            </a:r>
            <a:r>
              <a:rPr lang="en-US" dirty="0"/>
              <a:t>: Connect to dataset running locally in Power BI Desktop loaded from PBIX file</a:t>
            </a:r>
          </a:p>
          <a:p>
            <a:pPr marL="920750" lvl="1" indent="-285750"/>
            <a:r>
              <a:rPr lang="en-US" sz="1800" dirty="0"/>
              <a:t>Your code can only access a subset of what’s available in Tabular Object Model (TOM)</a:t>
            </a:r>
          </a:p>
          <a:p>
            <a:pPr marL="974725" lvl="1">
              <a:buFont typeface="+mj-lt"/>
              <a:buAutoNum type="arabicPeriod"/>
            </a:pPr>
            <a:endParaRPr lang="en-US" dirty="0"/>
          </a:p>
          <a:p>
            <a:pPr marL="974725" lvl="1">
              <a:buFont typeface="+mj-lt"/>
              <a:buAutoNum type="arabicPeriod"/>
            </a:pPr>
            <a:endParaRPr lang="en-US" dirty="0"/>
          </a:p>
          <a:p>
            <a:pPr marL="974725" lvl="1">
              <a:buFont typeface="+mj-lt"/>
              <a:buAutoNum type="arabicPeriod"/>
            </a:pPr>
            <a:endParaRPr lang="en-US" dirty="0"/>
          </a:p>
          <a:p>
            <a:pPr marL="974725" lvl="1">
              <a:buFont typeface="+mj-lt"/>
              <a:buAutoNum type="arabicPeriod"/>
            </a:pPr>
            <a:endParaRPr lang="en-US" dirty="0"/>
          </a:p>
          <a:p>
            <a:pPr marL="625475" lvl="1" indent="0">
              <a:buNone/>
            </a:pPr>
            <a:endParaRPr lang="en-US" dirty="0"/>
          </a:p>
          <a:p>
            <a:pPr marL="230187" indent="0">
              <a:buNone/>
            </a:pPr>
            <a:r>
              <a:rPr lang="en-US" sz="2000" b="1" dirty="0">
                <a:solidFill>
                  <a:srgbClr val="760000"/>
                </a:solidFill>
              </a:rPr>
              <a:t>Model #2</a:t>
            </a:r>
            <a:r>
              <a:rPr lang="en-US" dirty="0"/>
              <a:t>: Connect to datasets running remotely in the Power BI Service</a:t>
            </a:r>
          </a:p>
          <a:p>
            <a:pPr marL="920750" lvl="1" indent="-285750"/>
            <a:r>
              <a:rPr lang="en-US" sz="1800" dirty="0"/>
              <a:t>Your code has full access to what’s available in Tabular Object Model (TOM)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B28630-7559-429D-964D-4D184931214A}"/>
              </a:ext>
            </a:extLst>
          </p:cNvPr>
          <p:cNvGrpSpPr/>
          <p:nvPr/>
        </p:nvGrpSpPr>
        <p:grpSpPr>
          <a:xfrm>
            <a:off x="1532307" y="2120012"/>
            <a:ext cx="4383324" cy="1677464"/>
            <a:chOff x="1070648" y="1778000"/>
            <a:chExt cx="4598632" cy="18448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6AC028-081E-4BA7-8267-9A1A7F06D1D1}"/>
                </a:ext>
              </a:extLst>
            </p:cNvPr>
            <p:cNvSpPr/>
            <p:nvPr/>
          </p:nvSpPr>
          <p:spPr>
            <a:xfrm>
              <a:off x="3441348" y="1951910"/>
              <a:ext cx="1978812" cy="15362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Power BI Desktop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68A72B-DACD-49E3-9A90-3DA2D5A2E141}"/>
                </a:ext>
              </a:extLst>
            </p:cNvPr>
            <p:cNvSpPr/>
            <p:nvPr/>
          </p:nvSpPr>
          <p:spPr>
            <a:xfrm>
              <a:off x="3696515" y="2241328"/>
              <a:ext cx="1514922" cy="10298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PBIX Project File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466C73B-DDAC-4544-837B-9601A14E450D}"/>
                </a:ext>
              </a:extLst>
            </p:cNvPr>
            <p:cNvSpPr/>
            <p:nvPr/>
          </p:nvSpPr>
          <p:spPr>
            <a:xfrm>
              <a:off x="4006919" y="2530948"/>
              <a:ext cx="888067" cy="5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Dataset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9A387F-9FBD-4ADF-A8F9-9F6BC30618E5}"/>
                </a:ext>
              </a:extLst>
            </p:cNvPr>
            <p:cNvSpPr/>
            <p:nvPr/>
          </p:nvSpPr>
          <p:spPr>
            <a:xfrm>
              <a:off x="1461849" y="1965377"/>
              <a:ext cx="1110256" cy="600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Tabular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Editor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F6C9DF-62D3-4C93-84DD-E4AFC513AA83}"/>
                </a:ext>
              </a:extLst>
            </p:cNvPr>
            <p:cNvSpPr/>
            <p:nvPr/>
          </p:nvSpPr>
          <p:spPr>
            <a:xfrm>
              <a:off x="1448383" y="2854131"/>
              <a:ext cx="1110256" cy="600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Your Custom External Tool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0AD137-D45B-4FEE-AA74-DA54A21A3BBF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2572106" y="2265569"/>
              <a:ext cx="1286001" cy="37425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BE321BC-3B1B-43D5-9AAE-163C70EF1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1708" y="2888944"/>
              <a:ext cx="1339865" cy="24518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B6F783-E492-4916-AA90-A6E1C916A963}"/>
                </a:ext>
              </a:extLst>
            </p:cNvPr>
            <p:cNvSpPr/>
            <p:nvPr/>
          </p:nvSpPr>
          <p:spPr>
            <a:xfrm>
              <a:off x="1070648" y="1778000"/>
              <a:ext cx="4598632" cy="1844839"/>
            </a:xfrm>
            <a:prstGeom prst="rect">
              <a:avLst/>
            </a:prstGeom>
            <a:no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274BD5-89B8-44E0-B44B-8FA763E6A453}"/>
              </a:ext>
            </a:extLst>
          </p:cNvPr>
          <p:cNvGrpSpPr/>
          <p:nvPr/>
        </p:nvGrpSpPr>
        <p:grpSpPr>
          <a:xfrm>
            <a:off x="1549711" y="4793810"/>
            <a:ext cx="5423660" cy="1738826"/>
            <a:chOff x="1026160" y="4317436"/>
            <a:chExt cx="5913120" cy="20457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BE8AEF-B4B3-469C-9EDD-F7D60E1365CA}"/>
                </a:ext>
              </a:extLst>
            </p:cNvPr>
            <p:cNvSpPr/>
            <p:nvPr/>
          </p:nvSpPr>
          <p:spPr>
            <a:xfrm>
              <a:off x="4468776" y="4510280"/>
              <a:ext cx="2194260" cy="17035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Power BI Service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A5DA91-8F1F-4ECF-B961-C7BB12E8A346}"/>
                </a:ext>
              </a:extLst>
            </p:cNvPr>
            <p:cNvSpPr/>
            <p:nvPr/>
          </p:nvSpPr>
          <p:spPr>
            <a:xfrm>
              <a:off x="4751725" y="4831209"/>
              <a:ext cx="1679863" cy="11419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Premium Workspace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EDF18F9-F422-4958-BFDE-C2EF92771ABE}"/>
                </a:ext>
              </a:extLst>
            </p:cNvPr>
            <p:cNvSpPr/>
            <p:nvPr/>
          </p:nvSpPr>
          <p:spPr>
            <a:xfrm>
              <a:off x="5095925" y="5152362"/>
              <a:ext cx="984758" cy="622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Dataset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DD1C12-294E-4C2C-8458-FE48C492647A}"/>
                </a:ext>
              </a:extLst>
            </p:cNvPr>
            <p:cNvSpPr/>
            <p:nvPr/>
          </p:nvSpPr>
          <p:spPr>
            <a:xfrm>
              <a:off x="1370361" y="4525214"/>
              <a:ext cx="1231138" cy="66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Tabular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Editor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A07D3E7-274C-4931-AF35-A029D57D5C00}"/>
                </a:ext>
              </a:extLst>
            </p:cNvPr>
            <p:cNvSpPr/>
            <p:nvPr/>
          </p:nvSpPr>
          <p:spPr>
            <a:xfrm>
              <a:off x="1355428" y="5510733"/>
              <a:ext cx="1231138" cy="66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Your Custom External Tool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4792792-7F4F-4423-966E-648EDEF01B54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2601499" y="4858089"/>
              <a:ext cx="1590271" cy="512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F1D3E12-DAF0-4F9E-9148-A05E39737352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V="1">
              <a:off x="2586567" y="5541869"/>
              <a:ext cx="1597737" cy="30174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176CE96-8204-4BDF-9B36-0193CFCB7934}"/>
                </a:ext>
              </a:extLst>
            </p:cNvPr>
            <p:cNvSpPr/>
            <p:nvPr/>
          </p:nvSpPr>
          <p:spPr>
            <a:xfrm>
              <a:off x="1026160" y="4317436"/>
              <a:ext cx="5913120" cy="2045700"/>
            </a:xfrm>
            <a:prstGeom prst="rect">
              <a:avLst/>
            </a:prstGeom>
            <a:no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985492-9592-46EE-B1FC-DDAE77333FDC}"/>
                </a:ext>
              </a:extLst>
            </p:cNvPr>
            <p:cNvSpPr/>
            <p:nvPr/>
          </p:nvSpPr>
          <p:spPr>
            <a:xfrm>
              <a:off x="4199998" y="5227023"/>
              <a:ext cx="857835" cy="471634"/>
            </a:xfrm>
            <a:prstGeom prst="rect">
              <a:avLst/>
            </a:prstGeom>
            <a:solidFill>
              <a:srgbClr val="76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latin typeface="Arial Black" panose="020B0A04020102020204" pitchFamily="34" charset="0"/>
                </a:rPr>
                <a:t>XMLA</a:t>
              </a:r>
            </a:p>
            <a:p>
              <a:pPr algn="ctr"/>
              <a:r>
                <a:rPr lang="en-US" sz="700" dirty="0">
                  <a:latin typeface="Arial Black" panose="020B0A04020102020204" pitchFamily="34" charset="0"/>
                </a:rPr>
                <a:t>Endpoint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11292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FA25-5E9C-86C6-BC07-D28BEB956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Documentation for Model #1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38450-7146-69FD-12CD-50F7D59D80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https://learn.microsoft.com/en-us/power-bi/transform-model/desktop-external-tools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CB7124-49F1-B960-C5EA-0D1C932E2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1" y="1830130"/>
            <a:ext cx="7612380" cy="18211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A700C8-33AF-66AF-0476-36D099C00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001" y="3884669"/>
            <a:ext cx="7155180" cy="2621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38399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ef38329b-e139-4eb4-9d7a-1b84c79a6610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  <clbl:label id="{1a19d03a-48bc-4359-8038-5b5f6d5847c3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21863</TotalTime>
  <Words>1680</Words>
  <Application>Microsoft Office PowerPoint</Application>
  <PresentationFormat>Custom</PresentationFormat>
  <Paragraphs>275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Arial Black</vt:lpstr>
      <vt:lpstr>Lucida Console</vt:lpstr>
      <vt:lpstr>Segoe UI</vt:lpstr>
      <vt:lpstr>Segoe UI Light</vt:lpstr>
      <vt:lpstr>Segoe UI Semibold</vt:lpstr>
      <vt:lpstr>Wingdings</vt:lpstr>
      <vt:lpstr>Dynamics 365</vt:lpstr>
      <vt:lpstr>Developing External Tools for Power BI Desktop</vt:lpstr>
      <vt:lpstr>Agenda</vt:lpstr>
      <vt:lpstr>Developing an External Tool for Power BI Desktop</vt:lpstr>
      <vt:lpstr>External Tools Integration with Power BI Desktop</vt:lpstr>
      <vt:lpstr>Working with Tabular Editor 2</vt:lpstr>
      <vt:lpstr>Working with DAX Studio</vt:lpstr>
      <vt:lpstr>Working with ALM Toolkit</vt:lpstr>
      <vt:lpstr>Two Connection Models for External Tool Development</vt:lpstr>
      <vt:lpstr>Microsoft Documentation for Model #1</vt:lpstr>
      <vt:lpstr>Considerations for the Two Connection Models</vt:lpstr>
      <vt:lpstr>Agenda</vt:lpstr>
      <vt:lpstr>The DevCampExternalToolDemo Project</vt:lpstr>
      <vt:lpstr>External Tool Deployment</vt:lpstr>
      <vt:lpstr>External Tool Deployment for Development</vt:lpstr>
      <vt:lpstr>Tracking Application Settings on aUser-By-User Basis</vt:lpstr>
      <vt:lpstr>AppSettings Class Acts as Wrapper for .NET Settings Class</vt:lpstr>
      <vt:lpstr>External Tool Launched with Startup Parameters</vt:lpstr>
      <vt:lpstr>PowerBiDesktopUtilities</vt:lpstr>
      <vt:lpstr>Connecting to a Power BI Desktop Session</vt:lpstr>
      <vt:lpstr>Agenda</vt:lpstr>
      <vt:lpstr>Programming Dataset Objects using TOM</vt:lpstr>
      <vt:lpstr>TomApi Class</vt:lpstr>
      <vt:lpstr>Enumerating Dataset Objects using TOM</vt:lpstr>
      <vt:lpstr>Exporting Dataset Definition as a Model.bim File</vt:lpstr>
      <vt:lpstr>Understanding Dataset Annotations</vt:lpstr>
      <vt:lpstr>Agenda</vt:lpstr>
      <vt:lpstr>Generate Data Model Schema Report</vt:lpstr>
      <vt:lpstr>Updating Format String for All DateTime Fields</vt:lpstr>
      <vt:lpstr>Create Calendar Table from Date Column</vt:lpstr>
      <vt:lpstr>Integrating Calendar Table into Data Model</vt:lpstr>
      <vt:lpstr>Working with Calendar Table in Report View</vt:lpstr>
      <vt:lpstr>PowerPoint Presentation</vt:lpstr>
      <vt:lpstr>Generate Translated Report Labels</vt:lpstr>
      <vt:lpstr>Generating Measures with Dynamic Lookups</vt:lpstr>
      <vt:lpstr>Generating Measures with Static Lookups</vt:lpstr>
      <vt:lpstr>Format DAX Expressions using DAX Formatter API</vt:lpstr>
      <vt:lpstr>Using TOM To Create RLS Roles</vt:lpstr>
      <vt:lpstr>Agenda</vt:lpstr>
      <vt:lpstr>Adding Metadata Translations</vt:lpstr>
      <vt:lpstr>Working with Metadata Translations</vt:lpstr>
      <vt:lpstr>Translations Builder 2.0</vt:lpstr>
      <vt:lpstr>Summary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288</cp:revision>
  <cp:lastPrinted>2019-05-02T20:11:39Z</cp:lastPrinted>
  <dcterms:created xsi:type="dcterms:W3CDTF">2018-09-21T01:16:59Z</dcterms:created>
  <dcterms:modified xsi:type="dcterms:W3CDTF">2023-02-23T17:46:00Z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thorIds_UIVersion_47104">
    <vt:lpwstr>18</vt:lpwstr>
  </property>
  <property fmtid="{D5CDD505-2E9C-101B-9397-08002B2CF9AE}" pid="12" name="MSIP_Label_87867195-f2b8-4ac2-b0b6-6bb73cb33afc_Enabled">
    <vt:lpwstr>true</vt:lpwstr>
  </property>
  <property fmtid="{D5CDD505-2E9C-101B-9397-08002B2CF9AE}" pid="13" name="MSIP_Label_87867195-f2b8-4ac2-b0b6-6bb73cb33afc_SetDate">
    <vt:lpwstr>2021-11-16T15:21:41Z</vt:lpwstr>
  </property>
  <property fmtid="{D5CDD505-2E9C-101B-9397-08002B2CF9AE}" pid="14" name="MSIP_Label_87867195-f2b8-4ac2-b0b6-6bb73cb33afc_Method">
    <vt:lpwstr>Privileged</vt:lpwstr>
  </property>
  <property fmtid="{D5CDD505-2E9C-101B-9397-08002B2CF9AE}" pid="15" name="MSIP_Label_87867195-f2b8-4ac2-b0b6-6bb73cb33afc_Name">
    <vt:lpwstr>Not Restricted</vt:lpwstr>
  </property>
  <property fmtid="{D5CDD505-2E9C-101B-9397-08002B2CF9AE}" pid="16" name="MSIP_Label_87867195-f2b8-4ac2-b0b6-6bb73cb33afc_SiteId">
    <vt:lpwstr>72f988bf-86f1-41af-91ab-2d7cd011db47</vt:lpwstr>
  </property>
  <property fmtid="{D5CDD505-2E9C-101B-9397-08002B2CF9AE}" pid="17" name="MSIP_Label_87867195-f2b8-4ac2-b0b6-6bb73cb33afc_ActionId">
    <vt:lpwstr>9942a4e6-ac4e-4ace-9fe2-0b1ceecd1d50</vt:lpwstr>
  </property>
  <property fmtid="{D5CDD505-2E9C-101B-9397-08002B2CF9AE}" pid="18" name="MSIP_Label_87867195-f2b8-4ac2-b0b6-6bb73cb33afc_ContentBits">
    <vt:lpwstr>0</vt:lpwstr>
  </property>
</Properties>
</file>