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3"/>
  </p:notesMasterIdLst>
  <p:handoutMasterIdLst>
    <p:handoutMasterId r:id="rId64"/>
  </p:handoutMasterIdLst>
  <p:sldIdLst>
    <p:sldId id="4474" r:id="rId5"/>
    <p:sldId id="4475" r:id="rId6"/>
    <p:sldId id="4483" r:id="rId7"/>
    <p:sldId id="4556" r:id="rId8"/>
    <p:sldId id="298" r:id="rId9"/>
    <p:sldId id="1908" r:id="rId10"/>
    <p:sldId id="1909" r:id="rId11"/>
    <p:sldId id="4557" r:id="rId12"/>
    <p:sldId id="4559" r:id="rId13"/>
    <p:sldId id="4560" r:id="rId14"/>
    <p:sldId id="289" r:id="rId15"/>
    <p:sldId id="2076138740" r:id="rId16"/>
    <p:sldId id="4562" r:id="rId17"/>
    <p:sldId id="2147468690" r:id="rId18"/>
    <p:sldId id="2147468691" r:id="rId19"/>
    <p:sldId id="4550" r:id="rId20"/>
    <p:sldId id="4552" r:id="rId21"/>
    <p:sldId id="2147468687" r:id="rId22"/>
    <p:sldId id="4551" r:id="rId23"/>
    <p:sldId id="305" r:id="rId24"/>
    <p:sldId id="4486" r:id="rId25"/>
    <p:sldId id="4484" r:id="rId26"/>
    <p:sldId id="4504" r:id="rId27"/>
    <p:sldId id="321" r:id="rId28"/>
    <p:sldId id="323" r:id="rId29"/>
    <p:sldId id="2076138741" r:id="rId30"/>
    <p:sldId id="2147468678" r:id="rId31"/>
    <p:sldId id="2147468696" r:id="rId32"/>
    <p:sldId id="2147468682" r:id="rId33"/>
    <p:sldId id="2147468686" r:id="rId34"/>
    <p:sldId id="2147468683" r:id="rId35"/>
    <p:sldId id="2147468688" r:id="rId36"/>
    <p:sldId id="4553" r:id="rId37"/>
    <p:sldId id="4487" r:id="rId38"/>
    <p:sldId id="4492" r:id="rId39"/>
    <p:sldId id="4508" r:id="rId40"/>
    <p:sldId id="4509" r:id="rId41"/>
    <p:sldId id="2147468697" r:id="rId42"/>
    <p:sldId id="4563" r:id="rId43"/>
    <p:sldId id="328" r:id="rId44"/>
    <p:sldId id="4566" r:id="rId45"/>
    <p:sldId id="2147468699" r:id="rId46"/>
    <p:sldId id="2147468698" r:id="rId47"/>
    <p:sldId id="2076138737" r:id="rId48"/>
    <p:sldId id="2076138756" r:id="rId49"/>
    <p:sldId id="2076138758" r:id="rId50"/>
    <p:sldId id="4567" r:id="rId51"/>
    <p:sldId id="326" r:id="rId52"/>
    <p:sldId id="324" r:id="rId53"/>
    <p:sldId id="4530" r:id="rId54"/>
    <p:sldId id="2147468689" r:id="rId55"/>
    <p:sldId id="4568" r:id="rId56"/>
    <p:sldId id="311" r:id="rId57"/>
    <p:sldId id="329" r:id="rId58"/>
    <p:sldId id="2147468700" r:id="rId59"/>
    <p:sldId id="4511" r:id="rId60"/>
    <p:sldId id="4495" r:id="rId61"/>
    <p:sldId id="4569" r:id="rId6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8272"/>
    <a:srgbClr val="000000"/>
    <a:srgbClr val="920000"/>
    <a:srgbClr val="F2C80F"/>
    <a:srgbClr val="FF9933"/>
    <a:srgbClr val="505050"/>
    <a:srgbClr val="49635D"/>
    <a:srgbClr val="2C3C38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621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3/30/2023 8:08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4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6" y="1463669"/>
            <a:ext cx="5316270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1078-E284-4168-BEE4-74B2FCC82C7B}"/>
              </a:ext>
            </a:extLst>
          </p:cNvPr>
          <p:cNvSpPr txBox="1"/>
          <p:nvPr userDrawn="1"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32789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995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729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  <p:sldLayoutId id="2147484571" r:id="rId6"/>
    <p:sldLayoutId id="2147484572" r:id="rId7"/>
    <p:sldLayoutId id="2147484573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bidevcamp.net/sessions/session25/" TargetMode="External"/><Relationship Id="rId2" Type="http://schemas.openxmlformats.org/officeDocument/2006/relationships/hyperlink" Target="https://www.powerbidevcamp.net/sessions/session11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owerbidevcamp.net/sessions/session27/" TargetMode="External"/><Relationship Id="rId4" Type="http://schemas.openxmlformats.org/officeDocument/2006/relationships/hyperlink" Target="https://www.powerbidevcamp.net/sessions/session26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ka.ms/AppOwnsDataDemo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owerbidevcamp.net/sessions/session27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9.wmf"/><Relationship Id="rId3" Type="http://schemas.openxmlformats.org/officeDocument/2006/relationships/image" Target="../media/image24.sv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8.wmf"/><Relationship Id="rId3" Type="http://schemas.openxmlformats.org/officeDocument/2006/relationships/image" Target="../media/image31.sv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7.wmf"/><Relationship Id="rId5" Type="http://schemas.openxmlformats.org/officeDocument/2006/relationships/image" Target="../media/image24.sv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powerbidevcamp.net/sessions/session2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-B2C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powerbidevcamp.net/sessions/session18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340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App-Owns-Data Starter Kit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39074"/>
          </a:xfrm>
        </p:spPr>
        <p:txBody>
          <a:bodyPr/>
          <a:lstStyle/>
          <a:p>
            <a:r>
              <a:rPr lang="en-US" sz="1800" b="1" dirty="0">
                <a:solidFill>
                  <a:srgbClr val="920000"/>
                </a:solidFill>
              </a:rPr>
              <a:t>AppOwnsDataDB</a:t>
            </a:r>
            <a:r>
              <a:rPr lang="en-US" sz="1800" dirty="0"/>
              <a:t>: custom database to track tenants, user permissions and user activity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AppOwnsDataAdmin</a:t>
            </a:r>
            <a:r>
              <a:rPr lang="en-US" sz="1800" dirty="0"/>
              <a:t>: administrative app to create tenants and manage user permissions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AppOwnsDataWebApi</a:t>
            </a:r>
            <a:r>
              <a:rPr lang="en-US" sz="1800" dirty="0"/>
              <a:t>: custom Web API used by client-side SPA applications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AppOwnsDataClient</a:t>
            </a:r>
            <a:r>
              <a:rPr lang="en-US" sz="1800" dirty="0"/>
              <a:t>: customer-facing SPA used to view and author reports (JavaScript &amp; </a:t>
            </a:r>
            <a:r>
              <a:rPr lang="en-US" sz="1800" dirty="0" err="1"/>
              <a:t>JQuery</a:t>
            </a:r>
            <a:r>
              <a:rPr lang="en-US" sz="1800" dirty="0"/>
              <a:t>)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AppOwnsDataReactClient</a:t>
            </a:r>
            <a:r>
              <a:rPr lang="en-US" sz="1800" dirty="0"/>
              <a:t> : customer-facing SPA used to view and author reports (modern React-JS)</a:t>
            </a:r>
          </a:p>
          <a:p>
            <a:endParaRPr lang="en-US" sz="18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C72B79-5F80-4A3B-8295-0F7D97C3705A}"/>
              </a:ext>
            </a:extLst>
          </p:cNvPr>
          <p:cNvSpPr/>
          <p:nvPr/>
        </p:nvSpPr>
        <p:spPr>
          <a:xfrm>
            <a:off x="4500037" y="4455181"/>
            <a:ext cx="1328164" cy="58448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AppOwnsDataDB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3AEAF-A829-CB54-BE6B-6CC8F25187C1}"/>
              </a:ext>
            </a:extLst>
          </p:cNvPr>
          <p:cNvGrpSpPr/>
          <p:nvPr/>
        </p:nvGrpSpPr>
        <p:grpSpPr>
          <a:xfrm>
            <a:off x="4231989" y="3492881"/>
            <a:ext cx="4236363" cy="1437486"/>
            <a:chOff x="3986892" y="3568296"/>
            <a:chExt cx="4236363" cy="14374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E794B6-F65B-4A6D-A752-6F65593E0F4A}"/>
                </a:ext>
              </a:extLst>
            </p:cNvPr>
            <p:cNvSpPr/>
            <p:nvPr/>
          </p:nvSpPr>
          <p:spPr>
            <a:xfrm>
              <a:off x="3986892" y="3568296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5EA9BD-5888-47CA-AC2D-6064A3B5227E}"/>
                </a:ext>
              </a:extLst>
            </p:cNvPr>
            <p:cNvSpPr/>
            <p:nvPr/>
          </p:nvSpPr>
          <p:spPr>
            <a:xfrm>
              <a:off x="6387729" y="4502474"/>
              <a:ext cx="1835526" cy="503308"/>
            </a:xfrm>
            <a:prstGeom prst="roundRect">
              <a:avLst/>
            </a:prstGeom>
            <a:solidFill>
              <a:srgbClr val="B797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7118FE-572C-4BBC-B09B-577463904EA5}"/>
                </a:ext>
              </a:extLst>
            </p:cNvPr>
            <p:cNvCxnSpPr/>
            <p:nvPr/>
          </p:nvCxnSpPr>
          <p:spPr>
            <a:xfrm>
              <a:off x="5941453" y="4144768"/>
              <a:ext cx="383226" cy="335226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ACD6DB-53A8-4DF9-B8F5-DC634E87F46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50" y="4215501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74303F-3851-43CE-9265-4316BD911E2C}"/>
                </a:ext>
              </a:extLst>
            </p:cNvPr>
            <p:cNvCxnSpPr>
              <a:cxnSpLocks/>
            </p:cNvCxnSpPr>
            <p:nvPr/>
          </p:nvCxnSpPr>
          <p:spPr>
            <a:xfrm>
              <a:off x="4938820" y="4215500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FF8936-3BC5-D713-04B9-5AA42C0E12A4}"/>
              </a:ext>
            </a:extLst>
          </p:cNvPr>
          <p:cNvGrpSpPr/>
          <p:nvPr/>
        </p:nvGrpSpPr>
        <p:grpSpPr>
          <a:xfrm>
            <a:off x="4232850" y="5038047"/>
            <a:ext cx="2336925" cy="970308"/>
            <a:chOff x="3987753" y="5113462"/>
            <a:chExt cx="2336925" cy="9703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3987753" y="5499290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4862644" y="5171779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4947514" y="5171778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840" y="5113462"/>
              <a:ext cx="452838" cy="369651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17DC17-58DF-C5CF-AA97-C565F1FE3654}"/>
              </a:ext>
            </a:extLst>
          </p:cNvPr>
          <p:cNvGrpSpPr/>
          <p:nvPr/>
        </p:nvGrpSpPr>
        <p:grpSpPr>
          <a:xfrm>
            <a:off x="1453936" y="5033223"/>
            <a:ext cx="2649235" cy="615095"/>
            <a:chOff x="1208839" y="5108638"/>
            <a:chExt cx="2649235" cy="61509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97" y="5487480"/>
              <a:ext cx="545277" cy="23625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BE2486-BF47-0561-CD2C-680B6731E5F9}"/>
                </a:ext>
              </a:extLst>
            </p:cNvPr>
            <p:cNvSpPr/>
            <p:nvPr/>
          </p:nvSpPr>
          <p:spPr>
            <a:xfrm>
              <a:off x="1208839" y="5108638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AA32DF-5B86-535A-AC3A-267519FB3168}"/>
              </a:ext>
            </a:extLst>
          </p:cNvPr>
          <p:cNvGrpSpPr/>
          <p:nvPr/>
        </p:nvGrpSpPr>
        <p:grpSpPr>
          <a:xfrm>
            <a:off x="1436832" y="5848481"/>
            <a:ext cx="2652653" cy="586038"/>
            <a:chOff x="1191735" y="5923896"/>
            <a:chExt cx="2652653" cy="58603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1191735" y="5925454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AppOwnsDataReactClient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EC28E-70E1-066B-3264-753B9AE2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270" y="5923896"/>
              <a:ext cx="552118" cy="222195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48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3180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E18-A666-7867-C0D8-4EBB42C4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Videos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86F0-8FB7-1245-30E3-D1746B49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01369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11: Developing with the App-Owns-Data Starter Kit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https://www.powerbidevcamp.net/sessions/session11/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25: Modern React-JS Development with Power BI Embedding</a:t>
            </a:r>
          </a:p>
          <a:p>
            <a:pPr lvl="1"/>
            <a:r>
              <a:rPr lang="en-US" b="1" dirty="0">
                <a:hlinkClick r:id="rId3"/>
              </a:rPr>
              <a:t>https://www.powerbidevcamp.net/sessions/session25/</a:t>
            </a:r>
            <a:endParaRPr lang="en-US" b="1" dirty="0"/>
          </a:p>
          <a:p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26: Modern React-JS Development with App-Owns-Data Embedding</a:t>
            </a:r>
          </a:p>
          <a:p>
            <a:pPr lvl="1"/>
            <a:r>
              <a:rPr lang="en-US" b="1" dirty="0">
                <a:hlinkClick r:id="rId4"/>
              </a:rPr>
              <a:t>https://www.powerbidevcamp.net/sessions/session26/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b="1" dirty="0">
                <a:hlinkClick r:id="rId5"/>
              </a:rPr>
              <a:t>https://www.powerbidevcamp.net/sessions/session27/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8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3667-8BE7-ABDB-8681-6D68AFD8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App-Owns-Data with Azure AD B2C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4BE-5177-0837-D70F-D08BFC9F2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b="1" dirty="0">
                <a:hlinkClick r:id="rId2"/>
              </a:rPr>
              <a:t>https://aka.ms/AppOwnsDataDemo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This demo authenticates users using Azure AD B2C</a:t>
            </a:r>
          </a:p>
          <a:p>
            <a:pPr lvl="1"/>
            <a:r>
              <a:rPr lang="en-US" dirty="0"/>
              <a:t>You can login using Work or School account or social media account with Facebook or LinkedIn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74171-5B78-94EF-4E07-A13A06C19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7"/>
          <a:stretch/>
        </p:blipFill>
        <p:spPr>
          <a:xfrm>
            <a:off x="1345325" y="2497696"/>
            <a:ext cx="8366358" cy="411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379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330369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DC0A-BCB9-D3D8-56AB-73C2BAD763AD}"/>
              </a:ext>
            </a:extLst>
          </p:cNvPr>
          <p:cNvGrpSpPr/>
          <p:nvPr/>
        </p:nvGrpSpPr>
        <p:grpSpPr>
          <a:xfrm>
            <a:off x="6469193" y="2763756"/>
            <a:ext cx="4837573" cy="966424"/>
            <a:chOff x="493426" y="1242095"/>
            <a:chExt cx="7024256" cy="17145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5A5588-9538-FA3E-0DA9-29416DB9ED9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2FD681B-27DC-A302-AF99-BF720802DE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E485416-2BCD-191F-02F6-9716A5EBB0C1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5A0B48-6AB7-75C8-5554-67670A4DB567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8A86FC-BB29-C649-B386-0C52CA05E2EB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AAD B2C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5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76-14DC-CCFB-5191-ED4FA26D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43198"/>
          </a:xfrm>
        </p:spPr>
        <p:txBody>
          <a:bodyPr/>
          <a:lstStyle/>
          <a:p>
            <a:r>
              <a:rPr lang="en-US" sz="3200" dirty="0"/>
              <a:t>Integrating Azure AD B2C with App-Owns-Data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8CED-0D2F-23F2-F259-8C3E75BAE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15663"/>
          </a:xfrm>
        </p:spPr>
        <p:txBody>
          <a:bodyPr/>
          <a:lstStyle/>
          <a:p>
            <a:r>
              <a:rPr lang="en-US" sz="2000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sz="1800" b="1" dirty="0">
                <a:hlinkClick r:id="rId2"/>
              </a:rPr>
              <a:t>https://www.powerbidevcamp.net/sessions/session27/</a:t>
            </a:r>
            <a:endParaRPr lang="en-US" sz="1800" b="1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3BAC-BD96-2B8A-5A6B-90F5E0A5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3" y="2072281"/>
            <a:ext cx="6842234" cy="4676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6067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853135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Design Patterns and Best Practices with Power BI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38828"/>
          </a:xfrm>
        </p:spPr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Power BI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workspace to a dedicated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template PBIX files to create datasets and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dataset parameters to redirect datasource to customer’s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Patch datasource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6460773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534-AA26-438B-82A1-386196F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1000 Workspace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641E-5935-4DAB-B63F-C195B48A0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Adding service principal as member in over 1000 workspaces unsupported</a:t>
            </a:r>
          </a:p>
          <a:p>
            <a:pPr lvl="1"/>
            <a:r>
              <a:rPr lang="en-US" dirty="0"/>
              <a:t>Purpose of limitation is to maintain high levels of performance </a:t>
            </a:r>
          </a:p>
          <a:p>
            <a:pPr lvl="1"/>
            <a:r>
              <a:rPr lang="en-US" dirty="0"/>
              <a:t>Performance suffers as service principal is added to more workspaces</a:t>
            </a:r>
          </a:p>
          <a:p>
            <a:pPr lvl="1"/>
            <a:r>
              <a:rPr lang="en-US" dirty="0"/>
              <a:t>1000 workspace limitation is not enforced through code in Power BI Service</a:t>
            </a:r>
          </a:p>
          <a:p>
            <a:endParaRPr lang="en-US" dirty="0"/>
          </a:p>
          <a:p>
            <a:r>
              <a:rPr lang="en-US" dirty="0"/>
              <a:t>Observations about the 1000 workspace limitation</a:t>
            </a:r>
          </a:p>
          <a:p>
            <a:pPr lvl="1"/>
            <a:r>
              <a:rPr lang="en-US" dirty="0"/>
              <a:t>Adding service principal to 1000+ workspaces  = unsupported scenario</a:t>
            </a:r>
          </a:p>
          <a:p>
            <a:pPr lvl="1"/>
            <a:r>
              <a:rPr lang="en-US" dirty="0"/>
              <a:t>Performance slows as the number of workspace memberships for SP increases</a:t>
            </a:r>
          </a:p>
          <a:p>
            <a:pPr lvl="1"/>
            <a:r>
              <a:rPr lang="en-US" dirty="0"/>
              <a:t>Being member of 100 workspaces will perform better than 1000 workspaces</a:t>
            </a:r>
          </a:p>
          <a:p>
            <a:pPr lvl="1"/>
            <a:r>
              <a:rPr lang="en-US" dirty="0"/>
              <a:t>Being member of 10 workspaces will perform better than 100 workspaces</a:t>
            </a:r>
          </a:p>
          <a:p>
            <a:pPr lvl="1"/>
            <a:r>
              <a:rPr lang="en-US" dirty="0"/>
              <a:t>Optimal number of workspace memberships for performance reasons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9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Dataset &amp; Datasource Credentials Isolation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F4FD41-778B-4D10-85CD-606DDB6A2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92963"/>
          </a:xfrm>
        </p:spPr>
        <p:txBody>
          <a:bodyPr/>
          <a:lstStyle/>
          <a:p>
            <a:r>
              <a:rPr lang="en-US" dirty="0"/>
              <a:t>Multitenant design should isolate customer tenants from one another</a:t>
            </a:r>
          </a:p>
          <a:p>
            <a:pPr lvl="1"/>
            <a:r>
              <a:rPr lang="en-US" dirty="0"/>
              <a:t>You don't want users seeing data from another tenant belonging to a different customer</a:t>
            </a:r>
          </a:p>
          <a:p>
            <a:r>
              <a:rPr lang="en-US" dirty="0"/>
              <a:t>Each dataset is owned by a single user or service principal</a:t>
            </a:r>
          </a:p>
          <a:p>
            <a:pPr lvl="1"/>
            <a:r>
              <a:rPr lang="en-US" dirty="0"/>
              <a:t>Dataset owner must set datasource credentials to connect to underlying datasource</a:t>
            </a:r>
          </a:p>
          <a:p>
            <a:pPr lvl="1"/>
            <a:r>
              <a:rPr lang="en-US" dirty="0"/>
              <a:t>Datasource credentials scoped by service principal and this scope extends across all workspaces</a:t>
            </a:r>
          </a:p>
          <a:p>
            <a:pPr lvl="1"/>
            <a:r>
              <a:rPr lang="en-US" dirty="0"/>
              <a:t>It's possible (but not recommended) to share dataset credentials across workspaces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668DB-FCC4-4BE3-972C-5E0BBDDA1BD9}"/>
              </a:ext>
            </a:extLst>
          </p:cNvPr>
          <p:cNvGrpSpPr/>
          <p:nvPr/>
        </p:nvGrpSpPr>
        <p:grpSpPr>
          <a:xfrm>
            <a:off x="1222514" y="3757761"/>
            <a:ext cx="7692011" cy="3046264"/>
            <a:chOff x="1067231" y="3686019"/>
            <a:chExt cx="8354190" cy="33085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36BDB5-E2B2-44EF-ADE2-F4EAC15D5B43}"/>
                </a:ext>
              </a:extLst>
            </p:cNvPr>
            <p:cNvGrpSpPr/>
            <p:nvPr/>
          </p:nvGrpSpPr>
          <p:grpSpPr>
            <a:xfrm>
              <a:off x="1105004" y="5756336"/>
              <a:ext cx="1096056" cy="1014003"/>
              <a:chOff x="2159489" y="1527178"/>
              <a:chExt cx="1258156" cy="1183938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22FA48-20A7-4A35-B3BE-E13CDD955ACB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FF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118 users</a:t>
                </a:r>
              </a:p>
            </p:txBody>
          </p:sp>
          <p:pic>
            <p:nvPicPr>
              <p:cNvPr id="80" name="Graphic 79" descr="Users">
                <a:extLst>
                  <a:ext uri="{FF2B5EF4-FFF2-40B4-BE49-F238E27FC236}">
                    <a16:creationId xmlns:a16="http://schemas.microsoft.com/office/drawing/2014/main" id="{11514E5C-D097-43F3-A885-939001EDF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C5DF36D-5DED-4C43-80B6-8BC338F1B9C6}"/>
                </a:ext>
              </a:extLst>
            </p:cNvPr>
            <p:cNvSpPr/>
            <p:nvPr/>
          </p:nvSpPr>
          <p:spPr>
            <a:xfrm>
              <a:off x="8071192" y="4770610"/>
              <a:ext cx="1350229" cy="108633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Azure SQL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1D5A48-A7C5-4C6F-B755-A43F7EBE3DB5}"/>
                </a:ext>
              </a:extLst>
            </p:cNvPr>
            <p:cNvSpPr/>
            <p:nvPr/>
          </p:nvSpPr>
          <p:spPr>
            <a:xfrm>
              <a:off x="2751630" y="3686019"/>
              <a:ext cx="4952605" cy="3308506"/>
            </a:xfrm>
            <a:prstGeom prst="rect">
              <a:avLst/>
            </a:prstGeom>
            <a:solidFill>
              <a:srgbClr val="FFF5D5"/>
            </a:solidFill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Power BI Multi-tenant Environment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3728D8-B75D-4F9E-B90F-E84DD4434A5E}"/>
                </a:ext>
              </a:extLst>
            </p:cNvPr>
            <p:cNvSpPr/>
            <p:nvPr/>
          </p:nvSpPr>
          <p:spPr>
            <a:xfrm>
              <a:off x="3001870" y="4084904"/>
              <a:ext cx="2339617" cy="1252146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EE1EF8-C8DC-4467-B312-6C498700BC77}"/>
                </a:ext>
              </a:extLst>
            </p:cNvPr>
            <p:cNvSpPr/>
            <p:nvPr/>
          </p:nvSpPr>
          <p:spPr>
            <a:xfrm>
              <a:off x="3268310" y="4418985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3163E7-0075-44A6-877E-6A7CEFF99852}"/>
                </a:ext>
              </a:extLst>
            </p:cNvPr>
            <p:cNvSpPr/>
            <p:nvPr/>
          </p:nvSpPr>
          <p:spPr>
            <a:xfrm>
              <a:off x="4313765" y="4668199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B04B66-B855-4BB9-9EE8-08BD785DC6A5}"/>
                </a:ext>
              </a:extLst>
            </p:cNvPr>
            <p:cNvSpPr/>
            <p:nvPr/>
          </p:nvSpPr>
          <p:spPr>
            <a:xfrm>
              <a:off x="3462781" y="4666184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15AA61-A792-4C72-8909-F2E3BF21C887}"/>
                </a:ext>
              </a:extLst>
            </p:cNvPr>
            <p:cNvSpPr/>
            <p:nvPr/>
          </p:nvSpPr>
          <p:spPr>
            <a:xfrm>
              <a:off x="5927893" y="5178683"/>
              <a:ext cx="1338168" cy="493786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12E310-2BC3-44D8-ADD0-CFCCD4977C8C}"/>
                </a:ext>
              </a:extLst>
            </p:cNvPr>
            <p:cNvCxnSpPr>
              <a:cxnSpLocks/>
              <a:stCxn id="91" idx="2"/>
              <a:endCxn id="87" idx="3"/>
            </p:cNvCxnSpPr>
            <p:nvPr/>
          </p:nvCxnSpPr>
          <p:spPr>
            <a:xfrm flipH="1" flipV="1">
              <a:off x="7266061" y="5425576"/>
              <a:ext cx="1122483" cy="993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EAF3C13-83C9-4637-AB76-FB3CBD2BE846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170625" y="4857084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2E1678D-5413-4CEF-BEB7-9462CD766D6C}"/>
                </a:ext>
              </a:extLst>
            </p:cNvPr>
            <p:cNvCxnSpPr>
              <a:cxnSpLocks/>
              <a:stCxn id="87" idx="1"/>
              <a:endCxn id="85" idx="3"/>
            </p:cNvCxnSpPr>
            <p:nvPr/>
          </p:nvCxnSpPr>
          <p:spPr>
            <a:xfrm flipH="1" flipV="1">
              <a:off x="4969850" y="4858092"/>
              <a:ext cx="958043" cy="56748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1445272E-D4E3-44D1-9016-1B141DCE6BBB}"/>
                </a:ext>
              </a:extLst>
            </p:cNvPr>
            <p:cNvSpPr/>
            <p:nvPr/>
          </p:nvSpPr>
          <p:spPr>
            <a:xfrm>
              <a:off x="8388544" y="5188621"/>
              <a:ext cx="695737" cy="493786"/>
            </a:xfrm>
            <a:prstGeom prst="flowChartMagneticDisk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Sales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CDA6F3-53DD-4D38-9B25-92E105F15E56}"/>
                </a:ext>
              </a:extLst>
            </p:cNvPr>
            <p:cNvGrpSpPr/>
            <p:nvPr/>
          </p:nvGrpSpPr>
          <p:grpSpPr>
            <a:xfrm>
              <a:off x="1067231" y="4335461"/>
              <a:ext cx="1096056" cy="1014003"/>
              <a:chOff x="2159489" y="1527178"/>
              <a:chExt cx="1258156" cy="118393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724264-D72F-4D42-9184-9AD933CA567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94" name="Graphic 93" descr="Users">
                <a:extLst>
                  <a:ext uri="{FF2B5EF4-FFF2-40B4-BE49-F238E27FC236}">
                    <a16:creationId xmlns:a16="http://schemas.microsoft.com/office/drawing/2014/main" id="{D21FD6E0-EF66-49D1-BBC1-260FA6A16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3ADA86-8FC1-4936-90D0-C145A115B1F3}"/>
                </a:ext>
              </a:extLst>
            </p:cNvPr>
            <p:cNvSpPr/>
            <p:nvPr/>
          </p:nvSpPr>
          <p:spPr>
            <a:xfrm>
              <a:off x="3039644" y="5505779"/>
              <a:ext cx="2301844" cy="1252146"/>
            </a:xfrm>
            <a:prstGeom prst="rect">
              <a:avLst/>
            </a:pr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02 Tenant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4F4A26-B6C0-4C00-9D2F-6E31BD08B10F}"/>
                </a:ext>
              </a:extLst>
            </p:cNvPr>
            <p:cNvSpPr/>
            <p:nvPr/>
          </p:nvSpPr>
          <p:spPr>
            <a:xfrm>
              <a:off x="3306083" y="5839861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A1D698-AFA7-45FE-B0C7-B0D32F9D1643}"/>
                </a:ext>
              </a:extLst>
            </p:cNvPr>
            <p:cNvSpPr/>
            <p:nvPr/>
          </p:nvSpPr>
          <p:spPr>
            <a:xfrm>
              <a:off x="4351538" y="6089075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847E5F-F2E4-460E-824A-78BEA3B8A8BF}"/>
                </a:ext>
              </a:extLst>
            </p:cNvPr>
            <p:cNvSpPr/>
            <p:nvPr/>
          </p:nvSpPr>
          <p:spPr>
            <a:xfrm>
              <a:off x="3500554" y="6087060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C17B25B-9332-4C3C-93F3-83E96C52997E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2208398" y="6277960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CEB9147-517E-4B63-8265-C08C432AAD65}"/>
                </a:ext>
              </a:extLst>
            </p:cNvPr>
            <p:cNvCxnSpPr>
              <a:cxnSpLocks/>
              <a:stCxn id="87" idx="1"/>
              <a:endCxn id="97" idx="3"/>
            </p:cNvCxnSpPr>
            <p:nvPr/>
          </p:nvCxnSpPr>
          <p:spPr>
            <a:xfrm flipH="1">
              <a:off x="5007623" y="5425576"/>
              <a:ext cx="920270" cy="85339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32DF767-6BDC-4948-8547-C9B94929299B}"/>
                </a:ext>
              </a:extLst>
            </p:cNvPr>
            <p:cNvCxnSpPr>
              <a:cxnSpLocks/>
              <a:stCxn id="85" idx="1"/>
              <a:endCxn id="86" idx="3"/>
            </p:cNvCxnSpPr>
            <p:nvPr/>
          </p:nvCxnSpPr>
          <p:spPr>
            <a:xfrm flipH="1" flipV="1">
              <a:off x="4118866" y="4857084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AD6FF4-F909-4C06-913D-F322850FC0C2}"/>
                </a:ext>
              </a:extLst>
            </p:cNvPr>
            <p:cNvCxnSpPr>
              <a:cxnSpLocks/>
              <a:stCxn id="97" idx="1"/>
              <a:endCxn id="98" idx="3"/>
            </p:cNvCxnSpPr>
            <p:nvPr/>
          </p:nvCxnSpPr>
          <p:spPr>
            <a:xfrm flipH="1" flipV="1">
              <a:off x="4156639" y="6277960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087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16539"/>
          </a:xfrm>
        </p:spPr>
        <p:txBody>
          <a:bodyPr/>
          <a:lstStyle/>
          <a:p>
            <a:r>
              <a:rPr lang="en-US" dirty="0"/>
              <a:t>Service principal profiles are created as local accounts in Power BI Service</a:t>
            </a:r>
          </a:p>
          <a:p>
            <a:pPr lvl="1"/>
            <a:r>
              <a:rPr lang="en-US" dirty="0"/>
              <a:t>Service principal profiles created as alternative to separate service principal per customer tenant</a:t>
            </a:r>
          </a:p>
          <a:p>
            <a:pPr lvl="1"/>
            <a:r>
              <a:rPr lang="en-US" dirty="0"/>
              <a:t>New Profiles API allows service principal to create service principal profiles</a:t>
            </a:r>
          </a:p>
          <a:p>
            <a:pPr lvl="1"/>
            <a:r>
              <a:rPr lang="en-US" dirty="0"/>
              <a:t>No limit on how many service principal profiles can be created by a single service principal</a:t>
            </a:r>
          </a:p>
          <a:p>
            <a:pPr lvl="1"/>
            <a:r>
              <a:rPr lang="en-US" dirty="0"/>
              <a:t>Service principal profiles are unknowns to Azure AD and external datasources such as Azure SQL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44D46-8240-4D5B-834C-08C7F7A0F63C}"/>
              </a:ext>
            </a:extLst>
          </p:cNvPr>
          <p:cNvSpPr/>
          <p:nvPr/>
        </p:nvSpPr>
        <p:spPr bwMode="auto">
          <a:xfrm>
            <a:off x="1346826" y="3391599"/>
            <a:ext cx="3233059" cy="21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EA67CD-B9BB-4A76-9A2B-199E646F7C38}"/>
              </a:ext>
            </a:extLst>
          </p:cNvPr>
          <p:cNvSpPr/>
          <p:nvPr/>
        </p:nvSpPr>
        <p:spPr bwMode="auto">
          <a:xfrm>
            <a:off x="2728425" y="3529671"/>
            <a:ext cx="1644631" cy="1786314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Service Principal Profiles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DAFE1A-AB94-480F-8336-A9F18B3B0F28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060162" y="4023935"/>
            <a:ext cx="1097912" cy="5107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BDBB8E-0462-45AC-BC96-C61B500D70B4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060162" y="4497212"/>
            <a:ext cx="1097912" cy="3751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FAA2F4-ABFE-41E4-97F4-5403A59E6CA5}"/>
              </a:ext>
            </a:extLst>
          </p:cNvPr>
          <p:cNvCxnSpPr>
            <a:cxnSpLocks/>
          </p:cNvCxnSpPr>
          <p:nvPr/>
        </p:nvCxnSpPr>
        <p:spPr>
          <a:xfrm>
            <a:off x="2066884" y="4534725"/>
            <a:ext cx="1037048" cy="4478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4C8419-4A12-45BD-BCDC-00A85E2187AF}"/>
              </a:ext>
            </a:extLst>
          </p:cNvPr>
          <p:cNvGrpSpPr/>
          <p:nvPr/>
        </p:nvGrpSpPr>
        <p:grpSpPr>
          <a:xfrm>
            <a:off x="1573329" y="4121211"/>
            <a:ext cx="809083" cy="869245"/>
            <a:chOff x="6262373" y="2435914"/>
            <a:chExt cx="848695" cy="9118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5CA730-E2EA-43DF-94A3-B6A87DC93855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B352EF67-DC41-49EF-8BB9-C171EB91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053665-D467-4501-AEAF-35D94F30F812}"/>
              </a:ext>
            </a:extLst>
          </p:cNvPr>
          <p:cNvSpPr/>
          <p:nvPr/>
        </p:nvSpPr>
        <p:spPr bwMode="auto">
          <a:xfrm>
            <a:off x="3158074" y="3867849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FE13712-810A-4D65-9257-393589B0925A}"/>
              </a:ext>
            </a:extLst>
          </p:cNvPr>
          <p:cNvSpPr/>
          <p:nvPr/>
        </p:nvSpPr>
        <p:spPr bwMode="auto">
          <a:xfrm>
            <a:off x="3158074" y="4341126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B93A6DB-897B-4BF7-B50B-982521AC3F3F}"/>
              </a:ext>
            </a:extLst>
          </p:cNvPr>
          <p:cNvSpPr/>
          <p:nvPr/>
        </p:nvSpPr>
        <p:spPr bwMode="auto">
          <a:xfrm>
            <a:off x="3127466" y="4826497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1149635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Check out the Power BI Dev Camp Portal at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E91F-8E3A-6A9B-74AD-28CD3B2C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1" y="1821090"/>
            <a:ext cx="8484026" cy="4837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170622"/>
            <a:ext cx="11801475" cy="498598"/>
          </a:xfrm>
        </p:spPr>
        <p:txBody>
          <a:bodyPr/>
          <a:lstStyle/>
          <a:p>
            <a:r>
              <a:rPr lang="en-US" dirty="0"/>
              <a:t>Service Principal Profiles and the Power BI Security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Service principal profile is first-class security principal in Power BI authorization system</a:t>
            </a:r>
          </a:p>
          <a:p>
            <a:pPr lvl="1"/>
            <a:r>
              <a:rPr lang="en-US" dirty="0"/>
              <a:t>Service principal profile can be added as workspace member</a:t>
            </a:r>
          </a:p>
          <a:p>
            <a:pPr lvl="1"/>
            <a:r>
              <a:rPr lang="en-US" dirty="0"/>
              <a:t>Service principal can execute Power BI REST API calls under identity of service principal profile</a:t>
            </a:r>
          </a:p>
          <a:p>
            <a:pPr lvl="1"/>
            <a:r>
              <a:rPr lang="en-US" dirty="0"/>
              <a:t>Service principal profile can create workspaces and datasets and set datasource credentials</a:t>
            </a:r>
          </a:p>
          <a:p>
            <a:pPr lvl="1"/>
            <a:r>
              <a:rPr lang="en-US" dirty="0"/>
              <a:t>Service principal profile can generate embed token for App-Owns-Data embedding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B16719-0F30-454C-8915-9A941FC6F1ED}"/>
              </a:ext>
            </a:extLst>
          </p:cNvPr>
          <p:cNvSpPr/>
          <p:nvPr/>
        </p:nvSpPr>
        <p:spPr bwMode="auto">
          <a:xfrm>
            <a:off x="1284138" y="3369671"/>
            <a:ext cx="5637402" cy="28847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C1117-EB17-4ADF-96AF-EBA82732D801}"/>
              </a:ext>
            </a:extLst>
          </p:cNvPr>
          <p:cNvSpPr/>
          <p:nvPr/>
        </p:nvSpPr>
        <p:spPr bwMode="auto">
          <a:xfrm>
            <a:off x="1505766" y="3624240"/>
            <a:ext cx="2023045" cy="23196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BC9E85-934B-4759-89D2-A8C6B779B73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384228" y="3965590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E38CB-55B3-45B8-ACD6-7BF1F05075F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69962" y="4706147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10818-E461-4BC8-8FDB-2FF7A4B727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69962" y="4816564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29F0BC-AD67-4C33-9863-109AF600F9C7}"/>
              </a:ext>
            </a:extLst>
          </p:cNvPr>
          <p:cNvGrpSpPr/>
          <p:nvPr/>
        </p:nvGrpSpPr>
        <p:grpSpPr>
          <a:xfrm>
            <a:off x="2069860" y="4403992"/>
            <a:ext cx="809083" cy="869245"/>
            <a:chOff x="6262373" y="2435914"/>
            <a:chExt cx="848695" cy="9118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92FB50-4F00-451A-88EF-FC05897DE00D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D436623F-B3C6-4AC4-A602-F8BCBA98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4F9185-7CED-45D5-995B-51084E6C7E90}"/>
              </a:ext>
            </a:extLst>
          </p:cNvPr>
          <p:cNvGrpSpPr/>
          <p:nvPr/>
        </p:nvGrpSpPr>
        <p:grpSpPr>
          <a:xfrm>
            <a:off x="4500676" y="3658247"/>
            <a:ext cx="2088400" cy="614685"/>
            <a:chOff x="8211024" y="3430934"/>
            <a:chExt cx="2141331" cy="63026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D71936-ED98-47F9-A3DE-3B6DC891EC23}"/>
                </a:ext>
              </a:extLst>
            </p:cNvPr>
            <p:cNvSpPr/>
            <p:nvPr/>
          </p:nvSpPr>
          <p:spPr bwMode="auto">
            <a:xfrm>
              <a:off x="8211024" y="3430934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1 Tenant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515770-DA6E-4F58-8D16-38F73F388321}"/>
                </a:ext>
              </a:extLst>
            </p:cNvPr>
            <p:cNvGrpSpPr/>
            <p:nvPr/>
          </p:nvGrpSpPr>
          <p:grpSpPr>
            <a:xfrm>
              <a:off x="8363529" y="3635898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41" name="Object 40">
                <a:extLst>
                  <a:ext uri="{FF2B5EF4-FFF2-40B4-BE49-F238E27FC236}">
                    <a16:creationId xmlns:a16="http://schemas.microsoft.com/office/drawing/2014/main" id="{AB5DF5ED-0585-47DE-8F83-C43D9AD2D4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41" name="Object 40">
                            <a:extLst>
                              <a:ext uri="{FF2B5EF4-FFF2-40B4-BE49-F238E27FC236}">
                                <a16:creationId xmlns:a16="http://schemas.microsoft.com/office/drawing/2014/main" id="{AB5DF5ED-0585-47DE-8F83-C43D9AD2D4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1">
                <a:extLst>
                  <a:ext uri="{FF2B5EF4-FFF2-40B4-BE49-F238E27FC236}">
                    <a16:creationId xmlns:a16="http://schemas.microsoft.com/office/drawing/2014/main" id="{FD00F0E2-E6A9-44A2-8FCC-30F449F973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42" name="Object 41">
                            <a:extLst>
                              <a:ext uri="{FF2B5EF4-FFF2-40B4-BE49-F238E27FC236}">
                                <a16:creationId xmlns:a16="http://schemas.microsoft.com/office/drawing/2014/main" id="{FD00F0E2-E6A9-44A2-8FCC-30F449F973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2">
                <a:extLst>
                  <a:ext uri="{FF2B5EF4-FFF2-40B4-BE49-F238E27FC236}">
                    <a16:creationId xmlns:a16="http://schemas.microsoft.com/office/drawing/2014/main" id="{72F18C72-5355-4045-B280-C3A063451F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43" name="Object 42">
                            <a:extLst>
                              <a:ext uri="{FF2B5EF4-FFF2-40B4-BE49-F238E27FC236}">
                                <a16:creationId xmlns:a16="http://schemas.microsoft.com/office/drawing/2014/main" id="{72F18C72-5355-4045-B280-C3A063451F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43">
                <a:extLst>
                  <a:ext uri="{FF2B5EF4-FFF2-40B4-BE49-F238E27FC236}">
                    <a16:creationId xmlns:a16="http://schemas.microsoft.com/office/drawing/2014/main" id="{8A695CF6-843B-4159-8152-1E597A052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44" name="Object 43">
                            <a:extLst>
                              <a:ext uri="{FF2B5EF4-FFF2-40B4-BE49-F238E27FC236}">
                                <a16:creationId xmlns:a16="http://schemas.microsoft.com/office/drawing/2014/main" id="{8A695CF6-843B-4159-8152-1E597A05206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815737FD-81AB-4484-A599-A1F75B4D44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45" name="Object 44">
                            <a:extLst>
                              <a:ext uri="{FF2B5EF4-FFF2-40B4-BE49-F238E27FC236}">
                                <a16:creationId xmlns:a16="http://schemas.microsoft.com/office/drawing/2014/main" id="{815737FD-81AB-4484-A599-A1F75B4D44D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725A60-3FBA-46F5-BE3A-4C430F75F222}"/>
              </a:ext>
            </a:extLst>
          </p:cNvPr>
          <p:cNvGrpSpPr/>
          <p:nvPr/>
        </p:nvGrpSpPr>
        <p:grpSpPr>
          <a:xfrm>
            <a:off x="4499431" y="4398804"/>
            <a:ext cx="2088400" cy="614685"/>
            <a:chOff x="8209747" y="4162233"/>
            <a:chExt cx="2141331" cy="6302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B4328A-E5DD-40D8-B4C6-A66EC8E1F24C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2 Tenant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EB2CBF-E2D3-4839-AE88-386696A26980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34" name="Object 33">
                <a:extLst>
                  <a:ext uri="{FF2B5EF4-FFF2-40B4-BE49-F238E27FC236}">
                    <a16:creationId xmlns:a16="http://schemas.microsoft.com/office/drawing/2014/main" id="{BDA31BAE-CB28-4502-9E44-5F08AC588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34" name="Object 33">
                            <a:extLst>
                              <a:ext uri="{FF2B5EF4-FFF2-40B4-BE49-F238E27FC236}">
                                <a16:creationId xmlns:a16="http://schemas.microsoft.com/office/drawing/2014/main" id="{BDA31BAE-CB28-4502-9E44-5F08AC588F0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>
                <a:extLst>
                  <a:ext uri="{FF2B5EF4-FFF2-40B4-BE49-F238E27FC236}">
                    <a16:creationId xmlns:a16="http://schemas.microsoft.com/office/drawing/2014/main" id="{724ABEF8-6AF0-41DC-9983-CCD221B33C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35" name="Object 34">
                            <a:extLst>
                              <a:ext uri="{FF2B5EF4-FFF2-40B4-BE49-F238E27FC236}">
                                <a16:creationId xmlns:a16="http://schemas.microsoft.com/office/drawing/2014/main" id="{724ABEF8-6AF0-41DC-9983-CCD221B33C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>
                <a:extLst>
                  <a:ext uri="{FF2B5EF4-FFF2-40B4-BE49-F238E27FC236}">
                    <a16:creationId xmlns:a16="http://schemas.microsoft.com/office/drawing/2014/main" id="{2F9E3423-D488-4E45-B9BF-16CFB882E3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36" name="Object 35">
                            <a:extLst>
                              <a:ext uri="{FF2B5EF4-FFF2-40B4-BE49-F238E27FC236}">
                                <a16:creationId xmlns:a16="http://schemas.microsoft.com/office/drawing/2014/main" id="{2F9E3423-D488-4E45-B9BF-16CFB882E36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>
                <a:extLst>
                  <a:ext uri="{FF2B5EF4-FFF2-40B4-BE49-F238E27FC236}">
                    <a16:creationId xmlns:a16="http://schemas.microsoft.com/office/drawing/2014/main" id="{C7481C7C-4A9A-41F6-8FB9-67090E073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7" name="Object 36">
                            <a:extLst>
                              <a:ext uri="{FF2B5EF4-FFF2-40B4-BE49-F238E27FC236}">
                                <a16:creationId xmlns:a16="http://schemas.microsoft.com/office/drawing/2014/main" id="{C7481C7C-4A9A-41F6-8FB9-67090E0736A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>
                <a:extLst>
                  <a:ext uri="{FF2B5EF4-FFF2-40B4-BE49-F238E27FC236}">
                    <a16:creationId xmlns:a16="http://schemas.microsoft.com/office/drawing/2014/main" id="{A8B08C9F-E6C2-48FE-AD55-E7C730EA43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8" name="Object 37">
                            <a:extLst>
                              <a:ext uri="{FF2B5EF4-FFF2-40B4-BE49-F238E27FC236}">
                                <a16:creationId xmlns:a16="http://schemas.microsoft.com/office/drawing/2014/main" id="{A8B08C9F-E6C2-48FE-AD55-E7C730EA431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447D50-CA00-4C8A-91E9-E1C2A7D1E04A}"/>
              </a:ext>
            </a:extLst>
          </p:cNvPr>
          <p:cNvGrpSpPr/>
          <p:nvPr/>
        </p:nvGrpSpPr>
        <p:grpSpPr>
          <a:xfrm>
            <a:off x="4499431" y="5139362"/>
            <a:ext cx="2088400" cy="614685"/>
            <a:chOff x="8209747" y="4162233"/>
            <a:chExt cx="2141331" cy="6302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DFF5F-00CB-4ABA-8484-A8A1656FCF67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3 Tenant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3E11EA-9870-45F6-96BF-5D002C15E147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27" name="Object 26">
                <a:extLst>
                  <a:ext uri="{FF2B5EF4-FFF2-40B4-BE49-F238E27FC236}">
                    <a16:creationId xmlns:a16="http://schemas.microsoft.com/office/drawing/2014/main" id="{58C6F3F7-9EC9-467D-8B93-F8E275FB79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27" name="Object 26">
                            <a:extLst>
                              <a:ext uri="{FF2B5EF4-FFF2-40B4-BE49-F238E27FC236}">
                                <a16:creationId xmlns:a16="http://schemas.microsoft.com/office/drawing/2014/main" id="{58C6F3F7-9EC9-467D-8B93-F8E275FB79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0DA165E3-B355-4C0E-B342-B05B258F47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28" name="Object 27">
                            <a:extLst>
                              <a:ext uri="{FF2B5EF4-FFF2-40B4-BE49-F238E27FC236}">
                                <a16:creationId xmlns:a16="http://schemas.microsoft.com/office/drawing/2014/main" id="{0DA165E3-B355-4C0E-B342-B05B258F47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3C7D7996-679F-4577-B716-FD5BCE7BE2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29" name="Object 28">
                            <a:extLst>
                              <a:ext uri="{FF2B5EF4-FFF2-40B4-BE49-F238E27FC236}">
                                <a16:creationId xmlns:a16="http://schemas.microsoft.com/office/drawing/2014/main" id="{3C7D7996-679F-4577-B716-FD5BCE7BE26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id="{1EE52899-FE1A-439B-A7DF-49EDC6C0B0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0" name="Object 29">
                            <a:extLst>
                              <a:ext uri="{FF2B5EF4-FFF2-40B4-BE49-F238E27FC236}">
                                <a16:creationId xmlns:a16="http://schemas.microsoft.com/office/drawing/2014/main" id="{1EE52899-FE1A-439B-A7DF-49EDC6C0B0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D5899FCE-4643-43A1-AB1C-B62305BF5A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id="{D5899FCE-4643-43A1-AB1C-B62305BF5A5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42A1FF-CE92-4AE8-AD5B-05B23BC44940}"/>
              </a:ext>
            </a:extLst>
          </p:cNvPr>
          <p:cNvSpPr/>
          <p:nvPr/>
        </p:nvSpPr>
        <p:spPr bwMode="auto">
          <a:xfrm>
            <a:off x="3180178" y="4186640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F19A83-1FCF-4A43-9891-F3D1A6B58063}"/>
              </a:ext>
            </a:extLst>
          </p:cNvPr>
          <p:cNvSpPr/>
          <p:nvPr/>
        </p:nvSpPr>
        <p:spPr bwMode="auto">
          <a:xfrm>
            <a:off x="3182496" y="4603152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5C8441-FA9F-4A98-ADF0-32EC243F5617}"/>
              </a:ext>
            </a:extLst>
          </p:cNvPr>
          <p:cNvSpPr/>
          <p:nvPr/>
        </p:nvSpPr>
        <p:spPr bwMode="auto">
          <a:xfrm>
            <a:off x="3195740" y="5000973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276103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Principal Profile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9274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Can scale to any number of required tenants (e.g. 100,000+)</a:t>
            </a:r>
            <a:endParaRPr lang="en-US" sz="2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/>
              <a:t>Each service principal profile owns datasource credentials for one customer tenant</a:t>
            </a:r>
          </a:p>
          <a:p>
            <a:pPr>
              <a:spcAft>
                <a:spcPts val="0"/>
              </a:spcAft>
            </a:pPr>
            <a:r>
              <a:rPr lang="en-US" dirty="0"/>
              <a:t>Optimized performance due to profile being member of single workspace</a:t>
            </a:r>
          </a:p>
          <a:p>
            <a:pPr>
              <a:spcAft>
                <a:spcPts val="0"/>
              </a:spcAft>
            </a:pPr>
            <a:r>
              <a:rPr lang="en-US" dirty="0"/>
              <a:t>Requires one-time creation of Azure AD application for service principal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540A6D-6E31-4722-954F-EC2295BDB8B0}"/>
              </a:ext>
            </a:extLst>
          </p:cNvPr>
          <p:cNvSpPr/>
          <p:nvPr/>
        </p:nvSpPr>
        <p:spPr bwMode="auto">
          <a:xfrm>
            <a:off x="903514" y="2997018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1C0958-C58C-487F-B4AC-C30A810C7756}"/>
              </a:ext>
            </a:extLst>
          </p:cNvPr>
          <p:cNvSpPr/>
          <p:nvPr/>
        </p:nvSpPr>
        <p:spPr bwMode="auto">
          <a:xfrm>
            <a:off x="3495232" y="3655265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BBEA5-522E-42E1-8A31-922CD4BE3961}"/>
              </a:ext>
            </a:extLst>
          </p:cNvPr>
          <p:cNvSpPr/>
          <p:nvPr/>
        </p:nvSpPr>
        <p:spPr bwMode="auto">
          <a:xfrm>
            <a:off x="6108404" y="3202218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452A13-ED4B-4043-9A2D-5E6D4B2EA781}"/>
              </a:ext>
            </a:extLst>
          </p:cNvPr>
          <p:cNvGrpSpPr/>
          <p:nvPr/>
        </p:nvGrpSpPr>
        <p:grpSpPr>
          <a:xfrm>
            <a:off x="1273314" y="358145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423690-5A29-4325-89A4-D33D8AD4B0B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66" name="Graphic 65" descr="Users outline">
              <a:extLst>
                <a:ext uri="{FF2B5EF4-FFF2-40B4-BE49-F238E27FC236}">
                  <a16:creationId xmlns:a16="http://schemas.microsoft.com/office/drawing/2014/main" id="{70763E18-98EE-4116-9F6E-2F42EB60D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04E2C3-988A-4C5A-BAF2-CDDE83518FCC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4373694" y="3996615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1AE01A-2EED-4B8E-A70E-C503D5C088E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459428" y="4737172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9AEE37-0B27-4111-981E-F58B3A6138A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4459428" y="4847589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2A6C30-313C-4EBD-B3D2-FD627DD6775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14750" y="4891996"/>
            <a:ext cx="2088400" cy="13262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1A011F-3C0E-4775-9553-FF7A03C06F67}"/>
              </a:ext>
            </a:extLst>
          </p:cNvPr>
          <p:cNvGrpSpPr/>
          <p:nvPr/>
        </p:nvGrpSpPr>
        <p:grpSpPr>
          <a:xfrm>
            <a:off x="4059326" y="4435017"/>
            <a:ext cx="809083" cy="869245"/>
            <a:chOff x="6262373" y="2435914"/>
            <a:chExt cx="848695" cy="9118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9CFE14-C27B-47C0-8603-FF81972DE1B8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73" name="Graphic 72" descr="User with solid fill">
              <a:extLst>
                <a:ext uri="{FF2B5EF4-FFF2-40B4-BE49-F238E27FC236}">
                  <a16:creationId xmlns:a16="http://schemas.microsoft.com/office/drawing/2014/main" id="{E5399852-6C4D-4470-9CED-2B7DA035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D9DED-5946-453A-B4CB-4310133C2080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2508840" y="3888795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3FB24C-A638-4560-AC29-691482C291C6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 flipV="1">
            <a:off x="2497959" y="4639905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332F4B-F366-487B-BBBF-6CC807D72941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2497957" y="5141811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FBFCBA-5CE9-463A-9815-DD45EFE6767E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2487064" y="5691847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6AD952-3033-40D7-8C67-294D215BEA55}"/>
              </a:ext>
            </a:extLst>
          </p:cNvPr>
          <p:cNvGrpSpPr/>
          <p:nvPr/>
        </p:nvGrpSpPr>
        <p:grpSpPr>
          <a:xfrm>
            <a:off x="6488897" y="3689272"/>
            <a:ext cx="2102653" cy="2836356"/>
            <a:chOff x="9003497" y="3530299"/>
            <a:chExt cx="2155945" cy="290824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6B80245-9286-487C-8B74-527F6AA0BDD1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0D11D4-9804-4455-A4E1-03189EE27A2E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D1ECA1D-0F3A-4FAB-8680-01A44CD5867D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106" name="Object 105">
                  <a:extLst>
                    <a:ext uri="{FF2B5EF4-FFF2-40B4-BE49-F238E27FC236}">
                      <a16:creationId xmlns:a16="http://schemas.microsoft.com/office/drawing/2014/main" id="{9B529727-6F58-49D2-AE09-A9ABEF68ED3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106" name="Object 105">
                              <a:extLst>
                                <a:ext uri="{FF2B5EF4-FFF2-40B4-BE49-F238E27FC236}">
                                  <a16:creationId xmlns:a16="http://schemas.microsoft.com/office/drawing/2014/main" id="{9B529727-6F58-49D2-AE09-A9ABEF68ED3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7" name="Object 106">
                  <a:extLst>
                    <a:ext uri="{FF2B5EF4-FFF2-40B4-BE49-F238E27FC236}">
                      <a16:creationId xmlns:a16="http://schemas.microsoft.com/office/drawing/2014/main" id="{22D0D749-1C88-43AD-A3A2-A92AA6F257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7" name="Object 106">
                              <a:extLst>
                                <a:ext uri="{FF2B5EF4-FFF2-40B4-BE49-F238E27FC236}">
                                  <a16:creationId xmlns:a16="http://schemas.microsoft.com/office/drawing/2014/main" id="{22D0D749-1C88-43AD-A3A2-A92AA6F2571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" name="Object 107">
                  <a:extLst>
                    <a:ext uri="{FF2B5EF4-FFF2-40B4-BE49-F238E27FC236}">
                      <a16:creationId xmlns:a16="http://schemas.microsoft.com/office/drawing/2014/main" id="{EA62FA59-E7EE-4D01-945F-F748D3165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8" name="Object 107">
                              <a:extLst>
                                <a:ext uri="{FF2B5EF4-FFF2-40B4-BE49-F238E27FC236}">
                                  <a16:creationId xmlns:a16="http://schemas.microsoft.com/office/drawing/2014/main" id="{EA62FA59-E7EE-4D01-945F-F748D3165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" name="Object 108">
                  <a:extLst>
                    <a:ext uri="{FF2B5EF4-FFF2-40B4-BE49-F238E27FC236}">
                      <a16:creationId xmlns:a16="http://schemas.microsoft.com/office/drawing/2014/main" id="{23137EED-21AF-46C8-B7AC-41C79606C4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9" name="Object 108">
                              <a:extLst>
                                <a:ext uri="{FF2B5EF4-FFF2-40B4-BE49-F238E27FC236}">
                                  <a16:creationId xmlns:a16="http://schemas.microsoft.com/office/drawing/2014/main" id="{23137EED-21AF-46C8-B7AC-41C79606C4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" name="Object 109">
                  <a:extLst>
                    <a:ext uri="{FF2B5EF4-FFF2-40B4-BE49-F238E27FC236}">
                      <a16:creationId xmlns:a16="http://schemas.microsoft.com/office/drawing/2014/main" id="{A77D3183-5375-4058-A37E-34F8238C6E9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10" name="Object 109">
                              <a:extLst>
                                <a:ext uri="{FF2B5EF4-FFF2-40B4-BE49-F238E27FC236}">
                                  <a16:creationId xmlns:a16="http://schemas.microsoft.com/office/drawing/2014/main" id="{A77D3183-5375-4058-A37E-34F8238C6E9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F20F71C-2075-4EA4-AB90-4DB97FECA085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90798DA-D4D9-4F39-AA19-B365E844E663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46A776B-EC16-4F31-A388-0B85D34B5628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9" name="Object 98">
                  <a:extLst>
                    <a:ext uri="{FF2B5EF4-FFF2-40B4-BE49-F238E27FC236}">
                      <a16:creationId xmlns:a16="http://schemas.microsoft.com/office/drawing/2014/main" id="{70D9ACCA-56EA-46BE-90C2-DD3BA0D32D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9" name="Object 98">
                              <a:extLst>
                                <a:ext uri="{FF2B5EF4-FFF2-40B4-BE49-F238E27FC236}">
                                  <a16:creationId xmlns:a16="http://schemas.microsoft.com/office/drawing/2014/main" id="{70D9ACCA-56EA-46BE-90C2-DD3BA0D32D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99">
                  <a:extLst>
                    <a:ext uri="{FF2B5EF4-FFF2-40B4-BE49-F238E27FC236}">
                      <a16:creationId xmlns:a16="http://schemas.microsoft.com/office/drawing/2014/main" id="{8F080BAE-3499-4DD9-99FD-A2314940BA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0" name="Object 99">
                              <a:extLst>
                                <a:ext uri="{FF2B5EF4-FFF2-40B4-BE49-F238E27FC236}">
                                  <a16:creationId xmlns:a16="http://schemas.microsoft.com/office/drawing/2014/main" id="{8F080BAE-3499-4DD9-99FD-A2314940BA4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1" name="Object 100">
                  <a:extLst>
                    <a:ext uri="{FF2B5EF4-FFF2-40B4-BE49-F238E27FC236}">
                      <a16:creationId xmlns:a16="http://schemas.microsoft.com/office/drawing/2014/main" id="{43814A1F-7010-44F1-98F9-16D440DE4B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1" name="Object 100">
                              <a:extLst>
                                <a:ext uri="{FF2B5EF4-FFF2-40B4-BE49-F238E27FC236}">
                                  <a16:creationId xmlns:a16="http://schemas.microsoft.com/office/drawing/2014/main" id="{43814A1F-7010-44F1-98F9-16D440DE4B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" name="Object 101">
                  <a:extLst>
                    <a:ext uri="{FF2B5EF4-FFF2-40B4-BE49-F238E27FC236}">
                      <a16:creationId xmlns:a16="http://schemas.microsoft.com/office/drawing/2014/main" id="{49500ADF-EE12-4E5B-B42D-87B34970F6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49500ADF-EE12-4E5B-B42D-87B34970F63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" name="Object 102">
                  <a:extLst>
                    <a:ext uri="{FF2B5EF4-FFF2-40B4-BE49-F238E27FC236}">
                      <a16:creationId xmlns:a16="http://schemas.microsoft.com/office/drawing/2014/main" id="{3D452AEF-1CC1-4876-9BF0-1E04AF7C8D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03" name="Object 102">
                              <a:extLst>
                                <a:ext uri="{FF2B5EF4-FFF2-40B4-BE49-F238E27FC236}">
                                  <a16:creationId xmlns:a16="http://schemas.microsoft.com/office/drawing/2014/main" id="{3D452AEF-1CC1-4876-9BF0-1E04AF7C8D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9D1E30A-E8ED-4920-93CE-87BF2C1F217F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1FCB3F-D2B7-4345-92A5-C7E0171991EF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A414EBD-F8C6-47CD-8491-A4B3EF366E9E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2" name="Object 91">
                  <a:extLst>
                    <a:ext uri="{FF2B5EF4-FFF2-40B4-BE49-F238E27FC236}">
                      <a16:creationId xmlns:a16="http://schemas.microsoft.com/office/drawing/2014/main" id="{5BFCAD67-2B7C-42F1-BAAE-5906E9215C4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2" name="Object 91">
                              <a:extLst>
                                <a:ext uri="{FF2B5EF4-FFF2-40B4-BE49-F238E27FC236}">
                                  <a16:creationId xmlns:a16="http://schemas.microsoft.com/office/drawing/2014/main" id="{5BFCAD67-2B7C-42F1-BAAE-5906E9215C4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Object 92">
                  <a:extLst>
                    <a:ext uri="{FF2B5EF4-FFF2-40B4-BE49-F238E27FC236}">
                      <a16:creationId xmlns:a16="http://schemas.microsoft.com/office/drawing/2014/main" id="{30A1BABA-7571-4DF0-A766-5A1DDB5CB5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93" name="Object 92">
                              <a:extLst>
                                <a:ext uri="{FF2B5EF4-FFF2-40B4-BE49-F238E27FC236}">
                                  <a16:creationId xmlns:a16="http://schemas.microsoft.com/office/drawing/2014/main" id="{30A1BABA-7571-4DF0-A766-5A1DDB5CB5D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Object 93">
                  <a:extLst>
                    <a:ext uri="{FF2B5EF4-FFF2-40B4-BE49-F238E27FC236}">
                      <a16:creationId xmlns:a16="http://schemas.microsoft.com/office/drawing/2014/main" id="{C87FFD05-334E-4536-B2E0-FD5DE8EC9F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94" name="Object 93">
                              <a:extLst>
                                <a:ext uri="{FF2B5EF4-FFF2-40B4-BE49-F238E27FC236}">
                                  <a16:creationId xmlns:a16="http://schemas.microsoft.com/office/drawing/2014/main" id="{C87FFD05-334E-4536-B2E0-FD5DE8EC9F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5" name="Object 94">
                  <a:extLst>
                    <a:ext uri="{FF2B5EF4-FFF2-40B4-BE49-F238E27FC236}">
                      <a16:creationId xmlns:a16="http://schemas.microsoft.com/office/drawing/2014/main" id="{A667D85E-7255-498E-B452-4798AC38E94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95" name="Object 94">
                              <a:extLst>
                                <a:ext uri="{FF2B5EF4-FFF2-40B4-BE49-F238E27FC236}">
                                  <a16:creationId xmlns:a16="http://schemas.microsoft.com/office/drawing/2014/main" id="{A667D85E-7255-498E-B452-4798AC38E94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" name="Object 95">
                  <a:extLst>
                    <a:ext uri="{FF2B5EF4-FFF2-40B4-BE49-F238E27FC236}">
                      <a16:creationId xmlns:a16="http://schemas.microsoft.com/office/drawing/2014/main" id="{4ED9AC2D-4E7D-4E51-8641-2FDDB427DA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96" name="Object 95">
                              <a:extLst>
                                <a:ext uri="{FF2B5EF4-FFF2-40B4-BE49-F238E27FC236}">
                                  <a16:creationId xmlns:a16="http://schemas.microsoft.com/office/drawing/2014/main" id="{4ED9AC2D-4E7D-4E51-8641-2FDDB427DA0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16AF03-8734-4929-8506-0062809EA7B4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232731-3202-4B80-ADDC-E0892B68EBC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FABB52B-AC99-4C13-9889-3D23D32F080B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85" name="Object 84">
                  <a:extLst>
                    <a:ext uri="{FF2B5EF4-FFF2-40B4-BE49-F238E27FC236}">
                      <a16:creationId xmlns:a16="http://schemas.microsoft.com/office/drawing/2014/main" id="{335A0A49-9434-4C9B-B8AF-7B11CFE174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35A0A49-9434-4C9B-B8AF-7B11CFE1745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" name="Object 85">
                  <a:extLst>
                    <a:ext uri="{FF2B5EF4-FFF2-40B4-BE49-F238E27FC236}">
                      <a16:creationId xmlns:a16="http://schemas.microsoft.com/office/drawing/2014/main" id="{EFEDDC7B-E4F3-41BD-BAF5-D3C319EBE6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86" name="Object 85">
                              <a:extLst>
                                <a:ext uri="{FF2B5EF4-FFF2-40B4-BE49-F238E27FC236}">
                                  <a16:creationId xmlns:a16="http://schemas.microsoft.com/office/drawing/2014/main" id="{EFEDDC7B-E4F3-41BD-BAF5-D3C319EBE61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Object 86">
                  <a:extLst>
                    <a:ext uri="{FF2B5EF4-FFF2-40B4-BE49-F238E27FC236}">
                      <a16:creationId xmlns:a16="http://schemas.microsoft.com/office/drawing/2014/main" id="{A34178CB-2BA7-4C49-9674-011FECA096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87" name="Object 86">
                              <a:extLst>
                                <a:ext uri="{FF2B5EF4-FFF2-40B4-BE49-F238E27FC236}">
                                  <a16:creationId xmlns:a16="http://schemas.microsoft.com/office/drawing/2014/main" id="{A34178CB-2BA7-4C49-9674-011FECA096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Object 87">
                  <a:extLst>
                    <a:ext uri="{FF2B5EF4-FFF2-40B4-BE49-F238E27FC236}">
                      <a16:creationId xmlns:a16="http://schemas.microsoft.com/office/drawing/2014/main" id="{DAE795F9-C7AE-40B5-8603-6B5147B0287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88" name="Object 87">
                              <a:extLst>
                                <a:ext uri="{FF2B5EF4-FFF2-40B4-BE49-F238E27FC236}">
                                  <a16:creationId xmlns:a16="http://schemas.microsoft.com/office/drawing/2014/main" id="{DAE795F9-C7AE-40B5-8603-6B5147B028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88">
                  <a:extLst>
                    <a:ext uri="{FF2B5EF4-FFF2-40B4-BE49-F238E27FC236}">
                      <a16:creationId xmlns:a16="http://schemas.microsoft.com/office/drawing/2014/main" id="{1CBAAF66-7774-4810-AF23-576E8A9BF18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89" name="Object 88">
                              <a:extLst>
                                <a:ext uri="{FF2B5EF4-FFF2-40B4-BE49-F238E27FC236}">
                                  <a16:creationId xmlns:a16="http://schemas.microsoft.com/office/drawing/2014/main" id="{1CBAAF66-7774-4810-AF23-576E8A9BF18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38CD7AD-4BAD-4022-8B8A-602B8A3F3F35}"/>
              </a:ext>
            </a:extLst>
          </p:cNvPr>
          <p:cNvGrpSpPr/>
          <p:nvPr/>
        </p:nvGrpSpPr>
        <p:grpSpPr>
          <a:xfrm>
            <a:off x="1262433" y="433256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F945DA-8126-4562-98BB-766CC427294F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113" name="Graphic 112" descr="Users outline">
              <a:extLst>
                <a:ext uri="{FF2B5EF4-FFF2-40B4-BE49-F238E27FC236}">
                  <a16:creationId xmlns:a16="http://schemas.microsoft.com/office/drawing/2014/main" id="{4D33B72F-F24C-4395-BF8E-F4A4522CF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7B1A3D5-0263-4DA0-8975-472E1C86B704}"/>
              </a:ext>
            </a:extLst>
          </p:cNvPr>
          <p:cNvGrpSpPr/>
          <p:nvPr/>
        </p:nvGrpSpPr>
        <p:grpSpPr>
          <a:xfrm>
            <a:off x="1262431" y="5094567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DF8356-7B2F-4513-ADD0-2C1BB9276D8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116" name="Graphic 115" descr="Users outline">
              <a:extLst>
                <a:ext uri="{FF2B5EF4-FFF2-40B4-BE49-F238E27FC236}">
                  <a16:creationId xmlns:a16="http://schemas.microsoft.com/office/drawing/2014/main" id="{5F8CDC0F-EA89-44B1-A5C5-D3D2648E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1BC9FE-BAB9-49ED-8161-6CCF08B3BB09}"/>
              </a:ext>
            </a:extLst>
          </p:cNvPr>
          <p:cNvGrpSpPr/>
          <p:nvPr/>
        </p:nvGrpSpPr>
        <p:grpSpPr>
          <a:xfrm>
            <a:off x="1251538" y="5856572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158A48D-C94E-478B-A12E-E055202E6AB7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119" name="Graphic 118" descr="Users outline">
              <a:extLst>
                <a:ext uri="{FF2B5EF4-FFF2-40B4-BE49-F238E27FC236}">
                  <a16:creationId xmlns:a16="http://schemas.microsoft.com/office/drawing/2014/main" id="{15CDA73C-8E64-4271-BA60-E08B7FBAA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2821B-A1E4-4D7C-9AA0-6E83BCA126D5}"/>
              </a:ext>
            </a:extLst>
          </p:cNvPr>
          <p:cNvSpPr/>
          <p:nvPr/>
        </p:nvSpPr>
        <p:spPr bwMode="auto">
          <a:xfrm>
            <a:off x="5254265" y="4191540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BC0B2-4FA1-45ED-8300-0DFD52FAEC77}"/>
              </a:ext>
            </a:extLst>
          </p:cNvPr>
          <p:cNvSpPr/>
          <p:nvPr/>
        </p:nvSpPr>
        <p:spPr bwMode="auto">
          <a:xfrm>
            <a:off x="5256583" y="4608052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D20AA-9004-4B81-B67B-24EF4C1571A4}"/>
              </a:ext>
            </a:extLst>
          </p:cNvPr>
          <p:cNvSpPr/>
          <p:nvPr/>
        </p:nvSpPr>
        <p:spPr bwMode="auto">
          <a:xfrm>
            <a:off x="5269827" y="5005873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3F5AC1-6ACD-40B6-AE0E-29C31BC0FF81}"/>
              </a:ext>
            </a:extLst>
          </p:cNvPr>
          <p:cNvSpPr/>
          <p:nvPr/>
        </p:nvSpPr>
        <p:spPr bwMode="auto">
          <a:xfrm>
            <a:off x="5286922" y="5418229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9616308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D63-8774-CC38-DEF2-1FD8A50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Scaling Multi-tenant Solutions using Service Principal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5ADC-9D09-960F-3E8E-2C53EF47B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20: Scaling Multi-tenant Solutions using Service Principal Profiles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https://www.powerbidevcamp.net/sessions/session20/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3B97-B60D-6EE5-BB02-03136ADCF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3" y="2216681"/>
            <a:ext cx="7354011" cy="4266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5241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Service Principals and Service Principal Profiles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0448139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AppOwnsDataWebApi</a:t>
            </a:r>
            <a:endParaRPr lang="en-US" sz="1224" dirty="0"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</a:rPr>
              <a:t>AppOwnsDataReactClient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AppOwnsDataReactClient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once user has been assigned to customer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FAB5C-2A4E-DABD-FAC7-06635291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8" y="1687215"/>
            <a:ext cx="6707981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25B18-FE7B-6E8B-550B-BBBDB01E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1" y="3410696"/>
            <a:ext cx="6703695" cy="324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97B-AE2D-FDDE-402F-CA14393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Interacting with Reports in Read-only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2938-B45B-D069-4FF5-43DE7A47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86951"/>
            <a:ext cx="11646115" cy="5631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7837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23193623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App-Owns-Data Starter 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  <a:p>
            <a:r>
              <a:rPr lang="en-US" dirty="0"/>
              <a:t>There is a second repository with a version specialized to use Azure AD B2C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https://github.com/PowerBiDevCamp/App-Owns-Data-Starter-Kit-B2C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80" y="3160203"/>
            <a:ext cx="7478890" cy="3438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98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AppOwnsDataReactClient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CC85-2721-93E6-4A59-6E01F199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05" y="2858655"/>
            <a:ext cx="6694293" cy="1391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54949512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D422-28A2-AA44-79C4-98B6D1E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the C# Code in </a:t>
            </a:r>
            <a:r>
              <a:rPr lang="en-US" dirty="0" err="1"/>
              <a:t>AppOwnsDataWebApi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AD05-50BB-6405-1147-04A0CBC31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Key points to observe in this Web API implementation</a:t>
            </a:r>
          </a:p>
          <a:p>
            <a:pPr lvl="1"/>
            <a:r>
              <a:rPr lang="en-US" dirty="0"/>
              <a:t>It uses Power BI .NET SDK to retrieve embedding data sent to browser in view model</a:t>
            </a:r>
          </a:p>
          <a:p>
            <a:pPr lvl="1"/>
            <a:r>
              <a:rPr lang="en-US" dirty="0"/>
              <a:t>It uses Power BI .NET SDK to generate embed token sent to browser</a:t>
            </a:r>
          </a:p>
          <a:p>
            <a:pPr lvl="1"/>
            <a:r>
              <a:rPr lang="en-US" dirty="0"/>
              <a:t>It uses service principal profiles to access Power BI content in tenant workspaces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7DD3D-79C3-B26E-C754-9C532E3D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91" y="3037468"/>
            <a:ext cx="8147434" cy="283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5FF90-6DF1-A604-85A8-4B7E3955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18" y="2987274"/>
            <a:ext cx="2315044" cy="29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58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778518-7669-1A6C-28FF-AA3DB98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Tokens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7264D-4711-E5C7-BE8D-562389C2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2" y="1046093"/>
            <a:ext cx="7211083" cy="5654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9350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1C9-CEED-E20F-2E93-416E9C2C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</a:t>
            </a:r>
            <a:r>
              <a:rPr lang="en-US" dirty="0" err="1"/>
              <a:t>EmbedToken</a:t>
            </a:r>
            <a:r>
              <a:rPr lang="en-US" dirty="0"/>
              <a:t> and </a:t>
            </a:r>
            <a:r>
              <a:rPr lang="en-US" dirty="0" err="1"/>
              <a:t>EmbeddingData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CD4D-F694-00EF-CE41-89D3E9303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0044"/>
          </a:xfrm>
        </p:spPr>
        <p:txBody>
          <a:bodyPr/>
          <a:lstStyle/>
          <a:p>
            <a:r>
              <a:rPr lang="en-US" sz="2000" dirty="0"/>
              <a:t>Creating new report invalidates embed token and embedding data</a:t>
            </a:r>
          </a:p>
          <a:p>
            <a:pPr lvl="1"/>
            <a:r>
              <a:rPr lang="en-US" sz="1600" b="1" dirty="0" err="1">
                <a:solidFill>
                  <a:srgbClr val="920000"/>
                </a:solidFill>
              </a:rPr>
              <a:t>EmbedToken</a:t>
            </a:r>
            <a:r>
              <a:rPr lang="en-US" sz="1800" dirty="0"/>
              <a:t> does not contain report ID for new report</a:t>
            </a:r>
          </a:p>
          <a:p>
            <a:pPr lvl="1"/>
            <a:r>
              <a:rPr lang="en-US" sz="1600" b="1" dirty="0" err="1">
                <a:solidFill>
                  <a:srgbClr val="920000"/>
                </a:solidFill>
              </a:rPr>
              <a:t>EmbeddingData</a:t>
            </a:r>
            <a:r>
              <a:rPr lang="en-US" sz="1800" dirty="0"/>
              <a:t> does not contain new report in </a:t>
            </a:r>
            <a:r>
              <a:rPr lang="en-US" sz="1800" b="1" dirty="0">
                <a:solidFill>
                  <a:srgbClr val="920000"/>
                </a:solidFill>
              </a:rPr>
              <a:t>Reports</a:t>
            </a:r>
            <a:r>
              <a:rPr lang="en-US" sz="1800" dirty="0"/>
              <a:t> collection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What happens when new report is created with </a:t>
            </a:r>
            <a:r>
              <a:rPr lang="en-US" sz="1800" b="1" dirty="0">
                <a:solidFill>
                  <a:srgbClr val="920000"/>
                </a:solidFill>
              </a:rPr>
              <a:t>Save As</a:t>
            </a:r>
            <a:r>
              <a:rPr lang="en-US" sz="2000" dirty="0"/>
              <a:t> command?</a:t>
            </a:r>
          </a:p>
          <a:p>
            <a:pPr lvl="1"/>
            <a:r>
              <a:rPr lang="en-US" sz="1800" dirty="0"/>
              <a:t>Call to </a:t>
            </a:r>
            <a:r>
              <a:rPr lang="en-US" sz="1600" b="1" dirty="0">
                <a:solidFill>
                  <a:srgbClr val="920000"/>
                </a:solidFill>
              </a:rPr>
              <a:t>refreshEmbedToken</a:t>
            </a:r>
            <a:endParaRPr lang="en-US" sz="1800" b="1" dirty="0">
              <a:solidFill>
                <a:srgbClr val="920000"/>
              </a:solidFill>
            </a:endParaRPr>
          </a:p>
          <a:p>
            <a:pPr lvl="1"/>
            <a:r>
              <a:rPr lang="en-US" sz="1800" dirty="0"/>
              <a:t>Call to </a:t>
            </a:r>
            <a:r>
              <a:rPr lang="en-US" sz="1600" b="1" dirty="0" err="1">
                <a:solidFill>
                  <a:srgbClr val="920000"/>
                </a:solidFill>
              </a:rPr>
              <a:t>refreshEmbeddingata</a:t>
            </a:r>
            <a:endParaRPr lang="en-US" sz="1800" dirty="0"/>
          </a:p>
          <a:p>
            <a:pPr lvl="1"/>
            <a:r>
              <a:rPr lang="en-US" sz="1800" dirty="0"/>
              <a:t>Log </a:t>
            </a:r>
            <a:r>
              <a:rPr lang="en-US" sz="1600" b="1" dirty="0" err="1">
                <a:solidFill>
                  <a:srgbClr val="920000"/>
                </a:solidFill>
              </a:rPr>
              <a:t>CopyReport</a:t>
            </a:r>
            <a:r>
              <a:rPr lang="en-US" sz="1800" dirty="0"/>
              <a:t> activity event</a:t>
            </a:r>
          </a:p>
          <a:p>
            <a:pPr lvl="1"/>
            <a:r>
              <a:rPr lang="en-US" sz="1800" dirty="0"/>
              <a:t>Navigate to URL with ID of new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CD0BF-2FB2-62B6-17DD-AA4C5323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24" y="3245913"/>
            <a:ext cx="6177706" cy="29097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1433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99A1-7E50-1A6E-0404-DEA8762C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refreshEmbedToken in Report.tsx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F524-B712-BB14-126F-B54B66B93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b="1" dirty="0"/>
              <a:t>refreshEmbedToken</a:t>
            </a:r>
            <a:r>
              <a:rPr lang="en-US" dirty="0"/>
              <a:t> calls </a:t>
            </a:r>
            <a:r>
              <a:rPr lang="en-US" b="1" dirty="0"/>
              <a:t>AppOwnsDataWebApi</a:t>
            </a:r>
            <a:r>
              <a:rPr lang="en-US" dirty="0"/>
              <a:t> to get new embed token</a:t>
            </a:r>
          </a:p>
          <a:p>
            <a:pPr lvl="1"/>
            <a:r>
              <a:rPr lang="en-US" dirty="0"/>
              <a:t>Called to prevent embed token from expiring</a:t>
            </a:r>
          </a:p>
          <a:p>
            <a:pPr lvl="1"/>
            <a:r>
              <a:rPr lang="en-US" dirty="0"/>
              <a:t>Called whenever a new report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F9833-D729-FAB5-127E-B33DC2FE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38" y="2557519"/>
            <a:ext cx="6029325" cy="29908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11272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12D-2D77-59E0-DDAA-F424FD5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 Auto-refresh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856E-A483-2822-A54D-E09493A57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31955"/>
          </a:xfrm>
        </p:spPr>
        <p:txBody>
          <a:bodyPr/>
          <a:lstStyle/>
          <a:p>
            <a:r>
              <a:rPr lang="en-US" sz="2000" dirty="0"/>
              <a:t>Token expiration time displayed to user with </a:t>
            </a:r>
            <a:r>
              <a:rPr lang="en-US" sz="1800" b="1" dirty="0" err="1">
                <a:solidFill>
                  <a:srgbClr val="920000"/>
                </a:solidFill>
              </a:rPr>
              <a:t>ReportPath.tsx</a:t>
            </a:r>
            <a:endParaRPr lang="en-US" sz="2000" b="1" dirty="0">
              <a:solidFill>
                <a:srgbClr val="920000"/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 err="1">
                <a:solidFill>
                  <a:srgbClr val="920000"/>
                </a:solidFill>
              </a:rPr>
              <a:t>monitorTokenExpiration</a:t>
            </a:r>
            <a:r>
              <a:rPr lang="en-US" sz="2000" dirty="0"/>
              <a:t> calls </a:t>
            </a:r>
            <a:r>
              <a:rPr lang="en-US" sz="1800" b="1" dirty="0">
                <a:solidFill>
                  <a:srgbClr val="920000"/>
                </a:solidFill>
              </a:rPr>
              <a:t>refreshEmbedToken</a:t>
            </a:r>
            <a:r>
              <a:rPr lang="en-US" sz="2000" dirty="0"/>
              <a:t> if expiration is two minutes away or less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b="1" dirty="0">
                <a:solidFill>
                  <a:srgbClr val="920000"/>
                </a:solidFill>
              </a:rPr>
              <a:t>useEffect</a:t>
            </a:r>
            <a:r>
              <a:rPr lang="en-US" sz="2000" dirty="0"/>
              <a:t> function calls </a:t>
            </a:r>
            <a:r>
              <a:rPr lang="en-US" sz="1800" b="1" dirty="0" err="1">
                <a:solidFill>
                  <a:srgbClr val="920000"/>
                </a:solidFill>
              </a:rPr>
              <a:t>setTimeout</a:t>
            </a:r>
            <a:r>
              <a:rPr lang="en-US" sz="2000" dirty="0"/>
              <a:t> to periodically call </a:t>
            </a:r>
            <a:r>
              <a:rPr lang="en-US" sz="2000" b="1" dirty="0" err="1">
                <a:solidFill>
                  <a:srgbClr val="920000"/>
                </a:solidFill>
              </a:rPr>
              <a:t>monitorTokenExpiration</a:t>
            </a:r>
            <a:r>
              <a:rPr lang="en-US" sz="2000" dirty="0"/>
              <a:t> once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72846-20A0-9C58-A500-DA4C72F9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3" y="3114585"/>
            <a:ext cx="8503920" cy="204368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7BC79-18BA-29B2-FC1A-3F4F8E10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8" y="5618352"/>
            <a:ext cx="6583680" cy="110413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26CE1-DAC5-6CD9-64B5-40D249800E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9" t="-464" r="409" b="47299"/>
          <a:stretch/>
        </p:blipFill>
        <p:spPr>
          <a:xfrm>
            <a:off x="863616" y="1620130"/>
            <a:ext cx="8323869" cy="97373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378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Token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7750279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D372-3EEA-4AF4-8E86-611B8577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RLS in Multi-tenant 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03A-1340-4483-A936-54446C683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Use of RLS is often optional in multitenant applications</a:t>
            </a:r>
          </a:p>
          <a:p>
            <a:pPr lvl="1"/>
            <a:r>
              <a:rPr lang="en-US" dirty="0"/>
              <a:t>Splitting customer data out into separate datasets provides first level of isolation</a:t>
            </a:r>
          </a:p>
          <a:p>
            <a:pPr lvl="1"/>
            <a:r>
              <a:rPr lang="en-US" dirty="0"/>
              <a:t>RLS can be added so users in same customer tenant varying permissions levels</a:t>
            </a:r>
          </a:p>
        </p:txBody>
      </p:sp>
    </p:spTree>
    <p:extLst>
      <p:ext uri="{BB962C8B-B14F-4D97-AF65-F5344CB8AC3E}">
        <p14:creationId xmlns:p14="http://schemas.microsoft.com/office/powerpoint/2010/main" val="299170649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E2A-226C-414D-951D-E06C382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E5C84-AA57-FA3C-73E6-A3BACEEC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171376"/>
            <a:ext cx="6517125" cy="5088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9926D-A856-85E8-4F44-9DF983BD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172" y="1247556"/>
            <a:ext cx="3580101" cy="358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1428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User-Owns-Data versus App-Owns-Data</a:t>
            </a:r>
          </a:p>
          <a:p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037C91-EAC7-4211-B6BE-9B7ABB97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" y="1818421"/>
            <a:ext cx="7105890" cy="2396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E29F262-46CA-4B24-9C71-0C17E659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Rules with Text Search to Minimal Number of Rows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336659-F34F-CF35-9521-64C6ABEFD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Beware of performance issues when using expensive RLS rules over large </a:t>
            </a:r>
            <a:r>
              <a:rPr lang="en-US" dirty="0" err="1"/>
              <a:t>rowsets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B631E-DD67-4610-B48C-745D8F746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5"/>
          <a:stretch/>
        </p:blipFill>
        <p:spPr>
          <a:xfrm>
            <a:off x="5632559" y="4485076"/>
            <a:ext cx="5534748" cy="2160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0DA0AB-D26B-402A-B37F-2EDA41DCE565}"/>
              </a:ext>
            </a:extLst>
          </p:cNvPr>
          <p:cNvSpPr/>
          <p:nvPr/>
        </p:nvSpPr>
        <p:spPr bwMode="auto">
          <a:xfrm>
            <a:off x="10363874" y="4214983"/>
            <a:ext cx="1606865" cy="304040"/>
          </a:xfrm>
          <a:prstGeom prst="wedgeRectCallout">
            <a:avLst>
              <a:gd name="adj1" fmla="val -30774"/>
              <a:gd name="adj2" fmla="val 12727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5,000,000 rows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1E9004-3F98-4939-AB64-C9D43A171EC2}"/>
              </a:ext>
            </a:extLst>
          </p:cNvPr>
          <p:cNvSpPr/>
          <p:nvPr/>
        </p:nvSpPr>
        <p:spPr bwMode="auto">
          <a:xfrm>
            <a:off x="8334706" y="4216356"/>
            <a:ext cx="1917008" cy="369186"/>
          </a:xfrm>
          <a:prstGeom prst="wedgeRectCallout">
            <a:avLst>
              <a:gd name="adj1" fmla="val -27083"/>
              <a:gd name="adj2" fmla="val 107425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375,000 rows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4A11BFD-F6D1-4695-96E3-9DA9FC915C2E}"/>
              </a:ext>
            </a:extLst>
          </p:cNvPr>
          <p:cNvSpPr/>
          <p:nvPr/>
        </p:nvSpPr>
        <p:spPr bwMode="auto">
          <a:xfrm>
            <a:off x="6555185" y="4248929"/>
            <a:ext cx="1148961" cy="336613"/>
          </a:xfrm>
          <a:prstGeom prst="wedgeRectCallout">
            <a:avLst>
              <a:gd name="adj1" fmla="val -37500"/>
              <a:gd name="adj2" fmla="val 154261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50 rows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C2B87-E0E6-45ED-A464-9A6B3B2E93D1}"/>
              </a:ext>
            </a:extLst>
          </p:cNvPr>
          <p:cNvCxnSpPr>
            <a:cxnSpLocks/>
          </p:cNvCxnSpPr>
          <p:nvPr/>
        </p:nvCxnSpPr>
        <p:spPr>
          <a:xfrm>
            <a:off x="3895457" y="4078014"/>
            <a:ext cx="1948295" cy="9669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6151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E2BA-A47F-52B3-AD46-7793F935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Deep Dive into Row Level Security (RLS)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9CC4-F66C-8EFE-F1F8-EEE0E0941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18: Developer Deep Dive into Row Level Security (RLS)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https://www.powerbidevcamp.net/sessions/session18/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DAE12-E339-D409-CCA7-0B68E61B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61" y="2141289"/>
            <a:ext cx="9042427" cy="4406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62988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Token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Effective Identity and RLS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82784498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350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58205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FCAB-0C79-5954-7CA7-F283CF43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Activity Log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9B657-8D89-9B42-B32A-0CEEF48B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9" y="1233411"/>
            <a:ext cx="11801475" cy="5204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94129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80073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80320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50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we covered today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User-Owns-Data versus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Authenticating Users with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Multi-tenant Provisioning Patterns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Permissions Management with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Self-service report authoring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Token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Effective Identity and RLS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Monitor user activity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What’s coming up next month in the April 2023 session?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Setting Datasource Credentials using the Power BI REST 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793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Sequence of events that occur when embedding a report</a:t>
            </a:r>
          </a:p>
          <a:p>
            <a:pPr lvl="1"/>
            <a:r>
              <a:rPr lang="en-US" dirty="0"/>
              <a:t>User launches your app using a browser</a:t>
            </a:r>
          </a:p>
          <a:p>
            <a:pPr lvl="1"/>
            <a:r>
              <a:rPr lang="en-US" dirty="0"/>
              <a:t>App authenticates with Azure Active Directory and obtains access token </a:t>
            </a:r>
          </a:p>
          <a:p>
            <a:pPr lvl="1"/>
            <a:r>
              <a:rPr lang="en-US" dirty="0"/>
              <a:t>App uses access token to call to Power BI Service API</a:t>
            </a:r>
          </a:p>
          <a:p>
            <a:pPr lvl="1"/>
            <a:r>
              <a:rPr lang="en-US" dirty="0"/>
              <a:t>App retrieves data for embedded resource and passes it to browser.</a:t>
            </a:r>
          </a:p>
          <a:p>
            <a:pPr lvl="1"/>
            <a:r>
              <a:rPr lang="en-US" dirty="0"/>
              <a:t>Client-side code uses Power BI JavaScript API to create embedded resource</a:t>
            </a:r>
          </a:p>
          <a:p>
            <a:pPr lvl="1"/>
            <a:r>
              <a:rPr lang="en-US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559" y="4118998"/>
            <a:ext cx="6061922" cy="2528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9831" y="4468725"/>
            <a:ext cx="1248182" cy="8115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Browser</a:t>
            </a:r>
            <a:endParaRPr lang="en-US" sz="153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20122" y="5313081"/>
            <a:ext cx="2197808" cy="861172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accent5"/>
                  </a:solidFill>
                </a:rPr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62160" y="5854626"/>
            <a:ext cx="2091628" cy="722125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849218" y="4315922"/>
            <a:ext cx="1248182" cy="899617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56551" y="5163719"/>
            <a:ext cx="830560" cy="560267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3914" y="4965799"/>
            <a:ext cx="2979980" cy="62201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1166" y="4669101"/>
            <a:ext cx="2862732" cy="233151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1618" y="4186130"/>
            <a:ext cx="432830" cy="465435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66573" y="4544882"/>
            <a:ext cx="524589" cy="48167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</a:p>
        </p:txBody>
      </p:sp>
    </p:spTree>
    <p:extLst>
      <p:ext uri="{BB962C8B-B14F-4D97-AF65-F5344CB8AC3E}">
        <p14:creationId xmlns:p14="http://schemas.microsoft.com/office/powerpoint/2010/main" val="32121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Choosing the Correct Embedding Model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294967295"/>
          </p:nvPr>
        </p:nvSpPr>
        <p:spPr>
          <a:xfrm>
            <a:off x="596712" y="1482725"/>
            <a:ext cx="5314950" cy="677108"/>
          </a:xfrm>
        </p:spPr>
        <p:txBody>
          <a:bodyPr/>
          <a:lstStyle/>
          <a:p>
            <a:r>
              <a:rPr lang="en-US" dirty="0"/>
              <a:t>User-Owns-Data Embedding (SaaS)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16876" y="1487594"/>
            <a:ext cx="5322887" cy="677108"/>
          </a:xfrm>
        </p:spPr>
        <p:txBody>
          <a:bodyPr/>
          <a:lstStyle/>
          <a:p>
            <a:r>
              <a:rPr lang="en-US" dirty="0"/>
              <a:t>App-Owns-Data Embedding (PaaS)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customers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596712" y="2508593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6354113" y="2508593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1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9534-63AA-62AF-42BB-8C0A2AB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User-Owns-Data vs App-Owns-Data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8890F1-9559-A6C3-28CE-B3914BF46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82786"/>
              </p:ext>
            </p:extLst>
          </p:nvPr>
        </p:nvGraphicFramePr>
        <p:xfrm>
          <a:off x="620782" y="884777"/>
          <a:ext cx="11188557" cy="610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1512">
                  <a:extLst>
                    <a:ext uri="{9D8B030D-6E8A-4147-A177-3AD203B41FA5}">
                      <a16:colId xmlns:a16="http://schemas.microsoft.com/office/drawing/2014/main" val="1281657389"/>
                    </a:ext>
                  </a:extLst>
                </a:gridCol>
                <a:gridCol w="3632396">
                  <a:extLst>
                    <a:ext uri="{9D8B030D-6E8A-4147-A177-3AD203B41FA5}">
                      <a16:colId xmlns:a16="http://schemas.microsoft.com/office/drawing/2014/main" val="1586283029"/>
                    </a:ext>
                  </a:extLst>
                </a:gridCol>
                <a:gridCol w="4214649">
                  <a:extLst>
                    <a:ext uri="{9D8B030D-6E8A-4147-A177-3AD203B41FA5}">
                      <a16:colId xmlns:a16="http://schemas.microsoft.com/office/drawing/2014/main" val="2132767430"/>
                    </a:ext>
                  </a:extLst>
                </a:gridCol>
              </a:tblGrid>
              <a:tr h="355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User-Owns-Data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App-Owns-Data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9019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 Known As (AKA)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organization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customers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405533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Model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as a Service (SaaS)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as a Service (PaaS)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39633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 used by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Enterprise organizations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Independent Software Vendors (ISVs)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2141847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multi-tenant applications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0841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Identity Provider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Developer is free to choose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19827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User Account 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Work and School account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012908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Power BI Service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application developer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06206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Prevent user going to Power BI portal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341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BI REST API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current user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service principal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643519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Security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access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Embed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1741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Can be deployed as SPA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No, service principal requires server-side code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57630"/>
                  </a:ext>
                </a:extLst>
              </a:tr>
              <a:tr h="516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Requires dedicated capacity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It Depends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016416"/>
                  </a:ext>
                </a:extLst>
              </a:tr>
              <a:tr h="10673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Supported SKUs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Pro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(EM)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Embedded (A)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 (EM)</a:t>
                      </a: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4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4935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743064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  <a:p>
            <a:pPr lvl="1"/>
            <a:r>
              <a:rPr lang="en-US" dirty="0"/>
              <a:t>Don’t confuse this use of term “tenant” with an Azure AD tenant – they are completely different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3285674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3176700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794642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4199041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932195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4199042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948315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5045639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449768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418847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441543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888119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703677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757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</TotalTime>
  <Words>2713</Words>
  <Application>Microsoft Office PowerPoint</Application>
  <PresentationFormat>Custom</PresentationFormat>
  <Paragraphs>531</Paragraphs>
  <Slides>58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Design Patterns and Best Practices with Power BI Embedding</vt:lpstr>
      <vt:lpstr>Welcome to Power BI Dev Camp</vt:lpstr>
      <vt:lpstr>GitHub Repository with App-Owns-Data Starter Kit</vt:lpstr>
      <vt:lpstr>Agenda</vt:lpstr>
      <vt:lpstr>Power BI Embedding – The Big Picture</vt:lpstr>
      <vt:lpstr>Choosing the Correct Embedding Model</vt:lpstr>
      <vt:lpstr>User-Owns-Data vs App-Owns-Data Comparison</vt:lpstr>
      <vt:lpstr>Customer Tenants in App-Owns-Data Embedding</vt:lpstr>
      <vt:lpstr>Designing a Multi-tenant Environment</vt:lpstr>
      <vt:lpstr>App-Owns-Data Starter Kit - Value Proposition</vt:lpstr>
      <vt:lpstr>App-Owns-Data Starter Kit Architecture</vt:lpstr>
      <vt:lpstr>Database Schema for AppOwnsDataDB</vt:lpstr>
      <vt:lpstr>App-Owns-Data Starter Kit Videos</vt:lpstr>
      <vt:lpstr>Try out the App-Owns-Data with Azure AD B2C Demo</vt:lpstr>
      <vt:lpstr>Agenda</vt:lpstr>
      <vt:lpstr>Identity Providers and App-Owns-Data Development</vt:lpstr>
      <vt:lpstr>Integrating Azure AD B2C with App-Owns-Data Embedding</vt:lpstr>
      <vt:lpstr>Agenda</vt:lpstr>
      <vt:lpstr>AppOwnsDataAdmin</vt:lpstr>
      <vt:lpstr>Provisioning Customer Tenants</vt:lpstr>
      <vt:lpstr>Sequence of Tenant Provisioning Operations</vt:lpstr>
      <vt:lpstr>Tenant Details</vt:lpstr>
      <vt:lpstr>Understanding SalesReportTemplate.pbix</vt:lpstr>
      <vt:lpstr>What’s been created in Power BI?</vt:lpstr>
      <vt:lpstr>Agenda</vt:lpstr>
      <vt:lpstr>Understanding the 1000 Workspace Limitation</vt:lpstr>
      <vt:lpstr>Understanding Dataset &amp; Datasource Credentials Isolation</vt:lpstr>
      <vt:lpstr>Understanding Service Principal Profiles</vt:lpstr>
      <vt:lpstr>Service Principal Profiles and the Power BI Security Model</vt:lpstr>
      <vt:lpstr>Service Principal Profile Per Customer Tenant</vt:lpstr>
      <vt:lpstr>Scaling Multi-tenant Solutions using Service Principal Profiles</vt:lpstr>
      <vt:lpstr>Agenda</vt:lpstr>
      <vt:lpstr>Managing User Permissions</vt:lpstr>
      <vt:lpstr>Embedding Data View Model</vt:lpstr>
      <vt:lpstr>Testing User Permission Assignments</vt:lpstr>
      <vt:lpstr>AppOwnsDataReactClient User Experience</vt:lpstr>
      <vt:lpstr>Viewing and Interacting with Reports in Read-only Mode</vt:lpstr>
      <vt:lpstr>Agenda</vt:lpstr>
      <vt:lpstr>Edit reports using AppOwnsDataReactClient </vt:lpstr>
      <vt:lpstr>Agenda</vt:lpstr>
      <vt:lpstr>Looking into the C# Code in AppOwnsDataWebApi</vt:lpstr>
      <vt:lpstr>Generating Embed Tokens</vt:lpstr>
      <vt:lpstr>Refreshing EmbedToken and EmbeddingData</vt:lpstr>
      <vt:lpstr>refreshEmbedToken in Report.tsx</vt:lpstr>
      <vt:lpstr>Embed Token Auto-refresh Strategy</vt:lpstr>
      <vt:lpstr>Agenda</vt:lpstr>
      <vt:lpstr>Using RLS in Multi-tenant Application Design</vt:lpstr>
      <vt:lpstr>Programming with EffectiveIdentity</vt:lpstr>
      <vt:lpstr>Limit Rules with Text Search to Minimal Number of Rows</vt:lpstr>
      <vt:lpstr>Developer Deep Dive into Row Level Security (RLS)</vt:lpstr>
      <vt:lpstr>Agenda</vt:lpstr>
      <vt:lpstr>Adding a custom telemetry layer</vt:lpstr>
      <vt:lpstr>Monitor user activity data from ActivityLog table</vt:lpstr>
      <vt:lpstr>App-Owns-Data Activity Log View</vt:lpstr>
      <vt:lpstr>Capturing Report Performance Data</vt:lpstr>
      <vt:lpstr>Monitoring Report Performance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168</cp:revision>
  <cp:lastPrinted>2019-05-02T20:11:39Z</cp:lastPrinted>
  <dcterms:created xsi:type="dcterms:W3CDTF">2018-09-21T01:16:59Z</dcterms:created>
  <dcterms:modified xsi:type="dcterms:W3CDTF">2023-03-30T16:06:09Z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