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8"/>
  </p:notesMasterIdLst>
  <p:handoutMasterIdLst>
    <p:handoutMasterId r:id="rId49"/>
  </p:handoutMasterIdLst>
  <p:sldIdLst>
    <p:sldId id="4474" r:id="rId5"/>
    <p:sldId id="4475" r:id="rId6"/>
    <p:sldId id="4506" r:id="rId7"/>
    <p:sldId id="4483" r:id="rId8"/>
    <p:sldId id="4536" r:id="rId9"/>
    <p:sldId id="4517" r:id="rId10"/>
    <p:sldId id="1891" r:id="rId11"/>
    <p:sldId id="4519" r:id="rId12"/>
    <p:sldId id="1874" r:id="rId13"/>
    <p:sldId id="1882" r:id="rId14"/>
    <p:sldId id="1876" r:id="rId15"/>
    <p:sldId id="4531" r:id="rId16"/>
    <p:sldId id="4532" r:id="rId17"/>
    <p:sldId id="4530" r:id="rId18"/>
    <p:sldId id="4529" r:id="rId19"/>
    <p:sldId id="4534" r:id="rId20"/>
    <p:sldId id="4533" r:id="rId21"/>
    <p:sldId id="4507" r:id="rId22"/>
    <p:sldId id="1894" r:id="rId23"/>
    <p:sldId id="1915" r:id="rId24"/>
    <p:sldId id="1916" r:id="rId25"/>
    <p:sldId id="1918" r:id="rId26"/>
    <p:sldId id="4537" r:id="rId27"/>
    <p:sldId id="4508" r:id="rId28"/>
    <p:sldId id="4520" r:id="rId29"/>
    <p:sldId id="4522" r:id="rId30"/>
    <p:sldId id="4523" r:id="rId31"/>
    <p:sldId id="4521" r:id="rId32"/>
    <p:sldId id="4542" r:id="rId33"/>
    <p:sldId id="4543" r:id="rId34"/>
    <p:sldId id="4509" r:id="rId35"/>
    <p:sldId id="288" r:id="rId36"/>
    <p:sldId id="4538" r:id="rId37"/>
    <p:sldId id="4539" r:id="rId38"/>
    <p:sldId id="310" r:id="rId39"/>
    <p:sldId id="4540" r:id="rId40"/>
    <p:sldId id="259" r:id="rId41"/>
    <p:sldId id="4541" r:id="rId42"/>
    <p:sldId id="289" r:id="rId43"/>
    <p:sldId id="296" r:id="rId44"/>
    <p:sldId id="331" r:id="rId45"/>
    <p:sldId id="4510" r:id="rId46"/>
    <p:sldId id="4505" r:id="rId47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0F"/>
    <a:srgbClr val="FF9933"/>
    <a:srgbClr val="000000"/>
    <a:srgbClr val="505050"/>
    <a:srgbClr val="49635D"/>
    <a:srgbClr val="2C3C38"/>
    <a:srgbClr val="F2F2F2"/>
    <a:srgbClr val="00827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3/28/2023 10:42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98A6-EF13-4110-8F6E-E3761629ED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4985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CA7D-12C9-4BB3-BD47-082F2E01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596A3-C6F6-4FD4-8AF2-1328BD55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E8D1-D9F7-4A89-9600-8EE21B09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E6A0-2EBD-4453-AC39-AB6D8028AE5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E328C-6839-4946-9D81-D50F449D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64C6-3621-4D9D-A4A2-105E7867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F8E4-37E2-40B1-BB61-28F7EF2B5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810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4171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268227"/>
            <a:ext cx="11239464" cy="1415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774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6328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32137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53" r:id="rId3"/>
    <p:sldLayoutId id="2147484563" r:id="rId4"/>
    <p:sldLayoutId id="2147484554" r:id="rId5"/>
    <p:sldLayoutId id="2147484555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powerbidevcamp.net/articles/programming-datasets-with-TOM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C190-CAF7-439A-A5D9-0D597033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APIs versus Admin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E292-22F1-4E63-B283-59981D59F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3034613"/>
          </a:xfrm>
        </p:spPr>
        <p:txBody>
          <a:bodyPr/>
          <a:lstStyle/>
          <a:p>
            <a:r>
              <a:rPr lang="en-US" dirty="0"/>
              <a:t>Power BI User APIs (e.g. </a:t>
            </a:r>
            <a:r>
              <a:rPr lang="en-US" dirty="0" err="1"/>
              <a:t>GetGroupsAsync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users with access to personal workspace</a:t>
            </a:r>
          </a:p>
          <a:p>
            <a:pPr lvl="1"/>
            <a:r>
              <a:rPr lang="en-US" dirty="0"/>
              <a:t>provides users with access to app workspaces</a:t>
            </a:r>
          </a:p>
          <a:p>
            <a:pPr lvl="1"/>
            <a:r>
              <a:rPr lang="en-US" dirty="0"/>
              <a:t>provides service principal (SP) with access to app workspaces</a:t>
            </a:r>
          </a:p>
          <a:p>
            <a:pPr lvl="1"/>
            <a:endParaRPr lang="en-US" dirty="0"/>
          </a:p>
          <a:p>
            <a:r>
              <a:rPr lang="en-US" dirty="0"/>
              <a:t>Power BI Admin APIs (e.g. </a:t>
            </a:r>
            <a:r>
              <a:rPr lang="en-US" dirty="0" err="1"/>
              <a:t>GetGroupsAsAdminAsync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users with tenant-level access to </a:t>
            </a:r>
            <a:r>
              <a:rPr lang="en-US"/>
              <a:t>all workspaces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7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B2B4-271E-4392-96AB-ADD1BE21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API versus Admin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3226A-7346-4927-8EE4-AFF9FEC4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25" y="1058862"/>
            <a:ext cx="7825145" cy="306390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FC0916-D59C-4649-AE13-238AC0477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4391495"/>
            <a:ext cx="7628148" cy="222612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192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9D5A-4629-4698-9731-3A317A4F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Managing Workspaces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DAB5C5-8EB8-46F2-B3B5-659DD0633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6617196"/>
          </a:xfrm>
        </p:spPr>
        <p:txBody>
          <a:bodyPr/>
          <a:lstStyle/>
          <a:p>
            <a:r>
              <a:rPr lang="en-US" sz="2400" dirty="0"/>
              <a:t>Creating a new workspace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Getting a workspace  by name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Deleting a workspace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996CF-485C-4F55-98C6-19B48F5F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00" y="3407839"/>
            <a:ext cx="6887718" cy="2208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35DC5-E18D-4BBB-A9AD-EF47B170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55" y="1815693"/>
            <a:ext cx="6785890" cy="1150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09A2FC-B757-4079-BB6F-684DB0158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56" y="6058111"/>
            <a:ext cx="6917436" cy="8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542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F822-ECE9-4DCF-B341-A6860F02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PBIX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01912-8661-42DB-851F-D09D01E6D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430887"/>
          </a:xfrm>
        </p:spPr>
        <p:txBody>
          <a:bodyPr/>
          <a:lstStyle/>
          <a:p>
            <a:r>
              <a:rPr lang="en-US" dirty="0"/>
              <a:t>Importing PBIX from string-based file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10839-3921-4624-8928-44218751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44" y="1900661"/>
            <a:ext cx="10137059" cy="30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178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FF04-6FD0-46C5-9B66-114611B8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SQL connection string for a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40A0E-2C7B-4E3F-A620-FD7F8693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120886"/>
            <a:ext cx="9778852" cy="5521392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663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BF64-2D92-462E-88E8-602DF91A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SQL Datasource Credentials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B2C3F-7498-4F72-8EA0-A1752139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128270"/>
            <a:ext cx="11830187" cy="502125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98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1665-62EC-4036-9383-209F6047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Data for Tenant Provisioning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F1EFB-10E2-44E3-8C41-D9E057C0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00" y="1168760"/>
            <a:ext cx="4450510" cy="1708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5B49E-3B4B-42F0-B26F-C5445B9A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48" y="1168760"/>
            <a:ext cx="4450510" cy="554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54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E6E4-9BA6-4783-893E-6C886439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Provisioning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1DD6A-370C-4555-89FB-EB8CAD0D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4" y="1089403"/>
            <a:ext cx="10021785" cy="57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884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25702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Power BI Dataset Programming Overview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with the PBI REST API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Programming Datasets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Programming Datasets using Tabular Object Model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Scaling with App-Owns-Data in Multi-tenant Scenarios</a:t>
            </a:r>
          </a:p>
        </p:txBody>
      </p:sp>
    </p:spTree>
    <p:extLst>
      <p:ext uri="{BB962C8B-B14F-4D97-AF65-F5344CB8AC3E}">
        <p14:creationId xmlns:p14="http://schemas.microsoft.com/office/powerpoint/2010/main" val="39643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22A959C-2105-4703-B47D-A9F3F0BF07EA}"/>
              </a:ext>
            </a:extLst>
          </p:cNvPr>
          <p:cNvSpPr/>
          <p:nvPr/>
        </p:nvSpPr>
        <p:spPr>
          <a:xfrm>
            <a:off x="2254673" y="3497262"/>
            <a:ext cx="8237996" cy="31499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D8925-2467-4093-8971-660FEA99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Access Control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15F94E70-0D69-4590-91A4-131DCF607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 Principal used to configure access control</a:t>
            </a:r>
          </a:p>
          <a:p>
            <a:pPr lvl="1"/>
            <a:r>
              <a:rPr lang="en-US" dirty="0"/>
              <a:t>Requires the use of v2 app workspaces</a:t>
            </a:r>
          </a:p>
          <a:p>
            <a:pPr lvl="1"/>
            <a:r>
              <a:rPr lang="en-US" dirty="0"/>
              <a:t>Service principal added to app workspaces as admin</a:t>
            </a:r>
          </a:p>
          <a:p>
            <a:pPr lvl="1"/>
            <a:r>
              <a:rPr lang="en-US" dirty="0"/>
              <a:t>Access control </a:t>
            </a:r>
            <a:r>
              <a:rPr lang="en-US" sz="1836" u="sng" dirty="0"/>
              <a:t>NOT</a:t>
            </a:r>
            <a:r>
              <a:rPr lang="en-US" dirty="0"/>
              <a:t> based on Azure AD permissions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25BFD1-6323-4635-9C46-2F47B2468BAD}"/>
              </a:ext>
            </a:extLst>
          </p:cNvPr>
          <p:cNvSpPr/>
          <p:nvPr/>
        </p:nvSpPr>
        <p:spPr>
          <a:xfrm>
            <a:off x="2410107" y="4781132"/>
            <a:ext cx="1612432" cy="73677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solidFill>
                  <a:schemeClr val="bg1"/>
                </a:solidFill>
              </a:rPr>
              <a:t>App 1</a:t>
            </a:r>
            <a:br>
              <a:rPr lang="en-US" sz="1428" dirty="0">
                <a:solidFill>
                  <a:schemeClr val="bg1"/>
                </a:solidFill>
              </a:rPr>
            </a:br>
            <a:r>
              <a:rPr lang="en-US" sz="1428" dirty="0">
                <a:solidFill>
                  <a:schemeClr val="bg1"/>
                </a:solidFill>
              </a:rPr>
              <a:t>Service Principal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08BAE2-2DE4-4F20-A4F1-F2F7BD1DB0C0}"/>
              </a:ext>
            </a:extLst>
          </p:cNvPr>
          <p:cNvSpPr/>
          <p:nvPr/>
        </p:nvSpPr>
        <p:spPr>
          <a:xfrm>
            <a:off x="8278114" y="5129491"/>
            <a:ext cx="202064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tx1"/>
                </a:solidFill>
              </a:rPr>
              <a:t>App Workspace 2</a:t>
            </a:r>
            <a:endParaRPr lang="en-US" sz="1428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A522D-1B5A-45C2-A2D3-06105D03608E}"/>
              </a:ext>
            </a:extLst>
          </p:cNvPr>
          <p:cNvSpPr/>
          <p:nvPr/>
        </p:nvSpPr>
        <p:spPr>
          <a:xfrm>
            <a:off x="8278114" y="3652870"/>
            <a:ext cx="2020641" cy="1321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28" dirty="0">
                <a:solidFill>
                  <a:schemeClr val="tx1"/>
                </a:solidFill>
              </a:rPr>
              <a:t>App Workspace 1</a:t>
            </a:r>
            <a:endParaRPr lang="en-US" sz="1428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25D165-6575-493E-9871-5A11201555EF}"/>
              </a:ext>
            </a:extLst>
          </p:cNvPr>
          <p:cNvGrpSpPr/>
          <p:nvPr/>
        </p:nvGrpSpPr>
        <p:grpSpPr>
          <a:xfrm>
            <a:off x="8433548" y="4041455"/>
            <a:ext cx="1709774" cy="2273787"/>
            <a:chOff x="6744070" y="3962571"/>
            <a:chExt cx="1676401" cy="222940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1FA085F-EE73-473A-9CF4-9E71EF450CA2}"/>
                </a:ext>
              </a:extLst>
            </p:cNvPr>
            <p:cNvSpPr/>
            <p:nvPr/>
          </p:nvSpPr>
          <p:spPr>
            <a:xfrm>
              <a:off x="6744070" y="5410370"/>
              <a:ext cx="1676401" cy="781606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/>
                <a:t>Admins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User 1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App 1 Service Principal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/>
                <a:t>App 2 Service Principal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58D11B6-F3AF-42D3-9E47-1DF68277BAEA}"/>
                </a:ext>
              </a:extLst>
            </p:cNvPr>
            <p:cNvSpPr/>
            <p:nvPr/>
          </p:nvSpPr>
          <p:spPr>
            <a:xfrm>
              <a:off x="6744070" y="3962571"/>
              <a:ext cx="1676401" cy="78160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24" dirty="0">
                  <a:solidFill>
                    <a:schemeClr val="bg1"/>
                  </a:solidFill>
                </a:rPr>
                <a:t>Admins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bg1"/>
                  </a:solidFill>
                </a:rPr>
                <a:t>User 1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bg1"/>
                  </a:solidFill>
                </a:rPr>
                <a:t>User 2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bg1"/>
                  </a:solidFill>
                </a:rPr>
                <a:t>App 1 Service Principal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B5816-E984-433D-B1A0-7117BF85320A}"/>
              </a:ext>
            </a:extLst>
          </p:cNvPr>
          <p:cNvSpPr/>
          <p:nvPr/>
        </p:nvSpPr>
        <p:spPr>
          <a:xfrm>
            <a:off x="5751936" y="4483610"/>
            <a:ext cx="1476622" cy="132118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Power BI 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74B9BD-1ED9-45DE-A2E9-22CA57546DA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4022538" y="5144205"/>
            <a:ext cx="1729398" cy="5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77A48C-62BD-4BEA-BE92-0AF72C16DECA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7228558" y="4313465"/>
            <a:ext cx="1049556" cy="830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96B910-2B64-4EEA-BDB5-FAF6613E7275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7228558" y="5144204"/>
            <a:ext cx="1049556" cy="64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5CF60D-2846-4905-A1DA-3C8804BCCC5F}"/>
              </a:ext>
            </a:extLst>
          </p:cNvPr>
          <p:cNvSpPr/>
          <p:nvPr/>
        </p:nvSpPr>
        <p:spPr>
          <a:xfrm>
            <a:off x="4430748" y="4925767"/>
            <a:ext cx="854886" cy="499879"/>
          </a:xfrm>
          <a:prstGeom prst="roundRect">
            <a:avLst/>
          </a:prstGeom>
          <a:solidFill>
            <a:srgbClr val="FFFFCC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18" dirty="0">
                <a:solidFill>
                  <a:schemeClr val="accent1">
                    <a:lumMod val="50000"/>
                  </a:schemeClr>
                </a:solidFill>
              </a:rPr>
              <a:t>App-only Access Token</a:t>
            </a:r>
          </a:p>
        </p:txBody>
      </p:sp>
    </p:spTree>
    <p:extLst>
      <p:ext uri="{BB962C8B-B14F-4D97-AF65-F5344CB8AC3E}">
        <p14:creationId xmlns:p14="http://schemas.microsoft.com/office/powerpoint/2010/main" val="222126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050359"/>
            <a:ext cx="11053773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</a:rPr>
              <a:t>Setting </a:t>
            </a:r>
            <a:r>
              <a:rPr lang="en-US" sz="5400">
                <a:solidFill>
                  <a:srgbClr val="000000"/>
                </a:solidFill>
              </a:rPr>
              <a:t>Datasource Credentials</a:t>
            </a:r>
            <a:br>
              <a:rPr lang="en-US" sz="5400">
                <a:solidFill>
                  <a:srgbClr val="000000"/>
                </a:solidFill>
              </a:rPr>
            </a:br>
            <a:r>
              <a:rPr lang="en-US" sz="5400">
                <a:solidFill>
                  <a:srgbClr val="000000"/>
                </a:solidFill>
              </a:rPr>
              <a:t>with </a:t>
            </a:r>
            <a:r>
              <a:rPr lang="en-US" sz="5400" dirty="0">
                <a:solidFill>
                  <a:srgbClr val="000000"/>
                </a:solidFill>
              </a:rPr>
              <a:t>the Power BI REST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App-Owns-Data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40" dirty="0"/>
              <a:t>Enable Service Principal Access to Power BI Service API</a:t>
            </a:r>
          </a:p>
          <a:p>
            <a:pPr lvl="1"/>
            <a:r>
              <a:rPr lang="en-US" sz="1836" dirty="0"/>
              <a:t>Create an Azure AD security group (e.g. Power BI Apps)</a:t>
            </a:r>
          </a:p>
          <a:p>
            <a:endParaRPr lang="en-US" sz="2236" dirty="0"/>
          </a:p>
          <a:p>
            <a:endParaRPr lang="en-US" sz="2236" dirty="0"/>
          </a:p>
          <a:p>
            <a:endParaRPr lang="en-US" sz="2236" dirty="0"/>
          </a:p>
          <a:p>
            <a:pPr lvl="1"/>
            <a:r>
              <a:rPr lang="en-US" sz="1836" dirty="0"/>
              <a:t>Add group to </a:t>
            </a:r>
            <a:r>
              <a:rPr lang="en-US" sz="1836" i="1" dirty="0"/>
              <a:t>Power BI Allow service principals to use Power BI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387B1-FBE8-403A-A5DA-91E5A0B2F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51" y="2177800"/>
            <a:ext cx="6071326" cy="1197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DE05E-0E16-4C95-A08D-5FDEF5EB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51" y="3926997"/>
            <a:ext cx="4652079" cy="29226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9743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App-Owns-Data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Create a confidential client in your Azure AD tenant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Configured as 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TYPE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>
                <a:solidFill>
                  <a:srgbClr val="002060"/>
                </a:solidFill>
                <a:latin typeface="Lucida Console" panose="020B0609040504020204" pitchFamily="49" charset="0"/>
              </a:rPr>
              <a:t>Web</a:t>
            </a:r>
            <a:r>
              <a:rPr lang="en-US" sz="1600" dirty="0"/>
              <a:t> and no need for a redirect URL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Add a client secret or a client certificate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No need to configure any permissions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B1C5DD-BAC4-4102-AD91-9CAD9B24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15" y="1686459"/>
            <a:ext cx="5637403" cy="887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AB6EDF-B8C9-4400-A290-C1C1DE4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15" y="3051616"/>
            <a:ext cx="5623501" cy="887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6E8F99-A8D6-47C7-86B8-562F79E7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15" y="4334454"/>
            <a:ext cx="5336838" cy="9736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6F18F6-E0DD-4576-BE27-60983680F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15" y="5784912"/>
            <a:ext cx="5519957" cy="9680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37933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6D0-D824-4817-8B74-D7E3973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App-Owns-Data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E8E3-4BDF-42D6-B1BE-A0F2A101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36" dirty="0"/>
              <a:t>Add application's service principal in </a:t>
            </a:r>
            <a:r>
              <a:rPr lang="en-US" sz="1836" b="1" dirty="0"/>
              <a:t>Power BI Apps</a:t>
            </a:r>
            <a:r>
              <a:rPr lang="en-US" sz="1836" dirty="0"/>
              <a:t> security group</a:t>
            </a:r>
          </a:p>
          <a:p>
            <a:pPr lvl="1"/>
            <a:endParaRPr lang="en-US" sz="1428" dirty="0"/>
          </a:p>
          <a:p>
            <a:pPr lvl="1"/>
            <a:endParaRPr lang="en-US" sz="1428" dirty="0"/>
          </a:p>
          <a:p>
            <a:pPr lvl="1"/>
            <a:endParaRPr lang="en-US" sz="1428" dirty="0"/>
          </a:p>
          <a:p>
            <a:endParaRPr lang="en-US" sz="1836" dirty="0"/>
          </a:p>
          <a:p>
            <a:r>
              <a:rPr lang="en-US" sz="1836" dirty="0"/>
              <a:t>Configure application's service principal as workspace admin</a:t>
            </a:r>
          </a:p>
          <a:p>
            <a:endParaRPr lang="en-US" sz="1836" dirty="0"/>
          </a:p>
          <a:p>
            <a:endParaRPr lang="en-US" sz="1836" dirty="0"/>
          </a:p>
          <a:p>
            <a:endParaRPr lang="en-US" sz="1836" dirty="0"/>
          </a:p>
          <a:p>
            <a:endParaRPr lang="en-US" sz="1836" dirty="0"/>
          </a:p>
          <a:p>
            <a:r>
              <a:rPr lang="en-US" sz="1836" dirty="0"/>
              <a:t>Service principal should now be workspace 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23597-AED2-4E77-952D-BD7AF2192E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3" y="1775977"/>
            <a:ext cx="4240358" cy="11966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D5CB-3CF4-4281-954B-93DDBD854A3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1023" y="3691378"/>
            <a:ext cx="3774056" cy="12289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0A21F-30CC-4E9E-A483-93FDAAD586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09" y="3683565"/>
            <a:ext cx="2523914" cy="11966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780C6-E7EC-42D8-AE23-D1E2FFD4146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3" y="5616442"/>
            <a:ext cx="3048734" cy="12383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2681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645E-377D-4404-A3E5-2E4CD27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Power BI REST API as Service Principal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4FE09-48C0-4C34-B3D0-FEAD84C8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20197"/>
            <a:ext cx="6147695" cy="36063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754040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25702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Power BI Dataset Programming Overview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with the PBI REST API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as Service Principal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Programming Datasets using Tabular Object Model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Scaling with App-Owns-Data in Multi-tenant Scenarios</a:t>
            </a:r>
          </a:p>
        </p:txBody>
      </p:sp>
    </p:spTree>
    <p:extLst>
      <p:ext uri="{BB962C8B-B14F-4D97-AF65-F5344CB8AC3E}">
        <p14:creationId xmlns:p14="http://schemas.microsoft.com/office/powerpoint/2010/main" val="18780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6CE5-A883-4C73-BBA8-439ADA89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Tabular Object Model (TOM)?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ECE9C-31F1-4AE7-B188-7A03153B5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68656"/>
            <a:ext cx="11239464" cy="5399363"/>
          </a:xfrm>
        </p:spPr>
        <p:txBody>
          <a:bodyPr/>
          <a:lstStyle/>
          <a:p>
            <a:r>
              <a:rPr lang="en-US" dirty="0"/>
              <a:t>A new API for Power BI developers</a:t>
            </a:r>
          </a:p>
          <a:p>
            <a:pPr lvl="1"/>
            <a:r>
              <a:rPr lang="en-US" dirty="0"/>
              <a:t>Programming model built on XMLA Endpoint </a:t>
            </a:r>
          </a:p>
          <a:p>
            <a:pPr lvl="1"/>
            <a:r>
              <a:rPr lang="en-US" dirty="0"/>
              <a:t>.NET library with abstract layer over XMLA endpoint.</a:t>
            </a:r>
          </a:p>
          <a:p>
            <a:pPr lvl="1"/>
            <a:r>
              <a:rPr lang="en-US" dirty="0"/>
              <a:t>Requires Power BI datasets in a Premium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CAVEAT</a:t>
            </a:r>
            <a:r>
              <a:rPr lang="en-US" dirty="0"/>
              <a:t> – datasets modified with TOM cannot be downloaded as PBIX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961A24-1BEE-45AF-8748-2C7A4081B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8" y="3261817"/>
            <a:ext cx="844867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8738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FB38-C078-4AC6-AE6A-D18FAE8A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sz="4000" dirty="0"/>
              <a:t>TOM Object Hierarchy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2DBEB0-C525-48FC-B2A6-D990FF0E7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6" y="1150028"/>
            <a:ext cx="4705937" cy="511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604971-4D98-4F8E-B411-C87A1E434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41" y="1150028"/>
            <a:ext cx="4421122" cy="35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360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E4F2-D605-4253-916E-6BBC9A6B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must enable read/write access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D9AC20-72BB-49B5-AC76-AF193ED7F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3" y="1207392"/>
            <a:ext cx="8982584" cy="398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8840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2BBD-E092-4D18-9F05-00D94153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 Connection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8D9203-C359-4300-B2DE-BA96BBD3D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" y="1072527"/>
            <a:ext cx="5823798" cy="54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70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09E2-FC95-4886-BCE8-6D1331DC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 Programming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85D97-93EC-449C-9234-71B6C92D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3" y="1062900"/>
            <a:ext cx="9463218" cy="559405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21057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1785104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Programming Datasets with the PBI REST API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Programming Datasets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endParaRPr lang="en-US" dirty="0"/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Scaling with App-Owns-Data in Multi-tenant Scenarios</a:t>
            </a:r>
          </a:p>
        </p:txBody>
      </p:sp>
    </p:spTree>
    <p:extLst>
      <p:ext uri="{BB962C8B-B14F-4D97-AF65-F5344CB8AC3E}">
        <p14:creationId xmlns:p14="http://schemas.microsoft.com/office/powerpoint/2010/main" val="227685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B091-388A-4218-BAC1-DBDC2DA0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up to speed on TOM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B4294-9B8C-439B-9EE6-E0E7EA869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114132"/>
            <a:ext cx="11239464" cy="3693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https://www.powerbidevcamp.net/articles/programming-datasets-with-TOM/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38F65-14D3-4AE1-8BD9-E4697709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736066"/>
            <a:ext cx="9791343" cy="500402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15094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25702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Power BI Dataset Programming Overview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with the PBI REST API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as Service Principal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using Tabular Object Model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Scaling with App-Owns-Data in Multi-tenant Scenarios</a:t>
            </a:r>
          </a:p>
        </p:txBody>
      </p:sp>
    </p:spTree>
    <p:extLst>
      <p:ext uri="{BB962C8B-B14F-4D97-AF65-F5344CB8AC3E}">
        <p14:creationId xmlns:p14="http://schemas.microsoft.com/office/powerpoint/2010/main" val="129609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86BF5-DCCF-44B8-ACF9-8F2A0EC3D662}"/>
              </a:ext>
            </a:extLst>
          </p:cNvPr>
          <p:cNvSpPr/>
          <p:nvPr/>
        </p:nvSpPr>
        <p:spPr>
          <a:xfrm>
            <a:off x="882" y="0"/>
            <a:ext cx="12434711" cy="1684119"/>
          </a:xfrm>
          <a:prstGeom prst="rect">
            <a:avLst/>
          </a:prstGeom>
          <a:gradFill>
            <a:gsLst>
              <a:gs pos="0">
                <a:srgbClr val="FCE664"/>
              </a:gs>
              <a:gs pos="63000">
                <a:srgbClr val="F0B514"/>
              </a:gs>
              <a:gs pos="32000">
                <a:srgbClr val="F2C811"/>
              </a:gs>
              <a:gs pos="99000">
                <a:srgbClr val="EEA61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5D245C-7AD4-4F23-A267-4BF17F6B27DB}"/>
              </a:ext>
            </a:extLst>
          </p:cNvPr>
          <p:cNvGrpSpPr/>
          <p:nvPr/>
        </p:nvGrpSpPr>
        <p:grpSpPr>
          <a:xfrm>
            <a:off x="882" y="1798223"/>
            <a:ext cx="5422749" cy="4690180"/>
            <a:chOff x="-19327" y="1384917"/>
            <a:chExt cx="4871120" cy="4213072"/>
          </a:xfrm>
        </p:grpSpPr>
        <p:pic>
          <p:nvPicPr>
            <p:cNvPr id="18" name="Shape 689">
              <a:extLst>
                <a:ext uri="{FF2B5EF4-FFF2-40B4-BE49-F238E27FC236}">
                  <a16:creationId xmlns:a16="http://schemas.microsoft.com/office/drawing/2014/main" id="{DD32260E-558C-4834-99A7-7F2EB8AC677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7412" t="13485" r="4790" b="18875"/>
            <a:stretch/>
          </p:blipFill>
          <p:spPr>
            <a:xfrm>
              <a:off x="-19325" y="1384917"/>
              <a:ext cx="4871118" cy="4213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690">
              <a:extLst>
                <a:ext uri="{FF2B5EF4-FFF2-40B4-BE49-F238E27FC236}">
                  <a16:creationId xmlns:a16="http://schemas.microsoft.com/office/drawing/2014/main" id="{1DF0868F-EDFB-48C0-8765-78926780FE47}"/>
                </a:ext>
              </a:extLst>
            </p:cNvPr>
            <p:cNvSpPr/>
            <p:nvPr/>
          </p:nvSpPr>
          <p:spPr>
            <a:xfrm>
              <a:off x="-19327" y="1695545"/>
              <a:ext cx="4098756" cy="328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3246" tIns="46610" rIns="93246" bIns="46610" anchor="ctr" anchorCtr="0">
              <a:noAutofit/>
            </a:bodyPr>
            <a:lstStyle/>
            <a:p>
              <a:pPr algn="ctr"/>
              <a:endParaRPr sz="3672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" name="Shape 690">
              <a:extLst>
                <a:ext uri="{FF2B5EF4-FFF2-40B4-BE49-F238E27FC236}">
                  <a16:creationId xmlns:a16="http://schemas.microsoft.com/office/drawing/2014/main" id="{FB4B6084-77A7-4AFA-9E07-372EAB402BAB}"/>
                </a:ext>
              </a:extLst>
            </p:cNvPr>
            <p:cNvSpPr/>
            <p:nvPr/>
          </p:nvSpPr>
          <p:spPr>
            <a:xfrm>
              <a:off x="-19325" y="1688892"/>
              <a:ext cx="4098753" cy="329163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txBody>
            <a:bodyPr lIns="93246" tIns="46610" rIns="93246" bIns="46610" anchor="ctr" anchorCtr="0">
              <a:noAutofit/>
            </a:bodyPr>
            <a:lstStyle/>
            <a:p>
              <a:pPr algn="ctr"/>
              <a:endParaRPr sz="3672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7D8AE04-607C-42E0-A136-6A6396EF3D97}"/>
              </a:ext>
            </a:extLst>
          </p:cNvPr>
          <p:cNvSpPr txBox="1"/>
          <p:nvPr/>
        </p:nvSpPr>
        <p:spPr>
          <a:xfrm>
            <a:off x="10126440" y="11781"/>
            <a:ext cx="2234646" cy="124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43" dirty="0">
                <a:solidFill>
                  <a:srgbClr val="23303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AF339E-C6DA-4041-96DA-1B2FA1A4635F}"/>
              </a:ext>
            </a:extLst>
          </p:cNvPr>
          <p:cNvSpPr/>
          <p:nvPr/>
        </p:nvSpPr>
        <p:spPr>
          <a:xfrm>
            <a:off x="8711217" y="240158"/>
            <a:ext cx="1257108" cy="1016197"/>
          </a:xfrm>
          <a:custGeom>
            <a:avLst/>
            <a:gdLst>
              <a:gd name="connsiteX0" fmla="*/ 2281772 w 3943350"/>
              <a:gd name="connsiteY0" fmla="*/ 1487438 h 3423841"/>
              <a:gd name="connsiteX1" fmla="*/ 2449412 w 3943350"/>
              <a:gd name="connsiteY1" fmla="*/ 1651267 h 3423841"/>
              <a:gd name="connsiteX2" fmla="*/ 2448040 w 3943350"/>
              <a:gd name="connsiteY2" fmla="*/ 1657911 h 3423841"/>
              <a:gd name="connsiteX3" fmla="*/ 2449412 w 3943350"/>
              <a:gd name="connsiteY3" fmla="*/ 1657911 h 3423841"/>
              <a:gd name="connsiteX4" fmla="*/ 2449412 w 3943350"/>
              <a:gd name="connsiteY4" fmla="*/ 2593332 h 3423841"/>
              <a:gd name="connsiteX5" fmla="*/ 2449412 w 3943350"/>
              <a:gd name="connsiteY5" fmla="*/ 2605332 h 3423841"/>
              <a:gd name="connsiteX6" fmla="*/ 2446933 w 3943350"/>
              <a:gd name="connsiteY6" fmla="*/ 2605332 h 3423841"/>
              <a:gd name="connsiteX7" fmla="*/ 2436238 w 3943350"/>
              <a:gd name="connsiteY7" fmla="*/ 2657102 h 3423841"/>
              <a:gd name="connsiteX8" fmla="*/ 2281772 w 3943350"/>
              <a:gd name="connsiteY8" fmla="*/ 2757161 h 3423841"/>
              <a:gd name="connsiteX9" fmla="*/ 2127306 w 3943350"/>
              <a:gd name="connsiteY9" fmla="*/ 2657102 h 3423841"/>
              <a:gd name="connsiteX10" fmla="*/ 2116611 w 3943350"/>
              <a:gd name="connsiteY10" fmla="*/ 2605332 h 3423841"/>
              <a:gd name="connsiteX11" fmla="*/ 2114132 w 3943350"/>
              <a:gd name="connsiteY11" fmla="*/ 2605332 h 3423841"/>
              <a:gd name="connsiteX12" fmla="*/ 2114132 w 3943350"/>
              <a:gd name="connsiteY12" fmla="*/ 2593332 h 3423841"/>
              <a:gd name="connsiteX13" fmla="*/ 2114132 w 3943350"/>
              <a:gd name="connsiteY13" fmla="*/ 1657911 h 3423841"/>
              <a:gd name="connsiteX14" fmla="*/ 2115505 w 3943350"/>
              <a:gd name="connsiteY14" fmla="*/ 1657911 h 3423841"/>
              <a:gd name="connsiteX15" fmla="*/ 2114132 w 3943350"/>
              <a:gd name="connsiteY15" fmla="*/ 1651267 h 3423841"/>
              <a:gd name="connsiteX16" fmla="*/ 2281772 w 3943350"/>
              <a:gd name="connsiteY16" fmla="*/ 1487438 h 3423841"/>
              <a:gd name="connsiteX17" fmla="*/ 2900209 w 3943350"/>
              <a:gd name="connsiteY17" fmla="*/ 699485 h 3423841"/>
              <a:gd name="connsiteX18" fmla="*/ 3067849 w 3943350"/>
              <a:gd name="connsiteY18" fmla="*/ 863314 h 3423841"/>
              <a:gd name="connsiteX19" fmla="*/ 3066362 w 3943350"/>
              <a:gd name="connsiteY19" fmla="*/ 870511 h 3423841"/>
              <a:gd name="connsiteX20" fmla="*/ 3067849 w 3943350"/>
              <a:gd name="connsiteY20" fmla="*/ 870511 h 3423841"/>
              <a:gd name="connsiteX21" fmla="*/ 3067849 w 3943350"/>
              <a:gd name="connsiteY21" fmla="*/ 2605332 h 3423841"/>
              <a:gd name="connsiteX22" fmla="*/ 2900209 w 3943350"/>
              <a:gd name="connsiteY22" fmla="*/ 2769161 h 3423841"/>
              <a:gd name="connsiteX23" fmla="*/ 2732569 w 3943350"/>
              <a:gd name="connsiteY23" fmla="*/ 2605332 h 3423841"/>
              <a:gd name="connsiteX24" fmla="*/ 2732569 w 3943350"/>
              <a:gd name="connsiteY24" fmla="*/ 870511 h 3423841"/>
              <a:gd name="connsiteX25" fmla="*/ 2734056 w 3943350"/>
              <a:gd name="connsiteY25" fmla="*/ 870511 h 3423841"/>
              <a:gd name="connsiteX26" fmla="*/ 2732569 w 3943350"/>
              <a:gd name="connsiteY26" fmla="*/ 863314 h 3423841"/>
              <a:gd name="connsiteX27" fmla="*/ 2900209 w 3943350"/>
              <a:gd name="connsiteY27" fmla="*/ 699485 h 3423841"/>
              <a:gd name="connsiteX28" fmla="*/ 493682 w 3943350"/>
              <a:gd name="connsiteY28" fmla="*/ 0 h 3423841"/>
              <a:gd name="connsiteX29" fmla="*/ 3449668 w 3943350"/>
              <a:gd name="connsiteY29" fmla="*/ 0 h 3423841"/>
              <a:gd name="connsiteX30" fmla="*/ 3943350 w 3943350"/>
              <a:gd name="connsiteY30" fmla="*/ 493682 h 3423841"/>
              <a:gd name="connsiteX31" fmla="*/ 3943350 w 3943350"/>
              <a:gd name="connsiteY31" fmla="*/ 2011172 h 3423841"/>
              <a:gd name="connsiteX32" fmla="*/ 3449668 w 3943350"/>
              <a:gd name="connsiteY32" fmla="*/ 2504854 h 3423841"/>
              <a:gd name="connsiteX33" fmla="*/ 3318913 w 3943350"/>
              <a:gd name="connsiteY33" fmla="*/ 2504854 h 3423841"/>
              <a:gd name="connsiteX34" fmla="*/ 3318913 w 3943350"/>
              <a:gd name="connsiteY34" fmla="*/ 2179617 h 3423841"/>
              <a:gd name="connsiteX35" fmla="*/ 3397068 w 3943350"/>
              <a:gd name="connsiteY35" fmla="*/ 2179617 h 3423841"/>
              <a:gd name="connsiteX36" fmla="*/ 3612526 w 3943350"/>
              <a:gd name="connsiteY36" fmla="*/ 1964159 h 3423841"/>
              <a:gd name="connsiteX37" fmla="*/ 3612526 w 3943350"/>
              <a:gd name="connsiteY37" fmla="*/ 546282 h 3423841"/>
              <a:gd name="connsiteX38" fmla="*/ 3397068 w 3943350"/>
              <a:gd name="connsiteY38" fmla="*/ 330824 h 3423841"/>
              <a:gd name="connsiteX39" fmla="*/ 546282 w 3943350"/>
              <a:gd name="connsiteY39" fmla="*/ 330824 h 3423841"/>
              <a:gd name="connsiteX40" fmla="*/ 330824 w 3943350"/>
              <a:gd name="connsiteY40" fmla="*/ 546282 h 3423841"/>
              <a:gd name="connsiteX41" fmla="*/ 330824 w 3943350"/>
              <a:gd name="connsiteY41" fmla="*/ 1964159 h 3423841"/>
              <a:gd name="connsiteX42" fmla="*/ 502860 w 3943350"/>
              <a:gd name="connsiteY42" fmla="*/ 2175240 h 3423841"/>
              <a:gd name="connsiteX43" fmla="*/ 541027 w 3943350"/>
              <a:gd name="connsiteY43" fmla="*/ 2179087 h 3423841"/>
              <a:gd name="connsiteX44" fmla="*/ 541027 w 3943350"/>
              <a:gd name="connsiteY44" fmla="*/ 2180360 h 3423841"/>
              <a:gd name="connsiteX45" fmla="*/ 1235467 w 3943350"/>
              <a:gd name="connsiteY45" fmla="*/ 2180360 h 3423841"/>
              <a:gd name="connsiteX46" fmla="*/ 1235467 w 3943350"/>
              <a:gd name="connsiteY46" fmla="*/ 2168448 h 3423841"/>
              <a:gd name="connsiteX47" fmla="*/ 1236141 w 3943350"/>
              <a:gd name="connsiteY47" fmla="*/ 2168448 h 3423841"/>
              <a:gd name="connsiteX48" fmla="*/ 1236141 w 3943350"/>
              <a:gd name="connsiteY48" fmla="*/ 2843218 h 3423841"/>
              <a:gd name="connsiteX49" fmla="*/ 1511308 w 3943350"/>
              <a:gd name="connsiteY49" fmla="*/ 2568051 h 3423841"/>
              <a:gd name="connsiteX50" fmla="*/ 1511308 w 3943350"/>
              <a:gd name="connsiteY50" fmla="*/ 1386978 h 3423841"/>
              <a:gd name="connsiteX51" fmla="*/ 1511308 w 3943350"/>
              <a:gd name="connsiteY51" fmla="*/ 1386977 h 3423841"/>
              <a:gd name="connsiteX52" fmla="*/ 1524089 w 3943350"/>
              <a:gd name="connsiteY52" fmla="*/ 1323208 h 3423841"/>
              <a:gd name="connsiteX53" fmla="*/ 1673946 w 3943350"/>
              <a:gd name="connsiteY53" fmla="*/ 1223149 h 3423841"/>
              <a:gd name="connsiteX54" fmla="*/ 1836584 w 3943350"/>
              <a:gd name="connsiteY54" fmla="*/ 1386978 h 3423841"/>
              <a:gd name="connsiteX55" fmla="*/ 1836583 w 3943350"/>
              <a:gd name="connsiteY55" fmla="*/ 1386983 h 3423841"/>
              <a:gd name="connsiteX56" fmla="*/ 1836583 w 3943350"/>
              <a:gd name="connsiteY56" fmla="*/ 2617206 h 3423841"/>
              <a:gd name="connsiteX57" fmla="*/ 1837698 w 3943350"/>
              <a:gd name="connsiteY57" fmla="*/ 2620940 h 3423841"/>
              <a:gd name="connsiteX58" fmla="*/ 1836583 w 3943350"/>
              <a:gd name="connsiteY58" fmla="*/ 2632732 h 3423841"/>
              <a:gd name="connsiteX59" fmla="*/ 1836583 w 3943350"/>
              <a:gd name="connsiteY59" fmla="*/ 2636682 h 3423841"/>
              <a:gd name="connsiteX60" fmla="*/ 1836210 w 3943350"/>
              <a:gd name="connsiteY60" fmla="*/ 2636682 h 3423841"/>
              <a:gd name="connsiteX61" fmla="*/ 1831156 w 3943350"/>
              <a:gd name="connsiteY61" fmla="*/ 2690128 h 3423841"/>
              <a:gd name="connsiteX62" fmla="*/ 1799116 w 3943350"/>
              <a:gd name="connsiteY62" fmla="*/ 2751798 h 3423841"/>
              <a:gd name="connsiteX63" fmla="*/ 1782475 w 3943350"/>
              <a:gd name="connsiteY63" fmla="*/ 2766021 h 3423841"/>
              <a:gd name="connsiteX64" fmla="*/ 1784985 w 3943350"/>
              <a:gd name="connsiteY64" fmla="*/ 2768531 h 3423841"/>
              <a:gd name="connsiteX65" fmla="*/ 1195739 w 3943350"/>
              <a:gd name="connsiteY65" fmla="*/ 3357777 h 3423841"/>
              <a:gd name="connsiteX66" fmla="*/ 1186274 w 3943350"/>
              <a:gd name="connsiteY66" fmla="*/ 3372290 h 3423841"/>
              <a:gd name="connsiteX67" fmla="*/ 1169615 w 3943350"/>
              <a:gd name="connsiteY67" fmla="*/ 3383900 h 3423841"/>
              <a:gd name="connsiteX68" fmla="*/ 1163750 w 3943350"/>
              <a:gd name="connsiteY68" fmla="*/ 3389766 h 3423841"/>
              <a:gd name="connsiteX69" fmla="*/ 1162702 w 3943350"/>
              <a:gd name="connsiteY69" fmla="*/ 3388719 h 3423841"/>
              <a:gd name="connsiteX70" fmla="*/ 1132155 w 3943350"/>
              <a:gd name="connsiteY70" fmla="*/ 3410010 h 3423841"/>
              <a:gd name="connsiteX71" fmla="*/ 1065883 w 3943350"/>
              <a:gd name="connsiteY71" fmla="*/ 3423841 h 3423841"/>
              <a:gd name="connsiteX72" fmla="*/ 895625 w 3943350"/>
              <a:gd name="connsiteY72" fmla="*/ 3247835 h 3423841"/>
              <a:gd name="connsiteX73" fmla="*/ 900861 w 3943350"/>
              <a:gd name="connsiteY73" fmla="*/ 3221025 h 3423841"/>
              <a:gd name="connsiteX74" fmla="*/ 900861 w 3943350"/>
              <a:gd name="connsiteY74" fmla="*/ 2503729 h 3423841"/>
              <a:gd name="connsiteX75" fmla="*/ 792091 w 3943350"/>
              <a:gd name="connsiteY75" fmla="*/ 2503729 h 3423841"/>
              <a:gd name="connsiteX76" fmla="*/ 792091 w 3943350"/>
              <a:gd name="connsiteY76" fmla="*/ 2504854 h 3423841"/>
              <a:gd name="connsiteX77" fmla="*/ 493682 w 3943350"/>
              <a:gd name="connsiteY77" fmla="*/ 2504854 h 3423841"/>
              <a:gd name="connsiteX78" fmla="*/ 0 w 3943350"/>
              <a:gd name="connsiteY78" fmla="*/ 2011172 h 3423841"/>
              <a:gd name="connsiteX79" fmla="*/ 0 w 3943350"/>
              <a:gd name="connsiteY79" fmla="*/ 493682 h 3423841"/>
              <a:gd name="connsiteX80" fmla="*/ 493682 w 3943350"/>
              <a:gd name="connsiteY80" fmla="*/ 0 h 342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943350" h="3423841">
                <a:moveTo>
                  <a:pt x="2281772" y="1487438"/>
                </a:moveTo>
                <a:cubicBezTo>
                  <a:pt x="2374357" y="1487438"/>
                  <a:pt x="2449412" y="1560787"/>
                  <a:pt x="2449412" y="1651267"/>
                </a:cubicBezTo>
                <a:lnTo>
                  <a:pt x="2448040" y="1657911"/>
                </a:lnTo>
                <a:lnTo>
                  <a:pt x="2449412" y="1657911"/>
                </a:lnTo>
                <a:lnTo>
                  <a:pt x="2449412" y="2593332"/>
                </a:lnTo>
                <a:lnTo>
                  <a:pt x="2449412" y="2605332"/>
                </a:lnTo>
                <a:lnTo>
                  <a:pt x="2446933" y="2605332"/>
                </a:lnTo>
                <a:lnTo>
                  <a:pt x="2436238" y="2657102"/>
                </a:lnTo>
                <a:cubicBezTo>
                  <a:pt x="2410789" y="2715902"/>
                  <a:pt x="2351211" y="2757161"/>
                  <a:pt x="2281772" y="2757161"/>
                </a:cubicBezTo>
                <a:cubicBezTo>
                  <a:pt x="2212333" y="2757161"/>
                  <a:pt x="2152755" y="2715902"/>
                  <a:pt x="2127306" y="2657102"/>
                </a:cubicBezTo>
                <a:lnTo>
                  <a:pt x="2116611" y="2605332"/>
                </a:lnTo>
                <a:lnTo>
                  <a:pt x="2114132" y="2605332"/>
                </a:lnTo>
                <a:lnTo>
                  <a:pt x="2114132" y="2593332"/>
                </a:lnTo>
                <a:lnTo>
                  <a:pt x="2114132" y="1657911"/>
                </a:lnTo>
                <a:lnTo>
                  <a:pt x="2115505" y="1657911"/>
                </a:lnTo>
                <a:lnTo>
                  <a:pt x="2114132" y="1651267"/>
                </a:lnTo>
                <a:cubicBezTo>
                  <a:pt x="2114132" y="1560787"/>
                  <a:pt x="2189187" y="1487438"/>
                  <a:pt x="2281772" y="1487438"/>
                </a:cubicBezTo>
                <a:close/>
                <a:moveTo>
                  <a:pt x="2900209" y="699485"/>
                </a:moveTo>
                <a:cubicBezTo>
                  <a:pt x="2992794" y="699485"/>
                  <a:pt x="3067849" y="772834"/>
                  <a:pt x="3067849" y="863314"/>
                </a:cubicBezTo>
                <a:lnTo>
                  <a:pt x="3066362" y="870511"/>
                </a:lnTo>
                <a:lnTo>
                  <a:pt x="3067849" y="870511"/>
                </a:lnTo>
                <a:lnTo>
                  <a:pt x="3067849" y="2605332"/>
                </a:lnTo>
                <a:cubicBezTo>
                  <a:pt x="3067849" y="2695812"/>
                  <a:pt x="2992794" y="2769161"/>
                  <a:pt x="2900209" y="2769161"/>
                </a:cubicBezTo>
                <a:cubicBezTo>
                  <a:pt x="2807624" y="2769161"/>
                  <a:pt x="2732569" y="2695812"/>
                  <a:pt x="2732569" y="2605332"/>
                </a:cubicBezTo>
                <a:lnTo>
                  <a:pt x="2732569" y="870511"/>
                </a:lnTo>
                <a:lnTo>
                  <a:pt x="2734056" y="870511"/>
                </a:lnTo>
                <a:lnTo>
                  <a:pt x="2732569" y="863314"/>
                </a:lnTo>
                <a:cubicBezTo>
                  <a:pt x="2732569" y="772834"/>
                  <a:pt x="2807624" y="699485"/>
                  <a:pt x="2900209" y="699485"/>
                </a:cubicBezTo>
                <a:close/>
                <a:moveTo>
                  <a:pt x="493682" y="0"/>
                </a:moveTo>
                <a:lnTo>
                  <a:pt x="3449668" y="0"/>
                </a:lnTo>
                <a:cubicBezTo>
                  <a:pt x="3722321" y="0"/>
                  <a:pt x="3943350" y="221029"/>
                  <a:pt x="3943350" y="493682"/>
                </a:cubicBezTo>
                <a:lnTo>
                  <a:pt x="3943350" y="2011172"/>
                </a:lnTo>
                <a:cubicBezTo>
                  <a:pt x="3943350" y="2283825"/>
                  <a:pt x="3722321" y="2504854"/>
                  <a:pt x="3449668" y="2504854"/>
                </a:cubicBezTo>
                <a:lnTo>
                  <a:pt x="3318913" y="2504854"/>
                </a:lnTo>
                <a:lnTo>
                  <a:pt x="3318913" y="2179617"/>
                </a:lnTo>
                <a:lnTo>
                  <a:pt x="3397068" y="2179617"/>
                </a:lnTo>
                <a:cubicBezTo>
                  <a:pt x="3516062" y="2179617"/>
                  <a:pt x="3612526" y="2083153"/>
                  <a:pt x="3612526" y="1964159"/>
                </a:cubicBezTo>
                <a:lnTo>
                  <a:pt x="3612526" y="546282"/>
                </a:lnTo>
                <a:cubicBezTo>
                  <a:pt x="3612526" y="427288"/>
                  <a:pt x="3516062" y="330824"/>
                  <a:pt x="3397068" y="330824"/>
                </a:cubicBezTo>
                <a:lnTo>
                  <a:pt x="546282" y="330824"/>
                </a:lnTo>
                <a:cubicBezTo>
                  <a:pt x="427288" y="330824"/>
                  <a:pt x="330824" y="427288"/>
                  <a:pt x="330824" y="546282"/>
                </a:cubicBezTo>
                <a:lnTo>
                  <a:pt x="330824" y="1964159"/>
                </a:lnTo>
                <a:cubicBezTo>
                  <a:pt x="330824" y="2068279"/>
                  <a:pt x="404679" y="2155149"/>
                  <a:pt x="502860" y="2175240"/>
                </a:cubicBezTo>
                <a:lnTo>
                  <a:pt x="541027" y="2179087"/>
                </a:lnTo>
                <a:lnTo>
                  <a:pt x="541027" y="2180360"/>
                </a:lnTo>
                <a:lnTo>
                  <a:pt x="1235467" y="2180360"/>
                </a:lnTo>
                <a:lnTo>
                  <a:pt x="1235467" y="2168448"/>
                </a:lnTo>
                <a:lnTo>
                  <a:pt x="1236141" y="2168448"/>
                </a:lnTo>
                <a:lnTo>
                  <a:pt x="1236141" y="2843218"/>
                </a:lnTo>
                <a:lnTo>
                  <a:pt x="1511308" y="2568051"/>
                </a:lnTo>
                <a:lnTo>
                  <a:pt x="1511308" y="1386978"/>
                </a:lnTo>
                <a:lnTo>
                  <a:pt x="1511308" y="1386977"/>
                </a:lnTo>
                <a:lnTo>
                  <a:pt x="1524089" y="1323208"/>
                </a:lnTo>
                <a:cubicBezTo>
                  <a:pt x="1548779" y="1264408"/>
                  <a:pt x="1606580" y="1223149"/>
                  <a:pt x="1673946" y="1223149"/>
                </a:cubicBezTo>
                <a:cubicBezTo>
                  <a:pt x="1763768" y="1223149"/>
                  <a:pt x="1836584" y="1296498"/>
                  <a:pt x="1836584" y="1386978"/>
                </a:cubicBezTo>
                <a:lnTo>
                  <a:pt x="1836583" y="1386983"/>
                </a:lnTo>
                <a:lnTo>
                  <a:pt x="1836583" y="2617206"/>
                </a:lnTo>
                <a:lnTo>
                  <a:pt x="1837698" y="2620940"/>
                </a:lnTo>
                <a:lnTo>
                  <a:pt x="1836583" y="2632732"/>
                </a:lnTo>
                <a:lnTo>
                  <a:pt x="1836583" y="2636682"/>
                </a:lnTo>
                <a:lnTo>
                  <a:pt x="1836210" y="2636682"/>
                </a:lnTo>
                <a:lnTo>
                  <a:pt x="1831156" y="2690128"/>
                </a:lnTo>
                <a:cubicBezTo>
                  <a:pt x="1824314" y="2713337"/>
                  <a:pt x="1813255" y="2734108"/>
                  <a:pt x="1799116" y="2751798"/>
                </a:cubicBezTo>
                <a:lnTo>
                  <a:pt x="1782475" y="2766021"/>
                </a:lnTo>
                <a:lnTo>
                  <a:pt x="1784985" y="2768531"/>
                </a:lnTo>
                <a:lnTo>
                  <a:pt x="1195739" y="3357777"/>
                </a:lnTo>
                <a:lnTo>
                  <a:pt x="1186274" y="3372290"/>
                </a:lnTo>
                <a:lnTo>
                  <a:pt x="1169615" y="3383900"/>
                </a:lnTo>
                <a:lnTo>
                  <a:pt x="1163750" y="3389766"/>
                </a:lnTo>
                <a:lnTo>
                  <a:pt x="1162702" y="3388719"/>
                </a:lnTo>
                <a:lnTo>
                  <a:pt x="1132155" y="3410010"/>
                </a:lnTo>
                <a:cubicBezTo>
                  <a:pt x="1111786" y="3418916"/>
                  <a:pt x="1089391" y="3423841"/>
                  <a:pt x="1065883" y="3423841"/>
                </a:cubicBezTo>
                <a:cubicBezTo>
                  <a:pt x="971852" y="3423841"/>
                  <a:pt x="895625" y="3345040"/>
                  <a:pt x="895625" y="3247835"/>
                </a:cubicBezTo>
                <a:lnTo>
                  <a:pt x="900861" y="3221025"/>
                </a:lnTo>
                <a:lnTo>
                  <a:pt x="900861" y="2503729"/>
                </a:lnTo>
                <a:lnTo>
                  <a:pt x="792091" y="2503729"/>
                </a:lnTo>
                <a:lnTo>
                  <a:pt x="792091" y="2504854"/>
                </a:lnTo>
                <a:lnTo>
                  <a:pt x="493682" y="2504854"/>
                </a:lnTo>
                <a:cubicBezTo>
                  <a:pt x="221029" y="2504854"/>
                  <a:pt x="0" y="2283825"/>
                  <a:pt x="0" y="2011172"/>
                </a:cubicBezTo>
                <a:lnTo>
                  <a:pt x="0" y="493682"/>
                </a:lnTo>
                <a:cubicBezTo>
                  <a:pt x="0" y="221029"/>
                  <a:pt x="221029" y="0"/>
                  <a:pt x="493682" y="0"/>
                </a:cubicBezTo>
                <a:close/>
              </a:path>
            </a:pathLst>
          </a:custGeom>
          <a:solidFill>
            <a:srgbClr val="23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04ED04-5DE5-4465-A7A9-9D7D0175649E}"/>
              </a:ext>
            </a:extLst>
          </p:cNvPr>
          <p:cNvGrpSpPr/>
          <p:nvPr/>
        </p:nvGrpSpPr>
        <p:grpSpPr>
          <a:xfrm>
            <a:off x="311749" y="200878"/>
            <a:ext cx="3720699" cy="414353"/>
            <a:chOff x="304799" y="196957"/>
            <a:chExt cx="3648075" cy="406265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2B4E6B-C6D1-48C6-BEBB-3ABADB9527ED}"/>
                </a:ext>
              </a:extLst>
            </p:cNvPr>
            <p:cNvSpPr/>
            <p:nvPr/>
          </p:nvSpPr>
          <p:spPr>
            <a:xfrm>
              <a:off x="304799" y="235471"/>
              <a:ext cx="322235" cy="322790"/>
            </a:xfrm>
            <a:custGeom>
              <a:avLst/>
              <a:gdLst>
                <a:gd name="connsiteX0" fmla="*/ 257556 w 486156"/>
                <a:gd name="connsiteY0" fmla="*/ 258393 h 486993"/>
                <a:gd name="connsiteX1" fmla="*/ 486156 w 486156"/>
                <a:gd name="connsiteY1" fmla="*/ 258393 h 486993"/>
                <a:gd name="connsiteX2" fmla="*/ 486156 w 486156"/>
                <a:gd name="connsiteY2" fmla="*/ 486993 h 486993"/>
                <a:gd name="connsiteX3" fmla="*/ 257556 w 486156"/>
                <a:gd name="connsiteY3" fmla="*/ 486993 h 486993"/>
                <a:gd name="connsiteX4" fmla="*/ 0 w 486156"/>
                <a:gd name="connsiteY4" fmla="*/ 258393 h 486993"/>
                <a:gd name="connsiteX5" fmla="*/ 228600 w 486156"/>
                <a:gd name="connsiteY5" fmla="*/ 258393 h 486993"/>
                <a:gd name="connsiteX6" fmla="*/ 228600 w 486156"/>
                <a:gd name="connsiteY6" fmla="*/ 486993 h 486993"/>
                <a:gd name="connsiteX7" fmla="*/ 0 w 486156"/>
                <a:gd name="connsiteY7" fmla="*/ 486993 h 486993"/>
                <a:gd name="connsiteX8" fmla="*/ 257556 w 486156"/>
                <a:gd name="connsiteY8" fmla="*/ 0 h 486993"/>
                <a:gd name="connsiteX9" fmla="*/ 486156 w 486156"/>
                <a:gd name="connsiteY9" fmla="*/ 0 h 486993"/>
                <a:gd name="connsiteX10" fmla="*/ 486156 w 486156"/>
                <a:gd name="connsiteY10" fmla="*/ 228600 h 486993"/>
                <a:gd name="connsiteX11" fmla="*/ 257556 w 486156"/>
                <a:gd name="connsiteY11" fmla="*/ 228600 h 486993"/>
                <a:gd name="connsiteX12" fmla="*/ 0 w 486156"/>
                <a:gd name="connsiteY12" fmla="*/ 0 h 486993"/>
                <a:gd name="connsiteX13" fmla="*/ 228600 w 486156"/>
                <a:gd name="connsiteY13" fmla="*/ 0 h 486993"/>
                <a:gd name="connsiteX14" fmla="*/ 228600 w 486156"/>
                <a:gd name="connsiteY14" fmla="*/ 228600 h 486993"/>
                <a:gd name="connsiteX15" fmla="*/ 0 w 486156"/>
                <a:gd name="connsiteY15" fmla="*/ 228600 h 48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6156" h="486993">
                  <a:moveTo>
                    <a:pt x="257556" y="258393"/>
                  </a:moveTo>
                  <a:lnTo>
                    <a:pt x="486156" y="258393"/>
                  </a:lnTo>
                  <a:lnTo>
                    <a:pt x="486156" y="486993"/>
                  </a:lnTo>
                  <a:lnTo>
                    <a:pt x="257556" y="486993"/>
                  </a:lnTo>
                  <a:close/>
                  <a:moveTo>
                    <a:pt x="0" y="258393"/>
                  </a:moveTo>
                  <a:lnTo>
                    <a:pt x="228600" y="258393"/>
                  </a:lnTo>
                  <a:lnTo>
                    <a:pt x="228600" y="486993"/>
                  </a:lnTo>
                  <a:lnTo>
                    <a:pt x="0" y="486993"/>
                  </a:lnTo>
                  <a:close/>
                  <a:moveTo>
                    <a:pt x="257556" y="0"/>
                  </a:moveTo>
                  <a:lnTo>
                    <a:pt x="486156" y="0"/>
                  </a:lnTo>
                  <a:lnTo>
                    <a:pt x="486156" y="228600"/>
                  </a:lnTo>
                  <a:lnTo>
                    <a:pt x="257556" y="228600"/>
                  </a:lnTo>
                  <a:close/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4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88FE1C-D4FF-45C9-A593-487AAF7EE7DF}"/>
                </a:ext>
              </a:extLst>
            </p:cNvPr>
            <p:cNvGrpSpPr/>
            <p:nvPr/>
          </p:nvGrpSpPr>
          <p:grpSpPr>
            <a:xfrm>
              <a:off x="657225" y="196957"/>
              <a:ext cx="3295649" cy="406265"/>
              <a:chOff x="657225" y="196957"/>
              <a:chExt cx="3295649" cy="40626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30E347-7758-475E-B49C-A7F93B557CA3}"/>
                  </a:ext>
                </a:extLst>
              </p:cNvPr>
              <p:cNvSpPr txBox="1"/>
              <p:nvPr/>
            </p:nvSpPr>
            <p:spPr>
              <a:xfrm>
                <a:off x="657225" y="196957"/>
                <a:ext cx="3295649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40" b="1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Microsoft      Power BI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3E0C3C7-5B89-4A2C-9FD9-625D76AF5638}"/>
                  </a:ext>
                </a:extLst>
              </p:cNvPr>
              <p:cNvCxnSpPr/>
              <p:nvPr/>
            </p:nvCxnSpPr>
            <p:spPr>
              <a:xfrm>
                <a:off x="2066925" y="235471"/>
                <a:ext cx="0" cy="3227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72704C9-6A25-4DE5-A78B-A250E259FE1B}"/>
              </a:ext>
            </a:extLst>
          </p:cNvPr>
          <p:cNvSpPr txBox="1"/>
          <p:nvPr/>
        </p:nvSpPr>
        <p:spPr>
          <a:xfrm>
            <a:off x="4868737" y="2666117"/>
            <a:ext cx="7259273" cy="22070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31" b="1" dirty="0">
                <a:latin typeface="Segoe UI Semibold" charset="0"/>
                <a:ea typeface="Segoe UI Semibold" charset="0"/>
                <a:cs typeface="Segoe UI Semibold" charset="0"/>
              </a:rPr>
              <a:t>App-Owns-Data Starter Kit</a:t>
            </a:r>
            <a:endParaRPr lang="en-US" sz="6119" b="1" dirty="0"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71F32DF-CB10-4D35-AA28-B52B0BE871A1}"/>
              </a:ext>
            </a:extLst>
          </p:cNvPr>
          <p:cNvSpPr txBox="1">
            <a:spLocks/>
          </p:cNvSpPr>
          <p:nvPr/>
        </p:nvSpPr>
        <p:spPr>
          <a:xfrm>
            <a:off x="5423630" y="5230298"/>
            <a:ext cx="4173347" cy="859857"/>
          </a:xfrm>
          <a:prstGeom prst="rect">
            <a:avLst/>
          </a:prstGeom>
        </p:spPr>
        <p:txBody>
          <a:bodyPr vert="horz" lIns="93260" tIns="46630" rIns="93260" bIns="4663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56" dirty="0"/>
              <a:t>Ted Pattison</a:t>
            </a:r>
            <a:br>
              <a:rPr lang="en-US" sz="2856" dirty="0"/>
            </a:br>
            <a:r>
              <a:rPr lang="en-US" sz="1428" dirty="0"/>
              <a:t>Power BI Customer Advisory Team (PBICAT)</a:t>
            </a:r>
          </a:p>
        </p:txBody>
      </p:sp>
    </p:spTree>
    <p:extLst>
      <p:ext uri="{BB962C8B-B14F-4D97-AF65-F5344CB8AC3E}">
        <p14:creationId xmlns:p14="http://schemas.microsoft.com/office/powerpoint/2010/main" val="3173862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on GitHub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48" y="1011198"/>
            <a:ext cx="11239464" cy="5232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https://github.com/PowerBiDevCamp/App-Owns-Data-Starter-Kit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F7BED-1BA3-47EE-8048-39FEA3CC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4" y="1661904"/>
            <a:ext cx="9550841" cy="50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5835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398631" y="2798270"/>
            <a:ext cx="5833940" cy="3480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053302"/>
          </a:xfrm>
        </p:spPr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829299" y="3279862"/>
            <a:ext cx="509498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402772" y="3279862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6068291" y="3897804"/>
            <a:ext cx="2377892" cy="18035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388364" y="4302203"/>
            <a:ext cx="1863798" cy="501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388364" y="5035357"/>
            <a:ext cx="1863798" cy="501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667725" y="4380581"/>
            <a:ext cx="2050410" cy="344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08733" y="4051477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639658" y="5148801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252162" y="4552929"/>
            <a:ext cx="415563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3125945" y="3522009"/>
            <a:ext cx="1340787" cy="794824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15" y="4544705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8211" y="3991281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320263" y="4806839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419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40135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B149B-50AF-4E0B-B6F4-C8F5AF31B9D2}"/>
              </a:ext>
            </a:extLst>
          </p:cNvPr>
          <p:cNvGrpSpPr/>
          <p:nvPr/>
        </p:nvGrpSpPr>
        <p:grpSpPr>
          <a:xfrm>
            <a:off x="1070264" y="3115120"/>
            <a:ext cx="7502236" cy="3214294"/>
            <a:chOff x="924791" y="2710139"/>
            <a:chExt cx="8541327" cy="36594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91E529-45FB-4587-8BF4-73FCD0A16086}"/>
                </a:ext>
              </a:extLst>
            </p:cNvPr>
            <p:cNvSpPr/>
            <p:nvPr/>
          </p:nvSpPr>
          <p:spPr bwMode="auto">
            <a:xfrm>
              <a:off x="924791" y="2710139"/>
              <a:ext cx="8541327" cy="3659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F5C08E-168B-4AC6-8BE2-849301CF77BB}"/>
                </a:ext>
              </a:extLst>
            </p:cNvPr>
            <p:cNvGrpSpPr/>
            <p:nvPr/>
          </p:nvGrpSpPr>
          <p:grpSpPr>
            <a:xfrm>
              <a:off x="1100258" y="2899062"/>
              <a:ext cx="8109095" cy="3276463"/>
              <a:chOff x="277616" y="1527666"/>
              <a:chExt cx="11262617" cy="496203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6E794B6-F65B-4A6D-A752-6F65593E0F4A}"/>
                  </a:ext>
                </a:extLst>
              </p:cNvPr>
              <p:cNvSpPr/>
              <p:nvPr/>
            </p:nvSpPr>
            <p:spPr>
              <a:xfrm>
                <a:off x="4433938" y="1527666"/>
                <a:ext cx="3104040" cy="1149288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Arial Black" panose="020B0A04020102020204" pitchFamily="34" charset="0"/>
                  </a:rPr>
                  <a:t>AppOwnsDataAdmin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DD70440-8042-4677-94A8-7ED1DFF9CC39}"/>
                  </a:ext>
                </a:extLst>
              </p:cNvPr>
              <p:cNvGrpSpPr/>
              <p:nvPr/>
            </p:nvGrpSpPr>
            <p:grpSpPr>
              <a:xfrm>
                <a:off x="7681500" y="2676954"/>
                <a:ext cx="3858733" cy="1693049"/>
                <a:chOff x="7776839" y="1735951"/>
                <a:chExt cx="3858733" cy="1693049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85EA9BD-5888-47CA-AC2D-6064A3B5227E}"/>
                    </a:ext>
                  </a:extLst>
                </p:cNvPr>
                <p:cNvSpPr/>
                <p:nvPr/>
              </p:nvSpPr>
              <p:spPr>
                <a:xfrm>
                  <a:off x="8531532" y="2439323"/>
                  <a:ext cx="3104040" cy="989677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Power BI REST API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7118FE-572C-4BBC-B09B-577463904EA5}"/>
                    </a:ext>
                  </a:extLst>
                </p:cNvPr>
                <p:cNvCxnSpPr/>
                <p:nvPr/>
              </p:nvCxnSpPr>
              <p:spPr>
                <a:xfrm>
                  <a:off x="7776839" y="1735951"/>
                  <a:ext cx="648070" cy="65916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85F67ED-D310-4AD1-9D0D-129E0DC0C9A7}"/>
                  </a:ext>
                </a:extLst>
              </p:cNvPr>
              <p:cNvGrpSpPr/>
              <p:nvPr/>
            </p:nvGrpSpPr>
            <p:grpSpPr>
              <a:xfrm>
                <a:off x="4829455" y="2816040"/>
                <a:ext cx="2246045" cy="1768874"/>
                <a:chOff x="4939497" y="1875037"/>
                <a:chExt cx="2246045" cy="1768874"/>
              </a:xfrm>
            </p:grpSpPr>
            <p:sp>
              <p:nvSpPr>
                <p:cNvPr id="6" name="Flowchart: Magnetic Disk 5">
                  <a:extLst>
                    <a:ext uri="{FF2B5EF4-FFF2-40B4-BE49-F238E27FC236}">
                      <a16:creationId xmlns:a16="http://schemas.microsoft.com/office/drawing/2014/main" id="{5DC72B79-5F80-4A3B-8295-0F7D97C3705A}"/>
                    </a:ext>
                  </a:extLst>
                </p:cNvPr>
                <p:cNvSpPr/>
                <p:nvPr/>
              </p:nvSpPr>
              <p:spPr>
                <a:xfrm>
                  <a:off x="4939497" y="2494624"/>
                  <a:ext cx="2246045" cy="1149287"/>
                </a:xfrm>
                <a:prstGeom prst="flowChartMagneticDisk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AppOwnsDataDB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EACD6DB-53A8-4DF9-B8F5-DC634E87F4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1875038"/>
                  <a:ext cx="0" cy="52008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274303F-3851-43CE-9265-4316BD911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875037"/>
                  <a:ext cx="0" cy="520083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655DFB2-0736-4F2A-92A5-DEBDACF08E59}"/>
                  </a:ext>
                </a:extLst>
              </p:cNvPr>
              <p:cNvGrpSpPr/>
              <p:nvPr/>
            </p:nvGrpSpPr>
            <p:grpSpPr>
              <a:xfrm>
                <a:off x="277616" y="4581739"/>
                <a:ext cx="8051954" cy="1907961"/>
                <a:chOff x="372955" y="3643911"/>
                <a:chExt cx="8051954" cy="190796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8CB3C36-9934-40C4-99A2-E5EEC6404608}"/>
                    </a:ext>
                  </a:extLst>
                </p:cNvPr>
                <p:cNvSpPr/>
                <p:nvPr/>
              </p:nvSpPr>
              <p:spPr>
                <a:xfrm>
                  <a:off x="4472958" y="4402584"/>
                  <a:ext cx="3104040" cy="1149288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AppOwnsDataWebAPI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47480CB-EE2C-453B-B7C0-CCC8D6CCD565}"/>
                    </a:ext>
                  </a:extLst>
                </p:cNvPr>
                <p:cNvSpPr/>
                <p:nvPr/>
              </p:nvSpPr>
              <p:spPr>
                <a:xfrm>
                  <a:off x="372955" y="4402584"/>
                  <a:ext cx="3104040" cy="114928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AppOwnsDataClient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44C6C57-B1F6-4F97-B940-80D846FB4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3758583"/>
                  <a:ext cx="0" cy="52008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8FDF14D-09C3-433D-9833-E93BCECEB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3758582"/>
                  <a:ext cx="0" cy="520083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4777AF5-79C4-467C-A992-E36676F0A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59118" y="3643911"/>
                  <a:ext cx="765791" cy="72686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711A943-701C-4E45-92CF-823F71A12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4233" y="4977228"/>
                  <a:ext cx="656207" cy="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D2ABE-31BE-4B89-93F5-EF14A2D2F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461939"/>
          </a:xfrm>
        </p:spPr>
        <p:txBody>
          <a:bodyPr/>
          <a:lstStyle/>
          <a:p>
            <a:r>
              <a:rPr lang="en-US" sz="2000" b="1" dirty="0"/>
              <a:t>AppOwnsDataAdmin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administrative app to create tenants and manage user permissions.</a:t>
            </a:r>
          </a:p>
          <a:p>
            <a:r>
              <a:rPr lang="en-US" sz="2000" b="1" dirty="0"/>
              <a:t>AppOwnsDataClient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customer-facing SPA used to view and author reports.</a:t>
            </a:r>
          </a:p>
          <a:p>
            <a:r>
              <a:rPr lang="en-US" sz="2000" b="1" dirty="0"/>
              <a:t>AppOwnsDataWebApi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custom Web API used by the AppOwnsDataClient application.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723534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Embedding and Multi-tenancy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for each customer</a:t>
            </a:r>
          </a:p>
          <a:p>
            <a:pPr lvl="1"/>
            <a:endParaRPr lang="en-US" dirty="0"/>
          </a:p>
          <a:p>
            <a:r>
              <a:rPr lang="en-US" dirty="0"/>
              <a:t>Provisioning a new customer tenant</a:t>
            </a:r>
          </a:p>
          <a:p>
            <a:pPr lvl="1"/>
            <a:r>
              <a:rPr lang="en-US" dirty="0"/>
              <a:t>create a Power BI workspace</a:t>
            </a:r>
          </a:p>
          <a:p>
            <a:pPr lvl="1"/>
            <a:r>
              <a:rPr lang="en-US" dirty="0"/>
              <a:t>assign workspace to a dedicated capacity</a:t>
            </a:r>
          </a:p>
          <a:p>
            <a:pPr lvl="1"/>
            <a:r>
              <a:rPr lang="en-US" dirty="0"/>
              <a:t>import PBIX files</a:t>
            </a:r>
          </a:p>
          <a:p>
            <a:pPr lvl="1"/>
            <a:r>
              <a:rPr lang="en-US" dirty="0"/>
              <a:t>patch datasource credentials</a:t>
            </a:r>
          </a:p>
          <a:p>
            <a:pPr lvl="1"/>
            <a:r>
              <a:rPr lang="en-US" dirty="0"/>
              <a:t>start dataset refresh operations</a:t>
            </a:r>
          </a:p>
          <a:p>
            <a:pPr lvl="1"/>
            <a:r>
              <a:rPr lang="en-US" dirty="0"/>
              <a:t>create and bind gateway datasources</a:t>
            </a:r>
          </a:p>
        </p:txBody>
      </p:sp>
    </p:spTree>
    <p:extLst>
      <p:ext uri="{BB962C8B-B14F-4D97-AF65-F5344CB8AC3E}">
        <p14:creationId xmlns:p14="http://schemas.microsoft.com/office/powerpoint/2010/main" val="35919174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5EA9BD-5888-47CA-AC2D-6064A3B5227E}"/>
              </a:ext>
            </a:extLst>
          </p:cNvPr>
          <p:cNvSpPr/>
          <p:nvPr/>
        </p:nvSpPr>
        <p:spPr>
          <a:xfrm>
            <a:off x="9110910" y="1773067"/>
            <a:ext cx="2867793" cy="117216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latin typeface="Arial Black" panose="020B0A04020102020204" pitchFamily="34" charset="0"/>
              </a:rPr>
              <a:t>Power BI REST 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CB3C36-9934-40C4-99A2-E5EEC6404608}"/>
              </a:ext>
            </a:extLst>
          </p:cNvPr>
          <p:cNvSpPr/>
          <p:nvPr/>
        </p:nvSpPr>
        <p:spPr>
          <a:xfrm>
            <a:off x="4700567" y="1773067"/>
            <a:ext cx="2867793" cy="117216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7480CB-EE2C-453B-B7C0-CCC8D6CCD565}"/>
              </a:ext>
            </a:extLst>
          </p:cNvPr>
          <p:cNvSpPr/>
          <p:nvPr/>
        </p:nvSpPr>
        <p:spPr>
          <a:xfrm>
            <a:off x="218933" y="1773067"/>
            <a:ext cx="2867793" cy="117216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777AF5-79C4-467C-A992-E36676F0AC5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568360" y="2359150"/>
            <a:ext cx="15425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1A943-701C-4E45-92CF-823F71A12B9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086726" y="2359150"/>
            <a:ext cx="16138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Architecture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F1D51E-7C7B-460F-B9E1-A86BF45BD1EF}"/>
              </a:ext>
            </a:extLst>
          </p:cNvPr>
          <p:cNvSpPr/>
          <p:nvPr/>
        </p:nvSpPr>
        <p:spPr>
          <a:xfrm>
            <a:off x="5188472" y="3653054"/>
            <a:ext cx="2100622" cy="1172166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FEDBF5-91B1-46B1-BC38-3FCDDF8A9383}"/>
              </a:ext>
            </a:extLst>
          </p:cNvPr>
          <p:cNvCxnSpPr>
            <a:cxnSpLocks/>
          </p:cNvCxnSpPr>
          <p:nvPr/>
        </p:nvCxnSpPr>
        <p:spPr>
          <a:xfrm>
            <a:off x="6176349" y="3027409"/>
            <a:ext cx="0" cy="530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D5424C-0921-4F0D-A507-4E92DCE7688E}"/>
              </a:ext>
            </a:extLst>
          </p:cNvPr>
          <p:cNvCxnSpPr>
            <a:cxnSpLocks/>
          </p:cNvCxnSpPr>
          <p:nvPr/>
        </p:nvCxnSpPr>
        <p:spPr>
          <a:xfrm>
            <a:off x="6322730" y="3027408"/>
            <a:ext cx="0" cy="53043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66DC70C-E4D2-4EEA-9992-F36B14573E89}"/>
              </a:ext>
            </a:extLst>
          </p:cNvPr>
          <p:cNvSpPr/>
          <p:nvPr/>
        </p:nvSpPr>
        <p:spPr>
          <a:xfrm>
            <a:off x="3388144" y="2001500"/>
            <a:ext cx="1082296" cy="715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tx1"/>
                </a:solidFill>
              </a:rPr>
              <a:t>Azure AD Client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184FB9-C7D9-43F4-AF39-DA21D9538668}"/>
              </a:ext>
            </a:extLst>
          </p:cNvPr>
          <p:cNvSpPr/>
          <p:nvPr/>
        </p:nvSpPr>
        <p:spPr>
          <a:xfrm>
            <a:off x="7798486" y="2001500"/>
            <a:ext cx="1082296" cy="715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tx1"/>
                </a:solidFill>
              </a:rPr>
              <a:t>Azure AD Service App</a:t>
            </a:r>
          </a:p>
        </p:txBody>
      </p:sp>
    </p:spTree>
    <p:extLst>
      <p:ext uri="{BB962C8B-B14F-4D97-AF65-F5344CB8AC3E}">
        <p14:creationId xmlns:p14="http://schemas.microsoft.com/office/powerpoint/2010/main" val="426918276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F57-FDF8-4F08-9B3E-3C47DAF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-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3452-72D6-4491-BCE7-B312ABB71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guidance and starter code for the following tasks</a:t>
            </a:r>
          </a:p>
          <a:p>
            <a:pPr lvl="1"/>
            <a:r>
              <a:rPr lang="en-US" dirty="0"/>
              <a:t>Onboarding new customer tenants</a:t>
            </a:r>
          </a:p>
          <a:p>
            <a:pPr lvl="1"/>
            <a:r>
              <a:rPr lang="en-US" dirty="0"/>
              <a:t>Managing user permissions</a:t>
            </a:r>
          </a:p>
          <a:p>
            <a:pPr lvl="1"/>
            <a:r>
              <a:rPr lang="en-US" dirty="0"/>
              <a:t>Implementing the customer-facing client as a Single Page Application (SPA)</a:t>
            </a:r>
          </a:p>
          <a:p>
            <a:pPr lvl="1"/>
            <a:r>
              <a:rPr lang="en-US" dirty="0"/>
              <a:t>Creating a custom telemetry layer to log user activity </a:t>
            </a:r>
          </a:p>
          <a:p>
            <a:pPr lvl="1"/>
            <a:r>
              <a:rPr lang="en-US" dirty="0"/>
              <a:t>Monitoring user actions such as viewing, editing, and creating reports</a:t>
            </a:r>
          </a:p>
          <a:p>
            <a:pPr lvl="1"/>
            <a:r>
              <a:rPr lang="en-US" dirty="0"/>
              <a:t>Monitoring the performance of report loading and report rendering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271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427553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574D1-A809-4DC0-8BD3-43A96C2D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5" y="1906591"/>
            <a:ext cx="9430628" cy="4826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F55A-3C03-47E2-8674-7455D3B431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AppOwsDataUsageReporting.pbix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BADCA-E375-4FBC-9B21-4DEE960FD3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3" y="1318184"/>
            <a:ext cx="10536970" cy="3846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38190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2DBA-F0F8-4A12-A816-62036081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Report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6A0AF-2D4A-4BE6-9403-7DA9DFB5CC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3" y="1179962"/>
            <a:ext cx="11230158" cy="4195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94802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25702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Power BI Dataset Programming Overview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with the PBI REST API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as Service Principal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Programming Datasets using Tabular Object Model</a:t>
            </a:r>
          </a:p>
          <a:p>
            <a:pPr marL="466298" indent="-466298">
              <a:buFont typeface="Wingdings" panose="05000000000000000000" pitchFamily="2" charset="2"/>
              <a:buChar char="ü"/>
            </a:pPr>
            <a:r>
              <a:rPr lang="en-US" dirty="0"/>
              <a:t>Scaling with App-Owns-Data in Multi-tenant Scenarios</a:t>
            </a:r>
          </a:p>
        </p:txBody>
      </p:sp>
    </p:spTree>
    <p:extLst>
      <p:ext uri="{BB962C8B-B14F-4D97-AF65-F5344CB8AC3E}">
        <p14:creationId xmlns:p14="http://schemas.microsoft.com/office/powerpoint/2010/main" val="207292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F376-7C3E-4548-AFE7-C949997A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43" y="485481"/>
            <a:ext cx="11018520" cy="387798"/>
          </a:xfrm>
        </p:spPr>
        <p:txBody>
          <a:bodyPr/>
          <a:lstStyle/>
          <a:p>
            <a:r>
              <a:rPr lang="en-US" dirty="0" err="1"/>
              <a:t>TokenManager</a:t>
            </a:r>
            <a:r>
              <a:rPr lang="en-US" dirty="0"/>
              <a:t> class implements authentication flows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D6D6B-257F-4EAC-B535-856BB246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2" y="1210028"/>
            <a:ext cx="2647328" cy="3390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0F557C-2E07-46E5-81D2-C180C208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47" y="1210028"/>
            <a:ext cx="7774716" cy="397471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45F5FE-2CA2-46AE-906C-FBF4F5E6682A}"/>
              </a:ext>
            </a:extLst>
          </p:cNvPr>
          <p:cNvCxnSpPr>
            <a:cxnSpLocks/>
          </p:cNvCxnSpPr>
          <p:nvPr/>
        </p:nvCxnSpPr>
        <p:spPr>
          <a:xfrm>
            <a:off x="2593138" y="3618134"/>
            <a:ext cx="100790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2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40D1-221A-49D0-A148-A0BBB3C6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- Delegated Permission Scopes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5D4A5-D8AA-4EA4-BCF9-F32EE7FD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3" y="1457799"/>
            <a:ext cx="6160631" cy="481421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D59287-FBDD-459C-8B44-9743B9B7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368621"/>
            <a:ext cx="3933825" cy="50387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281067-5B8B-43B4-9C70-B71BB99F59FE}"/>
              </a:ext>
            </a:extLst>
          </p:cNvPr>
          <p:cNvCxnSpPr>
            <a:cxnSpLocks/>
          </p:cNvCxnSpPr>
          <p:nvPr/>
        </p:nvCxnSpPr>
        <p:spPr>
          <a:xfrm>
            <a:off x="3966673" y="4560815"/>
            <a:ext cx="100790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32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BC8C-FEB9-4C3F-B1C9-BDF05836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5" y="466302"/>
            <a:ext cx="11237870" cy="830997"/>
          </a:xfrm>
        </p:spPr>
        <p:txBody>
          <a:bodyPr/>
          <a:lstStyle/>
          <a:p>
            <a:r>
              <a:rPr lang="en-US" sz="3600" dirty="0"/>
              <a:t>Calling Directly to the Power BI Service API</a:t>
            </a:r>
            <a:br>
              <a:rPr lang="en-US" dirty="0"/>
            </a:br>
            <a:r>
              <a:rPr lang="en-US" sz="2400" dirty="0">
                <a:solidFill>
                  <a:schemeClr val="accent2"/>
                </a:solidFill>
              </a:rPr>
              <a:t>This is a sample of C# code that does not use the Power BI .NET SDK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4D4B8-1861-4C17-A033-B5F4A34B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0" y="1529327"/>
            <a:ext cx="8053490" cy="3210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BEC6CC-21CE-4459-BA82-3A267810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6" y="4968373"/>
            <a:ext cx="3513867" cy="17874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1C27986-75D7-4063-B267-DD1324145C1C}"/>
              </a:ext>
            </a:extLst>
          </p:cNvPr>
          <p:cNvGrpSpPr/>
          <p:nvPr/>
        </p:nvGrpSpPr>
        <p:grpSpPr>
          <a:xfrm>
            <a:off x="4488410" y="5240383"/>
            <a:ext cx="4677082" cy="1243471"/>
            <a:chOff x="3411984" y="4648200"/>
            <a:chExt cx="4677575" cy="12436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3033D8-4E97-4C43-B505-3074B21AE8F2}"/>
                </a:ext>
              </a:extLst>
            </p:cNvPr>
            <p:cNvSpPr/>
            <p:nvPr/>
          </p:nvSpPr>
          <p:spPr>
            <a:xfrm>
              <a:off x="3411984" y="4648200"/>
              <a:ext cx="2442125" cy="12435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Your C# Code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3C33A7-6025-4D71-B1FC-16FC572F9A67}"/>
                </a:ext>
              </a:extLst>
            </p:cNvPr>
            <p:cNvSpPr/>
            <p:nvPr/>
          </p:nvSpPr>
          <p:spPr>
            <a:xfrm>
              <a:off x="6553200" y="4648200"/>
              <a:ext cx="1536359" cy="1243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Power BI</a:t>
              </a:r>
            </a:p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Service API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BC70D99-3D1F-41AB-A72C-BFC3AE33855E}"/>
                </a:ext>
              </a:extLst>
            </p:cNvPr>
            <p:cNvSpPr/>
            <p:nvPr/>
          </p:nvSpPr>
          <p:spPr>
            <a:xfrm>
              <a:off x="3564618" y="5008209"/>
              <a:ext cx="2145013" cy="68104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tx1"/>
                  </a:solidFill>
                </a:rPr>
                <a:t>Executing HTTP Requests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tx1"/>
                  </a:solidFill>
                </a:rPr>
                <a:t>Capturing HTTP Responses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918" dirty="0">
                  <a:solidFill>
                    <a:schemeClr val="tx1"/>
                  </a:solidFill>
                </a:rPr>
                <a:t>Serializing/Deserializing JSON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9CC9AF3-15F9-4E1A-ADDF-31213B3429D2}"/>
                </a:ext>
              </a:extLst>
            </p:cNvPr>
            <p:cNvCxnSpPr/>
            <p:nvPr/>
          </p:nvCxnSpPr>
          <p:spPr>
            <a:xfrm>
              <a:off x="5506611" y="5243700"/>
              <a:ext cx="1339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8DFB007-AA25-48D3-AFED-7E9B3D7E2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611" y="5440219"/>
              <a:ext cx="12210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15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590-4F0C-49E2-8EC6-83F94F3F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Power BI .NET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760B-6942-4B4B-A558-1A59C57D2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243471"/>
            <a:ext cx="11239789" cy="14157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48" dirty="0"/>
              <a:t>Developing without the Power BI .NET SDK</a:t>
            </a:r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r>
              <a:rPr lang="en-US" sz="2448" dirty="0"/>
              <a:t>Developing with the Power BI .NET SDK</a:t>
            </a:r>
          </a:p>
          <a:p>
            <a:endParaRPr lang="en-US" sz="2448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BA63C2-6F52-4428-87F6-CDA83C551775}"/>
              </a:ext>
            </a:extLst>
          </p:cNvPr>
          <p:cNvGrpSpPr/>
          <p:nvPr/>
        </p:nvGrpSpPr>
        <p:grpSpPr>
          <a:xfrm>
            <a:off x="891296" y="1761005"/>
            <a:ext cx="6332660" cy="1648545"/>
            <a:chOff x="838200" y="2092909"/>
            <a:chExt cx="5325862" cy="13161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57F283-31FC-4795-9921-FE412115338D}"/>
                </a:ext>
              </a:extLst>
            </p:cNvPr>
            <p:cNvSpPr/>
            <p:nvPr/>
          </p:nvSpPr>
          <p:spPr>
            <a:xfrm>
              <a:off x="838200" y="2092909"/>
              <a:ext cx="2438399" cy="13161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Your C# 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8A309-F9F9-4816-85A4-D3667D537A28}"/>
                </a:ext>
              </a:extLst>
            </p:cNvPr>
            <p:cNvSpPr/>
            <p:nvPr/>
          </p:nvSpPr>
          <p:spPr>
            <a:xfrm>
              <a:off x="3886200" y="2092910"/>
              <a:ext cx="2277862" cy="13161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Power BI</a:t>
              </a:r>
            </a:p>
            <a:p>
              <a:pPr algn="ctr"/>
              <a:r>
                <a:rPr lang="en-US" sz="1632" dirty="0">
                  <a:solidFill>
                    <a:schemeClr val="tx1"/>
                  </a:solidFill>
                </a:rPr>
                <a:t>Service 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FC2FBBF-9072-4A64-9563-E4515034C480}"/>
                </a:ext>
              </a:extLst>
            </p:cNvPr>
            <p:cNvSpPr/>
            <p:nvPr/>
          </p:nvSpPr>
          <p:spPr>
            <a:xfrm>
              <a:off x="990601" y="2473910"/>
              <a:ext cx="2141740" cy="72075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Executing HTTP Requests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Capturing HTTP Responses</a:t>
              </a:r>
            </a:p>
            <a:p>
              <a:pPr marL="174862" indent="-174862">
                <a:buFont typeface="Arial" panose="020B0604020202020204" pitchFamily="34" charset="0"/>
                <a:buChar char="•"/>
              </a:pPr>
              <a:r>
                <a:rPr lang="en-US" sz="1071" dirty="0">
                  <a:solidFill>
                    <a:schemeClr val="tx1"/>
                  </a:solidFill>
                </a:rPr>
                <a:t>Serializing/Deserializing JSON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58F27F-EA4B-4CE1-8767-565C33BB5BED}"/>
                </a:ext>
              </a:extLst>
            </p:cNvPr>
            <p:cNvCxnSpPr/>
            <p:nvPr/>
          </p:nvCxnSpPr>
          <p:spPr>
            <a:xfrm>
              <a:off x="2929631" y="2723132"/>
              <a:ext cx="13375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7C5FE5-261B-4694-8E99-8F54E0971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631" y="2931110"/>
              <a:ext cx="12192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D7997D-70D3-4637-8463-D75E171EA01E}"/>
              </a:ext>
            </a:extLst>
          </p:cNvPr>
          <p:cNvGrpSpPr/>
          <p:nvPr/>
        </p:nvGrpSpPr>
        <p:grpSpPr>
          <a:xfrm>
            <a:off x="891297" y="4339508"/>
            <a:ext cx="11073724" cy="2321402"/>
            <a:chOff x="891297" y="4339508"/>
            <a:chExt cx="11073724" cy="23214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428934-DC4F-40E7-93A2-ED1353C98D32}"/>
                </a:ext>
              </a:extLst>
            </p:cNvPr>
            <p:cNvGrpSpPr/>
            <p:nvPr/>
          </p:nvGrpSpPr>
          <p:grpSpPr>
            <a:xfrm>
              <a:off x="891297" y="4339508"/>
              <a:ext cx="6295074" cy="2321402"/>
              <a:chOff x="838199" y="4389506"/>
              <a:chExt cx="5325863" cy="18130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7DE4A2-0A67-4002-BB48-335FD874739F}"/>
                  </a:ext>
                </a:extLst>
              </p:cNvPr>
              <p:cNvSpPr/>
              <p:nvPr/>
            </p:nvSpPr>
            <p:spPr>
              <a:xfrm>
                <a:off x="838200" y="4886455"/>
                <a:ext cx="2438399" cy="131610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632" dirty="0">
                    <a:solidFill>
                      <a:schemeClr val="tx1"/>
                    </a:solidFill>
                  </a:rPr>
                  <a:t>Power BI .NET SDK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28E0E9-D2AE-4E2F-9EFA-21CBCD46DA9C}"/>
                  </a:ext>
                </a:extLst>
              </p:cNvPr>
              <p:cNvSpPr/>
              <p:nvPr/>
            </p:nvSpPr>
            <p:spPr>
              <a:xfrm>
                <a:off x="3886200" y="4389506"/>
                <a:ext cx="2277862" cy="18130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32" dirty="0">
                    <a:solidFill>
                      <a:schemeClr val="tx1"/>
                    </a:solidFill>
                  </a:rPr>
                  <a:t>Power BI</a:t>
                </a:r>
              </a:p>
              <a:p>
                <a:pPr algn="ctr"/>
                <a:r>
                  <a:rPr lang="en-US" sz="1632" dirty="0">
                    <a:solidFill>
                      <a:schemeClr val="tx1"/>
                    </a:solidFill>
                  </a:rPr>
                  <a:t>Service API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299CEA6-DEA3-4A5A-B52D-CDA27B912123}"/>
                  </a:ext>
                </a:extLst>
              </p:cNvPr>
              <p:cNvSpPr/>
              <p:nvPr/>
            </p:nvSpPr>
            <p:spPr>
              <a:xfrm>
                <a:off x="990600" y="5065157"/>
                <a:ext cx="2141740" cy="72075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4862" indent="-174862">
                  <a:buFont typeface="Arial" panose="020B0604020202020204" pitchFamily="34" charset="0"/>
                  <a:buChar char="•"/>
                </a:pPr>
                <a:r>
                  <a:rPr lang="en-US" sz="1071" dirty="0">
                    <a:solidFill>
                      <a:schemeClr val="tx1"/>
                    </a:solidFill>
                  </a:rPr>
                  <a:t>Executing HTTP Requests</a:t>
                </a:r>
              </a:p>
              <a:p>
                <a:pPr marL="174862" indent="-174862">
                  <a:buFont typeface="Arial" panose="020B0604020202020204" pitchFamily="34" charset="0"/>
                  <a:buChar char="•"/>
                </a:pPr>
                <a:r>
                  <a:rPr lang="en-US" sz="1071" dirty="0">
                    <a:solidFill>
                      <a:schemeClr val="tx1"/>
                    </a:solidFill>
                  </a:rPr>
                  <a:t>Capturing HTTP Responses</a:t>
                </a:r>
              </a:p>
              <a:p>
                <a:pPr marL="174862" indent="-174862">
                  <a:buFont typeface="Arial" panose="020B0604020202020204" pitchFamily="34" charset="0"/>
                  <a:buChar char="•"/>
                </a:pPr>
                <a:r>
                  <a:rPr lang="en-US" sz="1071" dirty="0">
                    <a:solidFill>
                      <a:schemeClr val="tx1"/>
                    </a:solidFill>
                  </a:rPr>
                  <a:t>Serializing/Deserializing JSON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2C98ABB-9817-47E9-9315-844F7CFF1A47}"/>
                  </a:ext>
                </a:extLst>
              </p:cNvPr>
              <p:cNvCxnSpPr/>
              <p:nvPr/>
            </p:nvCxnSpPr>
            <p:spPr>
              <a:xfrm>
                <a:off x="2929631" y="5314379"/>
                <a:ext cx="133756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E0F4C89-6438-4E59-966B-21CEB185BE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9631" y="5522357"/>
                <a:ext cx="12192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8F7A12-3E79-4039-A539-EBB1BB191E25}"/>
                  </a:ext>
                </a:extLst>
              </p:cNvPr>
              <p:cNvSpPr/>
              <p:nvPr/>
            </p:nvSpPr>
            <p:spPr>
              <a:xfrm>
                <a:off x="838199" y="4389506"/>
                <a:ext cx="2438399" cy="400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32" dirty="0">
                    <a:solidFill>
                      <a:schemeClr val="tx1"/>
                    </a:solidFill>
                  </a:rPr>
                  <a:t>Your C# Code</a:t>
                </a:r>
              </a:p>
            </p:txBody>
          </p:sp>
        </p:grp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C56D070A-0C0B-4C45-9C40-08A8892D766D}"/>
                </a:ext>
              </a:extLst>
            </p:cNvPr>
            <p:cNvSpPr/>
            <p:nvPr/>
          </p:nvSpPr>
          <p:spPr>
            <a:xfrm>
              <a:off x="1979335" y="4825645"/>
              <a:ext cx="727154" cy="3994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B15E928-BC33-4A70-916E-5F96AB2C2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15" t="13273" r="4550" b="54913"/>
            <a:stretch/>
          </p:blipFill>
          <p:spPr>
            <a:xfrm>
              <a:off x="7477055" y="4339508"/>
              <a:ext cx="4487966" cy="654362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A05E5D4-DAFC-4768-BD37-4A95B732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055" y="1759721"/>
            <a:ext cx="4487966" cy="1789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41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an Instance of PowerBIClient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PowerBIClient object serves as top-level object</a:t>
            </a:r>
          </a:p>
          <a:p>
            <a:pPr lvl="1"/>
            <a:r>
              <a:rPr lang="en-US"/>
              <a:t>Used to execute calls against Power BI Service</a:t>
            </a:r>
          </a:p>
          <a:p>
            <a:pPr lvl="1"/>
            <a:r>
              <a:rPr lang="en-US"/>
              <a:t>Initialized with function to retrieve AAD access token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11" y="2984856"/>
            <a:ext cx="7805861" cy="33859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60654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6050</TotalTime>
  <Words>1080</Words>
  <Application>Microsoft Office PowerPoint</Application>
  <PresentationFormat>Custom</PresentationFormat>
  <Paragraphs>251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Black</vt:lpstr>
      <vt:lpstr>Lato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Setting Datasource Credentials with the Power BI REST API</vt:lpstr>
      <vt:lpstr>Agenda</vt:lpstr>
      <vt:lpstr>Welcome to Power BI Dev Camp</vt:lpstr>
      <vt:lpstr>TokenManager class implements authentication flows</vt:lpstr>
      <vt:lpstr>Power BI - Delegated Permission Scopes</vt:lpstr>
      <vt:lpstr>Calling Directly to the Power BI Service API This is a sample of C# code that does not use the Power BI .NET SDK</vt:lpstr>
      <vt:lpstr>Power BI .NET SDK</vt:lpstr>
      <vt:lpstr>Initializing an Instance of PowerBIClient</vt:lpstr>
      <vt:lpstr>User APIs versus Admin APIs</vt:lpstr>
      <vt:lpstr>User API versus Admin API</vt:lpstr>
      <vt:lpstr>Creating and Managing Workspaces</vt:lpstr>
      <vt:lpstr>Importing PBIX Files</vt:lpstr>
      <vt:lpstr>Updating a SQL connection string for a dataset</vt:lpstr>
      <vt:lpstr>Patching SQL Datasource Credentials</vt:lpstr>
      <vt:lpstr>Samples Data for Tenant Provisioning</vt:lpstr>
      <vt:lpstr>Tenant Provisioning Example</vt:lpstr>
      <vt:lpstr>Agenda</vt:lpstr>
      <vt:lpstr>App-only Access Control</vt:lpstr>
      <vt:lpstr>Setting Up for App-Owns-Data – Part 1</vt:lpstr>
      <vt:lpstr>Setting Up for App-Owns-Data – Part 2</vt:lpstr>
      <vt:lpstr>Setting Up for App-Owns-Data – Part 3</vt:lpstr>
      <vt:lpstr>Calling the Power BI REST API as Service Principal</vt:lpstr>
      <vt:lpstr>Agenda</vt:lpstr>
      <vt:lpstr>What is the Tabular Object Model (TOM)?</vt:lpstr>
      <vt:lpstr>TOM Object Hierarchy</vt:lpstr>
      <vt:lpstr>You must enable read/write access</vt:lpstr>
      <vt:lpstr>Workspace Connection</vt:lpstr>
      <vt:lpstr>TOM Programming Samples</vt:lpstr>
      <vt:lpstr>Getting up to speed on TOM</vt:lpstr>
      <vt:lpstr>Agenda</vt:lpstr>
      <vt:lpstr>PowerPoint Presentation</vt:lpstr>
      <vt:lpstr>App-Owns-Data Starter Kit on GitHub</vt:lpstr>
      <vt:lpstr>Customer Tenants in App-Owns-Data Embedding</vt:lpstr>
      <vt:lpstr>Designing a Multi-tenant Environment</vt:lpstr>
      <vt:lpstr>Solution Architecture</vt:lpstr>
      <vt:lpstr>App-Owns-Data Embedding and Multi-tenancy</vt:lpstr>
      <vt:lpstr>Web API Architecture</vt:lpstr>
      <vt:lpstr>App-Owns-Data Starter Kit - Value Proposition</vt:lpstr>
      <vt:lpstr>AppOwsDataUsageReporting.pbix</vt:lpstr>
      <vt:lpstr>Monitor Report Performance</vt:lpstr>
      <vt:lpstr>Summary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134</cp:revision>
  <cp:lastPrinted>2019-05-02T20:11:39Z</cp:lastPrinted>
  <dcterms:created xsi:type="dcterms:W3CDTF">2018-09-21T01:16:59Z</dcterms:created>
  <dcterms:modified xsi:type="dcterms:W3CDTF">2023-03-29T00:11:14Z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