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25"/>
  </p:notesMasterIdLst>
  <p:handoutMasterIdLst>
    <p:handoutMasterId r:id="rId26"/>
  </p:handoutMasterIdLst>
  <p:sldIdLst>
    <p:sldId id="4474" r:id="rId5"/>
    <p:sldId id="2076138638" r:id="rId6"/>
    <p:sldId id="2076138576" r:id="rId7"/>
    <p:sldId id="265" r:id="rId8"/>
    <p:sldId id="260" r:id="rId9"/>
    <p:sldId id="259" r:id="rId10"/>
    <p:sldId id="262" r:id="rId11"/>
    <p:sldId id="2076138641" r:id="rId12"/>
    <p:sldId id="2076138639" r:id="rId13"/>
    <p:sldId id="2076138643" r:id="rId14"/>
    <p:sldId id="2076138642" r:id="rId15"/>
    <p:sldId id="2076138644" r:id="rId16"/>
    <p:sldId id="2076138645" r:id="rId17"/>
    <p:sldId id="2076138646" r:id="rId18"/>
    <p:sldId id="2076138647" r:id="rId19"/>
    <p:sldId id="2076138648" r:id="rId20"/>
    <p:sldId id="263" r:id="rId21"/>
    <p:sldId id="261" r:id="rId22"/>
    <p:sldId id="2076138640" r:id="rId23"/>
    <p:sldId id="4505" r:id="rId24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3E3AFE-E7D3-4736-AC9A-2E10E2120881}">
          <p14:sldIdLst>
            <p14:sldId id="4474"/>
            <p14:sldId id="2076138638"/>
            <p14:sldId id="2076138576"/>
            <p14:sldId id="265"/>
            <p14:sldId id="260"/>
            <p14:sldId id="259"/>
            <p14:sldId id="262"/>
            <p14:sldId id="2076138641"/>
            <p14:sldId id="2076138639"/>
            <p14:sldId id="2076138643"/>
            <p14:sldId id="2076138642"/>
            <p14:sldId id="2076138644"/>
            <p14:sldId id="2076138645"/>
            <p14:sldId id="2076138646"/>
            <p14:sldId id="2076138647"/>
            <p14:sldId id="2076138648"/>
            <p14:sldId id="263"/>
            <p14:sldId id="261"/>
            <p14:sldId id="2076138640"/>
            <p14:sldId id="4505"/>
          </p14:sldIdLst>
        </p14:section>
        <p14:section name="Default Section" id="{D27B6955-1FB6-4076-9C17-1FF2C29DC57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680000"/>
    <a:srgbClr val="E60000"/>
    <a:srgbClr val="F3F2F1"/>
    <a:srgbClr val="FFFDF7"/>
    <a:srgbClr val="FFF6DD"/>
    <a:srgbClr val="00B050"/>
    <a:srgbClr val="B7970A"/>
    <a:srgbClr val="002267"/>
    <a:srgbClr val="82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3912" autoAdjust="0"/>
  </p:normalViewPr>
  <p:slideViewPr>
    <p:cSldViewPr snapToGrid="0">
      <p:cViewPr varScale="1">
        <p:scale>
          <a:sx n="78" d="100"/>
          <a:sy n="78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9" d="100"/>
        <a:sy n="109" d="100"/>
      </p:scale>
      <p:origin x="0" y="-3096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12/15/2022 12:23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922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1721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7295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5539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404853"/>
            <a:ext cx="9823498" cy="1514261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436475" cy="1536970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Demo Time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6698"/>
            <a:ext cx="12436475" cy="5447827"/>
          </a:xfrm>
          <a:prstGeom prst="rect">
            <a:avLst/>
          </a:prstGeom>
          <a:noFill/>
        </p:spPr>
        <p:txBody>
          <a:bodyPr lIns="0" tIns="0" rIns="0" bIns="182880" anchor="ctr" anchorCtr="0">
            <a:noAutofit/>
          </a:bodyPr>
          <a:lstStyle>
            <a:lvl1pPr algn="ctr">
              <a:defRPr sz="5400" strike="noStrike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 (replace this)</a:t>
            </a:r>
          </a:p>
        </p:txBody>
      </p:sp>
    </p:spTree>
    <p:extLst>
      <p:ext uri="{BB962C8B-B14F-4D97-AF65-F5344CB8AC3E}">
        <p14:creationId xmlns:p14="http://schemas.microsoft.com/office/powerpoint/2010/main" val="1081890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77" r:id="rId2"/>
    <p:sldLayoutId id="2147484572" r:id="rId3"/>
    <p:sldLayoutId id="2147484553" r:id="rId4"/>
    <p:sldLayoutId id="2147484576" r:id="rId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owerBiDevCamp/PowerBiQuickCreateDem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xpi7youCNI" TargetMode="External"/><Relationship Id="rId2" Type="http://schemas.openxmlformats.org/officeDocument/2006/relationships/hyperlink" Target="https://www.powerbidevcamp.net/sessions/session2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javascript/api/powerbi/powerbi-client/quickcreate.quickcreate" TargetMode="External"/><Relationship Id="rId2" Type="http://schemas.openxmlformats.org/officeDocument/2006/relationships/hyperlink" Target="https://learn.microsoft.com/en-us/javascript/api/overview/powerbi/embed-quick-repor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.microsoft.com/en-us/javascript/api/powerbi/powerbi-models/iquickcreateconfigur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8C15-654E-048B-5C00-7D6BD7C4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Create Supports User-Owns-Data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2B8FB-AF31-CC34-6CE2-0C9E0B9DEC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777683"/>
          </a:xfrm>
        </p:spPr>
        <p:txBody>
          <a:bodyPr/>
          <a:lstStyle/>
          <a:p>
            <a:r>
              <a:rPr lang="en-US" dirty="0"/>
              <a:t>Developer must create Azure AD application </a:t>
            </a:r>
          </a:p>
          <a:p>
            <a:pPr lvl="1"/>
            <a:r>
              <a:rPr lang="en-US" dirty="0"/>
              <a:t>Application can authenticate user as SPA using client-side code in browser</a:t>
            </a:r>
          </a:p>
          <a:p>
            <a:pPr lvl="1"/>
            <a:r>
              <a:rPr lang="en-US" dirty="0"/>
              <a:t>Application can authenticate user with server-side code with authorization grant flow</a:t>
            </a:r>
          </a:p>
          <a:p>
            <a:pPr lvl="1"/>
            <a:endParaRPr lang="en-US" dirty="0"/>
          </a:p>
          <a:p>
            <a:r>
              <a:rPr lang="en-US" dirty="0"/>
              <a:t>Application must acquire Azure AD access token for current user</a:t>
            </a:r>
          </a:p>
          <a:p>
            <a:pPr lvl="1"/>
            <a:r>
              <a:rPr lang="en-US" dirty="0"/>
              <a:t>Use a Microsoft authentication library such as </a:t>
            </a:r>
            <a:r>
              <a:rPr lang="en-US" b="1" dirty="0">
                <a:solidFill>
                  <a:srgbClr val="680000"/>
                </a:solidFill>
              </a:rPr>
              <a:t>msal-browser.js</a:t>
            </a:r>
          </a:p>
          <a:p>
            <a:pPr lvl="1"/>
            <a:r>
              <a:rPr lang="en-US" dirty="0"/>
              <a:t>User permissions: </a:t>
            </a:r>
            <a:r>
              <a:rPr lang="en-US" sz="1800" b="1" dirty="0" err="1">
                <a:solidFill>
                  <a:srgbClr val="680000"/>
                </a:solidFill>
              </a:rPr>
              <a:t>Content.Create</a:t>
            </a:r>
            <a:r>
              <a:rPr lang="en-US" sz="1800" dirty="0"/>
              <a:t>, </a:t>
            </a:r>
            <a:r>
              <a:rPr lang="en-US" sz="1800" b="1" dirty="0" err="1">
                <a:solidFill>
                  <a:srgbClr val="680000"/>
                </a:solidFill>
              </a:rPr>
              <a:t>Dataset.ReadWrite.All</a:t>
            </a:r>
            <a:r>
              <a:rPr lang="en-US" sz="1800" dirty="0"/>
              <a:t>, </a:t>
            </a:r>
            <a:r>
              <a:rPr lang="en-US" sz="1800" b="1" dirty="0" err="1">
                <a:solidFill>
                  <a:srgbClr val="680000"/>
                </a:solidFill>
              </a:rPr>
              <a:t>Report.Read.All</a:t>
            </a:r>
            <a:r>
              <a:rPr lang="en-US" sz="1800" dirty="0"/>
              <a:t> &amp; </a:t>
            </a:r>
            <a:r>
              <a:rPr lang="en-US" sz="1800" b="1" dirty="0" err="1">
                <a:solidFill>
                  <a:srgbClr val="680000"/>
                </a:solidFill>
              </a:rPr>
              <a:t>Workspace.Read.All</a:t>
            </a:r>
            <a:endParaRPr lang="en-US" b="1" dirty="0">
              <a:solidFill>
                <a:srgbClr val="6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0596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B414-4A4D-E6BE-50DB-467AF5E7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IQuickCreateConfiguration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521B-9AB4-756A-38CC-F0FD2B906F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32010"/>
          </a:xfrm>
        </p:spPr>
        <p:txBody>
          <a:bodyPr/>
          <a:lstStyle/>
          <a:p>
            <a:r>
              <a:rPr lang="en-US" dirty="0"/>
              <a:t>QuickCreate programming based on </a:t>
            </a:r>
            <a:r>
              <a:rPr lang="en-US" sz="1800" b="1" dirty="0" err="1">
                <a:solidFill>
                  <a:srgbClr val="920000"/>
                </a:solidFill>
              </a:rPr>
              <a:t>IQuickCreateConfiguration</a:t>
            </a:r>
            <a:endParaRPr lang="en-US" b="1" dirty="0">
              <a:solidFill>
                <a:srgbClr val="92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define the type of dataset to create using </a:t>
            </a:r>
            <a:r>
              <a:rPr lang="en-US" sz="1800" b="1" dirty="0" err="1">
                <a:solidFill>
                  <a:srgbClr val="920000"/>
                </a:solidFill>
              </a:rPr>
              <a:t>IDatasetCreateConfiguration</a:t>
            </a:r>
            <a:endParaRPr lang="en-US" b="1" dirty="0">
              <a:solidFill>
                <a:srgbClr val="92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You can pass a schema and data for dataset using </a:t>
            </a:r>
            <a:r>
              <a:rPr lang="en-US" sz="1800" b="1" dirty="0" err="1">
                <a:solidFill>
                  <a:srgbClr val="920000"/>
                </a:solidFill>
              </a:rPr>
              <a:t>IDataTable</a:t>
            </a:r>
            <a:endParaRPr lang="en-US" b="1" dirty="0">
              <a:solidFill>
                <a:srgbClr val="92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6AC0F8-B756-57B0-F0E2-9C3175B18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86" y="1769394"/>
            <a:ext cx="4150519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FF8DAD-A26F-3255-ADB3-B93D5489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80" y="4223162"/>
            <a:ext cx="5207794" cy="106441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66ECEE-7C15-7B61-4E12-557428C8B923}"/>
              </a:ext>
            </a:extLst>
          </p:cNvPr>
          <p:cNvGrpSpPr/>
          <p:nvPr/>
        </p:nvGrpSpPr>
        <p:grpSpPr>
          <a:xfrm>
            <a:off x="851162" y="5909666"/>
            <a:ext cx="7721517" cy="682453"/>
            <a:chOff x="851162" y="5909666"/>
            <a:chExt cx="7721517" cy="6824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1C52AE-74B9-2F8F-5B0B-D4FE4CE6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162" y="5909666"/>
              <a:ext cx="2364581" cy="6715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A0E55F-C5D8-A919-EC51-13A1B168A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2470" y="5920606"/>
              <a:ext cx="2514600" cy="6715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93485CA-ED00-750C-FC99-063EBC953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2360" y="5939349"/>
              <a:ext cx="2550319" cy="628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38819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C506-1014-6787-E4E1-F43FC313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dataset without a data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D0F04-C688-459B-584F-0C3421E24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28" y="1229852"/>
            <a:ext cx="7800975" cy="541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01499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EC33-F9E3-6B1B-9B8A-C77C31E2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dataset using Power Query M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DC3F4-F40F-50C9-A013-CB961A33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86" y="1420287"/>
            <a:ext cx="9006683" cy="449873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279B015-6FA5-E9FE-B646-810C9E01083B}"/>
              </a:ext>
            </a:extLst>
          </p:cNvPr>
          <p:cNvGrpSpPr/>
          <p:nvPr/>
        </p:nvGrpSpPr>
        <p:grpSpPr>
          <a:xfrm>
            <a:off x="7009530" y="2585883"/>
            <a:ext cx="5261127" cy="2492294"/>
            <a:chOff x="7009530" y="2585883"/>
            <a:chExt cx="5261127" cy="249229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B6042FE-F77C-FCF3-0190-0C28B58A4D1E}"/>
                </a:ext>
              </a:extLst>
            </p:cNvPr>
            <p:cNvGrpSpPr/>
            <p:nvPr/>
          </p:nvGrpSpPr>
          <p:grpSpPr>
            <a:xfrm>
              <a:off x="7009530" y="3116826"/>
              <a:ext cx="5261127" cy="1961351"/>
              <a:chOff x="6419596" y="2310581"/>
              <a:chExt cx="5507944" cy="205336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4389A78-80C4-7EDD-B2BB-A61306E1AF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37979"/>
              <a:stretch/>
            </p:blipFill>
            <p:spPr>
              <a:xfrm>
                <a:off x="6430500" y="2634021"/>
                <a:ext cx="5483593" cy="172992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5796424-BE4B-E182-F8ED-51B6DAB1F105}"/>
                  </a:ext>
                </a:extLst>
              </p:cNvPr>
              <p:cNvSpPr/>
              <p:nvPr/>
            </p:nvSpPr>
            <p:spPr bwMode="auto">
              <a:xfrm>
                <a:off x="6419596" y="2310581"/>
                <a:ext cx="5507944" cy="334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accent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M Code to query datasource</a:t>
                </a:r>
              </a:p>
            </p:txBody>
          </p:sp>
        </p:grp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AD86A223-FABD-9E64-8D6A-26C0094F6CEC}"/>
                </a:ext>
              </a:extLst>
            </p:cNvPr>
            <p:cNvSpPr/>
            <p:nvPr/>
          </p:nvSpPr>
          <p:spPr bwMode="auto">
            <a:xfrm>
              <a:off x="7678993" y="2585883"/>
              <a:ext cx="521110" cy="383458"/>
            </a:xfrm>
            <a:prstGeom prst="downArrow">
              <a:avLst/>
            </a:prstGeom>
            <a:solidFill>
              <a:schemeClr val="accent1"/>
            </a:solidFill>
            <a:ln w="38100">
              <a:solidFill>
                <a:srgbClr val="92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963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4499-2498-1DC3-ED6E-29AB6201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 with </a:t>
            </a:r>
            <a:r>
              <a:rPr lang="en-US" dirty="0" err="1"/>
              <a:t>PowerBiQuickCreateDemo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B329E-189C-B427-3DDE-4F2918C13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https://github.com/PowerBiDevCamp/PowerBiQuickCreateDemo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E8ABC-038F-CDF0-16AC-1E5BB7E24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6" y="1847765"/>
            <a:ext cx="7146874" cy="48887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59FD26-AF87-75E6-3E53-D68A81ECF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957" y="1903985"/>
            <a:ext cx="3100159" cy="31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644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4499-2498-1DC3-ED6E-29AB6201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PowerBiQuickCreateDemo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5E4AAE-AAA3-07D8-3DFF-366961D023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PowerBiQuickCreateDemo</a:t>
            </a:r>
            <a:endParaRPr lang="en-US" dirty="0"/>
          </a:p>
          <a:p>
            <a:pPr lvl="1"/>
            <a:r>
              <a:rPr lang="en-US" dirty="0"/>
              <a:t>Can be opened and tested in any edition of Visual Studio 2022</a:t>
            </a:r>
          </a:p>
          <a:p>
            <a:pPr lvl="1"/>
            <a:r>
              <a:rPr lang="en-US" dirty="0"/>
              <a:t>Client SPA created using React, TypeScript and Webpack</a:t>
            </a:r>
          </a:p>
          <a:p>
            <a:pPr lvl="1"/>
            <a:r>
              <a:rPr lang="en-US" dirty="0"/>
              <a:t>Web API backend created using .NET 6 and ASP.NET Web API support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59FD26-AF87-75E6-3E53-D68A81ECF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74"/>
          <a:stretch/>
        </p:blipFill>
        <p:spPr>
          <a:xfrm>
            <a:off x="2000249" y="2888631"/>
            <a:ext cx="2080137" cy="332636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F022290-15A4-CDEF-D2F1-363C77878E87}"/>
              </a:ext>
            </a:extLst>
          </p:cNvPr>
          <p:cNvGrpSpPr/>
          <p:nvPr/>
        </p:nvGrpSpPr>
        <p:grpSpPr>
          <a:xfrm>
            <a:off x="3008671" y="2921994"/>
            <a:ext cx="4581832" cy="1996354"/>
            <a:chOff x="3008671" y="2921994"/>
            <a:chExt cx="4581832" cy="19963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F8CFBA6-B80E-AD5D-6B76-AEA7F7997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5164" y="2921994"/>
              <a:ext cx="2205339" cy="19963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4E2CF7-B04E-1895-5CAD-D34FD192F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671" y="3736258"/>
              <a:ext cx="2202426" cy="816077"/>
            </a:xfrm>
            <a:prstGeom prst="straightConnector1">
              <a:avLst/>
            </a:prstGeom>
            <a:ln w="38100">
              <a:solidFill>
                <a:srgbClr val="92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0C8F5C-07E7-91BE-3C90-386CE6325F5A}"/>
              </a:ext>
            </a:extLst>
          </p:cNvPr>
          <p:cNvGrpSpPr/>
          <p:nvPr/>
        </p:nvGrpSpPr>
        <p:grpSpPr>
          <a:xfrm>
            <a:off x="3102078" y="4901381"/>
            <a:ext cx="4409766" cy="1645935"/>
            <a:chOff x="3102078" y="4901381"/>
            <a:chExt cx="4409766" cy="164593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312A633-6041-73D7-7F77-C8913FCAC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547"/>
            <a:stretch/>
          </p:blipFill>
          <p:spPr>
            <a:xfrm>
              <a:off x="5406416" y="5058115"/>
              <a:ext cx="2105428" cy="14892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A4FE0EB-EEB4-5BD1-4E88-A11ECB98D289}"/>
                </a:ext>
              </a:extLst>
            </p:cNvPr>
            <p:cNvCxnSpPr>
              <a:cxnSpLocks/>
            </p:cNvCxnSpPr>
            <p:nvPr/>
          </p:nvCxnSpPr>
          <p:spPr>
            <a:xfrm>
              <a:off x="3102078" y="4901381"/>
              <a:ext cx="2207341" cy="653845"/>
            </a:xfrm>
            <a:prstGeom prst="straightConnector1">
              <a:avLst/>
            </a:prstGeom>
            <a:ln w="38100">
              <a:solidFill>
                <a:srgbClr val="92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096197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77CB-F98E-3855-E935-95C62305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Learn About React and SPA Authentication?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C1AA-3421-E08D-84F8-A4DC15B7F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54080"/>
          </a:xfrm>
        </p:spPr>
        <p:txBody>
          <a:bodyPr/>
          <a:lstStyle/>
          <a:p>
            <a:r>
              <a:rPr lang="en-US" sz="2400" dirty="0"/>
              <a:t>Dev Camp Portal Page: </a:t>
            </a:r>
            <a:r>
              <a:rPr lang="en-US" sz="2400" dirty="0">
                <a:hlinkClick r:id="rId2"/>
              </a:rPr>
              <a:t>https://www.powerbidevcamp.net/sessions/session25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Youtube</a:t>
            </a:r>
            <a:r>
              <a:rPr lang="en-US" sz="2400" dirty="0"/>
              <a:t> Video: </a:t>
            </a:r>
            <a:r>
              <a:rPr lang="en-US" sz="2400" dirty="0">
                <a:hlinkClick r:id="rId3"/>
              </a:rPr>
              <a:t>https://youtu.be/3xpi7youCNI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03434-8FA9-2FA5-415E-E3BAFD054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81" y="2327868"/>
            <a:ext cx="9560554" cy="43580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916130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015A51-479D-9298-7B00-D808C395E4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3E6C7-451C-0512-FB28-15B98491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with the QuickCreate SDK</a:t>
            </a:r>
          </a:p>
        </p:txBody>
      </p:sp>
    </p:spTree>
    <p:extLst>
      <p:ext uri="{BB962C8B-B14F-4D97-AF65-F5344CB8AC3E}">
        <p14:creationId xmlns:p14="http://schemas.microsoft.com/office/powerpoint/2010/main" val="91969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7A78-EDAC-1FFA-2C0C-BB5AD4C5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05828-9EE6-5E71-AD74-A87B0B45A8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712" y="1463670"/>
            <a:ext cx="11238194" cy="3308598"/>
          </a:xfrm>
        </p:spPr>
        <p:txBody>
          <a:bodyPr/>
          <a:lstStyle/>
          <a:p>
            <a:r>
              <a:rPr lang="en-US"/>
              <a:t>Near term incremental improvements</a:t>
            </a:r>
          </a:p>
          <a:p>
            <a:pPr lvl="1"/>
            <a:r>
              <a:rPr lang="en-US"/>
              <a:t>Setting default aggregations for fields</a:t>
            </a:r>
          </a:p>
          <a:p>
            <a:pPr lvl="1"/>
            <a:r>
              <a:rPr lang="en-US"/>
              <a:t>Performance improvements</a:t>
            </a:r>
          </a:p>
          <a:p>
            <a:endParaRPr lang="en-US"/>
          </a:p>
          <a:p>
            <a:r>
              <a:rPr lang="en-US"/>
              <a:t>Long term </a:t>
            </a:r>
          </a:p>
          <a:p>
            <a:pPr lvl="1"/>
            <a:r>
              <a:rPr lang="en-US"/>
              <a:t>Support for data sources with authentication</a:t>
            </a:r>
          </a:p>
          <a:p>
            <a:pPr lvl="1"/>
            <a:r>
              <a:rPr lang="en-US"/>
              <a:t>Multi-table model support</a:t>
            </a:r>
          </a:p>
        </p:txBody>
      </p:sp>
    </p:spTree>
    <p:extLst>
      <p:ext uri="{BB962C8B-B14F-4D97-AF65-F5344CB8AC3E}">
        <p14:creationId xmlns:p14="http://schemas.microsoft.com/office/powerpoint/2010/main" val="200891628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9467-D9FD-3F30-3A5A-48D7082E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B511F-4702-4A8F-86BF-C6FCDD982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716402"/>
          </a:xfrm>
        </p:spPr>
        <p:txBody>
          <a:bodyPr/>
          <a:lstStyle/>
          <a:p>
            <a:r>
              <a:rPr lang="en-US" dirty="0"/>
              <a:t>Embed a Quick Report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https://learn.microsoft.com/en-us/javascript/api/overview/powerbi/embed-quick-report</a:t>
            </a:r>
            <a:endParaRPr lang="en-US" sz="2000" dirty="0"/>
          </a:p>
          <a:p>
            <a:endParaRPr lang="en-US" sz="2000" dirty="0"/>
          </a:p>
          <a:p>
            <a:r>
              <a:rPr lang="en-US" dirty="0"/>
              <a:t>QuickCreate Class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https://learn.microsoft.com/en-us/javascript/api/powerbi/powerbi-client/quickcreate.quickcreate</a:t>
            </a:r>
            <a:endParaRPr lang="en-US" sz="2000" dirty="0"/>
          </a:p>
          <a:p>
            <a:endParaRPr lang="en-US" sz="2000" dirty="0"/>
          </a:p>
          <a:p>
            <a:r>
              <a:rPr lang="en-US" dirty="0"/>
              <a:t>QuickCreate Configuration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https://learn.microsoft.com/en-us/javascript/api/powerbi/powerbi-models/iquickcreateconfiguration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48249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081410"/>
            <a:ext cx="11053773" cy="8156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100" dirty="0">
                <a:solidFill>
                  <a:srgbClr val="000000"/>
                </a:solidFill>
              </a:rPr>
              <a:t>Developing with the Power BI Quick Create SDK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56201C99-63BD-452F-AC83-D3D858EE0DD8}"/>
              </a:ext>
            </a:extLst>
          </p:cNvPr>
          <p:cNvSpPr txBox="1">
            <a:spLocks/>
          </p:cNvSpPr>
          <p:nvPr/>
        </p:nvSpPr>
        <p:spPr>
          <a:xfrm>
            <a:off x="474162" y="4916245"/>
            <a:ext cx="467059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rgbClr val="000000"/>
                </a:solidFill>
              </a:rPr>
              <a:t>Amanda Rivera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Team</a:t>
            </a: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A3C10EB4-9C01-0462-0EF4-1F11ABE2CC77}"/>
              </a:ext>
            </a:extLst>
          </p:cNvPr>
          <p:cNvSpPr txBox="1">
            <a:spLocks/>
          </p:cNvSpPr>
          <p:nvPr/>
        </p:nvSpPr>
        <p:spPr>
          <a:xfrm>
            <a:off x="7302682" y="4930994"/>
            <a:ext cx="447638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</p:spTree>
    <p:extLst>
      <p:ext uri="{BB962C8B-B14F-4D97-AF65-F5344CB8AC3E}">
        <p14:creationId xmlns:p14="http://schemas.microsoft.com/office/powerpoint/2010/main" val="295072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2DB9-0465-4D60-93C6-AF065EEF2E0D}"/>
              </a:ext>
            </a:extLst>
          </p:cNvPr>
          <p:cNvSpPr txBox="1"/>
          <p:nvPr/>
        </p:nvSpPr>
        <p:spPr>
          <a:xfrm>
            <a:off x="727580" y="739966"/>
            <a:ext cx="10437615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73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109" y="1266768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Overview of the Power BI QuickCreate Experience</a:t>
            </a:r>
          </a:p>
          <a:p>
            <a:r>
              <a:rPr lang="en-US" dirty="0"/>
              <a:t>Dynamics 365 QuickCreate Demo Walkthrough</a:t>
            </a:r>
          </a:p>
          <a:p>
            <a:r>
              <a:rPr lang="en-US" dirty="0"/>
              <a:t>Developing with the QuickCreate SDK</a:t>
            </a:r>
          </a:p>
          <a:p>
            <a:r>
              <a:rPr lang="en-US" dirty="0"/>
              <a:t>Developer Demo Walkthrough</a:t>
            </a:r>
          </a:p>
          <a:p>
            <a:r>
              <a:rPr lang="en-US" dirty="0"/>
              <a:t>Developer Roadmap</a:t>
            </a:r>
          </a:p>
        </p:txBody>
      </p:sp>
    </p:spTree>
    <p:extLst>
      <p:ext uri="{BB962C8B-B14F-4D97-AF65-F5344CB8AC3E}">
        <p14:creationId xmlns:p14="http://schemas.microsoft.com/office/powerpoint/2010/main" val="37630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FD380-B4A0-47F1-5B63-BD58BB86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F1B8D2-C4C0-14CF-1B65-32CC4B8483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1576" y="2268832"/>
            <a:ext cx="4250591" cy="263679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Provide a simple developer experience for anyone who wants to offer automatic and interactive data analytics to their users.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2D4B65-CA87-D687-D38B-46AB2780A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820" y="1847371"/>
            <a:ext cx="7608836" cy="379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7433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0791-2659-99A3-727E-6087CAE9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to 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6020-928D-64FE-3307-82EB91962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one click users land on an automatically generated, interactive report based on their data</a:t>
            </a:r>
          </a:p>
          <a:p>
            <a:r>
              <a:rPr lang="en-US" dirty="0"/>
              <a:t>Reports are easy to customize, so users can focus on the data that’s most interesting to them</a:t>
            </a:r>
          </a:p>
          <a:p>
            <a:r>
              <a:rPr lang="en-US" dirty="0"/>
              <a:t>Reports can be saved to the end users workspace, where they can be further customized or even downloaded to Power BI Desktop to modify the query and model </a:t>
            </a:r>
          </a:p>
          <a:p>
            <a:r>
              <a:rPr lang="en-US" dirty="0"/>
              <a:t>The entire experience only requires end users to sign up for a free Power BI license</a:t>
            </a:r>
          </a:p>
        </p:txBody>
      </p:sp>
    </p:spTree>
    <p:extLst>
      <p:ext uri="{BB962C8B-B14F-4D97-AF65-F5344CB8AC3E}">
        <p14:creationId xmlns:p14="http://schemas.microsoft.com/office/powerpoint/2010/main" val="42811830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1EF8-492A-73B9-2F7B-9D496155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to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5E057-3015-83CA-9152-450CEF1F14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712" y="1463670"/>
            <a:ext cx="11238194" cy="1408078"/>
          </a:xfrm>
        </p:spPr>
        <p:txBody>
          <a:bodyPr/>
          <a:lstStyle/>
          <a:p>
            <a:r>
              <a:rPr lang="en-US" dirty="0"/>
              <a:t>Integrating has no cost to developers – it’s User-Owns-Data embedding</a:t>
            </a:r>
          </a:p>
          <a:p>
            <a:r>
              <a:rPr lang="en-US" dirty="0"/>
              <a:t>You don’t have to spend time pre-building template reports to meet your end users' diverse needs</a:t>
            </a:r>
          </a:p>
        </p:txBody>
      </p:sp>
    </p:spTree>
    <p:extLst>
      <p:ext uri="{BB962C8B-B14F-4D97-AF65-F5344CB8AC3E}">
        <p14:creationId xmlns:p14="http://schemas.microsoft.com/office/powerpoint/2010/main" val="13477491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D8A01-3DC9-7838-5E68-7F4C569246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A6B04-7EE6-AEA6-4E8A-D087FC4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365 Demo</a:t>
            </a:r>
          </a:p>
        </p:txBody>
      </p:sp>
    </p:spTree>
    <p:extLst>
      <p:ext uri="{BB962C8B-B14F-4D97-AF65-F5344CB8AC3E}">
        <p14:creationId xmlns:p14="http://schemas.microsoft.com/office/powerpoint/2010/main" val="411738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Overview of the Power BI QuickCreate Experience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Dynamics 365 QuickCreate Demo Walkthrough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Developing with the QuickCreate SDK</a:t>
            </a:r>
          </a:p>
          <a:p>
            <a:r>
              <a:rPr lang="en-US" dirty="0"/>
              <a:t>Developer Demo Walkthrough</a:t>
            </a:r>
          </a:p>
          <a:p>
            <a:r>
              <a:rPr lang="en-US" dirty="0"/>
              <a:t>Developer Roadmap</a:t>
            </a:r>
          </a:p>
        </p:txBody>
      </p:sp>
    </p:spTree>
    <p:extLst>
      <p:ext uri="{BB962C8B-B14F-4D97-AF65-F5344CB8AC3E}">
        <p14:creationId xmlns:p14="http://schemas.microsoft.com/office/powerpoint/2010/main" val="100508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ABEC-F76F-721A-9163-F3434DE1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with the QuickCreate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C231-B2F7-FB32-19FB-05D1DE2E4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08571"/>
          </a:xfrm>
        </p:spPr>
        <p:txBody>
          <a:bodyPr/>
          <a:lstStyle/>
          <a:p>
            <a:r>
              <a:rPr lang="en-US" dirty="0"/>
              <a:t>QuickCreate SDK is new addition to </a:t>
            </a:r>
            <a:r>
              <a:rPr lang="en-US" sz="2400" b="1" dirty="0">
                <a:solidFill>
                  <a:srgbClr val="920000"/>
                </a:solidFill>
              </a:rPr>
              <a:t>Power BI JavaScript API</a:t>
            </a:r>
            <a:endParaRPr lang="en-US" b="1" dirty="0">
              <a:solidFill>
                <a:srgbClr val="920000"/>
              </a:solidFill>
            </a:endParaRPr>
          </a:p>
          <a:p>
            <a:pPr lvl="1"/>
            <a:r>
              <a:rPr lang="en-US" dirty="0"/>
              <a:t>Support added to JavaScript library used for Power BI embedding (powerbi.js)</a:t>
            </a:r>
          </a:p>
          <a:p>
            <a:pPr lvl="1"/>
            <a:r>
              <a:rPr lang="en-US" dirty="0"/>
              <a:t>Can be programmed using JavaScript or TypeScript</a:t>
            </a:r>
          </a:p>
          <a:p>
            <a:pPr lvl="1"/>
            <a:endParaRPr lang="en-US" dirty="0"/>
          </a:p>
          <a:p>
            <a:r>
              <a:rPr lang="en-US" dirty="0"/>
              <a:t>QuickCreate SDK supports </a:t>
            </a:r>
            <a:r>
              <a:rPr lang="en-US" sz="2400" b="1" dirty="0">
                <a:solidFill>
                  <a:srgbClr val="920000"/>
                </a:solidFill>
              </a:rPr>
              <a:t>User-Owns-Data embedding</a:t>
            </a:r>
            <a:endParaRPr lang="en-US" b="1" dirty="0">
              <a:solidFill>
                <a:srgbClr val="920000"/>
              </a:solidFill>
            </a:endParaRPr>
          </a:p>
          <a:p>
            <a:pPr lvl="1"/>
            <a:r>
              <a:rPr lang="en-US" dirty="0"/>
              <a:t>No current support for App-Owns-Data</a:t>
            </a:r>
          </a:p>
          <a:p>
            <a:pPr lvl="1"/>
            <a:r>
              <a:rPr lang="en-US" dirty="0"/>
              <a:t>User must be licensed and have create permissions in target workspace</a:t>
            </a:r>
          </a:p>
        </p:txBody>
      </p:sp>
    </p:spTree>
    <p:extLst>
      <p:ext uri="{BB962C8B-B14F-4D97-AF65-F5344CB8AC3E}">
        <p14:creationId xmlns:p14="http://schemas.microsoft.com/office/powerpoint/2010/main" val="1328426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namics 365">
  <a:themeElements>
    <a:clrScheme name="Custom 3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0042C7"/>
      </a:accent2>
      <a:accent3>
        <a:srgbClr val="00CC99"/>
      </a:accent3>
      <a:accent4>
        <a:srgbClr val="FF9900"/>
      </a:accent4>
      <a:accent5>
        <a:srgbClr val="9933FF"/>
      </a:accent5>
      <a:accent6>
        <a:srgbClr val="990033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ef38329b-e139-4eb4-9d7a-1b84c79a6610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45308</TotalTime>
  <Words>606</Words>
  <Application>Microsoft Office PowerPoint</Application>
  <PresentationFormat>Custom</PresentationFormat>
  <Paragraphs>96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Developing with the Power BI Quick Create SDK</vt:lpstr>
      <vt:lpstr>Agenda</vt:lpstr>
      <vt:lpstr>Mission</vt:lpstr>
      <vt:lpstr>Benefits to End Users</vt:lpstr>
      <vt:lpstr>Benefits to Developers</vt:lpstr>
      <vt:lpstr>Dynamics 365 Demo</vt:lpstr>
      <vt:lpstr>Agenda</vt:lpstr>
      <vt:lpstr>Developing with the QuickCreate SDK</vt:lpstr>
      <vt:lpstr>Quick Create Supports User-Owns-Data Embedding</vt:lpstr>
      <vt:lpstr>IQuickCreateConfiguration </vt:lpstr>
      <vt:lpstr>Create a dataset without a data source</vt:lpstr>
      <vt:lpstr>Create a dataset using Power Query M code</vt:lpstr>
      <vt:lpstr>GitHub Repo with PowerBiQuickCreateDemo</vt:lpstr>
      <vt:lpstr>PowerBiQuickCreateDemo</vt:lpstr>
      <vt:lpstr>Need To Learn About React and SPA Authentication?</vt:lpstr>
      <vt:lpstr>Developing with the QuickCreate SDK</vt:lpstr>
      <vt:lpstr>Developer Roadmap</vt:lpstr>
      <vt:lpstr>Resources &amp; Links</vt:lpstr>
      <vt:lpstr>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Ted.Pattison@microsoft.com</dc:creator>
  <cp:keywords/>
  <dc:description>Template: Ariel Butz; ZUM Communications
Formatting: 
Audience Type:</dc:description>
  <cp:lastModifiedBy>Ted Pattison</cp:lastModifiedBy>
  <cp:revision>386</cp:revision>
  <cp:lastPrinted>2019-05-02T20:11:39Z</cp:lastPrinted>
  <dcterms:created xsi:type="dcterms:W3CDTF">2018-09-21T01:16:59Z</dcterms:created>
  <dcterms:modified xsi:type="dcterms:W3CDTF">2022-12-15T17:49:32Z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2021-09-23T13:18:53Z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df3dc7c0-dd98-435c-9883-ab1d3df56b7b</vt:lpwstr>
  </property>
  <property fmtid="{D5CDD505-2E9C-101B-9397-08002B2CF9AE}" pid="18" name="MSIP_Label_87867195-f2b8-4ac2-b0b6-6bb73cb33afc_ContentBits">
    <vt:lpwstr>0</vt:lpwstr>
  </property>
</Properties>
</file>