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7"/>
  </p:notesMasterIdLst>
  <p:handoutMasterIdLst>
    <p:handoutMasterId r:id="rId48"/>
  </p:handoutMasterIdLst>
  <p:sldIdLst>
    <p:sldId id="4475" r:id="rId5"/>
    <p:sldId id="4623" r:id="rId6"/>
    <p:sldId id="4624" r:id="rId7"/>
    <p:sldId id="4625" r:id="rId8"/>
    <p:sldId id="4626" r:id="rId9"/>
    <p:sldId id="4658" r:id="rId10"/>
    <p:sldId id="4659" r:id="rId11"/>
    <p:sldId id="4654" r:id="rId12"/>
    <p:sldId id="4657" r:id="rId13"/>
    <p:sldId id="4660" r:id="rId14"/>
    <p:sldId id="4628" r:id="rId15"/>
    <p:sldId id="4631" r:id="rId16"/>
    <p:sldId id="4653" r:id="rId17"/>
    <p:sldId id="4629" r:id="rId18"/>
    <p:sldId id="4630" r:id="rId19"/>
    <p:sldId id="4632" r:id="rId20"/>
    <p:sldId id="4633" r:id="rId21"/>
    <p:sldId id="4634" r:id="rId22"/>
    <p:sldId id="4644" r:id="rId23"/>
    <p:sldId id="4645" r:id="rId24"/>
    <p:sldId id="4646" r:id="rId25"/>
    <p:sldId id="4650" r:id="rId26"/>
    <p:sldId id="4635" r:id="rId27"/>
    <p:sldId id="4661" r:id="rId28"/>
    <p:sldId id="4637" r:id="rId29"/>
    <p:sldId id="4638" r:id="rId30"/>
    <p:sldId id="4639" r:id="rId31"/>
    <p:sldId id="4640" r:id="rId32"/>
    <p:sldId id="4641" r:id="rId33"/>
    <p:sldId id="4662" r:id="rId34"/>
    <p:sldId id="4669" r:id="rId35"/>
    <p:sldId id="4666" r:id="rId36"/>
    <p:sldId id="4667" r:id="rId37"/>
    <p:sldId id="4670" r:id="rId38"/>
    <p:sldId id="4668" r:id="rId39"/>
    <p:sldId id="4663" r:id="rId40"/>
    <p:sldId id="4664" r:id="rId41"/>
    <p:sldId id="4665" r:id="rId42"/>
    <p:sldId id="4651" r:id="rId43"/>
    <p:sldId id="4652" r:id="rId44"/>
    <p:sldId id="4655" r:id="rId45"/>
    <p:sldId id="4656" r:id="rId46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990033"/>
    <a:srgbClr val="C00000"/>
    <a:srgbClr val="EBF7FF"/>
    <a:srgbClr val="CCFFCC"/>
    <a:srgbClr val="CCECFF"/>
    <a:srgbClr val="CCCCFF"/>
    <a:srgbClr val="000000"/>
    <a:srgbClr val="5F5F5F"/>
    <a:srgbClr val="F2F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3508" autoAdjust="0"/>
  </p:normalViewPr>
  <p:slideViewPr>
    <p:cSldViewPr snapToGrid="0">
      <p:cViewPr varScale="1">
        <p:scale>
          <a:sx n="64" d="100"/>
          <a:sy n="64" d="100"/>
        </p:scale>
        <p:origin x="16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52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7/27/2023 1:57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713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004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747713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Rui Romana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604356"/>
            <a:ext cx="11053773" cy="1292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</a:rPr>
              <a:t>Introduction to Python Programming for Fabric Developers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Language Fundamentals</a:t>
            </a:r>
          </a:p>
          <a:p>
            <a:r>
              <a:rPr lang="en-US" dirty="0"/>
              <a:t>Programming with Built-in Python Data Structures</a:t>
            </a:r>
          </a:p>
          <a:p>
            <a:r>
              <a:rPr lang="en-US" dirty="0"/>
              <a:t>Programming with Pandas and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Programming with Fabric Spark</a:t>
            </a:r>
          </a:p>
          <a:p>
            <a:r>
              <a:rPr lang="en-US" dirty="0"/>
              <a:t>Plotting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12628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DDC3-2C40-262F-A8DB-5B9A7B5D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1D124-33BF-1B82-6021-A5F3940A4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201150"/>
          </a:xfrm>
        </p:spPr>
        <p:txBody>
          <a:bodyPr/>
          <a:lstStyle/>
          <a:p>
            <a:r>
              <a:rPr lang="en-US" dirty="0"/>
              <a:t>Things about Python </a:t>
            </a:r>
          </a:p>
          <a:p>
            <a:pPr lvl="1"/>
            <a:r>
              <a:rPr lang="en-US" dirty="0"/>
              <a:t>It’s an interpretive language - not a language that gets compiled</a:t>
            </a:r>
          </a:p>
          <a:p>
            <a:pPr lvl="1"/>
            <a:r>
              <a:rPr lang="en-US" dirty="0"/>
              <a:t>Python code executes on a runtime layer</a:t>
            </a:r>
          </a:p>
          <a:p>
            <a:pPr lvl="1"/>
            <a:endParaRPr lang="en-US" dirty="0"/>
          </a:p>
          <a:p>
            <a:r>
              <a:rPr lang="en-US" dirty="0"/>
              <a:t>Getting started with Python syntax</a:t>
            </a:r>
          </a:p>
          <a:p>
            <a:pPr lvl="1"/>
            <a:r>
              <a:rPr lang="en-US" dirty="0"/>
              <a:t>Indentation – not braces</a:t>
            </a:r>
          </a:p>
          <a:p>
            <a:pPr lvl="1"/>
            <a:r>
              <a:rPr lang="en-US" dirty="0"/>
              <a:t>Everything is an object – objects have attributes and methods</a:t>
            </a:r>
          </a:p>
          <a:p>
            <a:pPr lvl="1"/>
            <a:r>
              <a:rPr lang="en-US" dirty="0"/>
              <a:t>Comments added using #</a:t>
            </a:r>
          </a:p>
          <a:p>
            <a:r>
              <a:rPr lang="en-US" dirty="0"/>
              <a:t>Keywords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71F8E-AA86-D5F3-4CDB-9F05EABF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00" y="5420493"/>
            <a:ext cx="4435224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684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869E-67AD-95E3-DD83-E41B8A28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39D2-ADB6-F354-5587-4A35E12F9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293757"/>
          </a:xfrm>
        </p:spPr>
        <p:txBody>
          <a:bodyPr/>
          <a:lstStyle/>
          <a:p>
            <a:r>
              <a:rPr lang="en-US" dirty="0"/>
              <a:t>Indents and continuation character</a:t>
            </a:r>
          </a:p>
          <a:p>
            <a:pPr lvl="1"/>
            <a:r>
              <a:rPr lang="en-US" dirty="0"/>
              <a:t>Indentation – not braces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Variables are created to reference objects</a:t>
            </a:r>
          </a:p>
          <a:p>
            <a:pPr lvl="1"/>
            <a:r>
              <a:rPr lang="en-US" dirty="0"/>
              <a:t>Variables do not have types – but the objects they reference have types</a:t>
            </a:r>
          </a:p>
          <a:p>
            <a:endParaRPr lang="en-US" dirty="0"/>
          </a:p>
          <a:p>
            <a:r>
              <a:rPr lang="en-US" dirty="0"/>
              <a:t>Variables point to objects</a:t>
            </a:r>
          </a:p>
          <a:p>
            <a:pPr lvl="1"/>
            <a:r>
              <a:rPr lang="en-US" dirty="0"/>
              <a:t>But variable and objects it points to are distinct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88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27EF-71BE-7A4A-BF4E-D57A4487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9AB4-F3CF-AB91-0DEC-A25BC367E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874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043A-8FE4-DBE5-6A72-460E80C8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7E71-A0BE-F8BA-65A3-4964489B2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and else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B831980-0312-7382-E712-40865247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869"/>
              </p:ext>
            </p:extLst>
          </p:nvPr>
        </p:nvGraphicFramePr>
        <p:xfrm>
          <a:off x="7976969" y="1272222"/>
          <a:ext cx="375783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17">
                  <a:extLst>
                    <a:ext uri="{9D8B030D-6E8A-4147-A177-3AD203B41FA5}">
                      <a16:colId xmlns:a16="http://schemas.microsoft.com/office/drawing/2014/main" val="1667516555"/>
                    </a:ext>
                  </a:extLst>
                </a:gridCol>
                <a:gridCol w="1238214">
                  <a:extLst>
                    <a:ext uri="{9D8B030D-6E8A-4147-A177-3AD203B41FA5}">
                      <a16:colId xmlns:a16="http://schemas.microsoft.com/office/drawing/2014/main" val="3132915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8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6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6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1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53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099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9E4C-42D1-6F43-AD66-9CE3AB97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C59C-2D85-B59B-B1B3-CA2D37248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54956"/>
          </a:xfrm>
        </p:spPr>
        <p:txBody>
          <a:bodyPr/>
          <a:lstStyle/>
          <a:p>
            <a:r>
              <a:rPr lang="en-US" dirty="0"/>
              <a:t>String literals can be enclosed in single or double quotes</a:t>
            </a:r>
          </a:p>
          <a:p>
            <a:pPr lvl="1"/>
            <a:r>
              <a:rPr lang="en-US" dirty="0"/>
              <a:t>Use double quotes inside string created with single quotes or vice versa</a:t>
            </a:r>
          </a:p>
          <a:p>
            <a:pPr lvl="1"/>
            <a:r>
              <a:rPr lang="en-US" dirty="0"/>
              <a:t>Triple quote used to add literal quote into string</a:t>
            </a:r>
          </a:p>
          <a:p>
            <a:endParaRPr lang="en-US" dirty="0"/>
          </a:p>
          <a:p>
            <a:r>
              <a:rPr lang="en-US" dirty="0"/>
              <a:t>Formatted string preceded with f or F</a:t>
            </a:r>
          </a:p>
          <a:p>
            <a:endParaRPr lang="en-US" dirty="0"/>
          </a:p>
          <a:p>
            <a:r>
              <a:rPr lang="en-US" dirty="0"/>
              <a:t>Raw strings preceded with r or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22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EF87-4029-927C-2796-8F42EC6C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Slices from a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4A76D-DAC8-D3D5-47A0-49BE0A232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 err="1"/>
              <a:t>ssss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DC854F-3B7A-9EE5-0433-5646DDBAB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0760"/>
              </p:ext>
            </p:extLst>
          </p:nvPr>
        </p:nvGraphicFramePr>
        <p:xfrm>
          <a:off x="853545" y="2686226"/>
          <a:ext cx="98239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580">
                  <a:extLst>
                    <a:ext uri="{9D8B030D-6E8A-4147-A177-3AD203B41FA5}">
                      <a16:colId xmlns:a16="http://schemas.microsoft.com/office/drawing/2014/main" val="29038707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391191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entire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start:]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offset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97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[: 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to end offset minus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9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 start : end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offset to end offset minus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75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 start : end : step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from start offset to end offset minus 1by step 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63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83513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2ED2-11EF-6AAE-2F37-055EEFFD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EB10-969B-A5C8-D667-1947C0599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/>
              <a:t>split()</a:t>
            </a:r>
          </a:p>
          <a:p>
            <a:r>
              <a:rPr lang="en-US" dirty="0"/>
              <a:t>join()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strip()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260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C2AE-D75C-84D3-5930-7740212E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B24EE-B2B6-9987-0127-444053F0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01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3D76-3CB3-8B9B-9687-C980226F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D2A4-1852-7E7E-4E3C-090B56B25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define using def</a:t>
            </a:r>
          </a:p>
          <a:p>
            <a:r>
              <a:rPr lang="en-US" dirty="0"/>
              <a:t>Passing arguments</a:t>
            </a:r>
          </a:p>
          <a:p>
            <a:r>
              <a:rPr lang="en-US" dirty="0"/>
              <a:t>What are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19295470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Execution Environments</a:t>
            </a:r>
          </a:p>
          <a:p>
            <a:r>
              <a:rPr lang="en-US" dirty="0"/>
              <a:t>Python Language Fundamentals</a:t>
            </a:r>
          </a:p>
          <a:p>
            <a:r>
              <a:rPr lang="en-US" dirty="0"/>
              <a:t>Programming with Built-in Python Data Structures</a:t>
            </a:r>
          </a:p>
          <a:p>
            <a:r>
              <a:rPr lang="en-US" dirty="0"/>
              <a:t>Programming with Pandas and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Programming with Fabric Spark</a:t>
            </a:r>
          </a:p>
          <a:p>
            <a:r>
              <a:rPr lang="en-US" dirty="0"/>
              <a:t>Plotting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065730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9AA-F842-9A7D-E61D-44DA4D25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Explode/Gather Keyword Arguments with **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6AC2-D1F9-EBFE-A289-ECFD02722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977191"/>
          </a:xfrm>
        </p:spPr>
        <p:txBody>
          <a:bodyPr/>
          <a:lstStyle/>
          <a:p>
            <a:r>
              <a:rPr lang="en-US" dirty="0"/>
              <a:t>Explode/Gather positional Arguments with *</a:t>
            </a:r>
          </a:p>
          <a:p>
            <a:r>
              <a:rPr lang="en-US" dirty="0"/>
              <a:t>Explode/Gather Keyword Arguments with **</a:t>
            </a:r>
          </a:p>
        </p:txBody>
      </p:sp>
    </p:spTree>
    <p:extLst>
      <p:ext uri="{BB962C8B-B14F-4D97-AF65-F5344CB8AC3E}">
        <p14:creationId xmlns:p14="http://schemas.microsoft.com/office/powerpoint/2010/main" val="428091562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2062-EB03-3FCF-8B54-72DA1CAE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5E51-E864-6D63-43A1-9F9D1CFFB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r>
              <a:rPr lang="en-US" dirty="0"/>
              <a:t>Inner functions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Anonymous functions (lambda)</a:t>
            </a:r>
          </a:p>
          <a:p>
            <a:r>
              <a:rPr lang="en-US" dirty="0"/>
              <a:t>Generator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732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43F5-F55E-3521-02DA-22B1109D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2C33-14B4-C153-E34C-2FD1B3EAE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r>
              <a:rPr lang="en-US" dirty="0"/>
              <a:t>Inheritance and polymorphism</a:t>
            </a:r>
          </a:p>
          <a:p>
            <a:r>
              <a:rPr lang="en-US" dirty="0"/>
              <a:t>Multiple Inheritance </a:t>
            </a:r>
          </a:p>
          <a:p>
            <a:r>
              <a:rPr lang="en-US" dirty="0" err="1"/>
              <a:t>Mixins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634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3FC5-A1BE-FEC6-597E-CAFC7DD9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and Enumeration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AC6D-3AC5-B3F4-29AC-2EB579B9A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r>
              <a:rPr lang="en-US" dirty="0"/>
              <a:t>while loops</a:t>
            </a:r>
          </a:p>
          <a:p>
            <a:endParaRPr lang="en-US" dirty="0"/>
          </a:p>
          <a:p>
            <a:r>
              <a:rPr lang="en-US" dirty="0"/>
              <a:t>for in</a:t>
            </a:r>
          </a:p>
          <a:p>
            <a:endParaRPr lang="en-US" dirty="0"/>
          </a:p>
          <a:p>
            <a:r>
              <a:rPr lang="en-US" dirty="0"/>
              <a:t>Caveat – often writing a loop is going to be very inefficient</a:t>
            </a:r>
          </a:p>
        </p:txBody>
      </p:sp>
    </p:spTree>
    <p:extLst>
      <p:ext uri="{BB962C8B-B14F-4D97-AF65-F5344CB8AC3E}">
        <p14:creationId xmlns:p14="http://schemas.microsoft.com/office/powerpoint/2010/main" val="287124227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Language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Built-in Python Data Structures</a:t>
            </a:r>
          </a:p>
          <a:p>
            <a:r>
              <a:rPr lang="en-US" dirty="0"/>
              <a:t>Programming with Pandas and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Programming with Fabric Spark</a:t>
            </a:r>
          </a:p>
          <a:p>
            <a:r>
              <a:rPr lang="en-US" dirty="0"/>
              <a:t>Plotting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82742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64C7-F3C7-06F8-E3CF-1074D91E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5315-8845-9FCA-9E21-C0A74F71B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36618"/>
          </a:xfrm>
        </p:spPr>
        <p:txBody>
          <a:bodyPr/>
          <a:lstStyle/>
          <a:p>
            <a:r>
              <a:rPr lang="en-US" dirty="0"/>
              <a:t>Tuple is fixed-length, immutable sequence of objects</a:t>
            </a:r>
          </a:p>
          <a:p>
            <a:pPr lvl="1"/>
            <a:r>
              <a:rPr lang="en-US" dirty="0"/>
              <a:t>Once created, tuple contents cannot be modified</a:t>
            </a:r>
          </a:p>
          <a:p>
            <a:pPr lvl="1"/>
            <a:r>
              <a:rPr lang="en-US" dirty="0"/>
              <a:t>Syntax for tuple uses parentheses </a:t>
            </a:r>
          </a:p>
          <a:p>
            <a:pPr lvl="2"/>
            <a:r>
              <a:rPr lang="en-US" dirty="0"/>
              <a:t>var1 = (2, 4, 6, 8)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Unpacking example</a:t>
            </a:r>
          </a:p>
          <a:p>
            <a:pPr lvl="2"/>
            <a:r>
              <a:rPr lang="en-US" dirty="0"/>
              <a:t>tuple1 = (2, 4, 6)</a:t>
            </a:r>
          </a:p>
          <a:p>
            <a:pPr lvl="2"/>
            <a:r>
              <a:rPr lang="en-US" dirty="0"/>
              <a:t>x, y, z = tuple1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= 1</a:t>
            </a:r>
          </a:p>
          <a:p>
            <a:pPr lvl="2"/>
            <a:r>
              <a:rPr lang="en-US" dirty="0"/>
              <a:t>b = 2</a:t>
            </a:r>
          </a:p>
          <a:p>
            <a:pPr lvl="2"/>
            <a:r>
              <a:rPr lang="en-US" dirty="0"/>
              <a:t>// swap values</a:t>
            </a:r>
          </a:p>
          <a:p>
            <a:pPr lvl="2"/>
            <a:r>
              <a:rPr lang="en-US" dirty="0"/>
              <a:t>a, b = b, a</a:t>
            </a:r>
          </a:p>
        </p:txBody>
      </p:sp>
    </p:spTree>
    <p:extLst>
      <p:ext uri="{BB962C8B-B14F-4D97-AF65-F5344CB8AC3E}">
        <p14:creationId xmlns:p14="http://schemas.microsoft.com/office/powerpoint/2010/main" val="74662008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8D77-22C7-25C2-5E98-0DE929E5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4B286-405A-3528-D461-2D7CE2E93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21421"/>
          </a:xfrm>
        </p:spPr>
        <p:txBody>
          <a:bodyPr/>
          <a:lstStyle/>
          <a:p>
            <a:r>
              <a:rPr lang="en-US" dirty="0"/>
              <a:t>List is variable-length sequence of objects</a:t>
            </a:r>
          </a:p>
          <a:p>
            <a:pPr lvl="1"/>
            <a:r>
              <a:rPr lang="en-US" dirty="0"/>
              <a:t>Provides support for adding, updating and removing objects from list</a:t>
            </a:r>
          </a:p>
          <a:p>
            <a:pPr lvl="1"/>
            <a:r>
              <a:rPr lang="en-US" dirty="0"/>
              <a:t>Create list using square brackets []</a:t>
            </a:r>
          </a:p>
          <a:p>
            <a:pPr lvl="1"/>
            <a:r>
              <a:rPr lang="en-US" dirty="0"/>
              <a:t>Access list item using zero-based index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list1 = [1, 4, 6, 8]</a:t>
            </a:r>
          </a:p>
          <a:p>
            <a:pPr lvl="2"/>
            <a:r>
              <a:rPr lang="en-US" dirty="0"/>
              <a:t>list1[0] = 2</a:t>
            </a:r>
          </a:p>
          <a:p>
            <a:pPr lvl="2"/>
            <a:r>
              <a:rPr lang="en-US" dirty="0"/>
              <a:t>list1.append(10)</a:t>
            </a:r>
          </a:p>
          <a:p>
            <a:pPr lvl="2"/>
            <a:r>
              <a:rPr lang="en-US" dirty="0"/>
              <a:t>list1.insert(0, 2)</a:t>
            </a:r>
          </a:p>
          <a:p>
            <a:pPr lvl="2"/>
            <a:r>
              <a:rPr lang="en-US" dirty="0"/>
              <a:t>list1.sort()</a:t>
            </a:r>
          </a:p>
          <a:p>
            <a:endParaRPr lang="en-US" dirty="0"/>
          </a:p>
          <a:p>
            <a:pPr lvl="1"/>
            <a:r>
              <a:rPr lang="en-US" dirty="0"/>
              <a:t>Lists support slicing like strings</a:t>
            </a:r>
          </a:p>
          <a:p>
            <a:pPr lvl="2"/>
            <a:r>
              <a:rPr lang="en-US" dirty="0"/>
              <a:t>List1 = [1,2,3,4,5,6,7,8]</a:t>
            </a:r>
          </a:p>
          <a:p>
            <a:pPr lvl="2"/>
            <a:r>
              <a:rPr lang="en-US" dirty="0"/>
              <a:t>List2 = List1[2:4]</a:t>
            </a:r>
          </a:p>
        </p:txBody>
      </p:sp>
    </p:spTree>
    <p:extLst>
      <p:ext uri="{BB962C8B-B14F-4D97-AF65-F5344CB8AC3E}">
        <p14:creationId xmlns:p14="http://schemas.microsoft.com/office/powerpoint/2010/main" val="43953597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BCC2-3F16-901D-8C85-D4819803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versus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E7B33-585E-086C-A48A-E95166B28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9797"/>
          </a:xfrm>
        </p:spPr>
        <p:txBody>
          <a:bodyPr/>
          <a:lstStyle/>
          <a:p>
            <a:r>
              <a:rPr lang="en-US" dirty="0"/>
              <a:t>Tuples use less space</a:t>
            </a:r>
          </a:p>
          <a:p>
            <a:r>
              <a:rPr lang="en-US" dirty="0"/>
              <a:t>You cannot clobber tuple items by mistake</a:t>
            </a:r>
          </a:p>
          <a:p>
            <a:r>
              <a:rPr lang="en-US" dirty="0"/>
              <a:t>You can use tuples as dictionary keys</a:t>
            </a:r>
          </a:p>
          <a:p>
            <a:r>
              <a:rPr lang="en-US" dirty="0"/>
              <a:t>Tuples can be named</a:t>
            </a:r>
          </a:p>
        </p:txBody>
      </p:sp>
    </p:spTree>
    <p:extLst>
      <p:ext uri="{BB962C8B-B14F-4D97-AF65-F5344CB8AC3E}">
        <p14:creationId xmlns:p14="http://schemas.microsoft.com/office/powerpoint/2010/main" val="194430965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E410-2A42-5C6F-3895-79C85B9C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471AD-436F-F293-1D52-DD7DD048D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182894"/>
          </a:xfrm>
        </p:spPr>
        <p:txBody>
          <a:bodyPr/>
          <a:lstStyle/>
          <a:p>
            <a:r>
              <a:rPr lang="en-US" dirty="0"/>
              <a:t>Dictionary stores collection of name-value pairs</a:t>
            </a:r>
          </a:p>
          <a:p>
            <a:pPr lvl="1"/>
            <a:r>
              <a:rPr lang="en-US" dirty="0"/>
              <a:t>Dictionary data structure also known as associative array or hash map</a:t>
            </a:r>
          </a:p>
          <a:p>
            <a:pPr lvl="1"/>
            <a:r>
              <a:rPr lang="en-US" dirty="0"/>
              <a:t>Names and values are stored as objects</a:t>
            </a:r>
          </a:p>
          <a:p>
            <a:pPr lvl="1"/>
            <a:r>
              <a:rPr lang="en-US" dirty="0"/>
              <a:t>Dictionary created using curly braces {} with name-value pairs inside</a:t>
            </a:r>
          </a:p>
          <a:p>
            <a:pPr lvl="1"/>
            <a:r>
              <a:rPr lang="en-US" dirty="0"/>
              <a:t>Add or change and item by [ key ]</a:t>
            </a:r>
          </a:p>
          <a:p>
            <a:pPr lvl="1"/>
            <a:r>
              <a:rPr lang="en-US" dirty="0"/>
              <a:t>Retrieve using item(), keys() or values()</a:t>
            </a:r>
          </a:p>
          <a:p>
            <a:pPr lvl="2"/>
            <a:r>
              <a:rPr lang="en-US" dirty="0"/>
              <a:t>dictionary1 = { </a:t>
            </a:r>
          </a:p>
          <a:p>
            <a:pPr lvl="2"/>
            <a:r>
              <a:rPr lang="en-US" dirty="0"/>
              <a:t>  "a": "value1", </a:t>
            </a:r>
          </a:p>
          <a:p>
            <a:pPr lvl="2"/>
            <a:r>
              <a:rPr lang="en-US" dirty="0"/>
              <a:t>  "b": 42, </a:t>
            </a:r>
          </a:p>
          <a:p>
            <a:pPr lvl="2"/>
            <a:r>
              <a:rPr lang="en-US" dirty="0"/>
              <a:t>  "c": [1,2,3], </a:t>
            </a:r>
          </a:p>
          <a:p>
            <a:pPr lvl="2"/>
            <a:r>
              <a:rPr lang="en-US" dirty="0"/>
              <a:t>  "d": None </a:t>
            </a:r>
          </a:p>
          <a:p>
            <a:pPr lvl="2"/>
            <a:r>
              <a:rPr lang="en-US" dirty="0"/>
              <a:t>}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SecretOfLife</a:t>
            </a:r>
            <a:r>
              <a:rPr lang="en-US" dirty="0"/>
              <a:t> = dictionary1["b"]</a:t>
            </a:r>
          </a:p>
        </p:txBody>
      </p:sp>
    </p:spTree>
    <p:extLst>
      <p:ext uri="{BB962C8B-B14F-4D97-AF65-F5344CB8AC3E}">
        <p14:creationId xmlns:p14="http://schemas.microsoft.com/office/powerpoint/2010/main" val="16746226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47ED-E1C2-F90D-AB5A-07E80D84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1B7F2-163A-FAF8-EF65-63977E04E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54545"/>
          </a:xfrm>
        </p:spPr>
        <p:txBody>
          <a:bodyPr/>
          <a:lstStyle/>
          <a:p>
            <a:r>
              <a:rPr lang="en-US" dirty="0"/>
              <a:t>Unordered collection of unique elements</a:t>
            </a:r>
          </a:p>
          <a:p>
            <a:pPr lvl="1"/>
            <a:r>
              <a:rPr lang="en-US" dirty="0"/>
              <a:t>Created using either set function or curly braces</a:t>
            </a:r>
          </a:p>
          <a:p>
            <a:pPr lvl="2"/>
            <a:r>
              <a:rPr lang="en-US" dirty="0"/>
              <a:t>set1 = set( [1,2,2,3,4,4,4,5] 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set2 = {1,2,3,3,4,5}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Provides mathematical set operations like union, intersection and difference</a:t>
            </a:r>
          </a:p>
        </p:txBody>
      </p:sp>
    </p:spTree>
    <p:extLst>
      <p:ext uri="{BB962C8B-B14F-4D97-AF65-F5344CB8AC3E}">
        <p14:creationId xmlns:p14="http://schemas.microsoft.com/office/powerpoint/2010/main" val="25506582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C6C8-F718-47D7-277B-611ADDB5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Local Python Development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0F3E-D750-618A-A621-F40623E7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C3AAC-BEC8-744F-4E29-14319F30C10B}"/>
              </a:ext>
            </a:extLst>
          </p:cNvPr>
          <p:cNvSpPr/>
          <p:nvPr/>
        </p:nvSpPr>
        <p:spPr bwMode="auto">
          <a:xfrm>
            <a:off x="2351314" y="2081893"/>
            <a:ext cx="5344886" cy="4572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Local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276F3-107F-D748-31F0-6342D090D29B}"/>
              </a:ext>
            </a:extLst>
          </p:cNvPr>
          <p:cNvSpPr/>
          <p:nvPr/>
        </p:nvSpPr>
        <p:spPr bwMode="auto">
          <a:xfrm>
            <a:off x="2691149" y="2702451"/>
            <a:ext cx="4662151" cy="214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Visual Studio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A1BCE-A49D-EBAF-00D9-6AF95911BB46}"/>
              </a:ext>
            </a:extLst>
          </p:cNvPr>
          <p:cNvSpPr/>
          <p:nvPr/>
        </p:nvSpPr>
        <p:spPr bwMode="auto">
          <a:xfrm>
            <a:off x="2858179" y="3222025"/>
            <a:ext cx="4276046" cy="1351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MyPythonCode.py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C376A-036B-8B24-E93F-7BE23F24CA1C}"/>
              </a:ext>
            </a:extLst>
          </p:cNvPr>
          <p:cNvSpPr/>
          <p:nvPr/>
        </p:nvSpPr>
        <p:spPr bwMode="auto">
          <a:xfrm>
            <a:off x="2703225" y="4935250"/>
            <a:ext cx="4662151" cy="887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PyLance</a:t>
            </a:r>
            <a:endParaRPr lang="en-US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Python Runtime</a:t>
            </a:r>
          </a:p>
        </p:txBody>
      </p:sp>
    </p:spTree>
    <p:extLst>
      <p:ext uri="{BB962C8B-B14F-4D97-AF65-F5344CB8AC3E}">
        <p14:creationId xmlns:p14="http://schemas.microsoft.com/office/powerpoint/2010/main" val="356932933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Built-in Python Data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Pandas and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Programming with Fabric Spark</a:t>
            </a:r>
          </a:p>
          <a:p>
            <a:r>
              <a:rPr lang="en-US" dirty="0"/>
              <a:t>Plotting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396431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6E51-A2B0-80BC-B148-29CA3A3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A54A2-5142-0144-E511-ED084C22D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Pandas built on top of NumPy library</a:t>
            </a:r>
          </a:p>
          <a:p>
            <a:pPr lvl="1"/>
            <a:r>
              <a:rPr lang="en-US" dirty="0"/>
              <a:t>NumPy defines datatypes for strings, integers, floats, dates, </a:t>
            </a:r>
            <a:r>
              <a:rPr lang="en-US" dirty="0" err="1"/>
              <a:t>etcs</a:t>
            </a:r>
            <a:endParaRPr lang="en-US" dirty="0"/>
          </a:p>
          <a:p>
            <a:pPr lvl="1"/>
            <a:r>
              <a:rPr lang="en-US" dirty="0"/>
              <a:t>NumPy introduces concept of fast and efficient array-based functions</a:t>
            </a:r>
          </a:p>
          <a:p>
            <a:pPr lvl="1"/>
            <a:r>
              <a:rPr lang="en-US" dirty="0"/>
              <a:t>Array-based function can update column values without looping – much faster</a:t>
            </a:r>
          </a:p>
          <a:p>
            <a:endParaRPr lang="en-US" dirty="0"/>
          </a:p>
          <a:p>
            <a:r>
              <a:rPr lang="en-US" dirty="0"/>
              <a:t>Pandas focuses on programming tabular datasets with heterogenous data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PyNum</a:t>
            </a:r>
            <a:r>
              <a:rPr lang="en-US" dirty="0"/>
              <a:t> multi-dimensional array, all elements must be of the same type</a:t>
            </a:r>
          </a:p>
          <a:p>
            <a:pPr lvl="1"/>
            <a:r>
              <a:rPr lang="en-US" dirty="0"/>
              <a:t>With pandas, each column in tabular dataset can have a different datatype</a:t>
            </a:r>
          </a:p>
          <a:p>
            <a:pPr lvl="1"/>
            <a:endParaRPr lang="en-US" dirty="0"/>
          </a:p>
          <a:p>
            <a:r>
              <a:rPr lang="en-US" dirty="0"/>
              <a:t>Pandas Data Structures</a:t>
            </a:r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0005737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40150-7B55-B661-D400-C6B8912B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46858-D9A5-F096-C3FD-D8532B9AC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492990"/>
          </a:xfrm>
        </p:spPr>
        <p:txBody>
          <a:bodyPr/>
          <a:lstStyle/>
          <a:p>
            <a:r>
              <a:rPr lang="en-US" dirty="0"/>
              <a:t>Series is one-dimensional ordered sequence of values</a:t>
            </a:r>
          </a:p>
          <a:p>
            <a:pPr lvl="1"/>
            <a:r>
              <a:rPr lang="en-US" dirty="0"/>
              <a:t>Series models a column in a database table</a:t>
            </a:r>
          </a:p>
          <a:p>
            <a:pPr lvl="1"/>
            <a:r>
              <a:rPr lang="en-US" dirty="0"/>
              <a:t>All values in a series must have same type – based in </a:t>
            </a:r>
            <a:r>
              <a:rPr lang="en-US" dirty="0" err="1"/>
              <a:t>numpy</a:t>
            </a:r>
            <a:r>
              <a:rPr lang="en-US" dirty="0"/>
              <a:t> types</a:t>
            </a:r>
          </a:p>
          <a:p>
            <a:endParaRPr lang="en-US" dirty="0"/>
          </a:p>
          <a:p>
            <a:r>
              <a:rPr lang="en-US" dirty="0"/>
              <a:t>Series has index which is associative array of data labels</a:t>
            </a:r>
          </a:p>
          <a:p>
            <a:pPr lvl="1"/>
            <a:r>
              <a:rPr lang="en-US" dirty="0"/>
              <a:t>This allows Series to model a fixed-length, ordered dictionary</a:t>
            </a:r>
          </a:p>
        </p:txBody>
      </p:sp>
    </p:spTree>
    <p:extLst>
      <p:ext uri="{BB962C8B-B14F-4D97-AF65-F5344CB8AC3E}">
        <p14:creationId xmlns:p14="http://schemas.microsoft.com/office/powerpoint/2010/main" val="181566212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C63F-E39C-D05C-8CEF-BCE4A130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CC32C-BDAA-3731-E48A-D32167CB1F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877711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represents a rectangular table of data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contains ordered collection of Series objects all sharing a single index</a:t>
            </a:r>
          </a:p>
          <a:p>
            <a:pPr lvl="1"/>
            <a:r>
              <a:rPr lang="en-US" dirty="0"/>
              <a:t>Each Series contains name and values for specific column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contains index for both columns and rows</a:t>
            </a:r>
          </a:p>
          <a:p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is wrapper for dictionary of named, equal-length lists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15A6A-0BD3-533A-C347-F91DB681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89" y="3876550"/>
            <a:ext cx="6127011" cy="944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9BE42-29A7-8561-BAAB-2AA718B5E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225" y="4063373"/>
            <a:ext cx="1981372" cy="1935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5622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E442-47E4-236F-3925-4612F2A2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Index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30A2-4619-5E45-C82A-C19B6DF81F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877163"/>
          </a:xfrm>
        </p:spPr>
        <p:txBody>
          <a:bodyPr/>
          <a:lstStyle/>
          <a:p>
            <a:r>
              <a:rPr lang="en-US" dirty="0"/>
              <a:t>Index objects used to hold axis labels</a:t>
            </a:r>
          </a:p>
          <a:p>
            <a:pPr lvl="1"/>
            <a:r>
              <a:rPr lang="en-US" dirty="0"/>
              <a:t>This includes column names</a:t>
            </a:r>
          </a:p>
        </p:txBody>
      </p:sp>
    </p:spTree>
    <p:extLst>
      <p:ext uri="{BB962C8B-B14F-4D97-AF65-F5344CB8AC3E}">
        <p14:creationId xmlns:p14="http://schemas.microsoft.com/office/powerpoint/2010/main" val="428845903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A559-BC89-D298-625E-7ED4F43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A69E2-9224-8F27-08D4-190009CA51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854080"/>
          </a:xfrm>
        </p:spPr>
        <p:txBody>
          <a:bodyPr/>
          <a:lstStyle/>
          <a:p>
            <a:r>
              <a:rPr lang="en-US" dirty="0"/>
              <a:t>Reindexing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1375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Built-in Python Data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Pandas and </a:t>
            </a:r>
            <a:r>
              <a:rPr lang="en-US" dirty="0" err="1"/>
              <a:t>Dataframes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Programming with Fabric Spark APIs</a:t>
            </a:r>
          </a:p>
          <a:p>
            <a:r>
              <a:rPr lang="en-US" dirty="0"/>
              <a:t>Plotting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7515458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Built-in Python Data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Pandas and </a:t>
            </a:r>
            <a:r>
              <a:rPr lang="en-US" dirty="0" err="1"/>
              <a:t>Dataframes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Fabric Spark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Plotting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923252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F2F-5EA4-56BB-93D6-5DAE23B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103C-229B-3E30-8759-1B1F9B3AD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Execution Environments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Python Language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Built-in Python Data Structures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Pandas and </a:t>
            </a:r>
            <a:r>
              <a:rPr lang="en-US" dirty="0" err="1"/>
              <a:t>Dataframes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Programming with Fabric Spark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Plotting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072460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127A-6B78-FDDD-2E9F-39458F51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3888-18A1-89CA-E2B4-476B80730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085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48942B-18FC-A9F6-C25C-7A95EDBD4175}"/>
              </a:ext>
            </a:extLst>
          </p:cNvPr>
          <p:cNvSpPr/>
          <p:nvPr/>
        </p:nvSpPr>
        <p:spPr bwMode="auto">
          <a:xfrm>
            <a:off x="6372226" y="3043321"/>
            <a:ext cx="5048249" cy="3512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BI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7CE79E-3E57-F238-5660-9039EB5563D9}"/>
              </a:ext>
            </a:extLst>
          </p:cNvPr>
          <p:cNvSpPr/>
          <p:nvPr/>
        </p:nvSpPr>
        <p:spPr bwMode="auto">
          <a:xfrm>
            <a:off x="1905000" y="3043321"/>
            <a:ext cx="4105277" cy="351215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Local PC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BC9C8-DDE2-6CAE-512D-EC146EF7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Python Code in Old School Power BI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A4A9-E62F-B602-93EF-53F5CF47F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9360A-8690-44BE-925E-5EDC5D1E1272}"/>
              </a:ext>
            </a:extLst>
          </p:cNvPr>
          <p:cNvSpPr/>
          <p:nvPr/>
        </p:nvSpPr>
        <p:spPr bwMode="auto">
          <a:xfrm>
            <a:off x="2200275" y="3183621"/>
            <a:ext cx="3496106" cy="285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Personal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7D885-07BA-B566-D0EE-998584C91125}"/>
              </a:ext>
            </a:extLst>
          </p:cNvPr>
          <p:cNvSpPr/>
          <p:nvPr/>
        </p:nvSpPr>
        <p:spPr bwMode="auto">
          <a:xfrm>
            <a:off x="2477180" y="3286985"/>
            <a:ext cx="2912792" cy="22156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Power Query M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C39AB-A6A0-C965-41AC-F5C8C8C99C27}"/>
              </a:ext>
            </a:extLst>
          </p:cNvPr>
          <p:cNvSpPr/>
          <p:nvPr/>
        </p:nvSpPr>
        <p:spPr bwMode="auto">
          <a:xfrm>
            <a:off x="7854612" y="5509081"/>
            <a:ext cx="3142571" cy="5184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Python 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28C65A-4997-76D3-E067-86889D0C5437}"/>
              </a:ext>
            </a:extLst>
          </p:cNvPr>
          <p:cNvSpPr/>
          <p:nvPr/>
        </p:nvSpPr>
        <p:spPr bwMode="auto">
          <a:xfrm>
            <a:off x="2696254" y="3513439"/>
            <a:ext cx="2374251" cy="1351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MyPythonCode.py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72D70CA-7802-CF5C-E0D9-25571DE1C063}"/>
              </a:ext>
            </a:extLst>
          </p:cNvPr>
          <p:cNvSpPr/>
          <p:nvPr/>
        </p:nvSpPr>
        <p:spPr bwMode="auto">
          <a:xfrm>
            <a:off x="152400" y="3951204"/>
            <a:ext cx="1390651" cy="63396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Database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112AE1-1E4D-8D14-F0EE-D02114566238}"/>
              </a:ext>
            </a:extLst>
          </p:cNvPr>
          <p:cNvSpPr/>
          <p:nvPr/>
        </p:nvSpPr>
        <p:spPr bwMode="auto">
          <a:xfrm>
            <a:off x="7854613" y="3270808"/>
            <a:ext cx="3142571" cy="22156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Python Visual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98E5C-6088-4813-7862-2B2AB396EE27}"/>
              </a:ext>
            </a:extLst>
          </p:cNvPr>
          <p:cNvSpPr/>
          <p:nvPr/>
        </p:nvSpPr>
        <p:spPr bwMode="auto">
          <a:xfrm>
            <a:off x="8073688" y="3497262"/>
            <a:ext cx="2561546" cy="1351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MyPythonCode.py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71858C0-E709-C0DB-22C0-2779CE12F422}"/>
              </a:ext>
            </a:extLst>
          </p:cNvPr>
          <p:cNvSpPr/>
          <p:nvPr/>
        </p:nvSpPr>
        <p:spPr bwMode="auto">
          <a:xfrm>
            <a:off x="6496390" y="4077838"/>
            <a:ext cx="1390651" cy="633964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Dataset</a:t>
            </a:r>
            <a:endParaRPr lang="en-US" sz="24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1548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2C41-A289-43F1-3454-287156C9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1BEF-202B-EBCB-2E8C-B648C25F8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What is a module</a:t>
            </a:r>
          </a:p>
          <a:p>
            <a:r>
              <a:rPr lang="en-US" dirty="0"/>
              <a:t>Hierarchical set of modules publish using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3954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D8D0-986D-442A-ECB9-6165F4B0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Python Libraries in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4E67-6B80-EB31-1A73-8E99F664D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16101"/>
          </a:xfrm>
        </p:spPr>
        <p:txBody>
          <a:bodyPr/>
          <a:lstStyle/>
          <a:p>
            <a:r>
              <a:rPr lang="en-US" dirty="0"/>
              <a:t>Feed Library</a:t>
            </a:r>
          </a:p>
          <a:p>
            <a:endParaRPr lang="en-US" dirty="0"/>
          </a:p>
          <a:p>
            <a:r>
              <a:rPr lang="en-US" dirty="0"/>
              <a:t>Custom Library</a:t>
            </a:r>
          </a:p>
          <a:p>
            <a:endParaRPr lang="en-US" dirty="0"/>
          </a:p>
          <a:p>
            <a:r>
              <a:rPr lang="en-US" dirty="0"/>
              <a:t>Installing Workspace Libraries </a:t>
            </a:r>
          </a:p>
        </p:txBody>
      </p:sp>
    </p:spTree>
    <p:extLst>
      <p:ext uri="{BB962C8B-B14F-4D97-AF65-F5344CB8AC3E}">
        <p14:creationId xmlns:p14="http://schemas.microsoft.com/office/powerpoint/2010/main" val="92312419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0E75-639A-34B0-F1BF-40E8F617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Libraires in a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1CEC-DE3A-15B4-B2E7-9D55E9731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5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68D4-2DBD-F823-A44F-09979674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Python Code in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6CC9-DE29-0BCF-B2EA-3BFBCE8CB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69715"/>
          </a:xfrm>
        </p:spPr>
        <p:txBody>
          <a:bodyPr/>
          <a:lstStyle/>
          <a:p>
            <a:r>
              <a:rPr lang="en-US" dirty="0"/>
              <a:t>Microsoft Fabric provides built-in Python support for Apache Spark</a:t>
            </a:r>
          </a:p>
          <a:p>
            <a:pPr lvl="1"/>
            <a:r>
              <a:rPr lang="en-US" dirty="0"/>
              <a:t>Includes support for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Python code can be run through Spark batch job definition</a:t>
            </a:r>
          </a:p>
          <a:p>
            <a:pPr lvl="1"/>
            <a:r>
              <a:rPr lang="en-US" dirty="0"/>
              <a:t>Python code can be executed interactive Fabric Notebook</a:t>
            </a:r>
          </a:p>
        </p:txBody>
      </p:sp>
    </p:spTree>
    <p:extLst>
      <p:ext uri="{BB962C8B-B14F-4D97-AF65-F5344CB8AC3E}">
        <p14:creationId xmlns:p14="http://schemas.microsoft.com/office/powerpoint/2010/main" val="3529410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5107-B0E6-90BE-8D20-B4ADB1A2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5037-F8D7-60EF-988C-8D6C27D39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208571"/>
          </a:xfrm>
        </p:spPr>
        <p:txBody>
          <a:bodyPr/>
          <a:lstStyle/>
          <a:p>
            <a:r>
              <a:rPr lang="en-US" dirty="0"/>
              <a:t>Apache Spark is an open-source, unified analytics engine</a:t>
            </a:r>
          </a:p>
          <a:p>
            <a:pPr lvl="1"/>
            <a:r>
              <a:rPr lang="en-US" dirty="0"/>
              <a:t>Very popular for processing Big Data projects</a:t>
            </a:r>
          </a:p>
          <a:p>
            <a:pPr lvl="1"/>
            <a:r>
              <a:rPr lang="en-US" dirty="0"/>
              <a:t>Batch processing, large-scale SQL, machine learning, and stream processing</a:t>
            </a:r>
          </a:p>
          <a:p>
            <a:pPr lvl="1"/>
            <a:endParaRPr lang="en-US" dirty="0"/>
          </a:p>
          <a:p>
            <a:r>
              <a:rPr lang="en-US" dirty="0"/>
              <a:t>Spark is a general-purpose, cluster computing framework</a:t>
            </a:r>
          </a:p>
          <a:p>
            <a:pPr lvl="1"/>
            <a:r>
              <a:rPr lang="en-US" dirty="0"/>
              <a:t>can distribute data processing tasks across many nodes to process Big 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43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B2B5-58C8-16B1-AFBD-6D6859E6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92090-C22C-A418-10D8-B3FB9CF4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03" y="1096777"/>
            <a:ext cx="7202489" cy="5370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1012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C772-F55B-E5B2-CECA-DBC89DF4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0BFE-C0C2-FF62-5783-0CCC27398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747453"/>
          </a:xfrm>
        </p:spPr>
        <p:txBody>
          <a:bodyPr/>
          <a:lstStyle/>
          <a:p>
            <a:r>
              <a:rPr lang="en-US" dirty="0"/>
              <a:t>Notebook provides web interface to write and execute Python code</a:t>
            </a:r>
          </a:p>
          <a:p>
            <a:pPr lvl="1"/>
            <a:r>
              <a:rPr lang="en-US" dirty="0"/>
              <a:t>Language support for </a:t>
            </a:r>
            <a:r>
              <a:rPr lang="en-US" dirty="0" err="1"/>
              <a:t>PySpark</a:t>
            </a:r>
            <a:r>
              <a:rPr lang="en-US" dirty="0"/>
              <a:t> (Python), Spark (Scala), Spark SQL and </a:t>
            </a:r>
            <a:r>
              <a:rPr lang="en-US" dirty="0" err="1"/>
              <a:t>SparkR</a:t>
            </a:r>
            <a:endParaRPr lang="en-US" dirty="0"/>
          </a:p>
          <a:p>
            <a:pPr lvl="1"/>
            <a:r>
              <a:rPr lang="en-US" dirty="0"/>
              <a:t>Allow author to mix [markup text] + [python code] + [visualizations] in single file</a:t>
            </a:r>
          </a:p>
          <a:p>
            <a:pPr lvl="1"/>
            <a:endParaRPr lang="en-US" dirty="0"/>
          </a:p>
          <a:p>
            <a:r>
              <a:rPr lang="en-US" dirty="0"/>
              <a:t>What are notebooks used for?</a:t>
            </a:r>
          </a:p>
          <a:p>
            <a:pPr lvl="1"/>
            <a:r>
              <a:rPr lang="en-US" dirty="0"/>
              <a:t>Apache Spark jobs</a:t>
            </a:r>
          </a:p>
          <a:p>
            <a:pPr lvl="1"/>
            <a:r>
              <a:rPr lang="en-US" dirty="0"/>
              <a:t>Machine learning experiments</a:t>
            </a:r>
          </a:p>
          <a:p>
            <a:pPr lvl="1"/>
            <a:endParaRPr lang="en-US" dirty="0"/>
          </a:p>
          <a:p>
            <a:r>
              <a:rPr lang="en-US" dirty="0"/>
              <a:t>Notebook structure</a:t>
            </a:r>
          </a:p>
          <a:p>
            <a:pPr lvl="1"/>
            <a:r>
              <a:rPr lang="en-US" dirty="0"/>
              <a:t>Notebooks created by adding cells</a:t>
            </a:r>
          </a:p>
        </p:txBody>
      </p:sp>
    </p:spTree>
    <p:extLst>
      <p:ext uri="{BB962C8B-B14F-4D97-AF65-F5344CB8AC3E}">
        <p14:creationId xmlns:p14="http://schemas.microsoft.com/office/powerpoint/2010/main" val="1021847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63BA-6945-8EA1-8E5A-7ADE5860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 Sessions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26EB-206D-7E19-4956-DB59A7DD7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30887"/>
          </a:xfrm>
        </p:spPr>
        <p:txBody>
          <a:bodyPr/>
          <a:lstStyle/>
          <a:p>
            <a:r>
              <a:rPr lang="en-US" dirty="0"/>
              <a:t>Details to follow</a:t>
            </a:r>
          </a:p>
        </p:txBody>
      </p:sp>
    </p:spTree>
    <p:extLst>
      <p:ext uri="{BB962C8B-B14F-4D97-AF65-F5344CB8AC3E}">
        <p14:creationId xmlns:p14="http://schemas.microsoft.com/office/powerpoint/2010/main" val="46088951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ef38329b-e139-4eb4-9d7a-1b84c79a661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35158</TotalTime>
  <Words>1247</Words>
  <Application>Microsoft Office PowerPoint</Application>
  <PresentationFormat>Custom</PresentationFormat>
  <Paragraphs>284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Introduction to Python Programming for Fabric Developers</vt:lpstr>
      <vt:lpstr>Agenda</vt:lpstr>
      <vt:lpstr>Setting Up For Local Python Development </vt:lpstr>
      <vt:lpstr>Executing Python Code in Old School Power BI</vt:lpstr>
      <vt:lpstr>Executing Python Code in Fabric</vt:lpstr>
      <vt:lpstr>Apache Spark Architecture</vt:lpstr>
      <vt:lpstr>PowerPoint Presentation</vt:lpstr>
      <vt:lpstr>Fabric Notebooks</vt:lpstr>
      <vt:lpstr>Notebook Sessions</vt:lpstr>
      <vt:lpstr>Agenda</vt:lpstr>
      <vt:lpstr>Python Fundamentals</vt:lpstr>
      <vt:lpstr>Code Structure</vt:lpstr>
      <vt:lpstr>Importing Modules</vt:lpstr>
      <vt:lpstr>Conditional Execution</vt:lpstr>
      <vt:lpstr>Strings</vt:lpstr>
      <vt:lpstr>Extracting Slices from a String</vt:lpstr>
      <vt:lpstr>String Functions</vt:lpstr>
      <vt:lpstr>Formatted Strings </vt:lpstr>
      <vt:lpstr>Defining and Calling Functions</vt:lpstr>
      <vt:lpstr>Explode/Gather Keyword Arguments with **</vt:lpstr>
      <vt:lpstr>Functions Are Objects </vt:lpstr>
      <vt:lpstr>Object-oriented Programming Support</vt:lpstr>
      <vt:lpstr>Looping and Enumeration</vt:lpstr>
      <vt:lpstr>Agenda</vt:lpstr>
      <vt:lpstr>Tuples</vt:lpstr>
      <vt:lpstr>Lists</vt:lpstr>
      <vt:lpstr>Tuples versus Lists</vt:lpstr>
      <vt:lpstr>Dictionaries</vt:lpstr>
      <vt:lpstr>Sets</vt:lpstr>
      <vt:lpstr>Agenda</vt:lpstr>
      <vt:lpstr>Pandas Overview</vt:lpstr>
      <vt:lpstr>Series Objects</vt:lpstr>
      <vt:lpstr>DataFrame Objects</vt:lpstr>
      <vt:lpstr>DataFrame Index Objects</vt:lpstr>
      <vt:lpstr>DataFrame Operations</vt:lpstr>
      <vt:lpstr>Agenda</vt:lpstr>
      <vt:lpstr>Agenda</vt:lpstr>
      <vt:lpstr>Summary</vt:lpstr>
      <vt:lpstr>Named Tuples</vt:lpstr>
      <vt:lpstr>Modules</vt:lpstr>
      <vt:lpstr>Managing Python Libraries in Fabric</vt:lpstr>
      <vt:lpstr>Installing Python Libraires in a Notebook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293</cp:revision>
  <cp:lastPrinted>2019-05-02T20:11:39Z</cp:lastPrinted>
  <dcterms:created xsi:type="dcterms:W3CDTF">2018-09-21T01:16:59Z</dcterms:created>
  <dcterms:modified xsi:type="dcterms:W3CDTF">2023-07-27T17:58:31Z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