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83"/>
  </p:notesMasterIdLst>
  <p:handoutMasterIdLst>
    <p:handoutMasterId r:id="rId84"/>
  </p:handoutMasterIdLst>
  <p:sldIdLst>
    <p:sldId id="4475" r:id="rId5"/>
    <p:sldId id="2147479728" r:id="rId6"/>
    <p:sldId id="4623" r:id="rId7"/>
    <p:sldId id="4626" r:id="rId8"/>
    <p:sldId id="2147479667" r:id="rId9"/>
    <p:sldId id="4654" r:id="rId10"/>
    <p:sldId id="4659" r:id="rId11"/>
    <p:sldId id="2147479675" r:id="rId12"/>
    <p:sldId id="2147479683" r:id="rId13"/>
    <p:sldId id="2147479669" r:id="rId14"/>
    <p:sldId id="4628" r:id="rId15"/>
    <p:sldId id="4675" r:id="rId16"/>
    <p:sldId id="4676" r:id="rId17"/>
    <p:sldId id="4677" r:id="rId18"/>
    <p:sldId id="4679" r:id="rId19"/>
    <p:sldId id="2147479678" r:id="rId20"/>
    <p:sldId id="2147479679" r:id="rId21"/>
    <p:sldId id="4644" r:id="rId22"/>
    <p:sldId id="4678" r:id="rId23"/>
    <p:sldId id="2147479680" r:id="rId24"/>
    <p:sldId id="2147479676" r:id="rId25"/>
    <p:sldId id="4653" r:id="rId26"/>
    <p:sldId id="2147479729" r:id="rId27"/>
    <p:sldId id="2147479681" r:id="rId28"/>
    <p:sldId id="2147479682" r:id="rId29"/>
    <p:sldId id="2147479670" r:id="rId30"/>
    <p:sldId id="2147479692" r:id="rId31"/>
    <p:sldId id="4637" r:id="rId32"/>
    <p:sldId id="4638" r:id="rId33"/>
    <p:sldId id="2147479684" r:id="rId34"/>
    <p:sldId id="4640" r:id="rId35"/>
    <p:sldId id="2147479677" r:id="rId36"/>
    <p:sldId id="4641" r:id="rId37"/>
    <p:sldId id="2147479690" r:id="rId38"/>
    <p:sldId id="2147479693" r:id="rId39"/>
    <p:sldId id="2147479671" r:id="rId40"/>
    <p:sldId id="2147479689" r:id="rId41"/>
    <p:sldId id="2147479695" r:id="rId42"/>
    <p:sldId id="2147479696" r:id="rId43"/>
    <p:sldId id="2147479697" r:id="rId44"/>
    <p:sldId id="2147479698" r:id="rId45"/>
    <p:sldId id="2147479704" r:id="rId46"/>
    <p:sldId id="2147479699" r:id="rId47"/>
    <p:sldId id="2147479672" r:id="rId48"/>
    <p:sldId id="4669" r:id="rId49"/>
    <p:sldId id="4666" r:id="rId50"/>
    <p:sldId id="2147479705" r:id="rId51"/>
    <p:sldId id="2147479702" r:id="rId52"/>
    <p:sldId id="4667" r:id="rId53"/>
    <p:sldId id="4670" r:id="rId54"/>
    <p:sldId id="4668" r:id="rId55"/>
    <p:sldId id="2147479706" r:id="rId56"/>
    <p:sldId id="2147479710" r:id="rId57"/>
    <p:sldId id="2147479708" r:id="rId58"/>
    <p:sldId id="2147479709" r:id="rId59"/>
    <p:sldId id="2147479707" r:id="rId60"/>
    <p:sldId id="2147479711" r:id="rId61"/>
    <p:sldId id="2147479712" r:id="rId62"/>
    <p:sldId id="2147479713" r:id="rId63"/>
    <p:sldId id="2147479687" r:id="rId64"/>
    <p:sldId id="2147479673" r:id="rId65"/>
    <p:sldId id="4674" r:id="rId66"/>
    <p:sldId id="2147479725" r:id="rId67"/>
    <p:sldId id="2147479714" r:id="rId68"/>
    <p:sldId id="2147479685" r:id="rId69"/>
    <p:sldId id="2147479715" r:id="rId70"/>
    <p:sldId id="2147479716" r:id="rId71"/>
    <p:sldId id="2147479717" r:id="rId72"/>
    <p:sldId id="2147479718" r:id="rId73"/>
    <p:sldId id="2147479723" r:id="rId74"/>
    <p:sldId id="2147479719" r:id="rId75"/>
    <p:sldId id="2147479724" r:id="rId76"/>
    <p:sldId id="2147479720" r:id="rId77"/>
    <p:sldId id="2147479721" r:id="rId78"/>
    <p:sldId id="2147479722" r:id="rId79"/>
    <p:sldId id="2147479688" r:id="rId80"/>
    <p:sldId id="2147479674" r:id="rId81"/>
    <p:sldId id="2147479727" r:id="rId8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B66"/>
    <a:srgbClr val="93ECFD"/>
    <a:srgbClr val="21B9F0"/>
    <a:srgbClr val="0B66B3"/>
    <a:srgbClr val="F1CA3F"/>
    <a:srgbClr val="E0A510"/>
    <a:srgbClr val="740000"/>
    <a:srgbClr val="8A0000"/>
    <a:srgbClr val="B8972E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5020" autoAdjust="0"/>
  </p:normalViewPr>
  <p:slideViewPr>
    <p:cSldViewPr snapToGrid="0">
      <p:cViewPr varScale="1">
        <p:scale>
          <a:sx n="90" d="100"/>
          <a:sy n="90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11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10/31/2023 1:32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10/31/2023 1:32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0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49E5-37B1-A1E9-CBC9-4C653934BCC9}"/>
              </a:ext>
            </a:extLst>
          </p:cNvPr>
          <p:cNvSpPr/>
          <p:nvPr userDrawn="1"/>
        </p:nvSpPr>
        <p:spPr bwMode="auto">
          <a:xfrm>
            <a:off x="147485" y="108885"/>
            <a:ext cx="12142838" cy="1514261"/>
          </a:xfrm>
          <a:prstGeom prst="rect">
            <a:avLst/>
          </a:prstGeom>
          <a:solidFill>
            <a:srgbClr val="063431"/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347" y="274296"/>
            <a:ext cx="1139657" cy="1139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AF38FB-40D8-E937-6A86-1196454CF802}"/>
              </a:ext>
            </a:extLst>
          </p:cNvPr>
          <p:cNvSpPr txBox="1"/>
          <p:nvPr userDrawn="1"/>
        </p:nvSpPr>
        <p:spPr>
          <a:xfrm>
            <a:off x="1513907" y="105853"/>
            <a:ext cx="10558773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Microsoft Fabric Developer Series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 Dev Camp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713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747713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Python-In-Fabric-Note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learn.microsoft.com/en-us/fabric/data-engineering/runtime#default-level-packages-for-python-librari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5152885"/>
            <a:ext cx="9801726" cy="984885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Ted Pattison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Principal Program Manager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Fabric CAT Team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47113" y="2007408"/>
            <a:ext cx="11542247" cy="26776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Introduction to Python Programming </a:t>
            </a:r>
            <a:br>
              <a:rPr lang="en-US" sz="5400" dirty="0"/>
            </a:br>
            <a:r>
              <a:rPr lang="en-US" sz="5400" dirty="0"/>
              <a:t>using Fabric Notebooks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Fabric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Learning Python Language Fundamentals</a:t>
            </a:r>
          </a:p>
          <a:p>
            <a:r>
              <a:rPr lang="en-US" dirty="0"/>
              <a:t>Programming Python Data Structures</a:t>
            </a:r>
          </a:p>
          <a:p>
            <a:r>
              <a:rPr lang="en-US" dirty="0"/>
              <a:t>Generating Plots and Visualizations</a:t>
            </a:r>
          </a:p>
          <a:p>
            <a:r>
              <a:rPr lang="en-US" dirty="0"/>
              <a:t>Programming Dataframes with Pandas</a:t>
            </a:r>
          </a:p>
          <a:p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3146537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DDC3-2C40-262F-A8DB-5B9A7B5D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D124-33BF-1B82-6021-A5F3940A4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9458"/>
          </a:xfrm>
        </p:spPr>
        <p:txBody>
          <a:bodyPr/>
          <a:lstStyle/>
          <a:p>
            <a:r>
              <a:rPr lang="en-US" dirty="0"/>
              <a:t>Python is case-sensitive, interpretive and procedural language </a:t>
            </a:r>
          </a:p>
          <a:p>
            <a:pPr lvl="1"/>
            <a:r>
              <a:rPr lang="en-US" sz="2000" b="1" dirty="0">
                <a:solidFill>
                  <a:srgbClr val="8A0000"/>
                </a:solidFill>
              </a:rPr>
              <a:t>Python is loosely-typed</a:t>
            </a:r>
            <a:r>
              <a:rPr lang="en-US" dirty="0"/>
              <a:t> in a fashion similar to JavaScript and PowerShell</a:t>
            </a:r>
          </a:p>
          <a:p>
            <a:pPr lvl="1"/>
            <a:r>
              <a:rPr lang="en-US" sz="2000" b="1" dirty="0">
                <a:solidFill>
                  <a:srgbClr val="8A0000"/>
                </a:solidFill>
              </a:rPr>
              <a:t>Python is not strongly-typed</a:t>
            </a:r>
            <a:r>
              <a:rPr lang="en-US" dirty="0"/>
              <a:t> – It lacks type safety found in C#, Java and Scala</a:t>
            </a:r>
          </a:p>
          <a:p>
            <a:pPr>
              <a:lnSpc>
                <a:spcPct val="200000"/>
              </a:lnSpc>
            </a:pPr>
            <a:r>
              <a:rPr lang="en-US" dirty="0"/>
              <a:t>Getting started with Python syntax</a:t>
            </a:r>
          </a:p>
          <a:p>
            <a:pPr lvl="1"/>
            <a:r>
              <a:rPr lang="en-US" dirty="0"/>
              <a:t>Learn to structure code using colons and indentation </a:t>
            </a:r>
          </a:p>
          <a:p>
            <a:pPr lvl="1"/>
            <a:r>
              <a:rPr lang="en-US" dirty="0"/>
              <a:t>Add comments using </a:t>
            </a:r>
            <a:r>
              <a:rPr lang="en-US" b="1" dirty="0">
                <a:solidFill>
                  <a:srgbClr val="7A0000"/>
                </a:solidFill>
              </a:rPr>
              <a:t>#</a:t>
            </a:r>
          </a:p>
          <a:p>
            <a:pPr lvl="1"/>
            <a:r>
              <a:rPr lang="en-US" dirty="0"/>
              <a:t>Begin learning all the Python language keywords as you go…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1F8E-AA86-D5F3-4CDB-9F05EABF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34" y="4953579"/>
            <a:ext cx="5011803" cy="1481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092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BF41-DDAE-0EA5-FCBA-B01CBB48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Python Objects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D0A7-B41D-3A39-3285-6950489ED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Any data or value accessible in Python is considered an object of a specific type</a:t>
            </a:r>
          </a:p>
          <a:p>
            <a:pPr lvl="1"/>
            <a:r>
              <a:rPr lang="en-US" dirty="0"/>
              <a:t>Python variables declared implicitly inline without any type and without using explicit keyword</a:t>
            </a:r>
          </a:p>
          <a:p>
            <a:pPr lvl="1"/>
            <a:r>
              <a:rPr lang="en-US" dirty="0"/>
              <a:t>After initial assignment, variable references object that has a specific type</a:t>
            </a:r>
          </a:p>
          <a:p>
            <a:pPr lvl="1"/>
            <a:r>
              <a:rPr lang="en-US" dirty="0"/>
              <a:t>Simple value types like </a:t>
            </a:r>
            <a:r>
              <a:rPr lang="en-US" sz="1800" b="1" dirty="0">
                <a:solidFill>
                  <a:srgbClr val="7A0000"/>
                </a:solidFill>
              </a:rPr>
              <a:t>int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7A0000"/>
                </a:solidFill>
              </a:rPr>
              <a:t>float</a:t>
            </a:r>
            <a:r>
              <a:rPr lang="en-US" dirty="0"/>
              <a:t> enclosed in wrapper objects with methods and attributes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37EB52-5CD1-9CC1-CA50-C29C8B7A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1" y="2974011"/>
            <a:ext cx="5426914" cy="3655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319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0FC13F-D388-C9D4-BBEF-3B62B73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Code Blocks using Colons and Indentation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707E6-48EE-BE24-F349-B97888AC8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93072"/>
          </a:xfrm>
        </p:spPr>
        <p:txBody>
          <a:bodyPr/>
          <a:lstStyle/>
          <a:p>
            <a:r>
              <a:rPr lang="en-US" dirty="0"/>
              <a:t>In C#, code blocks structured using semi-colons ( </a:t>
            </a:r>
            <a:r>
              <a:rPr lang="en-US" b="1" dirty="0">
                <a:solidFill>
                  <a:srgbClr val="8A0000"/>
                </a:solidFill>
              </a:rPr>
              <a:t>;</a:t>
            </a:r>
            <a:r>
              <a:rPr lang="en-US" b="1" dirty="0"/>
              <a:t> </a:t>
            </a:r>
            <a:r>
              <a:rPr lang="en-US" dirty="0"/>
              <a:t>) and curly braces ( </a:t>
            </a:r>
            <a:r>
              <a:rPr lang="en-US" b="1" dirty="0">
                <a:solidFill>
                  <a:srgbClr val="8A0000"/>
                </a:solidFill>
              </a:rPr>
              <a:t>{ }</a:t>
            </a:r>
            <a:r>
              <a:rPr lang="en-US" b="1" dirty="0"/>
              <a:t>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Python, code blocks structured using colons ( </a:t>
            </a:r>
            <a:r>
              <a:rPr lang="en-US" b="1" dirty="0">
                <a:solidFill>
                  <a:srgbClr val="8A0000"/>
                </a:solidFill>
              </a:rPr>
              <a:t>:</a:t>
            </a:r>
            <a:r>
              <a:rPr lang="en-US" dirty="0"/>
              <a:t> ) and indentation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0EACD-68D2-C03D-54EA-7F77B77C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233" y="3497257"/>
            <a:ext cx="9" cy="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E5BED-C957-B3CC-352F-F591DC89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99" y="4215888"/>
            <a:ext cx="5418290" cy="157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49AC1-0856-1F80-FFF5-8A5CBFBC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99" y="1775387"/>
            <a:ext cx="5638222" cy="157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C45DB9-B74C-D8A4-66A3-9FC21DA7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828" y="1775387"/>
            <a:ext cx="4934530" cy="137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5078A-278B-3442-AAFB-87E5F17C6D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19" b="3459"/>
          <a:stretch/>
        </p:blipFill>
        <p:spPr>
          <a:xfrm>
            <a:off x="6599939" y="4215888"/>
            <a:ext cx="4549535" cy="1577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6005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6406-A9BB-D5EA-43B4-7964F26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 and the Continuation Character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146C-1B16-9E47-479A-70E71A01F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93045"/>
          </a:xfrm>
        </p:spPr>
        <p:txBody>
          <a:bodyPr/>
          <a:lstStyle/>
          <a:p>
            <a:r>
              <a:rPr lang="en-US" dirty="0"/>
              <a:t>Python is sensitive to line breaks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Line breaks are allowed inside parenthesis </a:t>
            </a:r>
            <a:r>
              <a:rPr lang="en-US" b="1" dirty="0">
                <a:solidFill>
                  <a:srgbClr val="7A0000"/>
                </a:solidFill>
              </a:rPr>
              <a:t>( )</a:t>
            </a:r>
            <a:r>
              <a:rPr lang="en-US" dirty="0"/>
              <a:t>, square brackets </a:t>
            </a:r>
            <a:r>
              <a:rPr lang="en-US" b="1" dirty="0">
                <a:solidFill>
                  <a:srgbClr val="7A0000"/>
                </a:solidFill>
              </a:rPr>
              <a:t>[ ]</a:t>
            </a:r>
            <a:r>
              <a:rPr lang="en-US" dirty="0"/>
              <a:t> or curly braces </a:t>
            </a:r>
            <a:r>
              <a:rPr lang="en-US" b="1" dirty="0">
                <a:solidFill>
                  <a:srgbClr val="7A0000"/>
                </a:solidFill>
              </a:rPr>
              <a:t>{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F06C0-BB40-E947-94CB-D690A131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8" y="1709325"/>
            <a:ext cx="4160688" cy="1639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01387-EB87-70D2-EAFB-040A636B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8" y="4030340"/>
            <a:ext cx="3302916" cy="2773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018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C226-EBEA-A18B-A418-5CEFE847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Literal String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3CEC-D875-C4A9-701B-28F01724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93839"/>
          </a:xfrm>
        </p:spPr>
        <p:txBody>
          <a:bodyPr/>
          <a:lstStyle/>
          <a:p>
            <a:r>
              <a:rPr lang="en-US" dirty="0"/>
              <a:t>Literal strings can be enclosed within single quotes (</a:t>
            </a:r>
            <a:r>
              <a:rPr lang="en-US" sz="2400" b="1" dirty="0">
                <a:solidFill>
                  <a:srgbClr val="7A0000"/>
                </a:solidFill>
              </a:rPr>
              <a:t>'</a:t>
            </a:r>
            <a:r>
              <a:rPr lang="en-US" dirty="0"/>
              <a:t>) or double quotes (</a:t>
            </a:r>
            <a:r>
              <a:rPr lang="en-US" sz="2400" b="1" dirty="0">
                <a:solidFill>
                  <a:srgbClr val="7A0000"/>
                </a:solidFill>
              </a:rPr>
              <a:t>"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404813" lvl="1" indent="-9525">
              <a:buNone/>
            </a:pPr>
            <a:endParaRPr lang="en-US" dirty="0"/>
          </a:p>
          <a:p>
            <a:r>
              <a:rPr lang="en-US" dirty="0"/>
              <a:t>Triple quotes (</a:t>
            </a:r>
            <a:r>
              <a:rPr lang="en-US" sz="2400" b="1" dirty="0">
                <a:solidFill>
                  <a:srgbClr val="7A0000"/>
                </a:solidFill>
              </a:rPr>
              <a:t>'''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7A0000"/>
                </a:solidFill>
              </a:rPr>
              <a:t>"""</a:t>
            </a:r>
            <a:r>
              <a:rPr lang="en-US" dirty="0"/>
              <a:t>) used to create multi-line string with line breaks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provides typical set of functions for programming with strings</a:t>
            </a:r>
          </a:p>
          <a:p>
            <a:pPr lvl="1"/>
            <a:r>
              <a:rPr lang="en-US" sz="2000" b="1" dirty="0">
                <a:solidFill>
                  <a:srgbClr val="7A0000"/>
                </a:solidFill>
              </a:rPr>
              <a:t>str()</a:t>
            </a:r>
            <a:r>
              <a:rPr lang="en-US" dirty="0"/>
              <a:t>, </a:t>
            </a:r>
            <a:r>
              <a:rPr lang="en-US" sz="2000" b="1" dirty="0" err="1">
                <a:solidFill>
                  <a:srgbClr val="7A0000"/>
                </a:solidFill>
              </a:rPr>
              <a:t>len</a:t>
            </a:r>
            <a:r>
              <a:rPr lang="en-US" sz="2000" b="1" dirty="0">
                <a:solidFill>
                  <a:srgbClr val="7A0000"/>
                </a:solidFill>
              </a:rPr>
              <a:t>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split()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join()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replace()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strip()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find()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E8F29-6611-11DE-9C70-80970B94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6" t="8164" b="41427"/>
          <a:stretch/>
        </p:blipFill>
        <p:spPr>
          <a:xfrm>
            <a:off x="893059" y="1783263"/>
            <a:ext cx="8863060" cy="1290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99306-A8AD-DDF5-F9CB-01AE1946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6" t="56834"/>
          <a:stretch/>
        </p:blipFill>
        <p:spPr>
          <a:xfrm>
            <a:off x="893059" y="3920518"/>
            <a:ext cx="8863060" cy="1105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692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F320-9B5F-9FDB-ACDE-3F0CE55F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 and r-Strings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6A39-FC2C-953C-2B17-9F90C4462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985706"/>
          </a:xfrm>
        </p:spPr>
        <p:txBody>
          <a:bodyPr/>
          <a:lstStyle/>
          <a:p>
            <a:r>
              <a:rPr lang="en-US" dirty="0"/>
              <a:t>Formatted strings (aka </a:t>
            </a:r>
            <a:r>
              <a:rPr lang="en-US" sz="2400" b="1" dirty="0">
                <a:solidFill>
                  <a:srgbClr val="8A0000"/>
                </a:solidFill>
              </a:rPr>
              <a:t>f-strings</a:t>
            </a:r>
            <a:r>
              <a:rPr lang="en-US" dirty="0"/>
              <a:t>) provide dynamic text parsing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pPr marL="407988" lvl="2"/>
            <a:endParaRPr lang="en-US" dirty="0"/>
          </a:p>
          <a:p>
            <a:pPr marL="407988" lvl="2"/>
            <a:endParaRPr lang="en-US" dirty="0"/>
          </a:p>
          <a:p>
            <a:pPr marL="407988" lvl="2"/>
            <a:endParaRPr lang="en-US" dirty="0"/>
          </a:p>
          <a:p>
            <a:r>
              <a:rPr lang="en-US" dirty="0"/>
              <a:t>Raw strings (aka </a:t>
            </a:r>
            <a:r>
              <a:rPr lang="en-US" sz="2400" b="1" dirty="0">
                <a:solidFill>
                  <a:srgbClr val="8A0000"/>
                </a:solidFill>
              </a:rPr>
              <a:t>r-strings</a:t>
            </a:r>
            <a:r>
              <a:rPr lang="en-US" dirty="0"/>
              <a:t>) used to create strings without any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F58F4-46F1-4FE7-5F3D-FB3701E63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8112" b="29291"/>
          <a:stretch/>
        </p:blipFill>
        <p:spPr>
          <a:xfrm>
            <a:off x="952500" y="1839270"/>
            <a:ext cx="946293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DA042-4E7F-7C77-1B63-186B927D4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9" t="21835" b="37787"/>
          <a:stretch/>
        </p:blipFill>
        <p:spPr>
          <a:xfrm>
            <a:off x="952500" y="5386493"/>
            <a:ext cx="6484755" cy="43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7250AC-DFA3-6A4B-F61D-1E396476E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9997" r="7723" b="-630"/>
          <a:stretch/>
        </p:blipFill>
        <p:spPr>
          <a:xfrm>
            <a:off x="952501" y="3897774"/>
            <a:ext cx="9462930" cy="648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999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39BA-634F-8F65-59AF-6E076A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Strings with Slicer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B969-D8E8-3921-C4C0-281FF4D73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39321"/>
          </a:xfrm>
        </p:spPr>
        <p:txBody>
          <a:bodyPr/>
          <a:lstStyle/>
          <a:p>
            <a:r>
              <a:rPr lang="en-US" dirty="0"/>
              <a:t>Python supports slicer syntax with strings and lists</a:t>
            </a:r>
          </a:p>
          <a:p>
            <a:pPr lvl="1"/>
            <a:r>
              <a:rPr lang="en-US" dirty="0"/>
              <a:t>Slicer syntax uses square brackets with inner colon </a:t>
            </a:r>
            <a:r>
              <a:rPr lang="en-US" sz="2000" b="1" dirty="0">
                <a:solidFill>
                  <a:srgbClr val="8A0000"/>
                </a:solidFill>
              </a:rPr>
              <a:t>[ : ]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Consider a few simple examples of extracting text using slicer syntax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96100C-14D5-D332-8FAF-10F2735FD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60063"/>
              </p:ext>
            </p:extLst>
          </p:nvPr>
        </p:nvGraphicFramePr>
        <p:xfrm>
          <a:off x="1328471" y="2204067"/>
          <a:ext cx="9823980" cy="164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580">
                  <a:extLst>
                    <a:ext uri="{9D8B030D-6E8A-4147-A177-3AD203B41FA5}">
                      <a16:colId xmlns:a16="http://schemas.microsoft.com/office/drawing/2014/main" val="2903870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911910676"/>
                    </a:ext>
                  </a:extLst>
                </a:gridCol>
              </a:tblGrid>
              <a:tr h="329553">
                <a:tc>
                  <a:txBody>
                    <a:bodyPr/>
                    <a:lstStyle/>
                    <a:p>
                      <a:r>
                        <a:rPr lang="en-US" sz="1400" dirty="0"/>
                        <a:t>[:]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 entire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4585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en-US" sz="1400" dirty="0"/>
                        <a:t>[ start:]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from start offset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74137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en-US" sz="1400" dirty="0"/>
                        <a:t>[: 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from start to end offset minus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9992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en-US" sz="1400" dirty="0"/>
                        <a:t>[ start : end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from start offset to end offset minus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52565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 start : end : step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from start offset to end offset minus 1by step 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07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D4B6995-7614-4466-DE46-560F05B7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71" y="4486686"/>
            <a:ext cx="4001609" cy="221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5033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3D76-3CB3-8B9B-9687-C980226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D2A4-1852-7E7E-4E3C-090B56B25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01150"/>
          </a:xfrm>
        </p:spPr>
        <p:txBody>
          <a:bodyPr/>
          <a:lstStyle/>
          <a:p>
            <a:r>
              <a:rPr lang="en-US" dirty="0"/>
              <a:t>Define functions using </a:t>
            </a:r>
            <a:r>
              <a:rPr lang="en-US" sz="2400" b="1" dirty="0">
                <a:solidFill>
                  <a:srgbClr val="7A0000"/>
                </a:solidFill>
              </a:rPr>
              <a:t>def</a:t>
            </a:r>
            <a:r>
              <a:rPr lang="en-US" dirty="0"/>
              <a:t> keyword and parenthesis </a:t>
            </a:r>
            <a:r>
              <a:rPr lang="en-US" sz="2400" b="1" dirty="0">
                <a:solidFill>
                  <a:srgbClr val="7A0000"/>
                </a:solidFill>
              </a:rPr>
              <a:t>()</a:t>
            </a:r>
            <a:r>
              <a:rPr lang="en-US" dirty="0"/>
              <a:t> with parameter list</a:t>
            </a:r>
          </a:p>
          <a:p>
            <a:pPr lvl="1"/>
            <a:r>
              <a:rPr lang="en-US" dirty="0"/>
              <a:t>Optionally add </a:t>
            </a:r>
            <a:r>
              <a:rPr lang="en-US" sz="2000" b="1" dirty="0">
                <a:solidFill>
                  <a:srgbClr val="7A0000"/>
                </a:solidFill>
              </a:rPr>
              <a:t>return</a:t>
            </a:r>
            <a:r>
              <a:rPr lang="en-US" dirty="0"/>
              <a:t> statement to return object back to caller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Call functions by passing parameters in parenthesis</a:t>
            </a:r>
          </a:p>
          <a:p>
            <a:pPr lvl="1"/>
            <a:r>
              <a:rPr lang="en-US" dirty="0"/>
              <a:t>Capture function return value if these is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995FD-68B8-2578-CCE6-03BB594E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21" y="2228593"/>
            <a:ext cx="4216664" cy="1935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55FC9-867C-61C8-616F-4F326001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21" y="5478793"/>
            <a:ext cx="3986825" cy="1290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38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CCFC-7090-9049-F07D-F588A9CD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6986-5DD4-A880-0F73-EDC834051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dirty="0"/>
              <a:t>Function parameters can be defined as mandatory or optional</a:t>
            </a:r>
          </a:p>
          <a:p>
            <a:pPr lvl="1"/>
            <a:r>
              <a:rPr lang="en-US" dirty="0"/>
              <a:t>Define optional parameters to right of mandatory parameters by providing default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 parameters can be passed as positional parameters or as keyword parameters</a:t>
            </a:r>
          </a:p>
          <a:p>
            <a:pPr lvl="1"/>
            <a:r>
              <a:rPr lang="en-US" dirty="0"/>
              <a:t>The following examples show different ways to call </a:t>
            </a:r>
            <a:r>
              <a:rPr lang="en-US" sz="1800" b="1" dirty="0">
                <a:solidFill>
                  <a:srgbClr val="7A0000"/>
                </a:solidFill>
              </a:rPr>
              <a:t>broadcast_message()</a:t>
            </a:r>
            <a:endParaRPr lang="en-US" b="1" dirty="0">
              <a:solidFill>
                <a:srgbClr val="7A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4F9F6-0C24-234C-5E4D-B71661B0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22" b="33942"/>
          <a:stretch/>
        </p:blipFill>
        <p:spPr>
          <a:xfrm>
            <a:off x="1316033" y="4137670"/>
            <a:ext cx="6706181" cy="1578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36D40-EE8D-2D48-E9F2-1CA9CE48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28"/>
          <a:stretch/>
        </p:blipFill>
        <p:spPr>
          <a:xfrm>
            <a:off x="1316033" y="2163436"/>
            <a:ext cx="6706181" cy="859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105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5D90-BC43-679B-6489-4006B633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Demo Code for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5381-2557-BB4C-4BA7-6165A0BD07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https://github.com/PowerBiDevCamp/Python-In-Fabric-Notebooks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16CD-6397-65D9-8737-0CD886B8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7" y="1824056"/>
            <a:ext cx="6410588" cy="4366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B40972-6F80-6CB8-D7B0-D009284F10CA}"/>
              </a:ext>
            </a:extLst>
          </p:cNvPr>
          <p:cNvGrpSpPr/>
          <p:nvPr/>
        </p:nvGrpSpPr>
        <p:grpSpPr>
          <a:xfrm>
            <a:off x="1030485" y="3735014"/>
            <a:ext cx="9250098" cy="3051974"/>
            <a:chOff x="1030485" y="3735014"/>
            <a:chExt cx="9250098" cy="30519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7D3AE8-CE4E-55DB-E4C9-5E03BF8E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4667" y="3735014"/>
              <a:ext cx="5355916" cy="3051974"/>
            </a:xfrm>
            <a:prstGeom prst="rect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B19F14-B57B-6076-CE7F-A74E580AF1C0}"/>
                </a:ext>
              </a:extLst>
            </p:cNvPr>
            <p:cNvCxnSpPr>
              <a:cxnSpLocks/>
            </p:cNvCxnSpPr>
            <p:nvPr/>
          </p:nvCxnSpPr>
          <p:spPr>
            <a:xfrm>
              <a:off x="2036487" y="4045714"/>
              <a:ext cx="2797364" cy="463941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7E74B4-07A9-A9F5-5FE2-E02F219E9661}"/>
                </a:ext>
              </a:extLst>
            </p:cNvPr>
            <p:cNvSpPr/>
            <p:nvPr/>
          </p:nvSpPr>
          <p:spPr bwMode="auto">
            <a:xfrm>
              <a:off x="1030485" y="3917724"/>
              <a:ext cx="1006002" cy="255981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04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BED7-5396-C349-B02A-C7954011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Anonymous Functions using lambda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48D1F-FDCF-0358-525D-CD7C7CE06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Some python functions (e.g. </a:t>
            </a:r>
            <a:r>
              <a:rPr lang="en-US" sz="2400" b="1" dirty="0">
                <a:solidFill>
                  <a:srgbClr val="7A0000"/>
                </a:solidFill>
              </a:rPr>
              <a:t>filter</a:t>
            </a:r>
            <a:r>
              <a:rPr lang="en-US" dirty="0"/>
              <a:t>) accept other functions as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Anonymous function can be defined using </a:t>
            </a:r>
            <a:r>
              <a:rPr lang="en-US" sz="2400" b="1" dirty="0">
                <a:solidFill>
                  <a:srgbClr val="7A0000"/>
                </a:solidFill>
              </a:rPr>
              <a:t>lambda</a:t>
            </a:r>
            <a:r>
              <a:rPr lang="en-US" dirty="0"/>
              <a:t> keyword</a:t>
            </a:r>
          </a:p>
          <a:p>
            <a:pPr marL="404813" lvl="1" indent="0">
              <a:buNone/>
            </a:pPr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r>
              <a:rPr lang="en-US" dirty="0"/>
              <a:t>It's more concise to create anonymous functions using in-line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B5525-6D48-8BDC-3C2C-61662FD7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6" y="1781041"/>
            <a:ext cx="4592972" cy="158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19EFB-3DD6-366F-9D93-8D5329134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98"/>
          <a:stretch/>
        </p:blipFill>
        <p:spPr>
          <a:xfrm>
            <a:off x="900463" y="4096523"/>
            <a:ext cx="5625190" cy="1060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9B4F1-2E10-CDDF-1F5B-B0472B5D7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34"/>
          <a:stretch/>
        </p:blipFill>
        <p:spPr>
          <a:xfrm>
            <a:off x="900463" y="5929675"/>
            <a:ext cx="6729424" cy="564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187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E11AA97-2F12-0EDA-ED9A-392999D3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Reflection To Inspect Object Type and Membership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BCDF7C-81CE-9772-4CF2-7CBDFA8B0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1607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sz="2400" b="1" dirty="0">
                <a:solidFill>
                  <a:srgbClr val="7A0000"/>
                </a:solidFill>
              </a:rPr>
              <a:t>type()</a:t>
            </a:r>
            <a:r>
              <a:rPr lang="en-US" dirty="0"/>
              <a:t> to inspect object type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sz="2400" b="1" dirty="0" err="1">
                <a:solidFill>
                  <a:srgbClr val="7A0000"/>
                </a:solidFill>
              </a:rPr>
              <a:t>dir</a:t>
            </a:r>
            <a:r>
              <a:rPr lang="en-US" sz="2400" b="1" dirty="0">
                <a:solidFill>
                  <a:srgbClr val="7A0000"/>
                </a:solidFill>
              </a:rPr>
              <a:t>()</a:t>
            </a:r>
            <a:r>
              <a:rPr lang="en-US" dirty="0"/>
              <a:t> to enumerate through list of object attributes and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7630F-2D30-8C25-151D-484A317D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2" y="1772853"/>
            <a:ext cx="3612193" cy="1312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F4A3B-6425-451E-F3E5-F9944215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12" y="3842006"/>
            <a:ext cx="3931270" cy="296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8EDE3-0BB3-B9BB-6961-79DA4BA57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44"/>
          <a:stretch/>
        </p:blipFill>
        <p:spPr>
          <a:xfrm>
            <a:off x="5297903" y="3842006"/>
            <a:ext cx="4888501" cy="2962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0716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7EF-71BE-7A4A-BF4E-D57A4487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9AB4-F3CF-AB91-0DEC-A25BC367E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47262"/>
          </a:xfrm>
        </p:spPr>
        <p:txBody>
          <a:bodyPr/>
          <a:lstStyle/>
          <a:p>
            <a:r>
              <a:rPr lang="en-US" dirty="0"/>
              <a:t>Importing a module using </a:t>
            </a:r>
            <a:r>
              <a:rPr lang="en-US" sz="2000" b="1" dirty="0">
                <a:solidFill>
                  <a:srgbClr val="7A0000"/>
                </a:solidFill>
              </a:rPr>
              <a:t>import</a:t>
            </a:r>
            <a:endParaRPr lang="en-US" b="1" dirty="0">
              <a:solidFill>
                <a:srgbClr val="7A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Importing a module with a different name using </a:t>
            </a:r>
            <a:r>
              <a:rPr lang="en-US" sz="2000" b="1" dirty="0">
                <a:solidFill>
                  <a:srgbClr val="7A0000"/>
                </a:solidFill>
              </a:rPr>
              <a:t>import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7A0000"/>
                </a:solidFill>
              </a:rPr>
              <a:t>as</a:t>
            </a:r>
            <a:endParaRPr lang="en-US" b="1" dirty="0">
              <a:solidFill>
                <a:srgbClr val="7A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 specific objects and types from module using </a:t>
            </a:r>
            <a:r>
              <a:rPr lang="en-US" b="1" dirty="0">
                <a:solidFill>
                  <a:srgbClr val="7A0000"/>
                </a:solidFill>
              </a:rPr>
              <a:t>from</a:t>
            </a:r>
            <a:r>
              <a:rPr lang="en-US" dirty="0"/>
              <a:t> and </a:t>
            </a:r>
            <a:r>
              <a:rPr lang="en-US" b="1" dirty="0">
                <a:solidFill>
                  <a:srgbClr val="7A0000"/>
                </a:solidFill>
              </a:rPr>
              <a:t>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237F2-EE4A-8EA2-91DF-3211274F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5" y="1668323"/>
            <a:ext cx="3409103" cy="1375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E93DE-95C2-B24C-E4DB-D6C3BCFC8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90" b="-2655"/>
          <a:stretch/>
        </p:blipFill>
        <p:spPr>
          <a:xfrm>
            <a:off x="903603" y="3575239"/>
            <a:ext cx="3409123" cy="1016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00FDC-7504-0EC2-8EA0-8B4F882B3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62"/>
          <a:stretch/>
        </p:blipFill>
        <p:spPr>
          <a:xfrm>
            <a:off x="903603" y="5274701"/>
            <a:ext cx="3409078" cy="1016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0534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502E-B6FA-3B55-D12C-FE287B5B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with</a:t>
            </a:r>
            <a:r>
              <a:rPr lang="en-US" dirty="0"/>
              <a:t>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E144-9353-D11B-156E-D04D90870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31818"/>
          </a:xfrm>
        </p:spPr>
        <p:txBody>
          <a:bodyPr/>
          <a:lstStyle/>
          <a:p>
            <a:r>
              <a:rPr lang="en-US" dirty="0"/>
              <a:t>Python provides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en-US" dirty="0"/>
              <a:t> statement for use with resources that should be closed</a:t>
            </a:r>
          </a:p>
          <a:p>
            <a:pPr lvl="1"/>
            <a:r>
              <a:rPr lang="en-US" dirty="0"/>
              <a:t>Example of making HTTP request using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requests.get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en-US" dirty="0"/>
              <a:t> without using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en-US" dirty="0"/>
              <a:t> 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using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en-US" dirty="0"/>
              <a:t> statement, Python runtime will automatically clean up object and call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close()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BC0D-27CF-5328-E35F-41C55E7D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43" y="2093892"/>
            <a:ext cx="6776291" cy="2338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610CD-96CF-669E-DBFA-840C597E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42" y="5117317"/>
            <a:ext cx="7498730" cy="17070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44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DD03-80BA-B145-7E2C-0054069A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Object-oriented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1FB7-1B5F-8C78-04A5-61906763B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Python provides syntax for creating classes</a:t>
            </a:r>
          </a:p>
          <a:p>
            <a:pPr lvl="1"/>
            <a:r>
              <a:rPr lang="en-US" dirty="0"/>
              <a:t>Enables creating reusable code with object-oriented programming principals</a:t>
            </a:r>
          </a:p>
          <a:p>
            <a:pPr lvl="1"/>
            <a:r>
              <a:rPr lang="en-US" dirty="0"/>
              <a:t>You can override magic functions such as </a:t>
            </a:r>
            <a:r>
              <a:rPr lang="en-US" sz="2000" b="1" dirty="0">
                <a:solidFill>
                  <a:srgbClr val="7A0000"/>
                </a:solidFill>
              </a:rPr>
              <a:t>__init__()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__str__()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7A0000"/>
                </a:solidFill>
              </a:rPr>
              <a:t>__repr__()</a:t>
            </a:r>
            <a:endParaRPr lang="en-US" b="1" dirty="0">
              <a:solidFill>
                <a:srgbClr val="7A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A4294-8112-273D-C5A3-38B2ACEA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4" t="4983" r="2146" b="15160"/>
          <a:stretch/>
        </p:blipFill>
        <p:spPr>
          <a:xfrm>
            <a:off x="1308101" y="2745839"/>
            <a:ext cx="5473700" cy="307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91CE06-342A-3B02-034C-4160E7ACC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80" r="12190" b="175"/>
          <a:stretch/>
        </p:blipFill>
        <p:spPr>
          <a:xfrm>
            <a:off x="1308102" y="5887574"/>
            <a:ext cx="5473700" cy="348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238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9D8B-C01C-0F37-3366-C25A4FD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on Python Language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0808-7E52-A064-4156-923CEE4B6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Introducing Python: Modern Computing in Simple Packages</a:t>
            </a:r>
          </a:p>
          <a:p>
            <a:pPr lvl="1"/>
            <a:r>
              <a:rPr lang="en-US" dirty="0"/>
              <a:t>By Bill </a:t>
            </a:r>
            <a:r>
              <a:rPr lang="en-US" dirty="0" err="1"/>
              <a:t>Lubanovic</a:t>
            </a:r>
            <a:endParaRPr lang="en-US" dirty="0"/>
          </a:p>
        </p:txBody>
      </p:sp>
      <p:pic>
        <p:nvPicPr>
          <p:cNvPr id="1026" name="Picture 2" descr="Introducing Python: Modern Computing in Simple Packages">
            <a:extLst>
              <a:ext uri="{FF2B5EF4-FFF2-40B4-BE49-F238E27FC236}">
                <a16:creationId xmlns:a16="http://schemas.microsoft.com/office/drawing/2014/main" id="{83162483-5642-F2AC-AAE2-1A0CB1FC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55" y="2392994"/>
            <a:ext cx="3256160" cy="42761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0540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Fabric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Python Language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Python Data Structures</a:t>
            </a:r>
          </a:p>
          <a:p>
            <a:r>
              <a:rPr lang="en-US" dirty="0"/>
              <a:t>Generating Plots and Visualizations</a:t>
            </a:r>
          </a:p>
          <a:p>
            <a:r>
              <a:rPr lang="en-US" dirty="0"/>
              <a:t>Programming Dataframes with Pandas</a:t>
            </a:r>
          </a:p>
          <a:p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218489171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7ABE-172F-C765-43F9-C0C69E52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Python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509D-FB2C-3C89-A5A2-33F0E19E4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8" y="1227439"/>
            <a:ext cx="11604521" cy="5155257"/>
          </a:xfrm>
        </p:spPr>
        <p:txBody>
          <a:bodyPr/>
          <a:lstStyle/>
          <a:p>
            <a:r>
              <a:rPr lang="en-US" dirty="0"/>
              <a:t>Python built-in data structures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Set</a:t>
            </a:r>
          </a:p>
          <a:p>
            <a:pPr>
              <a:lnSpc>
                <a:spcPct val="200000"/>
              </a:lnSpc>
            </a:pPr>
            <a:r>
              <a:rPr lang="en-US" dirty="0"/>
              <a:t>From </a:t>
            </a:r>
            <a:r>
              <a:rPr lang="en-US" sz="2000" b="1" dirty="0">
                <a:solidFill>
                  <a:srgbClr val="8A0000"/>
                </a:solidFill>
              </a:rPr>
              <a:t>NumPy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Multi-dimensional array</a:t>
            </a:r>
          </a:p>
          <a:p>
            <a:pPr>
              <a:lnSpc>
                <a:spcPct val="200000"/>
              </a:lnSpc>
            </a:pPr>
            <a:r>
              <a:rPr lang="en-US" dirty="0"/>
              <a:t>From </a:t>
            </a:r>
            <a:r>
              <a:rPr lang="en-US" sz="2000" b="1" dirty="0">
                <a:solidFill>
                  <a:srgbClr val="8A0000"/>
                </a:solidFill>
              </a:rPr>
              <a:t>Pandas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/>
              <a:t>DataFrame</a:t>
            </a:r>
          </a:p>
          <a:p>
            <a:pPr lvl="1"/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700789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64C7-F3C7-06F8-E3CF-1074D91E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5315-8845-9FCA-9E21-C0A74F71B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55148"/>
          </a:xfrm>
        </p:spPr>
        <p:txBody>
          <a:bodyPr/>
          <a:lstStyle/>
          <a:p>
            <a:r>
              <a:rPr lang="en-US" dirty="0"/>
              <a:t>Tuple is fixed-length, immutable sequence of heterogeneous objects</a:t>
            </a:r>
          </a:p>
          <a:p>
            <a:pPr lvl="1"/>
            <a:r>
              <a:rPr lang="en-US" dirty="0"/>
              <a:t>Once initialized, tuple contents cannot be modified</a:t>
            </a:r>
          </a:p>
          <a:p>
            <a:pPr lvl="1"/>
            <a:r>
              <a:rPr lang="en-US" dirty="0"/>
              <a:t>Creating tuple using parentheses </a:t>
            </a:r>
            <a:r>
              <a:rPr lang="en-US" b="1" dirty="0">
                <a:solidFill>
                  <a:srgbClr val="8A0000"/>
                </a:solidFill>
              </a:rPr>
              <a:t>()</a:t>
            </a:r>
            <a:r>
              <a:rPr lang="en-US" dirty="0"/>
              <a:t> is recommended for readability but not required</a:t>
            </a:r>
          </a:p>
          <a:p>
            <a:pPr lvl="1"/>
            <a:r>
              <a:rPr lang="en-US" dirty="0"/>
              <a:t>Access tuple elements using square brackets </a:t>
            </a:r>
            <a:r>
              <a:rPr lang="en-US" b="1" dirty="0">
                <a:solidFill>
                  <a:srgbClr val="8A0000"/>
                </a:solidFill>
              </a:rPr>
              <a:t>[]</a:t>
            </a:r>
            <a:r>
              <a:rPr lang="en-US" dirty="0"/>
              <a:t> and zero-based index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Tuple can be unpacked to multiple variables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Unpacking tuple requires correct number of variables or error will occur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E21EA-8564-150F-112D-6DF9E021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38" y="4504661"/>
            <a:ext cx="4194792" cy="755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0FC94-247C-BEBA-1952-80C91DDC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38" y="5902950"/>
            <a:ext cx="5449077" cy="7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A6157-0D4D-F6A2-6288-1B0BF9107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8" y="2832240"/>
            <a:ext cx="2932201" cy="1121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8447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D77-22C7-25C2-5E98-0DE929E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B286-405A-3528-D461-2D7CE2E93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877" y="1227439"/>
            <a:ext cx="11604521" cy="4370427"/>
          </a:xfrm>
        </p:spPr>
        <p:txBody>
          <a:bodyPr/>
          <a:lstStyle/>
          <a:p>
            <a:r>
              <a:rPr lang="en-US" dirty="0"/>
              <a:t>List is variable-length, updatable sequence of heterogeneous objects</a:t>
            </a:r>
          </a:p>
          <a:p>
            <a:pPr lvl="1"/>
            <a:r>
              <a:rPr lang="en-US" dirty="0"/>
              <a:t>Use square brackets </a:t>
            </a:r>
            <a:r>
              <a:rPr lang="en-US" dirty="0">
                <a:solidFill>
                  <a:srgbClr val="8A0000"/>
                </a:solidFill>
              </a:rPr>
              <a:t>[]</a:t>
            </a:r>
            <a:r>
              <a:rPr lang="en-US" dirty="0"/>
              <a:t> to create list and to access items using zero-based index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95288" lvl="1"/>
            <a:endParaRPr lang="en-US" dirty="0"/>
          </a:p>
          <a:p>
            <a:pPr lvl="1"/>
            <a:r>
              <a:rPr lang="en-US" dirty="0"/>
              <a:t>Provides support for adding, updating and removing objects from list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Lists support slicer </a:t>
            </a:r>
            <a:r>
              <a:rPr lang="en-US" sz="2000" b="1" dirty="0">
                <a:solidFill>
                  <a:srgbClr val="8A0000"/>
                </a:solidFill>
              </a:rPr>
              <a:t>[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2000" b="1" dirty="0">
                <a:solidFill>
                  <a:srgbClr val="8A0000"/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end </a:t>
            </a:r>
            <a:r>
              <a:rPr lang="en-US" sz="2000" b="1" dirty="0">
                <a:solidFill>
                  <a:srgbClr val="8A0000"/>
                </a:solidFill>
              </a:rPr>
              <a:t>]</a:t>
            </a:r>
            <a:r>
              <a:rPr lang="en-US" dirty="0"/>
              <a:t> syntax similar to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A8D4D-C103-D777-5D06-79247CFC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79" y="2258982"/>
            <a:ext cx="2192312" cy="777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FF31F-630B-4601-6874-20B02980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79" y="3783648"/>
            <a:ext cx="5029941" cy="1211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DF8A1A-5C67-0F69-029D-49F67F85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78" y="5707468"/>
            <a:ext cx="5029941" cy="857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501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Fabric Notebooks</a:t>
            </a:r>
          </a:p>
          <a:p>
            <a:r>
              <a:rPr lang="en-US" dirty="0"/>
              <a:t>Learning Python Language Fundamentals</a:t>
            </a:r>
          </a:p>
          <a:p>
            <a:r>
              <a:rPr lang="en-US" dirty="0"/>
              <a:t>Programming Python Data Structures</a:t>
            </a:r>
          </a:p>
          <a:p>
            <a:r>
              <a:rPr lang="en-US" dirty="0"/>
              <a:t>Generating Plots and Visualizations</a:t>
            </a:r>
          </a:p>
          <a:p>
            <a:r>
              <a:rPr lang="en-US" dirty="0"/>
              <a:t>Programming Dataframes with Pandas</a:t>
            </a:r>
          </a:p>
          <a:p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30065730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A39-5ACC-0F0D-C869-8AD35026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List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E09B-7E61-56A9-492F-E181C7A1C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Enumeration in Python based on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Generator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Generator Function </a:t>
            </a:r>
            <a:r>
              <a:rPr lang="en-US" dirty="0"/>
              <a:t>returns an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iterator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You can enumerate through collection using iterator object and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for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Here is example of enumeration with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for</a:t>
            </a:r>
            <a:r>
              <a:rPr lang="en-US" dirty="0"/>
              <a:t> loop using Generator Function named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enumerate()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FB752-B73E-6E8D-667C-A6D590D0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23" y="2965070"/>
            <a:ext cx="8709647" cy="3358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18254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E410-2A42-5C6F-3895-79C85B9C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71AD-436F-F293-1D52-DD7DD048D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16320"/>
          </a:xfrm>
        </p:spPr>
        <p:txBody>
          <a:bodyPr/>
          <a:lstStyle/>
          <a:p>
            <a:r>
              <a:rPr lang="en-US" dirty="0"/>
              <a:t>Dictionary stores associative array of key-value pairs</a:t>
            </a:r>
          </a:p>
          <a:p>
            <a:pPr lvl="1"/>
            <a:r>
              <a:rPr lang="en-US" dirty="0"/>
              <a:t>Dictionary created using curly braces </a:t>
            </a:r>
            <a:r>
              <a:rPr lang="en-US" sz="2000" b="1" dirty="0">
                <a:solidFill>
                  <a:srgbClr val="740000"/>
                </a:solidFill>
              </a:rPr>
              <a:t>{ }</a:t>
            </a:r>
            <a:r>
              <a:rPr lang="en-US" dirty="0"/>
              <a:t> with enclosed key-value pairs</a:t>
            </a:r>
          </a:p>
          <a:p>
            <a:pPr lvl="1"/>
            <a:r>
              <a:rPr lang="en-US" dirty="0"/>
              <a:t>Dictionary items accessible using square brackets with enclosed key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2000" b="1" dirty="0">
                <a:solidFill>
                  <a:srgbClr val="740000"/>
                </a:solidFill>
              </a:rPr>
              <a:t>dictionary[ key ]</a:t>
            </a:r>
            <a:r>
              <a:rPr lang="en-US" dirty="0">
                <a:solidFill>
                  <a:srgbClr val="740000"/>
                </a:solidFill>
              </a:rPr>
              <a:t> </a:t>
            </a:r>
            <a:r>
              <a:rPr lang="en-US" dirty="0"/>
              <a:t>syntax to add or update items in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49AC1-1969-74B8-44DB-D04275BE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5" y="2678727"/>
            <a:ext cx="3383573" cy="1341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C2FDE-FD10-2283-9E66-220F457E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75" y="4801142"/>
            <a:ext cx="3033023" cy="1935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381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300A-76F8-1590-6D3F-60C6F744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By Passing Tuples and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2629-95F8-5F61-43BD-D3B1EDE01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Python allows passing function parameter list as tuple or as dictionary</a:t>
            </a:r>
          </a:p>
          <a:p>
            <a:pPr lvl="1"/>
            <a:r>
              <a:rPr lang="en-US" dirty="0"/>
              <a:t>Consider the following function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Call function with tuple to pass positional parameters using </a:t>
            </a:r>
            <a:r>
              <a:rPr lang="en-US" b="1" dirty="0">
                <a:solidFill>
                  <a:srgbClr val="8A0000"/>
                </a:solidFill>
              </a:rPr>
              <a:t>*</a:t>
            </a:r>
            <a:r>
              <a:rPr lang="en-US" dirty="0"/>
              <a:t> syntax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Call function with dictionary to pass keyword parameters using </a:t>
            </a:r>
            <a:r>
              <a:rPr lang="en-US" b="1" dirty="0">
                <a:solidFill>
                  <a:srgbClr val="8A0000"/>
                </a:solidFill>
              </a:rPr>
              <a:t>**</a:t>
            </a:r>
            <a:r>
              <a:rPr lang="en-US" dirty="0"/>
              <a:t> syntax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8B171-4D11-CDAE-4B0C-F8791134E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62"/>
          <a:stretch/>
        </p:blipFill>
        <p:spPr>
          <a:xfrm>
            <a:off x="1324710" y="2246743"/>
            <a:ext cx="7846232" cy="113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53E38-C233-2A49-4757-A74C34840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98"/>
          <a:stretch/>
        </p:blipFill>
        <p:spPr>
          <a:xfrm>
            <a:off x="1324709" y="5524539"/>
            <a:ext cx="7846232" cy="725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F055D-2CBB-5503-358A-90250FDB8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23" b="16129"/>
          <a:stretch/>
        </p:blipFill>
        <p:spPr>
          <a:xfrm>
            <a:off x="1324710" y="4017615"/>
            <a:ext cx="7846232" cy="861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20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7ED-E1C2-F90D-AB5A-07E80D84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B7F2-163A-FAF8-EF65-63977E04E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dirty="0"/>
              <a:t>Set stores unordered collection of unique elements</a:t>
            </a:r>
          </a:p>
          <a:p>
            <a:pPr lvl="1"/>
            <a:r>
              <a:rPr lang="en-US" dirty="0"/>
              <a:t>Created using either curly braces </a:t>
            </a:r>
            <a:r>
              <a:rPr lang="en-US" b="1" dirty="0">
                <a:solidFill>
                  <a:srgbClr val="8A0000"/>
                </a:solidFill>
              </a:rPr>
              <a:t>{}</a:t>
            </a:r>
            <a:r>
              <a:rPr lang="en-US" dirty="0"/>
              <a:t> or by passing list to </a:t>
            </a:r>
            <a:r>
              <a:rPr lang="en-US" sz="2000" b="1" dirty="0">
                <a:solidFill>
                  <a:srgbClr val="8A0000"/>
                </a:solidFill>
              </a:rPr>
              <a:t>set()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Provides mathematical set operations like </a:t>
            </a:r>
            <a:r>
              <a:rPr lang="en-US" sz="2000" b="1" dirty="0">
                <a:solidFill>
                  <a:srgbClr val="8A0000"/>
                </a:solidFill>
              </a:rPr>
              <a:t>union()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8A0000"/>
                </a:solidFill>
              </a:rPr>
              <a:t>intersection()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8A0000"/>
                </a:solidFill>
              </a:rPr>
              <a:t>difference()</a:t>
            </a:r>
            <a:endParaRPr lang="en-US" b="1" dirty="0">
              <a:solidFill>
                <a:srgbClr val="8A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DC602-315B-7F16-3846-DF35ED73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05"/>
          <a:stretch/>
        </p:blipFill>
        <p:spPr>
          <a:xfrm>
            <a:off x="1300516" y="3738787"/>
            <a:ext cx="8425706" cy="945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348CE-3DB4-81F2-7D47-EF3362A52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66"/>
          <a:stretch/>
        </p:blipFill>
        <p:spPr>
          <a:xfrm>
            <a:off x="1300516" y="2261251"/>
            <a:ext cx="8425706" cy="720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440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3687-4833-DF35-AA6C-297D4C3C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NumPy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2E32-5A5F-151B-8BA3-475C25743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7972"/>
          </a:xfrm>
        </p:spPr>
        <p:txBody>
          <a:bodyPr/>
          <a:lstStyle/>
          <a:p>
            <a:r>
              <a:rPr lang="en-US" dirty="0"/>
              <a:t>Numerical Python (</a:t>
            </a:r>
            <a:r>
              <a:rPr lang="en-US" sz="2000" b="1" dirty="0">
                <a:solidFill>
                  <a:srgbClr val="8A0000"/>
                </a:solidFill>
              </a:rPr>
              <a:t>NumPy</a:t>
            </a:r>
            <a:r>
              <a:rPr lang="en-US" dirty="0"/>
              <a:t>) library provides high-performance array type (</a:t>
            </a:r>
            <a:r>
              <a:rPr lang="en-US" sz="20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)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 is n-dimensional array of homogeneous-type objects</a:t>
            </a:r>
          </a:p>
          <a:p>
            <a:pPr lvl="1"/>
            <a:r>
              <a:rPr lang="en-US" dirty="0"/>
              <a:t>Create </a:t>
            </a:r>
            <a:r>
              <a:rPr lang="en-US" sz="18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 from list using NumPy </a:t>
            </a:r>
            <a:r>
              <a:rPr lang="en-US" sz="1800" b="1" dirty="0">
                <a:solidFill>
                  <a:srgbClr val="8A0000"/>
                </a:solidFill>
              </a:rPr>
              <a:t>array()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sz="16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 containing sequence of numbers using </a:t>
            </a:r>
            <a:r>
              <a:rPr lang="en-US" sz="1800" b="1" dirty="0" err="1">
                <a:solidFill>
                  <a:srgbClr val="8A0000"/>
                </a:solidFill>
              </a:rPr>
              <a:t>np.arrange</a:t>
            </a:r>
            <a:r>
              <a:rPr lang="en-US" sz="1800" b="1" dirty="0">
                <a:solidFill>
                  <a:srgbClr val="8A0000"/>
                </a:solidFill>
              </a:rPr>
              <a:t>()</a:t>
            </a:r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marL="804863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Create </a:t>
            </a:r>
            <a:r>
              <a:rPr lang="en-US" b="1" dirty="0">
                <a:solidFill>
                  <a:srgbClr val="8A0000"/>
                </a:solidFill>
                <a:latin typeface="+mn-lt"/>
              </a:rPr>
              <a:t>ndarray</a:t>
            </a:r>
            <a:r>
              <a:rPr lang="en-US" sz="2000" dirty="0">
                <a:latin typeface="+mn-lt"/>
              </a:rPr>
              <a:t> object containing numbers with linear spacing using </a:t>
            </a:r>
            <a:r>
              <a:rPr lang="en-US" sz="1800" b="1" dirty="0" err="1">
                <a:solidFill>
                  <a:srgbClr val="8A0000"/>
                </a:solidFill>
                <a:latin typeface="+mn-lt"/>
              </a:rPr>
              <a:t>np.linspace</a:t>
            </a:r>
            <a:r>
              <a:rPr lang="en-US" sz="1800" b="1" dirty="0">
                <a:solidFill>
                  <a:srgbClr val="8A0000"/>
                </a:solidFill>
                <a:latin typeface="+mn-lt"/>
              </a:rPr>
              <a:t>()</a:t>
            </a:r>
            <a:endParaRPr lang="en-US" sz="2000" dirty="0">
              <a:latin typeface="+mn-lt"/>
            </a:endParaRPr>
          </a:p>
          <a:p>
            <a:pPr lvl="3"/>
            <a:endParaRPr lang="en-US" dirty="0">
              <a:latin typeface="+mn-lt"/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23406-CC71-AB30-C572-138A908F8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90"/>
          <a:stretch/>
        </p:blipFill>
        <p:spPr>
          <a:xfrm>
            <a:off x="1360448" y="4579073"/>
            <a:ext cx="3581101" cy="576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1D022-475D-4FA3-B4B5-D0B72C7D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48" y="2451326"/>
            <a:ext cx="4171168" cy="1668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674AC-D099-2A60-688A-FBE47FF0FE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8703" b="-5816"/>
          <a:stretch/>
        </p:blipFill>
        <p:spPr>
          <a:xfrm>
            <a:off x="1360448" y="5615001"/>
            <a:ext cx="4991836" cy="304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B3C3E-AA1B-4B71-F641-11BD7EB45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448" y="5995182"/>
            <a:ext cx="4991837" cy="883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744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26AB-B6C2-E39B-4C2D-56721466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NumPy Arrays using Vectorized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2746-2DEC-7FD9-FECB-9652ECFF2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47152"/>
          </a:xfrm>
        </p:spPr>
        <p:txBody>
          <a:bodyPr/>
          <a:lstStyle/>
          <a:p>
            <a:r>
              <a:rPr lang="en-US" dirty="0"/>
              <a:t>NumPy arrays support efficient write operations using vectorized computation</a:t>
            </a:r>
          </a:p>
          <a:p>
            <a:pPr lvl="1"/>
            <a:r>
              <a:rPr lang="en-US" dirty="0"/>
              <a:t>Vectorized operation used to perform mathematical updates on every item in array</a:t>
            </a:r>
          </a:p>
          <a:p>
            <a:pPr lvl="1"/>
            <a:r>
              <a:rPr lang="en-US" dirty="0"/>
              <a:t>Vectorized operation provides fast and easy way to update all array items without looping</a:t>
            </a:r>
          </a:p>
          <a:p>
            <a:pPr lvl="1"/>
            <a:r>
              <a:rPr lang="en-US" dirty="0"/>
              <a:t>Syntax for vectorized operation involves performing operation directory against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NumPy arrays support </a:t>
            </a:r>
            <a:r>
              <a:rPr lang="en-US" sz="2000" b="1" dirty="0">
                <a:solidFill>
                  <a:srgbClr val="8A0000"/>
                </a:solidFill>
              </a:rPr>
              <a:t>broadcasting</a:t>
            </a:r>
            <a:r>
              <a:rPr lang="en-US" dirty="0"/>
              <a:t> allowing mathematical operations between arrays</a:t>
            </a:r>
          </a:p>
          <a:p>
            <a:pPr lvl="1"/>
            <a:r>
              <a:rPr lang="en-US" dirty="0"/>
              <a:t>Simple example involves multiplying two arrays to create multiplication product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EC346-3BAC-AB11-32A6-62FBCFC15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4"/>
          <a:stretch/>
        </p:blipFill>
        <p:spPr>
          <a:xfrm>
            <a:off x="1337045" y="2965313"/>
            <a:ext cx="5121084" cy="647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C2F99-63D8-374F-B9BB-B9A9E595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45" y="4895616"/>
            <a:ext cx="4130398" cy="1219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919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Fabric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Python Data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Generating Plots and Visualizations</a:t>
            </a:r>
          </a:p>
          <a:p>
            <a:r>
              <a:rPr lang="en-US" dirty="0"/>
              <a:t>Programming Dataframes with Pandas</a:t>
            </a:r>
          </a:p>
          <a:p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1414666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0246-FD68-6AB7-E2CE-040BC382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Libraries for Python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00DC-F3A1-671A-9014-4BD2D9035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85460"/>
          </a:xfrm>
        </p:spPr>
        <p:txBody>
          <a:bodyPr/>
          <a:lstStyle/>
          <a:p>
            <a:r>
              <a:rPr lang="en-US" dirty="0"/>
              <a:t>Popular plotting and charting libraries built into Fabric Apache Spark</a:t>
            </a:r>
          </a:p>
          <a:p>
            <a:pPr lvl="1"/>
            <a:r>
              <a:rPr lang="en-US" sz="2000" b="1" dirty="0">
                <a:solidFill>
                  <a:srgbClr val="740000"/>
                </a:solidFill>
              </a:rPr>
              <a:t>Matplotlib</a:t>
            </a:r>
            <a:endParaRPr lang="en-US" b="1" dirty="0">
              <a:solidFill>
                <a:srgbClr val="740000"/>
              </a:solidFill>
            </a:endParaRPr>
          </a:p>
          <a:p>
            <a:pPr lvl="1"/>
            <a:r>
              <a:rPr lang="en-US" sz="2000" b="1" dirty="0">
                <a:solidFill>
                  <a:srgbClr val="740000"/>
                </a:solidFill>
              </a:rPr>
              <a:t>Seaborn</a:t>
            </a:r>
            <a:endParaRPr lang="en-US" b="1" dirty="0">
              <a:solidFill>
                <a:srgbClr val="740000"/>
              </a:solidFill>
            </a:endParaRPr>
          </a:p>
          <a:p>
            <a:pPr lvl="1"/>
            <a:r>
              <a:rPr lang="en-US" sz="2000" b="1" dirty="0">
                <a:solidFill>
                  <a:srgbClr val="740000"/>
                </a:solidFill>
              </a:rPr>
              <a:t>Plotly</a:t>
            </a:r>
            <a:endParaRPr lang="en-US" b="1" dirty="0">
              <a:solidFill>
                <a:srgbClr val="74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See what other Python libraries are included with Fabric Apache Spark</a:t>
            </a:r>
          </a:p>
          <a:p>
            <a:pPr lvl="1"/>
            <a:r>
              <a:rPr lang="en-US" sz="1600" dirty="0">
                <a:hlinkClick r:id="rId2"/>
              </a:rPr>
              <a:t>https://learn.microsoft.com/en-us/fabric/data-engineering/runtime#default-level-packages-for-python-libraries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7E178-6E36-E8A8-663E-79C52401F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58"/>
          <a:stretch/>
        </p:blipFill>
        <p:spPr>
          <a:xfrm>
            <a:off x="1276017" y="4432009"/>
            <a:ext cx="5136626" cy="23720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925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FE5-C4E7-2CCD-7439-BA12D69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Generating Charts with Matplotlib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A960-C5B3-50D8-279C-CB27A2172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8" y="1237378"/>
            <a:ext cx="11604521" cy="1908215"/>
          </a:xfrm>
        </p:spPr>
        <p:txBody>
          <a:bodyPr/>
          <a:lstStyle/>
          <a:p>
            <a:r>
              <a:rPr lang="en-US" sz="2000" b="1" dirty="0">
                <a:solidFill>
                  <a:srgbClr val="740000"/>
                </a:solidFill>
              </a:rPr>
              <a:t>Matplotlib</a:t>
            </a:r>
            <a:r>
              <a:rPr lang="en-US" dirty="0"/>
              <a:t> has become de facto standard in Python for generating plots and charts</a:t>
            </a:r>
          </a:p>
          <a:p>
            <a:pPr lvl="1"/>
            <a:r>
              <a:rPr lang="en-US" dirty="0"/>
              <a:t>By convention, </a:t>
            </a:r>
            <a:r>
              <a:rPr lang="en-US" sz="1800" b="1" dirty="0" err="1">
                <a:solidFill>
                  <a:srgbClr val="740000"/>
                </a:solidFill>
              </a:rPr>
              <a:t>matplotlib.pyplot</a:t>
            </a:r>
            <a:r>
              <a:rPr lang="en-US" dirty="0"/>
              <a:t> is imported using name </a:t>
            </a:r>
            <a:r>
              <a:rPr lang="en-US" sz="1800" b="1" dirty="0" err="1">
                <a:solidFill>
                  <a:srgbClr val="740000"/>
                </a:solidFill>
              </a:rPr>
              <a:t>plt</a:t>
            </a:r>
            <a:endParaRPr lang="en-US" b="1" dirty="0">
              <a:solidFill>
                <a:srgbClr val="740000"/>
              </a:solidFill>
            </a:endParaRPr>
          </a:p>
          <a:p>
            <a:pPr lvl="1"/>
            <a:r>
              <a:rPr lang="en-US" sz="1800" b="1" dirty="0" err="1">
                <a:solidFill>
                  <a:srgbClr val="740000"/>
                </a:solidFill>
              </a:rPr>
              <a:t>plt</a:t>
            </a:r>
            <a:r>
              <a:rPr lang="en-US" dirty="0"/>
              <a:t> object provides plotting and charting methods such as </a:t>
            </a:r>
            <a:r>
              <a:rPr lang="en-US" sz="1800" b="1" dirty="0" err="1">
                <a:solidFill>
                  <a:srgbClr val="740000"/>
                </a:solidFill>
              </a:rPr>
              <a:t>plt.pie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and </a:t>
            </a:r>
            <a:r>
              <a:rPr lang="en-US" sz="1800" b="1" dirty="0" err="1">
                <a:solidFill>
                  <a:srgbClr val="740000"/>
                </a:solidFill>
              </a:rPr>
              <a:t>plt.bar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740000"/>
                </a:solidFill>
              </a:rPr>
              <a:t>plt.show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to display figure as generated image below current notebook cell</a:t>
            </a:r>
            <a:endParaRPr lang="en-US" b="1" dirty="0">
              <a:solidFill>
                <a:srgbClr val="740000"/>
              </a:solidFill>
            </a:endParaRPr>
          </a:p>
          <a:p>
            <a:pPr lvl="1"/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32C1B-A613-8C4C-793A-05671EB1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75" y="2911096"/>
            <a:ext cx="3263548" cy="3669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89ACE-BADF-1E31-5087-B0FC977F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66" y="2911096"/>
            <a:ext cx="4040855" cy="3949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26784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FE5-C4E7-2CCD-7439-BA12D69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Matplotlib 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A960-C5B3-50D8-279C-CB27A2172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77683"/>
          </a:xfrm>
        </p:spPr>
        <p:txBody>
          <a:bodyPr/>
          <a:lstStyle/>
          <a:p>
            <a:r>
              <a:rPr lang="en-US" dirty="0"/>
              <a:t>Matplotlib provides built-in theming feature used to style plots and charts</a:t>
            </a:r>
          </a:p>
          <a:p>
            <a:pPr lvl="1"/>
            <a:r>
              <a:rPr lang="en-US" dirty="0"/>
              <a:t>Fabric automatically includes set of Matplotlib themes</a:t>
            </a:r>
          </a:p>
          <a:p>
            <a:pPr lvl="1"/>
            <a:r>
              <a:rPr lang="en-US" dirty="0"/>
              <a:t>Matplotlib provides ability to create custom themes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740000"/>
                </a:solidFill>
              </a:rPr>
              <a:t>plt.style.use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and pass theme name to apply a theme</a:t>
            </a:r>
          </a:p>
          <a:p>
            <a:pPr lvl="1"/>
            <a:r>
              <a:rPr lang="en-US" dirty="0"/>
              <a:t>Changing Matplotlib theme affects all future chart generation in current Spark session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F39238-C940-13EA-4E93-415BEA495417}"/>
              </a:ext>
            </a:extLst>
          </p:cNvPr>
          <p:cNvGrpSpPr/>
          <p:nvPr/>
        </p:nvGrpSpPr>
        <p:grpSpPr>
          <a:xfrm>
            <a:off x="1271410" y="3349213"/>
            <a:ext cx="3033672" cy="3307942"/>
            <a:chOff x="1271410" y="3349213"/>
            <a:chExt cx="3033672" cy="33079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194D-9540-0979-DC87-3FD1489B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10" y="3682860"/>
              <a:ext cx="3033672" cy="29742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59CA1-F063-15C3-DDC1-EF6625715372}"/>
                </a:ext>
              </a:extLst>
            </p:cNvPr>
            <p:cNvSpPr/>
            <p:nvPr/>
          </p:nvSpPr>
          <p:spPr bwMode="auto">
            <a:xfrm>
              <a:off x="1271410" y="3349213"/>
              <a:ext cx="3033672" cy="33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Theme='</a:t>
              </a:r>
              <a:r>
                <a:rPr lang="en-US" sz="1200" b="1" dirty="0" err="1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ggplot</a:t>
              </a: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'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4B7ABC-6672-1964-A531-795360D77C5C}"/>
              </a:ext>
            </a:extLst>
          </p:cNvPr>
          <p:cNvGrpSpPr/>
          <p:nvPr/>
        </p:nvGrpSpPr>
        <p:grpSpPr>
          <a:xfrm>
            <a:off x="4454850" y="3349213"/>
            <a:ext cx="3113488" cy="3419376"/>
            <a:chOff x="4454850" y="3349213"/>
            <a:chExt cx="3113488" cy="34193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B2236-4E0A-CB3F-73F8-013504B3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4851" y="3682860"/>
              <a:ext cx="3113487" cy="3085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BB4764-41F3-801E-F791-10FDA6F1A100}"/>
                </a:ext>
              </a:extLst>
            </p:cNvPr>
            <p:cNvSpPr/>
            <p:nvPr/>
          </p:nvSpPr>
          <p:spPr bwMode="auto">
            <a:xfrm>
              <a:off x="4454850" y="3349213"/>
              <a:ext cx="3113486" cy="33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Theme='</a:t>
              </a:r>
              <a:r>
                <a:rPr lang="en-US" sz="1200" b="1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seaborn-v0_8</a:t>
              </a: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'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EC22BB-E3D2-0D98-2CE7-FBDD5C36C302}"/>
              </a:ext>
            </a:extLst>
          </p:cNvPr>
          <p:cNvGrpSpPr/>
          <p:nvPr/>
        </p:nvGrpSpPr>
        <p:grpSpPr>
          <a:xfrm>
            <a:off x="7718104" y="3345439"/>
            <a:ext cx="3195061" cy="3423150"/>
            <a:chOff x="7718104" y="3345439"/>
            <a:chExt cx="3195061" cy="34231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8ABA3B-A31B-E124-9602-B26935A22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8106" y="3693404"/>
              <a:ext cx="3195059" cy="30751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B30E92-2FD9-73E5-E970-F119F6873082}"/>
                </a:ext>
              </a:extLst>
            </p:cNvPr>
            <p:cNvSpPr/>
            <p:nvPr/>
          </p:nvSpPr>
          <p:spPr bwMode="auto">
            <a:xfrm>
              <a:off x="7718104" y="3345439"/>
              <a:ext cx="3195059" cy="33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Theme='</a:t>
              </a:r>
              <a:r>
                <a:rPr lang="en-US" sz="1200" b="1" dirty="0" err="1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dark_background</a:t>
              </a: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580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68D4-2DBD-F823-A44F-09979674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Code in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6CC9-DE29-0BCF-B2EA-3BFBCE8CB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08543"/>
          </a:xfrm>
        </p:spPr>
        <p:txBody>
          <a:bodyPr/>
          <a:lstStyle/>
          <a:p>
            <a:r>
              <a:rPr lang="en-US" dirty="0"/>
              <a:t>Python is an interpretive language, not a compiled language</a:t>
            </a:r>
          </a:p>
          <a:p>
            <a:pPr lvl="1"/>
            <a:r>
              <a:rPr lang="en-US" dirty="0"/>
              <a:t>Python code needs a runtime layer to execute</a:t>
            </a:r>
          </a:p>
          <a:p>
            <a:pPr lvl="1"/>
            <a:r>
              <a:rPr lang="en-US" dirty="0"/>
              <a:t>Microsoft Fabric provides </a:t>
            </a:r>
            <a:r>
              <a:rPr lang="en-US" sz="2000" b="1" dirty="0">
                <a:solidFill>
                  <a:srgbClr val="8A0000"/>
                </a:solidFill>
              </a:rPr>
              <a:t>Python 3</a:t>
            </a:r>
            <a:r>
              <a:rPr lang="en-US" dirty="0"/>
              <a:t> runtime support with </a:t>
            </a:r>
            <a:r>
              <a:rPr lang="en-US" sz="2000" b="1" dirty="0">
                <a:solidFill>
                  <a:srgbClr val="8A0000"/>
                </a:solidFill>
              </a:rPr>
              <a:t>Apache Spark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Python code can be executed through </a:t>
            </a:r>
            <a:r>
              <a:rPr lang="en-US" sz="2000" b="1" dirty="0">
                <a:solidFill>
                  <a:srgbClr val="8A0000"/>
                </a:solidFill>
              </a:rPr>
              <a:t>Spark Job Definition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Python code can be executed using interactive </a:t>
            </a:r>
            <a:r>
              <a:rPr lang="en-US" sz="2000" b="1" dirty="0">
                <a:solidFill>
                  <a:srgbClr val="8A0000"/>
                </a:solidFill>
              </a:rPr>
              <a:t>Fabric Notebook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Apache Spark provides APIs to read and write data to/from </a:t>
            </a:r>
            <a:r>
              <a:rPr lang="en-US" sz="2000" b="1" dirty="0">
                <a:solidFill>
                  <a:srgbClr val="8A0000"/>
                </a:solidFill>
              </a:rPr>
              <a:t>Lakehouse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8A0000"/>
                </a:solidFill>
              </a:rPr>
              <a:t>OneLake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5DEEE-1A43-1324-7A6A-9B074E183188}"/>
              </a:ext>
            </a:extLst>
          </p:cNvPr>
          <p:cNvSpPr/>
          <p:nvPr/>
        </p:nvSpPr>
        <p:spPr bwMode="auto">
          <a:xfrm>
            <a:off x="4364302" y="4113985"/>
            <a:ext cx="6367198" cy="242287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Microsoft Fabric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54A71-0573-D0E4-3A9E-41F45DC4E431}"/>
              </a:ext>
            </a:extLst>
          </p:cNvPr>
          <p:cNvGrpSpPr/>
          <p:nvPr/>
        </p:nvGrpSpPr>
        <p:grpSpPr>
          <a:xfrm>
            <a:off x="4579843" y="4782505"/>
            <a:ext cx="2605122" cy="1452558"/>
            <a:chOff x="4014232" y="4616097"/>
            <a:chExt cx="2807673" cy="11831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04D730-92CE-7D8F-49FF-E7D9FCB1C09F}"/>
                </a:ext>
              </a:extLst>
            </p:cNvPr>
            <p:cNvSpPr/>
            <p:nvPr/>
          </p:nvSpPr>
          <p:spPr bwMode="auto">
            <a:xfrm>
              <a:off x="4014232" y="4616097"/>
              <a:ext cx="2807673" cy="1183124"/>
            </a:xfrm>
            <a:prstGeom prst="rect">
              <a:avLst/>
            </a:prstGeom>
            <a:gradFill>
              <a:gsLst>
                <a:gs pos="699">
                  <a:srgbClr val="198375"/>
                </a:gs>
                <a:gs pos="20000">
                  <a:srgbClr val="074C49"/>
                </a:gs>
                <a:gs pos="100000">
                  <a:srgbClr val="177D71"/>
                </a:gs>
                <a:gs pos="80000">
                  <a:srgbClr val="09524D"/>
                </a:gs>
              </a:gsLst>
              <a:lin ang="5400000" scaled="1"/>
            </a:gradFill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Apache Spark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13C9FB-7BDD-B8A5-5BBF-5BE32F03D948}"/>
                </a:ext>
              </a:extLst>
            </p:cNvPr>
            <p:cNvSpPr/>
            <p:nvPr/>
          </p:nvSpPr>
          <p:spPr bwMode="auto">
            <a:xfrm>
              <a:off x="4186941" y="5057924"/>
              <a:ext cx="2414123" cy="6164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Python Runtime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57C701-8F52-B94C-6BE3-A59E511E3854}"/>
              </a:ext>
            </a:extLst>
          </p:cNvPr>
          <p:cNvGrpSpPr/>
          <p:nvPr/>
        </p:nvGrpSpPr>
        <p:grpSpPr>
          <a:xfrm>
            <a:off x="7319814" y="4940373"/>
            <a:ext cx="3005942" cy="1136822"/>
            <a:chOff x="7293394" y="4850876"/>
            <a:chExt cx="3005942" cy="1136822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5B133FC5-92A6-AA71-9B04-CB96A7DC7EF4}"/>
                </a:ext>
              </a:extLst>
            </p:cNvPr>
            <p:cNvSpPr/>
            <p:nvPr/>
          </p:nvSpPr>
          <p:spPr bwMode="auto">
            <a:xfrm>
              <a:off x="8318231" y="4850876"/>
              <a:ext cx="1981105" cy="1136822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D813FB-C1C5-BF9D-D053-DF10126E9D25}"/>
                </a:ext>
              </a:extLst>
            </p:cNvPr>
            <p:cNvCxnSpPr>
              <a:cxnSpLocks/>
            </p:cNvCxnSpPr>
            <p:nvPr/>
          </p:nvCxnSpPr>
          <p:spPr>
            <a:xfrm>
              <a:off x="7293394" y="5449410"/>
              <a:ext cx="8896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786955-D69D-5A99-6968-04FE30CC51D8}"/>
              </a:ext>
            </a:extLst>
          </p:cNvPr>
          <p:cNvGrpSpPr/>
          <p:nvPr/>
        </p:nvGrpSpPr>
        <p:grpSpPr>
          <a:xfrm>
            <a:off x="1297009" y="4439841"/>
            <a:ext cx="3761545" cy="1189384"/>
            <a:chOff x="1309709" y="4350941"/>
            <a:chExt cx="3761545" cy="11893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CBF943-8710-F256-9AC8-05B14940D0EE}"/>
                </a:ext>
              </a:extLst>
            </p:cNvPr>
            <p:cNvSpPr/>
            <p:nvPr/>
          </p:nvSpPr>
          <p:spPr bwMode="auto">
            <a:xfrm>
              <a:off x="1309709" y="4350941"/>
              <a:ext cx="1941589" cy="8977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Spark Job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B7A10A-B01B-DD51-CDFE-0496ECD7BE4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251298" y="4799805"/>
              <a:ext cx="1819956" cy="7405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82FA6-C63A-A1A9-B505-5869C203805B}"/>
              </a:ext>
            </a:extLst>
          </p:cNvPr>
          <p:cNvGrpSpPr/>
          <p:nvPr/>
        </p:nvGrpSpPr>
        <p:grpSpPr>
          <a:xfrm>
            <a:off x="1310705" y="5776292"/>
            <a:ext cx="3761545" cy="897727"/>
            <a:chOff x="1323405" y="5687392"/>
            <a:chExt cx="3761545" cy="8977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993BD1-1B70-F891-BF73-AB353699E298}"/>
                </a:ext>
              </a:extLst>
            </p:cNvPr>
            <p:cNvSpPr/>
            <p:nvPr/>
          </p:nvSpPr>
          <p:spPr bwMode="auto">
            <a:xfrm>
              <a:off x="1323405" y="5687392"/>
              <a:ext cx="1941589" cy="8977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AED9F4-3679-E795-E392-89385615182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264994" y="5687392"/>
              <a:ext cx="1819956" cy="4488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410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FE5-C4E7-2CCD-7439-BA12D69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A960-C5B3-50D8-279C-CB27A2172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0126"/>
          </a:xfrm>
        </p:spPr>
        <p:txBody>
          <a:bodyPr/>
          <a:lstStyle/>
          <a:p>
            <a:r>
              <a:rPr lang="en-US" dirty="0"/>
              <a:t>Matplotlib chart generation based on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Figures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Plots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rgbClr val="740000"/>
                </a:solidFill>
              </a:rPr>
              <a:t>Figure</a:t>
            </a:r>
            <a:r>
              <a:rPr lang="en-US" dirty="0"/>
              <a:t> is top level object which gets converted into an image file such as a PDF</a:t>
            </a:r>
          </a:p>
          <a:p>
            <a:pPr lvl="1"/>
            <a:r>
              <a:rPr lang="en-US" sz="1800" b="1" dirty="0">
                <a:solidFill>
                  <a:srgbClr val="740000"/>
                </a:solidFill>
              </a:rPr>
              <a:t>Plot</a:t>
            </a:r>
            <a:r>
              <a:rPr lang="en-US" dirty="0"/>
              <a:t> is rectangular area inside figure where plot or chart is rendered</a:t>
            </a:r>
          </a:p>
          <a:p>
            <a:pPr lvl="1"/>
            <a:r>
              <a:rPr lang="en-US" dirty="0"/>
              <a:t>You can create figures whose layouts contain multiple plots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179388" lvl="3"/>
            <a:endParaRPr lang="en-US" dirty="0"/>
          </a:p>
          <a:p>
            <a:pPr marL="179388" lvl="3"/>
            <a:endParaRPr lang="en-US" dirty="0"/>
          </a:p>
          <a:p>
            <a:pPr lvl="1"/>
            <a:r>
              <a:rPr lang="en-US" dirty="0"/>
              <a:t>Simple example of calling </a:t>
            </a:r>
            <a:r>
              <a:rPr lang="en-US" sz="1800" b="1" dirty="0" err="1">
                <a:solidFill>
                  <a:srgbClr val="740000"/>
                </a:solidFill>
              </a:rPr>
              <a:t>figure.add_subplot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to explicitly add a plot to a 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45286-F68A-BA18-3467-7B358367024A}"/>
              </a:ext>
            </a:extLst>
          </p:cNvPr>
          <p:cNvSpPr/>
          <p:nvPr/>
        </p:nvSpPr>
        <p:spPr bwMode="auto">
          <a:xfrm>
            <a:off x="1361881" y="2862502"/>
            <a:ext cx="2873735" cy="1083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64008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Figure</a:t>
            </a:r>
            <a:endParaRPr lang="en-US" sz="105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60EF2-CC17-7E68-8A98-882DB3B468E4}"/>
              </a:ext>
            </a:extLst>
          </p:cNvPr>
          <p:cNvSpPr/>
          <p:nvPr/>
        </p:nvSpPr>
        <p:spPr bwMode="auto">
          <a:xfrm>
            <a:off x="1439783" y="3120582"/>
            <a:ext cx="848271" cy="345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Plot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BC4AB-4008-A825-4882-6ACF7522FCF5}"/>
              </a:ext>
            </a:extLst>
          </p:cNvPr>
          <p:cNvSpPr/>
          <p:nvPr/>
        </p:nvSpPr>
        <p:spPr bwMode="auto">
          <a:xfrm>
            <a:off x="2341769" y="3120582"/>
            <a:ext cx="848271" cy="345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Plot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B2463-75C3-7028-4AD7-B8094ED3685F}"/>
              </a:ext>
            </a:extLst>
          </p:cNvPr>
          <p:cNvSpPr/>
          <p:nvPr/>
        </p:nvSpPr>
        <p:spPr bwMode="auto">
          <a:xfrm>
            <a:off x="3243754" y="3120582"/>
            <a:ext cx="848271" cy="345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Plot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C188C-BEE2-1521-C174-A3BD26E76FA9}"/>
              </a:ext>
            </a:extLst>
          </p:cNvPr>
          <p:cNvSpPr/>
          <p:nvPr/>
        </p:nvSpPr>
        <p:spPr bwMode="auto">
          <a:xfrm>
            <a:off x="1444111" y="3510745"/>
            <a:ext cx="848271" cy="345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Plot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06FD5-9388-9FB5-BE34-32A756A6610B}"/>
              </a:ext>
            </a:extLst>
          </p:cNvPr>
          <p:cNvSpPr/>
          <p:nvPr/>
        </p:nvSpPr>
        <p:spPr bwMode="auto">
          <a:xfrm>
            <a:off x="2346097" y="3510745"/>
            <a:ext cx="848271" cy="345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Plot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ABF3E-B237-F892-D58C-3B38B6C465A7}"/>
              </a:ext>
            </a:extLst>
          </p:cNvPr>
          <p:cNvSpPr/>
          <p:nvPr/>
        </p:nvSpPr>
        <p:spPr bwMode="auto">
          <a:xfrm>
            <a:off x="3248082" y="3510745"/>
            <a:ext cx="848271" cy="345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Plot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7D3A9B-759E-FCE5-E5C5-9854E486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1" t="3264" r="3047" b="51065"/>
          <a:stretch/>
        </p:blipFill>
        <p:spPr>
          <a:xfrm>
            <a:off x="1361881" y="4594111"/>
            <a:ext cx="4147705" cy="2197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5C4A6-F433-25CE-5691-EB636F834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46" r="19200"/>
          <a:stretch/>
        </p:blipFill>
        <p:spPr>
          <a:xfrm>
            <a:off x="5976081" y="4594110"/>
            <a:ext cx="4147705" cy="2197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997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FE5-C4E7-2CCD-7439-BA12D69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Figures with Multiple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A960-C5B3-50D8-279C-CB27A2172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dirty="0"/>
              <a:t>Figure can be created with multiple subplots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740000"/>
                </a:solidFill>
              </a:rPr>
              <a:t>plt.subplots</a:t>
            </a:r>
            <a:r>
              <a:rPr lang="en-US" sz="1800" b="1" dirty="0">
                <a:solidFill>
                  <a:srgbClr val="740000"/>
                </a:solidFill>
              </a:rPr>
              <a:t>(</a:t>
            </a:r>
            <a:r>
              <a:rPr lang="en-US" sz="1800" dirty="0" err="1">
                <a:solidFill>
                  <a:srgbClr val="740000"/>
                </a:solidFill>
              </a:rPr>
              <a:t>number_of_rows</a:t>
            </a:r>
            <a:r>
              <a:rPr lang="en-US" sz="1800" b="1" dirty="0">
                <a:solidFill>
                  <a:srgbClr val="740000"/>
                </a:solidFill>
              </a:rPr>
              <a:t>, </a:t>
            </a:r>
            <a:r>
              <a:rPr lang="en-US" sz="1800" dirty="0" err="1">
                <a:solidFill>
                  <a:srgbClr val="740000"/>
                </a:solidFill>
              </a:rPr>
              <a:t>number_of_columns</a:t>
            </a:r>
            <a:r>
              <a:rPr lang="en-US" sz="1800" b="1" dirty="0">
                <a:solidFill>
                  <a:srgbClr val="740000"/>
                </a:solidFill>
              </a:rPr>
              <a:t>)</a:t>
            </a:r>
            <a:r>
              <a:rPr lang="en-US" dirty="0"/>
              <a:t> to create figure layout of plots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Consider this example which creates a figure whose layout contains two subplots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F2747-2378-BBF9-73A8-3DB205931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1" t="2379" r="23835" b="42896"/>
          <a:stretch/>
        </p:blipFill>
        <p:spPr>
          <a:xfrm>
            <a:off x="1213720" y="3488912"/>
            <a:ext cx="3447416" cy="2534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49FFA-5BCF-85B6-D605-EFB9DC0A5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9" t="20906" r="37975" b="72426"/>
          <a:stretch/>
        </p:blipFill>
        <p:spPr>
          <a:xfrm>
            <a:off x="1319036" y="2115392"/>
            <a:ext cx="4242139" cy="48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B0973-E772-DC71-ED2F-AC92E9AED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83"/>
          <a:stretch/>
        </p:blipFill>
        <p:spPr>
          <a:xfrm>
            <a:off x="5957441" y="3831290"/>
            <a:ext cx="4916646" cy="18665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DE525BF-E8A1-FD7D-9F80-EF720AD0E925}"/>
              </a:ext>
            </a:extLst>
          </p:cNvPr>
          <p:cNvGrpSpPr/>
          <p:nvPr/>
        </p:nvGrpSpPr>
        <p:grpSpPr>
          <a:xfrm>
            <a:off x="8426716" y="3818026"/>
            <a:ext cx="3539571" cy="1866069"/>
            <a:chOff x="8400912" y="3561931"/>
            <a:chExt cx="3539571" cy="18660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2E1BDF-2C6F-B7F6-DEF2-D5D902A7D7DF}"/>
                </a:ext>
              </a:extLst>
            </p:cNvPr>
            <p:cNvSpPr/>
            <p:nvPr/>
          </p:nvSpPr>
          <p:spPr bwMode="auto">
            <a:xfrm>
              <a:off x="8400912" y="3561931"/>
              <a:ext cx="2447371" cy="1866069"/>
            </a:xfrm>
            <a:prstGeom prst="rect">
              <a:avLst/>
            </a:prstGeom>
            <a:noFill/>
            <a:ln w="28575">
              <a:solidFill>
                <a:srgbClr val="74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BD15D6C-976C-AD5C-D6FD-D73CFBBFB4BD}"/>
                </a:ext>
              </a:extLst>
            </p:cNvPr>
            <p:cNvSpPr/>
            <p:nvPr/>
          </p:nvSpPr>
          <p:spPr bwMode="auto">
            <a:xfrm>
              <a:off x="10859235" y="4246593"/>
              <a:ext cx="1081248" cy="409473"/>
            </a:xfrm>
            <a:prstGeom prst="leftArrow">
              <a:avLst>
                <a:gd name="adj1" fmla="val 64595"/>
                <a:gd name="adj2" fmla="val 7887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plots[1]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A55E7A-6DA0-A168-BE3C-F95D4499B4CC}"/>
              </a:ext>
            </a:extLst>
          </p:cNvPr>
          <p:cNvGrpSpPr/>
          <p:nvPr/>
        </p:nvGrpSpPr>
        <p:grpSpPr>
          <a:xfrm>
            <a:off x="4805929" y="3817567"/>
            <a:ext cx="3598883" cy="1866069"/>
            <a:chOff x="4780125" y="3561472"/>
            <a:chExt cx="3598883" cy="18660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6080D4-24AA-B949-3D27-84AF20DC1612}"/>
                </a:ext>
              </a:extLst>
            </p:cNvPr>
            <p:cNvSpPr/>
            <p:nvPr/>
          </p:nvSpPr>
          <p:spPr bwMode="auto">
            <a:xfrm>
              <a:off x="5931637" y="3561472"/>
              <a:ext cx="2447371" cy="1866069"/>
            </a:xfrm>
            <a:prstGeom prst="rect">
              <a:avLst/>
            </a:prstGeom>
            <a:noFill/>
            <a:ln w="28575">
              <a:solidFill>
                <a:srgbClr val="74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62D6D5D0-37FB-D19B-F5D6-A9B0C787A311}"/>
                </a:ext>
              </a:extLst>
            </p:cNvPr>
            <p:cNvSpPr/>
            <p:nvPr/>
          </p:nvSpPr>
          <p:spPr bwMode="auto">
            <a:xfrm flipH="1">
              <a:off x="4780125" y="4246592"/>
              <a:ext cx="1140560" cy="409473"/>
            </a:xfrm>
            <a:prstGeom prst="leftArrow">
              <a:avLst>
                <a:gd name="adj1" fmla="val 64595"/>
                <a:gd name="adj2" fmla="val 7887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plots[0]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730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A6D4-B1F3-53BD-3D84-B0394941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Seaborn To Create Graphs and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65F6B-5CF4-09F5-6A0A-7B609F095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sz="2000" b="1" dirty="0">
                <a:solidFill>
                  <a:srgbClr val="740000"/>
                </a:solidFill>
              </a:rPr>
              <a:t>Seaborn</a:t>
            </a:r>
            <a:r>
              <a:rPr lang="en-US" dirty="0"/>
              <a:t> is popular chart library which is built on top of Matplotlib</a:t>
            </a:r>
          </a:p>
          <a:p>
            <a:pPr lvl="1"/>
            <a:r>
              <a:rPr lang="en-US" dirty="0"/>
              <a:t>Seaborn provides productivity by hiding low-level details required when using Matplotlib</a:t>
            </a:r>
          </a:p>
          <a:p>
            <a:pPr lvl="1"/>
            <a:r>
              <a:rPr lang="en-US" dirty="0"/>
              <a:t>Seaborn provides rich and easy-to-use support for working with pandas DataFrames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4A584-F36A-DEA9-D6BC-DEC22664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01" y="2534031"/>
            <a:ext cx="6312311" cy="4100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12552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898F-743C-22CB-08B7-1161946C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Plots and Charts as Lakehouse Files in OneLake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06E22-644C-6914-4A56-1266836E2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Fabric notebooks make it easy to save plots and charts as image files in OneLake</a:t>
            </a:r>
          </a:p>
          <a:p>
            <a:pPr lvl="1"/>
            <a:r>
              <a:rPr lang="en-US" dirty="0"/>
              <a:t>Ensure target folder exists by calling </a:t>
            </a:r>
            <a:r>
              <a:rPr lang="en-US" sz="1800" b="1" dirty="0" err="1">
                <a:solidFill>
                  <a:srgbClr val="740000"/>
                </a:solidFill>
              </a:rPr>
              <a:t>mssparkutils.fs.mkdirs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endParaRPr lang="en-US" b="1" dirty="0">
              <a:solidFill>
                <a:srgbClr val="740000"/>
              </a:solidFill>
            </a:endParaRPr>
          </a:p>
          <a:p>
            <a:pPr lvl="1"/>
            <a:r>
              <a:rPr lang="en-US" dirty="0"/>
              <a:t>Construct file path to Lakehouse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Files</a:t>
            </a:r>
            <a:r>
              <a:rPr lang="en-US" dirty="0"/>
              <a:t> folder in the format of </a:t>
            </a:r>
            <a:r>
              <a:rPr lang="en-US" sz="1800" b="1" dirty="0">
                <a:solidFill>
                  <a:srgbClr val="740000"/>
                </a:solidFill>
              </a:rPr>
              <a:t>/</a:t>
            </a:r>
            <a:r>
              <a:rPr lang="en-US" sz="1800" b="1" dirty="0" err="1">
                <a:solidFill>
                  <a:srgbClr val="740000"/>
                </a:solidFill>
              </a:rPr>
              <a:t>lakehouse</a:t>
            </a:r>
            <a:r>
              <a:rPr lang="en-US" sz="1800" b="1" dirty="0">
                <a:solidFill>
                  <a:srgbClr val="740000"/>
                </a:solidFill>
              </a:rPr>
              <a:t>/default/Files/…</a:t>
            </a:r>
          </a:p>
          <a:p>
            <a:pPr lvl="1"/>
            <a:r>
              <a:rPr lang="en-US" dirty="0"/>
              <a:t>Call </a:t>
            </a:r>
            <a:r>
              <a:rPr lang="en-US" sz="1800" b="1" dirty="0" err="1">
                <a:solidFill>
                  <a:srgbClr val="740000"/>
                </a:solidFill>
              </a:rPr>
              <a:t>plt.savefig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to save image file to file system of Lakehouse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3D9A1-DC25-C128-DB76-A3929011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75" y="2918142"/>
            <a:ext cx="5357324" cy="3269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7DA52-6D38-D909-0A6B-CA3C4C66B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25"/>
          <a:stretch/>
        </p:blipFill>
        <p:spPr>
          <a:xfrm>
            <a:off x="7095288" y="4261811"/>
            <a:ext cx="4276173" cy="1708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613A55-E489-E526-26AD-C7B2414B2F96}"/>
              </a:ext>
            </a:extLst>
          </p:cNvPr>
          <p:cNvSpPr/>
          <p:nvPr/>
        </p:nvSpPr>
        <p:spPr bwMode="auto">
          <a:xfrm>
            <a:off x="5982876" y="5548024"/>
            <a:ext cx="1769646" cy="388524"/>
          </a:xfrm>
          <a:prstGeom prst="rightArrow">
            <a:avLst>
              <a:gd name="adj1" fmla="val 43120"/>
              <a:gd name="adj2" fmla="val 7017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7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Fabric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Python Data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Generating Plots and 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Dataframes with Pandas</a:t>
            </a:r>
          </a:p>
          <a:p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198582457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6E51-A2B0-80BC-B148-29CA3A3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54A2-5142-0144-E511-ED084C22D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931846"/>
          </a:xfrm>
        </p:spPr>
        <p:txBody>
          <a:bodyPr/>
          <a:lstStyle/>
          <a:p>
            <a:r>
              <a:rPr lang="en-US" dirty="0"/>
              <a:t>Pandas is popular Python library built on top of NumPy</a:t>
            </a:r>
          </a:p>
          <a:p>
            <a:pPr lvl="1"/>
            <a:r>
              <a:rPr lang="en-US" dirty="0"/>
              <a:t>Pandas leverages NumPy multi-dimensional array and NumPy data types (</a:t>
            </a:r>
            <a:r>
              <a:rPr lang="en-US" dirty="0" err="1"/>
              <a:t>dtypes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Pandas is focused on programming tabular datasets with heterogenous data (rows and columns) </a:t>
            </a:r>
          </a:p>
          <a:p>
            <a:pPr lvl="1"/>
            <a:r>
              <a:rPr lang="en-US" dirty="0"/>
              <a:t>Pandas extends NumPy by allowing for heterogeneous datatypes across columns</a:t>
            </a:r>
          </a:p>
          <a:p>
            <a:pPr lvl="1"/>
            <a:r>
              <a:rPr lang="en-US" dirty="0"/>
              <a:t>Pandas models relational tables using separate </a:t>
            </a:r>
            <a:r>
              <a:rPr lang="en-US" sz="18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 for each column</a:t>
            </a:r>
          </a:p>
          <a:p>
            <a:pPr lvl="1"/>
            <a:endParaRPr lang="en-US" dirty="0"/>
          </a:p>
          <a:p>
            <a:r>
              <a:rPr lang="en-US" dirty="0"/>
              <a:t>Pandas library introduces several essential data structures</a:t>
            </a:r>
          </a:p>
          <a:p>
            <a:pPr lvl="1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Series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Dataframe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Index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C23554-2597-D981-5F78-B5879D042E75}"/>
              </a:ext>
            </a:extLst>
          </p:cNvPr>
          <p:cNvSpPr/>
          <p:nvPr/>
        </p:nvSpPr>
        <p:spPr bwMode="auto">
          <a:xfrm>
            <a:off x="3104292" y="4226561"/>
            <a:ext cx="6568028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Dataframe</a:t>
            </a:r>
            <a:endParaRPr lang="en-US" sz="12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E546A-88A0-DA51-F406-9F5EFC06C75B}"/>
              </a:ext>
            </a:extLst>
          </p:cNvPr>
          <p:cNvGrpSpPr/>
          <p:nvPr/>
        </p:nvGrpSpPr>
        <p:grpSpPr>
          <a:xfrm>
            <a:off x="3283386" y="4571762"/>
            <a:ext cx="6226374" cy="629710"/>
            <a:chOff x="3283386" y="4571762"/>
            <a:chExt cx="6226374" cy="6297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89F86C-14E4-D6F5-412E-2D5BB708B5E5}"/>
                </a:ext>
              </a:extLst>
            </p:cNvPr>
            <p:cNvSpPr/>
            <p:nvPr/>
          </p:nvSpPr>
          <p:spPr bwMode="auto">
            <a:xfrm>
              <a:off x="3283386" y="4571762"/>
              <a:ext cx="6226374" cy="6297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Series</a:t>
              </a:r>
              <a:endParaRPr lang="en-US" sz="11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08266B-58B6-2DF8-9988-6DFDFBDC9CBD}"/>
                </a:ext>
              </a:extLst>
            </p:cNvPr>
            <p:cNvSpPr/>
            <p:nvPr/>
          </p:nvSpPr>
          <p:spPr bwMode="auto">
            <a:xfrm>
              <a:off x="3354065" y="4834984"/>
              <a:ext cx="1075695" cy="272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Product: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2673A7-651F-39F1-5D46-0A00C25EF4FC}"/>
                </a:ext>
              </a:extLst>
            </p:cNvPr>
            <p:cNvSpPr/>
            <p:nvPr/>
          </p:nvSpPr>
          <p:spPr bwMode="auto">
            <a:xfrm>
              <a:off x="4591879" y="4825699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Apples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235701-AD37-0CB3-B544-0D3BE70CDAD8}"/>
                </a:ext>
              </a:extLst>
            </p:cNvPr>
            <p:cNvSpPr/>
            <p:nvPr/>
          </p:nvSpPr>
          <p:spPr bwMode="auto">
            <a:xfrm>
              <a:off x="5770439" y="4825699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Bananas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3FD9F-6E5C-21FB-AEE5-027347153D02}"/>
                </a:ext>
              </a:extLst>
            </p:cNvPr>
            <p:cNvSpPr/>
            <p:nvPr/>
          </p:nvSpPr>
          <p:spPr bwMode="auto">
            <a:xfrm>
              <a:off x="6948999" y="4817096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Carrots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DB46A0-B44F-BEB2-4487-6D319541314B}"/>
                </a:ext>
              </a:extLst>
            </p:cNvPr>
            <p:cNvSpPr/>
            <p:nvPr/>
          </p:nvSpPr>
          <p:spPr bwMode="auto">
            <a:xfrm>
              <a:off x="8127559" y="4817096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Potatoes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0B805-99B6-F385-E04F-76EED3DA4C64}"/>
              </a:ext>
            </a:extLst>
          </p:cNvPr>
          <p:cNvGrpSpPr/>
          <p:nvPr/>
        </p:nvGrpSpPr>
        <p:grpSpPr>
          <a:xfrm>
            <a:off x="3273226" y="5291381"/>
            <a:ext cx="6236534" cy="671663"/>
            <a:chOff x="3273226" y="5291381"/>
            <a:chExt cx="6236534" cy="671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F8B8F0-1037-F40C-45D8-47A030552020}"/>
                </a:ext>
              </a:extLst>
            </p:cNvPr>
            <p:cNvSpPr/>
            <p:nvPr/>
          </p:nvSpPr>
          <p:spPr bwMode="auto">
            <a:xfrm>
              <a:off x="3273226" y="5291381"/>
              <a:ext cx="6236534" cy="671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Series</a:t>
              </a:r>
              <a:endPara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3BAA79-98CE-4E29-16EB-AB21ED83871C}"/>
                </a:ext>
              </a:extLst>
            </p:cNvPr>
            <p:cNvSpPr/>
            <p:nvPr/>
          </p:nvSpPr>
          <p:spPr bwMode="auto">
            <a:xfrm>
              <a:off x="3343905" y="5534284"/>
              <a:ext cx="1075695" cy="2725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Sales: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EEA098-7BF8-A814-5C06-74D31AEEE37C}"/>
                </a:ext>
              </a:extLst>
            </p:cNvPr>
            <p:cNvSpPr/>
            <p:nvPr/>
          </p:nvSpPr>
          <p:spPr bwMode="auto">
            <a:xfrm>
              <a:off x="4581719" y="5524999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174187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B701B6-AD28-FD17-395E-5325EB4DB0EA}"/>
                </a:ext>
              </a:extLst>
            </p:cNvPr>
            <p:cNvSpPr/>
            <p:nvPr/>
          </p:nvSpPr>
          <p:spPr bwMode="auto">
            <a:xfrm>
              <a:off x="5760279" y="5524999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70395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A0BD78-D7F6-7C3A-6816-5ABDBDFA6747}"/>
                </a:ext>
              </a:extLst>
            </p:cNvPr>
            <p:cNvSpPr/>
            <p:nvPr/>
          </p:nvSpPr>
          <p:spPr bwMode="auto">
            <a:xfrm>
              <a:off x="6938839" y="5516396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89564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C8EB57-D1F5-7215-0E8B-070D391CE9E8}"/>
                </a:ext>
              </a:extLst>
            </p:cNvPr>
            <p:cNvSpPr/>
            <p:nvPr/>
          </p:nvSpPr>
          <p:spPr bwMode="auto">
            <a:xfrm>
              <a:off x="8117399" y="5516396"/>
              <a:ext cx="1075695" cy="2725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167810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7F43E3-11FA-D97A-9604-BE2F70D2EEC2}"/>
              </a:ext>
            </a:extLst>
          </p:cNvPr>
          <p:cNvGrpSpPr/>
          <p:nvPr/>
        </p:nvGrpSpPr>
        <p:grpSpPr>
          <a:xfrm>
            <a:off x="3283386" y="6053043"/>
            <a:ext cx="6236534" cy="347757"/>
            <a:chOff x="4421306" y="6299901"/>
            <a:chExt cx="6236534" cy="5041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D5386D-B11C-A46E-F97A-03A13F5746DE}"/>
                </a:ext>
              </a:extLst>
            </p:cNvPr>
            <p:cNvSpPr/>
            <p:nvPr/>
          </p:nvSpPr>
          <p:spPr bwMode="auto">
            <a:xfrm>
              <a:off x="4421306" y="6299901"/>
              <a:ext cx="6236534" cy="5041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Index</a:t>
              </a:r>
              <a:endParaRPr lang="en-US" sz="1050" dirty="0">
                <a:solidFill>
                  <a:schemeClr val="bg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A4EAF8-D6F7-5305-F3F4-DBB6356AF88A}"/>
                </a:ext>
              </a:extLst>
            </p:cNvPr>
            <p:cNvSpPr/>
            <p:nvPr/>
          </p:nvSpPr>
          <p:spPr bwMode="auto">
            <a:xfrm>
              <a:off x="5729799" y="637995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0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368ADB-336E-98FE-716A-EF82B1514FE2}"/>
                </a:ext>
              </a:extLst>
            </p:cNvPr>
            <p:cNvSpPr/>
            <p:nvPr/>
          </p:nvSpPr>
          <p:spPr bwMode="auto">
            <a:xfrm>
              <a:off x="6908359" y="637995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73720E-9993-6186-E376-ADB3365931C7}"/>
                </a:ext>
              </a:extLst>
            </p:cNvPr>
            <p:cNvSpPr/>
            <p:nvPr/>
          </p:nvSpPr>
          <p:spPr bwMode="auto">
            <a:xfrm>
              <a:off x="8086919" y="636979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259A25-06B0-97A1-2F5E-D1E52E066DA7}"/>
                </a:ext>
              </a:extLst>
            </p:cNvPr>
            <p:cNvSpPr/>
            <p:nvPr/>
          </p:nvSpPr>
          <p:spPr bwMode="auto">
            <a:xfrm>
              <a:off x="9265479" y="636979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10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40150-7B55-B661-D400-C6B8912B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46858-D9A5-F096-C3FD-D8532B9AC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09091"/>
          </a:xfrm>
        </p:spPr>
        <p:txBody>
          <a:bodyPr/>
          <a:lstStyle/>
          <a:p>
            <a:r>
              <a:rPr lang="en-US" dirty="0"/>
              <a:t>Series is one-dimensional ordered dictionary of homogeneous values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can be created by passing list to </a:t>
            </a:r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function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always has index which is either created explicitly or implicitly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95288" lvl="1"/>
            <a:endParaRPr lang="en-US" dirty="0"/>
          </a:p>
          <a:p>
            <a:pPr marL="398463" lvl="2"/>
            <a:endParaRPr lang="en-US" dirty="0"/>
          </a:p>
          <a:p>
            <a:r>
              <a:rPr lang="en-US" dirty="0"/>
              <a:t>Behind the scenes, </a:t>
            </a:r>
            <a:r>
              <a:rPr lang="en-US" sz="20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uses </a:t>
            </a:r>
            <a:r>
              <a:rPr lang="en-US" sz="20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 to cache and manage data</a:t>
            </a:r>
          </a:p>
          <a:p>
            <a:pPr lvl="1"/>
            <a:r>
              <a:rPr lang="en-US" dirty="0"/>
              <a:t>All values in </a:t>
            </a:r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must have same </a:t>
            </a:r>
            <a:r>
              <a:rPr lang="en-US" sz="1800" b="1" dirty="0">
                <a:solidFill>
                  <a:srgbClr val="8A0000"/>
                </a:solidFill>
              </a:rPr>
              <a:t>dtype</a:t>
            </a:r>
            <a:r>
              <a:rPr lang="en-US" dirty="0"/>
              <a:t> based on types defined in NumPy library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Whenever required, you can access </a:t>
            </a:r>
            <a:r>
              <a:rPr lang="en-US" sz="18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 contained by </a:t>
            </a:r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1283D-B2CB-8A44-391B-5A8D98AD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53" y="2486714"/>
            <a:ext cx="3906806" cy="16148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E940A42-F456-5E84-C84B-F0A364A8617C}"/>
              </a:ext>
            </a:extLst>
          </p:cNvPr>
          <p:cNvGrpSpPr/>
          <p:nvPr/>
        </p:nvGrpSpPr>
        <p:grpSpPr>
          <a:xfrm>
            <a:off x="1325594" y="5178905"/>
            <a:ext cx="4572652" cy="685723"/>
            <a:chOff x="1325594" y="5178905"/>
            <a:chExt cx="4572652" cy="6857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EFDEFE-24A7-30C1-AAC1-E77E64592969}"/>
                </a:ext>
              </a:extLst>
            </p:cNvPr>
            <p:cNvSpPr/>
            <p:nvPr/>
          </p:nvSpPr>
          <p:spPr bwMode="auto">
            <a:xfrm>
              <a:off x="1325594" y="5178905"/>
              <a:ext cx="4572652" cy="685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Series</a:t>
              </a:r>
              <a:endParaRPr lang="en-US" sz="1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061A8B-8564-E9FB-2D7C-32606DF53B83}"/>
                </a:ext>
              </a:extLst>
            </p:cNvPr>
            <p:cNvSpPr/>
            <p:nvPr/>
          </p:nvSpPr>
          <p:spPr bwMode="auto">
            <a:xfrm>
              <a:off x="2072069" y="5259771"/>
              <a:ext cx="3673442" cy="546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457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ndarray (dtype=int64)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CE7204-AFE7-7965-DA55-1BA4A8E3316A}"/>
                </a:ext>
              </a:extLst>
            </p:cNvPr>
            <p:cNvSpPr/>
            <p:nvPr/>
          </p:nvSpPr>
          <p:spPr bwMode="auto">
            <a:xfrm>
              <a:off x="2161361" y="5473483"/>
              <a:ext cx="1075695" cy="27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30000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04151A-7380-8DB2-AD35-EE2A25DD6E24}"/>
                </a:ext>
              </a:extLst>
            </p:cNvPr>
            <p:cNvSpPr/>
            <p:nvPr/>
          </p:nvSpPr>
          <p:spPr bwMode="auto">
            <a:xfrm>
              <a:off x="3339921" y="5473483"/>
              <a:ext cx="1075695" cy="27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42000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A7D614-6FB9-8902-B07B-36D3FDA1B9BF}"/>
                </a:ext>
              </a:extLst>
            </p:cNvPr>
            <p:cNvSpPr/>
            <p:nvPr/>
          </p:nvSpPr>
          <p:spPr bwMode="auto">
            <a:xfrm>
              <a:off x="4518481" y="5464880"/>
              <a:ext cx="1075695" cy="27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24000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611346-8AB3-43D2-7374-2B10DC65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63" y="6386384"/>
            <a:ext cx="4212549" cy="3721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91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40150-7B55-B661-D400-C6B8912B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46858-D9A5-F096-C3FD-D8532B9AC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47152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sz="20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is initialized with a specific </a:t>
            </a:r>
            <a:r>
              <a:rPr lang="en-US" sz="2000" b="1" dirty="0">
                <a:solidFill>
                  <a:srgbClr val="8A0000"/>
                </a:solidFill>
              </a:rPr>
              <a:t>dtype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If you don’t explicitly set </a:t>
            </a:r>
            <a:r>
              <a:rPr lang="en-US" b="1" dirty="0">
                <a:solidFill>
                  <a:srgbClr val="8A0000"/>
                </a:solidFill>
              </a:rPr>
              <a:t>dtype</a:t>
            </a:r>
            <a:r>
              <a:rPr lang="en-US" dirty="0"/>
              <a:t>, it will be set implicitly using data inference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Whenever required, you can explicitly set </a:t>
            </a:r>
            <a:r>
              <a:rPr lang="en-US" sz="1800" b="1" dirty="0">
                <a:solidFill>
                  <a:srgbClr val="8A0000"/>
                </a:solidFill>
              </a:rPr>
              <a:t>dtype</a:t>
            </a:r>
            <a:r>
              <a:rPr lang="en-US" dirty="0"/>
              <a:t> when creating a </a:t>
            </a:r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EE5EF-AF77-2FCB-F37D-9AE16F5F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1" y="4624940"/>
            <a:ext cx="5213279" cy="1730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47A790-9B9C-882E-6EE6-8F95CE5F0BBC}"/>
              </a:ext>
            </a:extLst>
          </p:cNvPr>
          <p:cNvSpPr/>
          <p:nvPr/>
        </p:nvSpPr>
        <p:spPr bwMode="auto">
          <a:xfrm>
            <a:off x="5248575" y="5064782"/>
            <a:ext cx="987556" cy="260525"/>
          </a:xfrm>
          <a:prstGeom prst="roundRect">
            <a:avLst/>
          </a:prstGeom>
          <a:noFill/>
          <a:ln w="28575">
            <a:solidFill>
              <a:srgbClr val="8A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811D9E-6022-79FF-ED71-A83F5645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21" y="2130524"/>
            <a:ext cx="5283876" cy="1730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882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1C42-94FA-9B61-F57A-11BA6023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Series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D026-668D-8DCD-9D3D-C11CDE198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39348"/>
          </a:xfrm>
        </p:spPr>
        <p:txBody>
          <a:bodyPr/>
          <a:lstStyle/>
          <a:p>
            <a:r>
              <a:rPr lang="en-US" sz="20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provides statistical methods</a:t>
            </a:r>
          </a:p>
          <a:p>
            <a:pPr lvl="1"/>
            <a:r>
              <a:rPr lang="en-US" dirty="0"/>
              <a:t> You can call methods such as </a:t>
            </a:r>
            <a:r>
              <a:rPr lang="en-US" sz="1600" b="1" dirty="0">
                <a:solidFill>
                  <a:srgbClr val="8A0000"/>
                </a:solidFill>
              </a:rPr>
              <a:t>count()</a:t>
            </a:r>
            <a:r>
              <a:rPr lang="en-US" dirty="0"/>
              <a:t>, </a:t>
            </a:r>
            <a:r>
              <a:rPr lang="en-US" sz="1600" b="1" dirty="0">
                <a:solidFill>
                  <a:srgbClr val="8A0000"/>
                </a:solidFill>
              </a:rPr>
              <a:t>sum()</a:t>
            </a:r>
            <a:r>
              <a:rPr lang="en-US" dirty="0"/>
              <a:t>, </a:t>
            </a:r>
            <a:r>
              <a:rPr lang="en-US" sz="1600" b="1" dirty="0">
                <a:solidFill>
                  <a:srgbClr val="8A0000"/>
                </a:solidFill>
              </a:rPr>
              <a:t>mean()</a:t>
            </a:r>
            <a:r>
              <a:rPr lang="en-US" dirty="0"/>
              <a:t>, </a:t>
            </a:r>
            <a:r>
              <a:rPr lang="en-US" sz="1600" b="1" dirty="0">
                <a:solidFill>
                  <a:srgbClr val="8A0000"/>
                </a:solidFill>
              </a:rPr>
              <a:t>median()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supports vectorized operations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Series</a:t>
            </a:r>
            <a:r>
              <a:rPr lang="en-US" dirty="0"/>
              <a:t> object leverages vectorized operation support in underlying </a:t>
            </a:r>
            <a:r>
              <a:rPr lang="en-US" sz="1800" b="1" dirty="0">
                <a:solidFill>
                  <a:srgbClr val="8A0000"/>
                </a:solidFill>
              </a:rPr>
              <a:t>ndarray</a:t>
            </a:r>
            <a:r>
              <a:rPr lang="en-US" dirty="0"/>
              <a:t>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3C8E0-43FE-F791-F3A0-6EAFC0A9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99" y="4562155"/>
            <a:ext cx="3848433" cy="1546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88FB5-25B4-C198-FF43-50DBEC3B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99" y="2096304"/>
            <a:ext cx="3484795" cy="1400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69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63F-E39C-D05C-8CEF-BCE4A130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C32C-BDAA-3731-E48A-D32167CB1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DataFrame represents a rectangular table of data</a:t>
            </a:r>
          </a:p>
          <a:p>
            <a:pPr lvl="1"/>
            <a:r>
              <a:rPr lang="en-US" dirty="0"/>
              <a:t>DataFrame contains ordered collection of columns</a:t>
            </a:r>
          </a:p>
          <a:p>
            <a:pPr lvl="1"/>
            <a:r>
              <a:rPr lang="en-US" dirty="0"/>
              <a:t>Each column represented by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Series</a:t>
            </a:r>
            <a:r>
              <a:rPr lang="en-US" dirty="0"/>
              <a:t> objects with column name and column values</a:t>
            </a:r>
          </a:p>
          <a:p>
            <a:pPr lvl="1"/>
            <a:r>
              <a:rPr lang="en-US" dirty="0"/>
              <a:t>All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Series</a:t>
            </a:r>
            <a:r>
              <a:rPr lang="en-US" dirty="0"/>
              <a:t> objects in DataFrame share a single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74EE0-E5DE-6502-0DBB-401A89DDDA2B}"/>
              </a:ext>
            </a:extLst>
          </p:cNvPr>
          <p:cNvSpPr/>
          <p:nvPr/>
        </p:nvSpPr>
        <p:spPr bwMode="auto">
          <a:xfrm>
            <a:off x="1235579" y="2928755"/>
            <a:ext cx="6626274" cy="2746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Dataframe</a:t>
            </a:r>
            <a:endParaRPr lang="en-US" sz="12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12A37-1E2F-2F90-0744-615DE3C6AEFD}"/>
              </a:ext>
            </a:extLst>
          </p:cNvPr>
          <p:cNvSpPr/>
          <p:nvPr/>
        </p:nvSpPr>
        <p:spPr bwMode="auto">
          <a:xfrm>
            <a:off x="1424170" y="3262912"/>
            <a:ext cx="6226374" cy="760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Series</a:t>
            </a:r>
            <a:endParaRPr lang="en-US" sz="11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927DE-4C45-F0EB-7D62-92A00579B498}"/>
              </a:ext>
            </a:extLst>
          </p:cNvPr>
          <p:cNvSpPr/>
          <p:nvPr/>
        </p:nvSpPr>
        <p:spPr bwMode="auto">
          <a:xfrm>
            <a:off x="1494849" y="3546455"/>
            <a:ext cx="1075695" cy="272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Product: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2ED03-95CA-8BB7-D07A-48D6A8CC5F52}"/>
              </a:ext>
            </a:extLst>
          </p:cNvPr>
          <p:cNvSpPr/>
          <p:nvPr/>
        </p:nvSpPr>
        <p:spPr bwMode="auto">
          <a:xfrm>
            <a:off x="2643371" y="3323457"/>
            <a:ext cx="4895414" cy="54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ndarray (dtype=Object)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740C0-A9B2-E103-C96B-B9F92D4C0A29}"/>
              </a:ext>
            </a:extLst>
          </p:cNvPr>
          <p:cNvSpPr/>
          <p:nvPr/>
        </p:nvSpPr>
        <p:spPr bwMode="auto">
          <a:xfrm>
            <a:off x="2732663" y="3537170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Apples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6DA4D-4112-C841-CC0E-EB47739DB36B}"/>
              </a:ext>
            </a:extLst>
          </p:cNvPr>
          <p:cNvSpPr/>
          <p:nvPr/>
        </p:nvSpPr>
        <p:spPr bwMode="auto">
          <a:xfrm>
            <a:off x="3911223" y="3537170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Bananas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38831-CC6D-6859-F3DB-7597551E759D}"/>
              </a:ext>
            </a:extLst>
          </p:cNvPr>
          <p:cNvSpPr/>
          <p:nvPr/>
        </p:nvSpPr>
        <p:spPr bwMode="auto">
          <a:xfrm>
            <a:off x="5089783" y="3528567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Carrots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89DF3-B3CC-B739-476D-EA87920EDAD4}"/>
              </a:ext>
            </a:extLst>
          </p:cNvPr>
          <p:cNvSpPr/>
          <p:nvPr/>
        </p:nvSpPr>
        <p:spPr bwMode="auto">
          <a:xfrm>
            <a:off x="6268343" y="3528567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Potatoes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A75B0-A38F-2D19-F19B-D90877CAAEFF}"/>
              </a:ext>
            </a:extLst>
          </p:cNvPr>
          <p:cNvSpPr/>
          <p:nvPr/>
        </p:nvSpPr>
        <p:spPr bwMode="auto">
          <a:xfrm>
            <a:off x="1414010" y="4214002"/>
            <a:ext cx="6236534" cy="760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Series</a:t>
            </a:r>
            <a:endParaRPr lang="en-US" sz="10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38961-0AFE-32F2-7617-0AFF28748313}"/>
              </a:ext>
            </a:extLst>
          </p:cNvPr>
          <p:cNvSpPr/>
          <p:nvPr/>
        </p:nvSpPr>
        <p:spPr bwMode="auto">
          <a:xfrm>
            <a:off x="1484689" y="4497545"/>
            <a:ext cx="1075695" cy="272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Sales: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9CAD9-5C6A-F160-3F0F-A9EC46CB3340}"/>
              </a:ext>
            </a:extLst>
          </p:cNvPr>
          <p:cNvSpPr/>
          <p:nvPr/>
        </p:nvSpPr>
        <p:spPr bwMode="auto">
          <a:xfrm>
            <a:off x="2633211" y="4274548"/>
            <a:ext cx="4895414" cy="54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3657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ndarray (dtype=int64)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B03F-0A01-2315-57A8-86CC21908824}"/>
              </a:ext>
            </a:extLst>
          </p:cNvPr>
          <p:cNvSpPr/>
          <p:nvPr/>
        </p:nvSpPr>
        <p:spPr bwMode="auto">
          <a:xfrm>
            <a:off x="2722503" y="4488260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174187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0E914D-95A6-6DBC-334D-019BDDDC69DB}"/>
              </a:ext>
            </a:extLst>
          </p:cNvPr>
          <p:cNvSpPr/>
          <p:nvPr/>
        </p:nvSpPr>
        <p:spPr bwMode="auto">
          <a:xfrm>
            <a:off x="3901063" y="4488260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70395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E88DB-A806-AE0E-CC45-B45DFCE436B7}"/>
              </a:ext>
            </a:extLst>
          </p:cNvPr>
          <p:cNvSpPr/>
          <p:nvPr/>
        </p:nvSpPr>
        <p:spPr bwMode="auto">
          <a:xfrm>
            <a:off x="5079623" y="4479657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89564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C0556-D528-A4F7-CB18-24CAFA8692D0}"/>
              </a:ext>
            </a:extLst>
          </p:cNvPr>
          <p:cNvSpPr/>
          <p:nvPr/>
        </p:nvSpPr>
        <p:spPr bwMode="auto">
          <a:xfrm>
            <a:off x="6258183" y="4479657"/>
            <a:ext cx="1075695" cy="27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167810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9832D0-B346-A6AD-9280-D8507CC26ED1}"/>
              </a:ext>
            </a:extLst>
          </p:cNvPr>
          <p:cNvGrpSpPr/>
          <p:nvPr/>
        </p:nvGrpSpPr>
        <p:grpSpPr>
          <a:xfrm>
            <a:off x="1424170" y="5086982"/>
            <a:ext cx="6236534" cy="426870"/>
            <a:chOff x="4421306" y="6299901"/>
            <a:chExt cx="6236534" cy="5041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FB1FAE-0609-CB02-8DAC-1403F6E34D81}"/>
                </a:ext>
              </a:extLst>
            </p:cNvPr>
            <p:cNvSpPr/>
            <p:nvPr/>
          </p:nvSpPr>
          <p:spPr bwMode="auto">
            <a:xfrm>
              <a:off x="4421306" y="6299901"/>
              <a:ext cx="6236534" cy="5041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Index</a:t>
              </a:r>
              <a:endParaRPr lang="en-US" sz="1100" dirty="0">
                <a:solidFill>
                  <a:schemeClr val="bg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B353D1-4890-06F9-10CC-B99A18CE431A}"/>
                </a:ext>
              </a:extLst>
            </p:cNvPr>
            <p:cNvSpPr/>
            <p:nvPr/>
          </p:nvSpPr>
          <p:spPr bwMode="auto">
            <a:xfrm>
              <a:off x="5729799" y="637995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0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85F500-7641-4861-0AA2-AE8374E98534}"/>
                </a:ext>
              </a:extLst>
            </p:cNvPr>
            <p:cNvSpPr/>
            <p:nvPr/>
          </p:nvSpPr>
          <p:spPr bwMode="auto">
            <a:xfrm>
              <a:off x="6908359" y="637995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2FD98-8C5D-C18D-41BB-E242FDDB051F}"/>
                </a:ext>
              </a:extLst>
            </p:cNvPr>
            <p:cNvSpPr/>
            <p:nvPr/>
          </p:nvSpPr>
          <p:spPr bwMode="auto">
            <a:xfrm>
              <a:off x="8086919" y="636979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BF8DB2-820D-0170-AC5A-BDE75ACB19F8}"/>
                </a:ext>
              </a:extLst>
            </p:cNvPr>
            <p:cNvSpPr/>
            <p:nvPr/>
          </p:nvSpPr>
          <p:spPr bwMode="auto">
            <a:xfrm>
              <a:off x="9265479" y="6369793"/>
              <a:ext cx="1075695" cy="32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</a:t>
              </a: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8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D1-8336-6B93-7DC4-16938E24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 for Fabric Notebooks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942B-B553-C710-60EB-DFB64F048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Python is very popular language for Data Engineering and Data Science use cases</a:t>
            </a:r>
          </a:p>
          <a:p>
            <a:pPr lvl="1"/>
            <a:r>
              <a:rPr lang="en-US" dirty="0"/>
              <a:t>Spark provides APIs for performing ETL and storing data as Lakehouse tables in OneLake</a:t>
            </a:r>
          </a:p>
          <a:p>
            <a:pPr lvl="1"/>
            <a:r>
              <a:rPr lang="en-US" dirty="0"/>
              <a:t>Data can be refined using medallion structure with zones for </a:t>
            </a:r>
            <a:r>
              <a:rPr lang="en-US" b="1" dirty="0">
                <a:solidFill>
                  <a:srgbClr val="C77B30"/>
                </a:solidFill>
              </a:rPr>
              <a:t>bronze</a:t>
            </a:r>
            <a:r>
              <a:rPr lang="en-US" dirty="0"/>
              <a:t>, </a:t>
            </a:r>
            <a:r>
              <a:rPr lang="en-US" b="1" dirty="0">
                <a:solidFill>
                  <a:srgbClr val="808080"/>
                </a:solidFill>
              </a:rPr>
              <a:t>silver</a:t>
            </a:r>
            <a:r>
              <a:rPr lang="en-US" dirty="0"/>
              <a:t> and </a:t>
            </a:r>
            <a:r>
              <a:rPr lang="en-US" b="1" dirty="0">
                <a:solidFill>
                  <a:srgbClr val="B8972E"/>
                </a:solidFill>
              </a:rPr>
              <a:t>gold</a:t>
            </a:r>
          </a:p>
          <a:p>
            <a:pPr lvl="1"/>
            <a:r>
              <a:rPr lang="en-US" dirty="0"/>
              <a:t>Data written to Lakehouse tables is accessible through SQL Endpoint</a:t>
            </a:r>
          </a:p>
          <a:p>
            <a:pPr lvl="1"/>
            <a:r>
              <a:rPr lang="en-US" dirty="0"/>
              <a:t>Machine learning models can be trained and tested directly on the Lakehouse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0A357C-1D81-1DF8-8F36-4187C3E6FD1F}"/>
              </a:ext>
            </a:extLst>
          </p:cNvPr>
          <p:cNvSpPr/>
          <p:nvPr/>
        </p:nvSpPr>
        <p:spPr bwMode="auto">
          <a:xfrm>
            <a:off x="3827769" y="3667437"/>
            <a:ext cx="2090052" cy="29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Azure Gen2 Storage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81EBF-290D-CB64-FB6D-BAF396FED7AC}"/>
              </a:ext>
            </a:extLst>
          </p:cNvPr>
          <p:cNvGrpSpPr/>
          <p:nvPr/>
        </p:nvGrpSpPr>
        <p:grpSpPr>
          <a:xfrm>
            <a:off x="4472777" y="5313053"/>
            <a:ext cx="737795" cy="730600"/>
            <a:chOff x="5788572" y="3891408"/>
            <a:chExt cx="767030" cy="75955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A4DE16-5E40-0116-ADC6-DD665B704F9A}"/>
                </a:ext>
              </a:extLst>
            </p:cNvPr>
            <p:cNvSpPr txBox="1"/>
            <p:nvPr/>
          </p:nvSpPr>
          <p:spPr>
            <a:xfrm>
              <a:off x="5842137" y="4466292"/>
              <a:ext cx="7134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32563">
                <a:defRPr/>
              </a:pPr>
              <a:r>
                <a:rPr lang="en-US" sz="1200" dirty="0">
                  <a:solidFill>
                    <a:srgbClr val="2F2F2F"/>
                  </a:solidFill>
                  <a:latin typeface="Segoe UI"/>
                </a:rPr>
                <a:t>Lakehouse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3B9FB32-D40E-9500-42E1-9C557FD91ACE}"/>
                </a:ext>
              </a:extLst>
            </p:cNvPr>
            <p:cNvGrpSpPr/>
            <p:nvPr/>
          </p:nvGrpSpPr>
          <p:grpSpPr>
            <a:xfrm>
              <a:off x="5788572" y="3891408"/>
              <a:ext cx="759141" cy="549404"/>
              <a:chOff x="1925638" y="5526088"/>
              <a:chExt cx="839788" cy="754063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FBD4DCB6-A1A7-3E00-C25A-83035CEBE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5638" y="5595938"/>
                <a:ext cx="839788" cy="573088"/>
              </a:xfrm>
              <a:custGeom>
                <a:avLst/>
                <a:gdLst>
                  <a:gd name="T0" fmla="*/ 388 w 433"/>
                  <a:gd name="T1" fmla="*/ 135 h 293"/>
                  <a:gd name="T2" fmla="*/ 388 w 433"/>
                  <a:gd name="T3" fmla="*/ 135 h 293"/>
                  <a:gd name="T4" fmla="*/ 388 w 433"/>
                  <a:gd name="T5" fmla="*/ 134 h 293"/>
                  <a:gd name="T6" fmla="*/ 48 w 433"/>
                  <a:gd name="T7" fmla="*/ 293 h 293"/>
                  <a:gd name="T8" fmla="*/ 48 w 433"/>
                  <a:gd name="T9" fmla="*/ 293 h 293"/>
                  <a:gd name="T10" fmla="*/ 48 w 433"/>
                  <a:gd name="T11" fmla="*/ 134 h 293"/>
                  <a:gd name="T12" fmla="*/ 433 w 433"/>
                  <a:gd name="T13" fmla="*/ 180 h 293"/>
                  <a:gd name="T14" fmla="*/ 433 w 433"/>
                  <a:gd name="T15" fmla="*/ 180 h 293"/>
                  <a:gd name="T16" fmla="*/ 388 w 433"/>
                  <a:gd name="T17" fmla="*/ 135 h 293"/>
                  <a:gd name="T18" fmla="*/ 181 w 433"/>
                  <a:gd name="T19" fmla="*/ 0 h 293"/>
                  <a:gd name="T20" fmla="*/ 181 w 433"/>
                  <a:gd name="T21" fmla="*/ 0 h 293"/>
                  <a:gd name="T22" fmla="*/ 0 w 433"/>
                  <a:gd name="T23" fmla="*/ 18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3" h="293">
                    <a:moveTo>
                      <a:pt x="388" y="135"/>
                    </a:moveTo>
                    <a:lnTo>
                      <a:pt x="388" y="135"/>
                    </a:lnTo>
                    <a:lnTo>
                      <a:pt x="388" y="134"/>
                    </a:lnTo>
                    <a:moveTo>
                      <a:pt x="48" y="293"/>
                    </a:moveTo>
                    <a:lnTo>
                      <a:pt x="48" y="293"/>
                    </a:lnTo>
                    <a:lnTo>
                      <a:pt x="48" y="134"/>
                    </a:lnTo>
                    <a:moveTo>
                      <a:pt x="433" y="180"/>
                    </a:moveTo>
                    <a:lnTo>
                      <a:pt x="433" y="180"/>
                    </a:lnTo>
                    <a:lnTo>
                      <a:pt x="388" y="135"/>
                    </a:lnTo>
                    <a:moveTo>
                      <a:pt x="181" y="0"/>
                    </a:moveTo>
                    <a:lnTo>
                      <a:pt x="181" y="0"/>
                    </a:lnTo>
                    <a:lnTo>
                      <a:pt x="0" y="180"/>
                    </a:ln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867F8926-9C10-8175-6C5F-E155D1A31D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5638" y="5595938"/>
                <a:ext cx="839788" cy="573088"/>
              </a:xfrm>
              <a:custGeom>
                <a:avLst/>
                <a:gdLst>
                  <a:gd name="T0" fmla="*/ 388 w 433"/>
                  <a:gd name="T1" fmla="*/ 135 h 293"/>
                  <a:gd name="T2" fmla="*/ 388 w 433"/>
                  <a:gd name="T3" fmla="*/ 135 h 293"/>
                  <a:gd name="T4" fmla="*/ 388 w 433"/>
                  <a:gd name="T5" fmla="*/ 134 h 293"/>
                  <a:gd name="T6" fmla="*/ 48 w 433"/>
                  <a:gd name="T7" fmla="*/ 293 h 293"/>
                  <a:gd name="T8" fmla="*/ 48 w 433"/>
                  <a:gd name="T9" fmla="*/ 293 h 293"/>
                  <a:gd name="T10" fmla="*/ 48 w 433"/>
                  <a:gd name="T11" fmla="*/ 134 h 293"/>
                  <a:gd name="T12" fmla="*/ 433 w 433"/>
                  <a:gd name="T13" fmla="*/ 180 h 293"/>
                  <a:gd name="T14" fmla="*/ 433 w 433"/>
                  <a:gd name="T15" fmla="*/ 180 h 293"/>
                  <a:gd name="T16" fmla="*/ 388 w 433"/>
                  <a:gd name="T17" fmla="*/ 135 h 293"/>
                  <a:gd name="T18" fmla="*/ 181 w 433"/>
                  <a:gd name="T19" fmla="*/ 0 h 293"/>
                  <a:gd name="T20" fmla="*/ 181 w 433"/>
                  <a:gd name="T21" fmla="*/ 0 h 293"/>
                  <a:gd name="T22" fmla="*/ 0 w 433"/>
                  <a:gd name="T23" fmla="*/ 18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3" h="293">
                    <a:moveTo>
                      <a:pt x="388" y="135"/>
                    </a:moveTo>
                    <a:lnTo>
                      <a:pt x="388" y="135"/>
                    </a:lnTo>
                    <a:lnTo>
                      <a:pt x="388" y="134"/>
                    </a:lnTo>
                    <a:moveTo>
                      <a:pt x="48" y="293"/>
                    </a:moveTo>
                    <a:lnTo>
                      <a:pt x="48" y="293"/>
                    </a:lnTo>
                    <a:lnTo>
                      <a:pt x="48" y="134"/>
                    </a:lnTo>
                    <a:moveTo>
                      <a:pt x="433" y="180"/>
                    </a:moveTo>
                    <a:lnTo>
                      <a:pt x="433" y="180"/>
                    </a:lnTo>
                    <a:lnTo>
                      <a:pt x="388" y="135"/>
                    </a:lnTo>
                    <a:moveTo>
                      <a:pt x="181" y="0"/>
                    </a:moveTo>
                    <a:lnTo>
                      <a:pt x="181" y="0"/>
                    </a:lnTo>
                    <a:lnTo>
                      <a:pt x="0" y="180"/>
                    </a:ln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CC0012C8-701C-4664-552F-2E5361062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713" y="5526088"/>
                <a:ext cx="660400" cy="754063"/>
              </a:xfrm>
              <a:custGeom>
                <a:avLst/>
                <a:gdLst>
                  <a:gd name="T0" fmla="*/ 133 w 340"/>
                  <a:gd name="T1" fmla="*/ 36 h 386"/>
                  <a:gd name="T2" fmla="*/ 133 w 340"/>
                  <a:gd name="T3" fmla="*/ 36 h 386"/>
                  <a:gd name="T4" fmla="*/ 169 w 340"/>
                  <a:gd name="T5" fmla="*/ 0 h 386"/>
                  <a:gd name="T6" fmla="*/ 340 w 340"/>
                  <a:gd name="T7" fmla="*/ 171 h 386"/>
                  <a:gd name="T8" fmla="*/ 340 w 340"/>
                  <a:gd name="T9" fmla="*/ 386 h 386"/>
                  <a:gd name="T10" fmla="*/ 0 w 340"/>
                  <a:gd name="T11" fmla="*/ 386 h 386"/>
                  <a:gd name="T12" fmla="*/ 0 w 340"/>
                  <a:gd name="T13" fmla="*/ 32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" h="386">
                    <a:moveTo>
                      <a:pt x="133" y="36"/>
                    </a:moveTo>
                    <a:lnTo>
                      <a:pt x="133" y="36"/>
                    </a:lnTo>
                    <a:lnTo>
                      <a:pt x="169" y="0"/>
                    </a:lnTo>
                    <a:lnTo>
                      <a:pt x="340" y="171"/>
                    </a:lnTo>
                    <a:lnTo>
                      <a:pt x="340" y="386"/>
                    </a:lnTo>
                    <a:lnTo>
                      <a:pt x="0" y="386"/>
                    </a:lnTo>
                    <a:lnTo>
                      <a:pt x="0" y="329"/>
                    </a:ln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9D6006C1-421D-9071-B85C-61420DC43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713" y="6015038"/>
                <a:ext cx="660400" cy="103188"/>
              </a:xfrm>
              <a:custGeom>
                <a:avLst/>
                <a:gdLst>
                  <a:gd name="T0" fmla="*/ 340 w 340"/>
                  <a:gd name="T1" fmla="*/ 26 h 53"/>
                  <a:gd name="T2" fmla="*/ 340 w 340"/>
                  <a:gd name="T3" fmla="*/ 26 h 53"/>
                  <a:gd name="T4" fmla="*/ 227 w 340"/>
                  <a:gd name="T5" fmla="*/ 53 h 53"/>
                  <a:gd name="T6" fmla="*/ 113 w 340"/>
                  <a:gd name="T7" fmla="*/ 0 h 53"/>
                  <a:gd name="T8" fmla="*/ 0 w 340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53">
                    <a:moveTo>
                      <a:pt x="340" y="26"/>
                    </a:moveTo>
                    <a:lnTo>
                      <a:pt x="340" y="26"/>
                    </a:lnTo>
                    <a:cubicBezTo>
                      <a:pt x="340" y="26"/>
                      <a:pt x="283" y="53"/>
                      <a:pt x="227" y="53"/>
                    </a:cubicBezTo>
                    <a:cubicBezTo>
                      <a:pt x="170" y="53"/>
                      <a:pt x="170" y="0"/>
                      <a:pt x="113" y="0"/>
                    </a:cubicBezTo>
                    <a:cubicBezTo>
                      <a:pt x="56" y="0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8F3FF0-CE94-6706-6DDC-5944A1EA241B}"/>
              </a:ext>
            </a:extLst>
          </p:cNvPr>
          <p:cNvGrpSpPr/>
          <p:nvPr/>
        </p:nvGrpSpPr>
        <p:grpSpPr>
          <a:xfrm>
            <a:off x="1859697" y="4049137"/>
            <a:ext cx="2497175" cy="503019"/>
            <a:chOff x="1834297" y="4049137"/>
            <a:chExt cx="2497175" cy="5030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4EDAEE-CC1E-251B-3D97-DFDC4479218C}"/>
                </a:ext>
              </a:extLst>
            </p:cNvPr>
            <p:cNvGrpSpPr/>
            <p:nvPr/>
          </p:nvGrpSpPr>
          <p:grpSpPr>
            <a:xfrm>
              <a:off x="3058633" y="4049137"/>
              <a:ext cx="1272839" cy="503019"/>
              <a:chOff x="3242094" y="4133761"/>
              <a:chExt cx="1323275" cy="522951"/>
            </a:xfrm>
          </p:grpSpPr>
          <p:cxnSp>
            <p:nvCxnSpPr>
              <p:cNvPr id="50" name="Straight Arrow Connector 49" descr="A arrow connecting Notebooks to Lakehouses">
                <a:extLst>
                  <a:ext uri="{FF2B5EF4-FFF2-40B4-BE49-F238E27FC236}">
                    <a16:creationId xmlns:a16="http://schemas.microsoft.com/office/drawing/2014/main" id="{5A77FC27-A015-6E07-753A-2C8B11BB4C0D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3668202" y="4383810"/>
                <a:ext cx="897167" cy="11427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 descr="Icon of a notebook">
                <a:extLst>
                  <a:ext uri="{FF2B5EF4-FFF2-40B4-BE49-F238E27FC236}">
                    <a16:creationId xmlns:a16="http://schemas.microsoft.com/office/drawing/2014/main" id="{DC6C8EE0-8B8C-B1FC-75D6-A279958C5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2094" y="4133761"/>
                <a:ext cx="426108" cy="522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</p:pic>
        </p:grpSp>
        <p:cxnSp>
          <p:nvCxnSpPr>
            <p:cNvPr id="15" name="Straight Arrow Connector 14" descr="A arrow connecting Lakehouses &amp; Data Warehouses to Notebooks">
              <a:extLst>
                <a:ext uri="{FF2B5EF4-FFF2-40B4-BE49-F238E27FC236}">
                  <a16:creationId xmlns:a16="http://schemas.microsoft.com/office/drawing/2014/main" id="{1D5DD829-7876-8EB5-B612-530F0EB6F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297" y="4296248"/>
              <a:ext cx="1096731" cy="21983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1D740A4-E050-8368-2F95-2A74A0D9DABB}"/>
              </a:ext>
            </a:extLst>
          </p:cNvPr>
          <p:cNvSpPr/>
          <p:nvPr/>
        </p:nvSpPr>
        <p:spPr bwMode="auto">
          <a:xfrm>
            <a:off x="1459498" y="4000232"/>
            <a:ext cx="865840" cy="63599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3AB50-1442-91A4-6E0E-AADFE6A0DAF4}"/>
              </a:ext>
            </a:extLst>
          </p:cNvPr>
          <p:cNvSpPr/>
          <p:nvPr/>
        </p:nvSpPr>
        <p:spPr bwMode="auto">
          <a:xfrm>
            <a:off x="3809839" y="3308860"/>
            <a:ext cx="2107982" cy="3592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OneLake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9E4CF0-4383-D267-7617-186917425F68}"/>
              </a:ext>
            </a:extLst>
          </p:cNvPr>
          <p:cNvGrpSpPr/>
          <p:nvPr/>
        </p:nvGrpSpPr>
        <p:grpSpPr>
          <a:xfrm>
            <a:off x="4469025" y="3935346"/>
            <a:ext cx="737795" cy="730600"/>
            <a:chOff x="5788572" y="3891408"/>
            <a:chExt cx="767030" cy="7595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652DFE-1D4F-F94D-E12D-BC9F1A4587DA}"/>
                </a:ext>
              </a:extLst>
            </p:cNvPr>
            <p:cNvSpPr txBox="1"/>
            <p:nvPr/>
          </p:nvSpPr>
          <p:spPr>
            <a:xfrm>
              <a:off x="5842137" y="4466292"/>
              <a:ext cx="7134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32563">
                <a:defRPr/>
              </a:pPr>
              <a:r>
                <a:rPr lang="en-US" sz="1200" dirty="0">
                  <a:solidFill>
                    <a:srgbClr val="2F2F2F"/>
                  </a:solidFill>
                  <a:latin typeface="Segoe UI"/>
                </a:rPr>
                <a:t>Lakehouse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A687E0-23D2-BC4E-F6BA-FBF8E5AB5972}"/>
                </a:ext>
              </a:extLst>
            </p:cNvPr>
            <p:cNvGrpSpPr/>
            <p:nvPr/>
          </p:nvGrpSpPr>
          <p:grpSpPr>
            <a:xfrm>
              <a:off x="5788572" y="3891408"/>
              <a:ext cx="759141" cy="549404"/>
              <a:chOff x="1925638" y="5526088"/>
              <a:chExt cx="839788" cy="754063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2C6857C2-A9F4-FCEA-249B-AA657F2989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5638" y="5595938"/>
                <a:ext cx="839788" cy="573088"/>
              </a:xfrm>
              <a:custGeom>
                <a:avLst/>
                <a:gdLst>
                  <a:gd name="T0" fmla="*/ 388 w 433"/>
                  <a:gd name="T1" fmla="*/ 135 h 293"/>
                  <a:gd name="T2" fmla="*/ 388 w 433"/>
                  <a:gd name="T3" fmla="*/ 135 h 293"/>
                  <a:gd name="T4" fmla="*/ 388 w 433"/>
                  <a:gd name="T5" fmla="*/ 134 h 293"/>
                  <a:gd name="T6" fmla="*/ 48 w 433"/>
                  <a:gd name="T7" fmla="*/ 293 h 293"/>
                  <a:gd name="T8" fmla="*/ 48 w 433"/>
                  <a:gd name="T9" fmla="*/ 293 h 293"/>
                  <a:gd name="T10" fmla="*/ 48 w 433"/>
                  <a:gd name="T11" fmla="*/ 134 h 293"/>
                  <a:gd name="T12" fmla="*/ 433 w 433"/>
                  <a:gd name="T13" fmla="*/ 180 h 293"/>
                  <a:gd name="T14" fmla="*/ 433 w 433"/>
                  <a:gd name="T15" fmla="*/ 180 h 293"/>
                  <a:gd name="T16" fmla="*/ 388 w 433"/>
                  <a:gd name="T17" fmla="*/ 135 h 293"/>
                  <a:gd name="T18" fmla="*/ 181 w 433"/>
                  <a:gd name="T19" fmla="*/ 0 h 293"/>
                  <a:gd name="T20" fmla="*/ 181 w 433"/>
                  <a:gd name="T21" fmla="*/ 0 h 293"/>
                  <a:gd name="T22" fmla="*/ 0 w 433"/>
                  <a:gd name="T23" fmla="*/ 18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3" h="293">
                    <a:moveTo>
                      <a:pt x="388" y="135"/>
                    </a:moveTo>
                    <a:lnTo>
                      <a:pt x="388" y="135"/>
                    </a:lnTo>
                    <a:lnTo>
                      <a:pt x="388" y="134"/>
                    </a:lnTo>
                    <a:moveTo>
                      <a:pt x="48" y="293"/>
                    </a:moveTo>
                    <a:lnTo>
                      <a:pt x="48" y="293"/>
                    </a:lnTo>
                    <a:lnTo>
                      <a:pt x="48" y="134"/>
                    </a:lnTo>
                    <a:moveTo>
                      <a:pt x="433" y="180"/>
                    </a:moveTo>
                    <a:lnTo>
                      <a:pt x="433" y="180"/>
                    </a:lnTo>
                    <a:lnTo>
                      <a:pt x="388" y="135"/>
                    </a:lnTo>
                    <a:moveTo>
                      <a:pt x="181" y="0"/>
                    </a:moveTo>
                    <a:lnTo>
                      <a:pt x="181" y="0"/>
                    </a:lnTo>
                    <a:lnTo>
                      <a:pt x="0" y="180"/>
                    </a:ln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3A4A404D-B977-CA96-0540-D14A364668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5638" y="5595938"/>
                <a:ext cx="839788" cy="573088"/>
              </a:xfrm>
              <a:custGeom>
                <a:avLst/>
                <a:gdLst>
                  <a:gd name="T0" fmla="*/ 388 w 433"/>
                  <a:gd name="T1" fmla="*/ 135 h 293"/>
                  <a:gd name="T2" fmla="*/ 388 w 433"/>
                  <a:gd name="T3" fmla="*/ 135 h 293"/>
                  <a:gd name="T4" fmla="*/ 388 w 433"/>
                  <a:gd name="T5" fmla="*/ 134 h 293"/>
                  <a:gd name="T6" fmla="*/ 48 w 433"/>
                  <a:gd name="T7" fmla="*/ 293 h 293"/>
                  <a:gd name="T8" fmla="*/ 48 w 433"/>
                  <a:gd name="T9" fmla="*/ 293 h 293"/>
                  <a:gd name="T10" fmla="*/ 48 w 433"/>
                  <a:gd name="T11" fmla="*/ 134 h 293"/>
                  <a:gd name="T12" fmla="*/ 433 w 433"/>
                  <a:gd name="T13" fmla="*/ 180 h 293"/>
                  <a:gd name="T14" fmla="*/ 433 w 433"/>
                  <a:gd name="T15" fmla="*/ 180 h 293"/>
                  <a:gd name="T16" fmla="*/ 388 w 433"/>
                  <a:gd name="T17" fmla="*/ 135 h 293"/>
                  <a:gd name="T18" fmla="*/ 181 w 433"/>
                  <a:gd name="T19" fmla="*/ 0 h 293"/>
                  <a:gd name="T20" fmla="*/ 181 w 433"/>
                  <a:gd name="T21" fmla="*/ 0 h 293"/>
                  <a:gd name="T22" fmla="*/ 0 w 433"/>
                  <a:gd name="T23" fmla="*/ 18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3" h="293">
                    <a:moveTo>
                      <a:pt x="388" y="135"/>
                    </a:moveTo>
                    <a:lnTo>
                      <a:pt x="388" y="135"/>
                    </a:lnTo>
                    <a:lnTo>
                      <a:pt x="388" y="134"/>
                    </a:lnTo>
                    <a:moveTo>
                      <a:pt x="48" y="293"/>
                    </a:moveTo>
                    <a:lnTo>
                      <a:pt x="48" y="293"/>
                    </a:lnTo>
                    <a:lnTo>
                      <a:pt x="48" y="134"/>
                    </a:lnTo>
                    <a:moveTo>
                      <a:pt x="433" y="180"/>
                    </a:moveTo>
                    <a:lnTo>
                      <a:pt x="433" y="180"/>
                    </a:lnTo>
                    <a:lnTo>
                      <a:pt x="388" y="135"/>
                    </a:lnTo>
                    <a:moveTo>
                      <a:pt x="181" y="0"/>
                    </a:moveTo>
                    <a:lnTo>
                      <a:pt x="181" y="0"/>
                    </a:lnTo>
                    <a:lnTo>
                      <a:pt x="0" y="180"/>
                    </a:ln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9219CAB8-AEAC-5A2C-042F-6BF75189B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713" y="5526088"/>
                <a:ext cx="660400" cy="754063"/>
              </a:xfrm>
              <a:custGeom>
                <a:avLst/>
                <a:gdLst>
                  <a:gd name="T0" fmla="*/ 133 w 340"/>
                  <a:gd name="T1" fmla="*/ 36 h 386"/>
                  <a:gd name="T2" fmla="*/ 133 w 340"/>
                  <a:gd name="T3" fmla="*/ 36 h 386"/>
                  <a:gd name="T4" fmla="*/ 169 w 340"/>
                  <a:gd name="T5" fmla="*/ 0 h 386"/>
                  <a:gd name="T6" fmla="*/ 340 w 340"/>
                  <a:gd name="T7" fmla="*/ 171 h 386"/>
                  <a:gd name="T8" fmla="*/ 340 w 340"/>
                  <a:gd name="T9" fmla="*/ 386 h 386"/>
                  <a:gd name="T10" fmla="*/ 0 w 340"/>
                  <a:gd name="T11" fmla="*/ 386 h 386"/>
                  <a:gd name="T12" fmla="*/ 0 w 340"/>
                  <a:gd name="T13" fmla="*/ 32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" h="386">
                    <a:moveTo>
                      <a:pt x="133" y="36"/>
                    </a:moveTo>
                    <a:lnTo>
                      <a:pt x="133" y="36"/>
                    </a:lnTo>
                    <a:lnTo>
                      <a:pt x="169" y="0"/>
                    </a:lnTo>
                    <a:lnTo>
                      <a:pt x="340" y="171"/>
                    </a:lnTo>
                    <a:lnTo>
                      <a:pt x="340" y="386"/>
                    </a:lnTo>
                    <a:lnTo>
                      <a:pt x="0" y="386"/>
                    </a:lnTo>
                    <a:lnTo>
                      <a:pt x="0" y="329"/>
                    </a:ln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id="{A3AA6DE8-7F1F-62F0-2058-E8F26EB5B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713" y="6015038"/>
                <a:ext cx="660400" cy="103188"/>
              </a:xfrm>
              <a:custGeom>
                <a:avLst/>
                <a:gdLst>
                  <a:gd name="T0" fmla="*/ 340 w 340"/>
                  <a:gd name="T1" fmla="*/ 26 h 53"/>
                  <a:gd name="T2" fmla="*/ 340 w 340"/>
                  <a:gd name="T3" fmla="*/ 26 h 53"/>
                  <a:gd name="T4" fmla="*/ 227 w 340"/>
                  <a:gd name="T5" fmla="*/ 53 h 53"/>
                  <a:gd name="T6" fmla="*/ 113 w 340"/>
                  <a:gd name="T7" fmla="*/ 0 h 53"/>
                  <a:gd name="T8" fmla="*/ 0 w 340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53">
                    <a:moveTo>
                      <a:pt x="340" y="26"/>
                    </a:moveTo>
                    <a:lnTo>
                      <a:pt x="340" y="26"/>
                    </a:lnTo>
                    <a:cubicBezTo>
                      <a:pt x="340" y="26"/>
                      <a:pt x="283" y="53"/>
                      <a:pt x="227" y="53"/>
                    </a:cubicBezTo>
                    <a:cubicBezTo>
                      <a:pt x="170" y="53"/>
                      <a:pt x="170" y="0"/>
                      <a:pt x="113" y="0"/>
                    </a:cubicBezTo>
                    <a:cubicBezTo>
                      <a:pt x="56" y="0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rgbClr val="48494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12FDC1-D583-F5FF-38AE-59E0D8F4AABF}"/>
              </a:ext>
            </a:extLst>
          </p:cNvPr>
          <p:cNvGrpSpPr/>
          <p:nvPr/>
        </p:nvGrpSpPr>
        <p:grpSpPr>
          <a:xfrm>
            <a:off x="5404853" y="6029037"/>
            <a:ext cx="4734238" cy="636451"/>
            <a:chOff x="5404853" y="6029037"/>
            <a:chExt cx="4734238" cy="636451"/>
          </a:xfrm>
        </p:grpSpPr>
        <p:cxnSp>
          <p:nvCxnSpPr>
            <p:cNvPr id="133" name="Straight Arrow Connector 132" descr="A arrow connecting Notebooks to Lakehouses">
              <a:extLst>
                <a:ext uri="{FF2B5EF4-FFF2-40B4-BE49-F238E27FC236}">
                  <a16:creationId xmlns:a16="http://schemas.microsoft.com/office/drawing/2014/main" id="{CEA8439F-DEB8-9242-1B13-6F276AB9D3B7}"/>
                </a:ext>
              </a:extLst>
            </p:cNvPr>
            <p:cNvCxnSpPr>
              <a:cxnSpLocks/>
            </p:cNvCxnSpPr>
            <p:nvPr/>
          </p:nvCxnSpPr>
          <p:spPr>
            <a:xfrm>
              <a:off x="5404853" y="6029037"/>
              <a:ext cx="1444166" cy="39323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FAA6E2-7E06-FA9E-C9B0-9C73E46E6932}"/>
                </a:ext>
              </a:extLst>
            </p:cNvPr>
            <p:cNvGrpSpPr/>
            <p:nvPr/>
          </p:nvGrpSpPr>
          <p:grpSpPr>
            <a:xfrm>
              <a:off x="7088680" y="6282919"/>
              <a:ext cx="3050411" cy="382569"/>
              <a:chOff x="7088680" y="6282919"/>
              <a:chExt cx="3050411" cy="38256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50638C-5D80-B8E9-3FC1-F17BC593C222}"/>
                  </a:ext>
                </a:extLst>
              </p:cNvPr>
              <p:cNvGrpSpPr/>
              <p:nvPr/>
            </p:nvGrpSpPr>
            <p:grpSpPr>
              <a:xfrm>
                <a:off x="7088680" y="6282919"/>
                <a:ext cx="3050411" cy="382569"/>
                <a:chOff x="7635415" y="4094017"/>
                <a:chExt cx="3050411" cy="45921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79E40B7-7FA2-38D5-33C9-FCD85C81C207}"/>
                    </a:ext>
                  </a:extLst>
                </p:cNvPr>
                <p:cNvSpPr/>
                <p:nvPr/>
              </p:nvSpPr>
              <p:spPr bwMode="auto">
                <a:xfrm>
                  <a:off x="7635415" y="4094017"/>
                  <a:ext cx="3050411" cy="4585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D3D32D7-7C28-4C71-69AF-817336405420}"/>
                    </a:ext>
                  </a:extLst>
                </p:cNvPr>
                <p:cNvSpPr txBox="1"/>
                <p:nvPr/>
              </p:nvSpPr>
              <p:spPr>
                <a:xfrm>
                  <a:off x="8099643" y="4101138"/>
                  <a:ext cx="2568253" cy="4520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defTabSz="932563">
                    <a:defRPr/>
                  </a:pPr>
                  <a:r>
                    <a:rPr lang="en-US" sz="1400" dirty="0">
                      <a:solidFill>
                        <a:srgbClr val="2F2F2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Visualize &amp; Analyze</a:t>
                  </a:r>
                  <a:endParaRPr lang="en-US" sz="110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" name="Picture 19" descr="Power BI Logo">
                <a:extLst>
                  <a:ext uri="{FF2B5EF4-FFF2-40B4-BE49-F238E27FC236}">
                    <a16:creationId xmlns:a16="http://schemas.microsoft.com/office/drawing/2014/main" id="{D357A05D-07F0-1E9B-1ED5-6BBD25D08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137978" y="6339286"/>
                <a:ext cx="303096" cy="269291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062180-5B2C-2F22-2213-E87A77C9E044}"/>
              </a:ext>
            </a:extLst>
          </p:cNvPr>
          <p:cNvGrpSpPr/>
          <p:nvPr/>
        </p:nvGrpSpPr>
        <p:grpSpPr>
          <a:xfrm>
            <a:off x="5329855" y="4231497"/>
            <a:ext cx="4751448" cy="464625"/>
            <a:chOff x="5329855" y="4231497"/>
            <a:chExt cx="4751448" cy="46462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8533BF1-AF45-CB14-C0AF-70F5BE46C72D}"/>
                </a:ext>
              </a:extLst>
            </p:cNvPr>
            <p:cNvGrpSpPr/>
            <p:nvPr/>
          </p:nvGrpSpPr>
          <p:grpSpPr>
            <a:xfrm>
              <a:off x="7030892" y="4293894"/>
              <a:ext cx="3050411" cy="382569"/>
              <a:chOff x="7037060" y="4308605"/>
              <a:chExt cx="3050411" cy="382569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63BE205-4A10-1563-DDA6-9F618B7B04E6}"/>
                  </a:ext>
                </a:extLst>
              </p:cNvPr>
              <p:cNvGrpSpPr/>
              <p:nvPr/>
            </p:nvGrpSpPr>
            <p:grpSpPr>
              <a:xfrm>
                <a:off x="7037060" y="4308605"/>
                <a:ext cx="3050411" cy="382569"/>
                <a:chOff x="7635415" y="4094017"/>
                <a:chExt cx="3050411" cy="459217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96A086FE-A1DE-1F57-E2E0-AE70B8E91EAA}"/>
                    </a:ext>
                  </a:extLst>
                </p:cNvPr>
                <p:cNvSpPr/>
                <p:nvPr/>
              </p:nvSpPr>
              <p:spPr bwMode="auto">
                <a:xfrm>
                  <a:off x="7635415" y="4094017"/>
                  <a:ext cx="3050411" cy="4585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45F70CC-3519-FCF0-1B02-C699A954BEB7}"/>
                    </a:ext>
                  </a:extLst>
                </p:cNvPr>
                <p:cNvSpPr txBox="1"/>
                <p:nvPr/>
              </p:nvSpPr>
              <p:spPr>
                <a:xfrm>
                  <a:off x="8099643" y="4101138"/>
                  <a:ext cx="2568253" cy="4520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defTabSz="932563">
                    <a:defRPr/>
                  </a:pPr>
                  <a:r>
                    <a:rPr lang="en-US" sz="1400" dirty="0">
                      <a:solidFill>
                        <a:srgbClr val="2F2F2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Explore &amp; Visualize</a:t>
                  </a:r>
                  <a:endParaRPr lang="en-US" sz="110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97" name="Graphic 96" descr="Astronaut male with solid fill">
                <a:extLst>
                  <a:ext uri="{FF2B5EF4-FFF2-40B4-BE49-F238E27FC236}">
                    <a16:creationId xmlns:a16="http://schemas.microsoft.com/office/drawing/2014/main" id="{E1772DAA-1763-944B-DFD1-C24E84260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80722" y="4365400"/>
                <a:ext cx="360379" cy="320185"/>
              </a:xfrm>
              <a:prstGeom prst="rect">
                <a:avLst/>
              </a:prstGeom>
            </p:spPr>
          </p:pic>
        </p:grpSp>
        <p:cxnSp>
          <p:nvCxnSpPr>
            <p:cNvPr id="125" name="Straight Arrow Connector 124" descr="A arrow connecting Notebooks to Lakehouses">
              <a:extLst>
                <a:ext uri="{FF2B5EF4-FFF2-40B4-BE49-F238E27FC236}">
                  <a16:creationId xmlns:a16="http://schemas.microsoft.com/office/drawing/2014/main" id="{5ABCB7CF-C461-3142-096A-033BF460514B}"/>
                </a:ext>
              </a:extLst>
            </p:cNvPr>
            <p:cNvCxnSpPr>
              <a:cxnSpLocks/>
            </p:cNvCxnSpPr>
            <p:nvPr/>
          </p:nvCxnSpPr>
          <p:spPr>
            <a:xfrm>
              <a:off x="5329855" y="4385931"/>
              <a:ext cx="1547530" cy="146796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Icon of a notebook">
              <a:extLst>
                <a:ext uri="{FF2B5EF4-FFF2-40B4-BE49-F238E27FC236}">
                  <a16:creationId xmlns:a16="http://schemas.microsoft.com/office/drawing/2014/main" id="{D7578E9D-DA15-B668-EE93-D89C44A3E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9636" y="4231497"/>
              <a:ext cx="426108" cy="4646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84F637-7470-A587-5D48-276097E4065F}"/>
              </a:ext>
            </a:extLst>
          </p:cNvPr>
          <p:cNvGrpSpPr/>
          <p:nvPr/>
        </p:nvGrpSpPr>
        <p:grpSpPr>
          <a:xfrm>
            <a:off x="5404853" y="4956900"/>
            <a:ext cx="4664688" cy="535534"/>
            <a:chOff x="5404853" y="4956900"/>
            <a:chExt cx="4664688" cy="53553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6E055E1-34F8-00DB-F316-C603C33A9755}"/>
                </a:ext>
              </a:extLst>
            </p:cNvPr>
            <p:cNvGrpSpPr/>
            <p:nvPr/>
          </p:nvGrpSpPr>
          <p:grpSpPr>
            <a:xfrm>
              <a:off x="7019130" y="4956900"/>
              <a:ext cx="3050411" cy="382575"/>
              <a:chOff x="7635415" y="4094014"/>
              <a:chExt cx="3050411" cy="430601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378AA9-9CA7-CF67-8A39-72A5DAB7C6A5}"/>
                  </a:ext>
                </a:extLst>
              </p:cNvPr>
              <p:cNvGrpSpPr/>
              <p:nvPr/>
            </p:nvGrpSpPr>
            <p:grpSpPr>
              <a:xfrm>
                <a:off x="7635415" y="4094014"/>
                <a:ext cx="3050411" cy="430601"/>
                <a:chOff x="7635415" y="4094010"/>
                <a:chExt cx="3050411" cy="459224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20D2D05-4949-2C46-3AEA-F243B8C979DE}"/>
                    </a:ext>
                  </a:extLst>
                </p:cNvPr>
                <p:cNvSpPr/>
                <p:nvPr/>
              </p:nvSpPr>
              <p:spPr bwMode="auto">
                <a:xfrm>
                  <a:off x="7635415" y="4094010"/>
                  <a:ext cx="3050411" cy="45856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A432507-9572-9244-B51C-FA3850FEFE99}"/>
                    </a:ext>
                  </a:extLst>
                </p:cNvPr>
                <p:cNvSpPr txBox="1"/>
                <p:nvPr/>
              </p:nvSpPr>
              <p:spPr>
                <a:xfrm>
                  <a:off x="8099643" y="4101138"/>
                  <a:ext cx="2568253" cy="4520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defTabSz="932563">
                    <a:defRPr/>
                  </a:pPr>
                  <a:r>
                    <a:rPr lang="en-US" sz="1400" dirty="0">
                      <a:solidFill>
                        <a:srgbClr val="2F2F2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Machine Learning Models</a:t>
                  </a:r>
                  <a:endParaRPr lang="en-US" sz="110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4" name="Picture 103" descr="Icon of box representing Models">
                <a:extLst>
                  <a:ext uri="{FF2B5EF4-FFF2-40B4-BE49-F238E27FC236}">
                    <a16:creationId xmlns:a16="http://schemas.microsoft.com/office/drawing/2014/main" id="{C6066E4F-B6A1-194A-D826-35CADA854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9927" y="4155243"/>
                <a:ext cx="275205" cy="306657"/>
              </a:xfrm>
              <a:prstGeom prst="rect">
                <a:avLst/>
              </a:prstGeom>
            </p:spPr>
          </p:pic>
        </p:grpSp>
        <p:cxnSp>
          <p:nvCxnSpPr>
            <p:cNvPr id="132" name="Straight Arrow Connector 131" descr="A arrow connecting Notebooks to Lakehouses">
              <a:extLst>
                <a:ext uri="{FF2B5EF4-FFF2-40B4-BE49-F238E27FC236}">
                  <a16:creationId xmlns:a16="http://schemas.microsoft.com/office/drawing/2014/main" id="{2335176E-9B65-4E1A-3A99-5714EF5A6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4853" y="5169549"/>
              <a:ext cx="1472532" cy="284185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 descr="Icon of a notebook">
              <a:extLst>
                <a:ext uri="{FF2B5EF4-FFF2-40B4-BE49-F238E27FC236}">
                  <a16:creationId xmlns:a16="http://schemas.microsoft.com/office/drawing/2014/main" id="{85631046-7F3B-2C28-4218-3513CC582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9636" y="5027809"/>
              <a:ext cx="426108" cy="4646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96AA62-B9B6-9D9C-5591-F6A8647783CA}"/>
              </a:ext>
            </a:extLst>
          </p:cNvPr>
          <p:cNvGrpSpPr/>
          <p:nvPr/>
        </p:nvGrpSpPr>
        <p:grpSpPr>
          <a:xfrm>
            <a:off x="5409865" y="5599065"/>
            <a:ext cx="4711296" cy="464625"/>
            <a:chOff x="5409865" y="5599065"/>
            <a:chExt cx="4711296" cy="46462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2BB600C-2B3B-04F4-4890-14992B5A642F}"/>
                </a:ext>
              </a:extLst>
            </p:cNvPr>
            <p:cNvGrpSpPr/>
            <p:nvPr/>
          </p:nvGrpSpPr>
          <p:grpSpPr>
            <a:xfrm>
              <a:off x="7070750" y="5619912"/>
              <a:ext cx="3050411" cy="382569"/>
              <a:chOff x="7080722" y="5681664"/>
              <a:chExt cx="3050411" cy="382569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9695E64-FCBC-D695-9F03-D17AE862EB03}"/>
                  </a:ext>
                </a:extLst>
              </p:cNvPr>
              <p:cNvGrpSpPr/>
              <p:nvPr/>
            </p:nvGrpSpPr>
            <p:grpSpPr>
              <a:xfrm>
                <a:off x="7080722" y="5681664"/>
                <a:ext cx="3050411" cy="382569"/>
                <a:chOff x="7635415" y="4094017"/>
                <a:chExt cx="3050411" cy="459217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04B3E26-7CD5-371C-1E32-C35156147B0D}"/>
                    </a:ext>
                  </a:extLst>
                </p:cNvPr>
                <p:cNvSpPr/>
                <p:nvPr/>
              </p:nvSpPr>
              <p:spPr bwMode="auto">
                <a:xfrm>
                  <a:off x="7635415" y="4094017"/>
                  <a:ext cx="3050411" cy="4585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28FD2F8-FB45-2371-357C-1D1EC79A043A}"/>
                    </a:ext>
                  </a:extLst>
                </p:cNvPr>
                <p:cNvSpPr txBox="1"/>
                <p:nvPr/>
              </p:nvSpPr>
              <p:spPr>
                <a:xfrm>
                  <a:off x="8099643" y="4101138"/>
                  <a:ext cx="2568253" cy="4520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defTabSz="932563">
                    <a:defRPr/>
                  </a:pPr>
                  <a:r>
                    <a:rPr lang="en-US" sz="1400" dirty="0">
                      <a:solidFill>
                        <a:srgbClr val="2F2F2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Experiments &amp; Training</a:t>
                  </a:r>
                  <a:endParaRPr lang="en-US" sz="110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Beaker_F196" descr="Icon of a scientific flask with liquid in it representing experiments">
                <a:extLst>
                  <a:ext uri="{FF2B5EF4-FFF2-40B4-BE49-F238E27FC236}">
                    <a16:creationId xmlns:a16="http://schemas.microsoft.com/office/drawing/2014/main" id="{385D6897-1FE4-20BF-9E9B-BB94BDCAE54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95551" y="5757775"/>
                <a:ext cx="247853" cy="254439"/>
              </a:xfrm>
              <a:custGeom>
                <a:avLst/>
                <a:gdLst>
                  <a:gd name="T0" fmla="*/ 2433 w 3250"/>
                  <a:gd name="T1" fmla="*/ 2127 h 3754"/>
                  <a:gd name="T2" fmla="*/ 1894 w 3250"/>
                  <a:gd name="T3" fmla="*/ 2002 h 3754"/>
                  <a:gd name="T4" fmla="*/ 1355 w 3250"/>
                  <a:gd name="T5" fmla="*/ 2252 h 3754"/>
                  <a:gd name="T6" fmla="*/ 817 w 3250"/>
                  <a:gd name="T7" fmla="*/ 2127 h 3754"/>
                  <a:gd name="T8" fmla="*/ 874 w 3250"/>
                  <a:gd name="T9" fmla="*/ 0 h 3754"/>
                  <a:gd name="T10" fmla="*/ 1249 w 3250"/>
                  <a:gd name="T11" fmla="*/ 0 h 3754"/>
                  <a:gd name="T12" fmla="*/ 1249 w 3250"/>
                  <a:gd name="T13" fmla="*/ 1306 h 3754"/>
                  <a:gd name="T14" fmla="*/ 1213 w 3250"/>
                  <a:gd name="T15" fmla="*/ 1437 h 3754"/>
                  <a:gd name="T16" fmla="*/ 100 w 3250"/>
                  <a:gd name="T17" fmla="*/ 3375 h 3754"/>
                  <a:gd name="T18" fmla="*/ 315 w 3250"/>
                  <a:gd name="T19" fmla="*/ 3754 h 3754"/>
                  <a:gd name="T20" fmla="*/ 2936 w 3250"/>
                  <a:gd name="T21" fmla="*/ 3754 h 3754"/>
                  <a:gd name="T22" fmla="*/ 3150 w 3250"/>
                  <a:gd name="T23" fmla="*/ 3376 h 3754"/>
                  <a:gd name="T24" fmla="*/ 2037 w 3250"/>
                  <a:gd name="T25" fmla="*/ 1437 h 3754"/>
                  <a:gd name="T26" fmla="*/ 2000 w 3250"/>
                  <a:gd name="T27" fmla="*/ 1306 h 3754"/>
                  <a:gd name="T28" fmla="*/ 2000 w 3250"/>
                  <a:gd name="T29" fmla="*/ 0 h 3754"/>
                  <a:gd name="T30" fmla="*/ 2376 w 3250"/>
                  <a:gd name="T31" fmla="*/ 0 h 3754"/>
                  <a:gd name="T32" fmla="*/ 874 w 3250"/>
                  <a:gd name="T33" fmla="*/ 3254 h 3754"/>
                  <a:gd name="T34" fmla="*/ 1124 w 3250"/>
                  <a:gd name="T35" fmla="*/ 3254 h 3754"/>
                  <a:gd name="T36" fmla="*/ 1375 w 3250"/>
                  <a:gd name="T37" fmla="*/ 2905 h 3754"/>
                  <a:gd name="T38" fmla="*/ 1625 w 3250"/>
                  <a:gd name="T39" fmla="*/ 2905 h 3754"/>
                  <a:gd name="T40" fmla="*/ 874 w 3250"/>
                  <a:gd name="T41" fmla="*/ 2601 h 3754"/>
                  <a:gd name="T42" fmla="*/ 1124 w 3250"/>
                  <a:gd name="T43" fmla="*/ 2601 h 3754"/>
                  <a:gd name="T44" fmla="*/ 1875 w 3250"/>
                  <a:gd name="T45" fmla="*/ 2655 h 3754"/>
                  <a:gd name="T46" fmla="*/ 2125 w 3250"/>
                  <a:gd name="T47" fmla="*/ 2655 h 3754"/>
                  <a:gd name="T48" fmla="*/ 2376 w 3250"/>
                  <a:gd name="T49" fmla="*/ 3254 h 3754"/>
                  <a:gd name="T50" fmla="*/ 2626 w 3250"/>
                  <a:gd name="T51" fmla="*/ 3254 h 3754"/>
                  <a:gd name="T52" fmla="*/ 1625 w 3250"/>
                  <a:gd name="T53" fmla="*/ 3375 h 3754"/>
                  <a:gd name="T54" fmla="*/ 1875 w 3250"/>
                  <a:gd name="T55" fmla="*/ 3375 h 3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0" h="3754">
                    <a:moveTo>
                      <a:pt x="2433" y="2127"/>
                    </a:moveTo>
                    <a:cubicBezTo>
                      <a:pt x="2433" y="2127"/>
                      <a:pt x="2164" y="2002"/>
                      <a:pt x="1894" y="2002"/>
                    </a:cubicBezTo>
                    <a:cubicBezTo>
                      <a:pt x="1625" y="2002"/>
                      <a:pt x="1625" y="2252"/>
                      <a:pt x="1355" y="2252"/>
                    </a:cubicBezTo>
                    <a:cubicBezTo>
                      <a:pt x="1086" y="2252"/>
                      <a:pt x="817" y="2127"/>
                      <a:pt x="817" y="2127"/>
                    </a:cubicBezTo>
                    <a:moveTo>
                      <a:pt x="874" y="0"/>
                    </a:moveTo>
                    <a:cubicBezTo>
                      <a:pt x="1249" y="0"/>
                      <a:pt x="1249" y="0"/>
                      <a:pt x="1249" y="0"/>
                    </a:cubicBezTo>
                    <a:cubicBezTo>
                      <a:pt x="1249" y="1306"/>
                      <a:pt x="1249" y="1306"/>
                      <a:pt x="1249" y="1306"/>
                    </a:cubicBezTo>
                    <a:cubicBezTo>
                      <a:pt x="1249" y="1352"/>
                      <a:pt x="1237" y="1397"/>
                      <a:pt x="1213" y="1437"/>
                    </a:cubicBezTo>
                    <a:cubicBezTo>
                      <a:pt x="100" y="3375"/>
                      <a:pt x="100" y="3375"/>
                      <a:pt x="100" y="3375"/>
                    </a:cubicBezTo>
                    <a:cubicBezTo>
                      <a:pt x="0" y="3542"/>
                      <a:pt x="120" y="3754"/>
                      <a:pt x="315" y="3754"/>
                    </a:cubicBezTo>
                    <a:cubicBezTo>
                      <a:pt x="2936" y="3754"/>
                      <a:pt x="2936" y="3754"/>
                      <a:pt x="2936" y="3754"/>
                    </a:cubicBezTo>
                    <a:cubicBezTo>
                      <a:pt x="3130" y="3754"/>
                      <a:pt x="3250" y="3543"/>
                      <a:pt x="3150" y="3376"/>
                    </a:cubicBezTo>
                    <a:cubicBezTo>
                      <a:pt x="2037" y="1437"/>
                      <a:pt x="2037" y="1437"/>
                      <a:pt x="2037" y="1437"/>
                    </a:cubicBezTo>
                    <a:cubicBezTo>
                      <a:pt x="2013" y="1397"/>
                      <a:pt x="2000" y="1352"/>
                      <a:pt x="2000" y="1306"/>
                    </a:cubicBezTo>
                    <a:cubicBezTo>
                      <a:pt x="2000" y="0"/>
                      <a:pt x="2000" y="0"/>
                      <a:pt x="2000" y="0"/>
                    </a:cubicBezTo>
                    <a:cubicBezTo>
                      <a:pt x="2376" y="0"/>
                      <a:pt x="2376" y="0"/>
                      <a:pt x="2376" y="0"/>
                    </a:cubicBezTo>
                    <a:moveTo>
                      <a:pt x="874" y="3254"/>
                    </a:moveTo>
                    <a:cubicBezTo>
                      <a:pt x="1124" y="3254"/>
                      <a:pt x="1124" y="3254"/>
                      <a:pt x="1124" y="3254"/>
                    </a:cubicBezTo>
                    <a:moveTo>
                      <a:pt x="1375" y="2905"/>
                    </a:moveTo>
                    <a:cubicBezTo>
                      <a:pt x="1625" y="2905"/>
                      <a:pt x="1625" y="2905"/>
                      <a:pt x="1625" y="2905"/>
                    </a:cubicBezTo>
                    <a:moveTo>
                      <a:pt x="874" y="2601"/>
                    </a:moveTo>
                    <a:cubicBezTo>
                      <a:pt x="1124" y="2601"/>
                      <a:pt x="1124" y="2601"/>
                      <a:pt x="1124" y="2601"/>
                    </a:cubicBezTo>
                    <a:moveTo>
                      <a:pt x="1875" y="2655"/>
                    </a:moveTo>
                    <a:cubicBezTo>
                      <a:pt x="2125" y="2655"/>
                      <a:pt x="2125" y="2655"/>
                      <a:pt x="2125" y="2655"/>
                    </a:cubicBezTo>
                    <a:moveTo>
                      <a:pt x="2376" y="3254"/>
                    </a:moveTo>
                    <a:cubicBezTo>
                      <a:pt x="2626" y="3254"/>
                      <a:pt x="2626" y="3254"/>
                      <a:pt x="2626" y="3254"/>
                    </a:cubicBezTo>
                    <a:moveTo>
                      <a:pt x="1625" y="3375"/>
                    </a:moveTo>
                    <a:cubicBezTo>
                      <a:pt x="1875" y="3375"/>
                      <a:pt x="1875" y="3375"/>
                      <a:pt x="1875" y="3375"/>
                    </a:cubicBez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1200">
                  <a:solidFill>
                    <a:srgbClr val="2A446F"/>
                  </a:solidFill>
                  <a:latin typeface="Segoe UI"/>
                </a:endParaRPr>
              </a:p>
            </p:txBody>
          </p:sp>
        </p:grpSp>
        <p:cxnSp>
          <p:nvCxnSpPr>
            <p:cNvPr id="134" name="Straight Arrow Connector 133" descr="A arrow connecting Notebooks to Lakehouses">
              <a:extLst>
                <a:ext uri="{FF2B5EF4-FFF2-40B4-BE49-F238E27FC236}">
                  <a16:creationId xmlns:a16="http://schemas.microsoft.com/office/drawing/2014/main" id="{49B6EDC0-85F4-A05A-A9DE-158D5346665E}"/>
                </a:ext>
              </a:extLst>
            </p:cNvPr>
            <p:cNvCxnSpPr>
              <a:cxnSpLocks/>
            </p:cNvCxnSpPr>
            <p:nvPr/>
          </p:nvCxnSpPr>
          <p:spPr>
            <a:xfrm>
              <a:off x="5409865" y="5740778"/>
              <a:ext cx="1467520" cy="97452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Icon of a notebook">
              <a:extLst>
                <a:ext uri="{FF2B5EF4-FFF2-40B4-BE49-F238E27FC236}">
                  <a16:creationId xmlns:a16="http://schemas.microsoft.com/office/drawing/2014/main" id="{DABD20AB-694A-9B82-D06A-7A1E97CA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4885" y="5599065"/>
              <a:ext cx="426108" cy="4646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66013C-934B-8A82-6C6A-35D6C33DE89A}"/>
              </a:ext>
            </a:extLst>
          </p:cNvPr>
          <p:cNvGrpSpPr/>
          <p:nvPr/>
        </p:nvGrpSpPr>
        <p:grpSpPr>
          <a:xfrm>
            <a:off x="5347443" y="3658730"/>
            <a:ext cx="4715930" cy="536184"/>
            <a:chOff x="5347443" y="3630888"/>
            <a:chExt cx="4715930" cy="536184"/>
          </a:xfrm>
        </p:grpSpPr>
        <p:cxnSp>
          <p:nvCxnSpPr>
            <p:cNvPr id="122" name="Straight Arrow Connector 121" descr="A arrow connecting Notebooks to Lakehouses">
              <a:extLst>
                <a:ext uri="{FF2B5EF4-FFF2-40B4-BE49-F238E27FC236}">
                  <a16:creationId xmlns:a16="http://schemas.microsoft.com/office/drawing/2014/main" id="{D90D8B30-9F61-5CCC-5FD7-2D70FED34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443" y="3935346"/>
              <a:ext cx="1529942" cy="231726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44615D5-B951-0384-2E77-7955F3BC1BD1}"/>
                </a:ext>
              </a:extLst>
            </p:cNvPr>
            <p:cNvGrpSpPr/>
            <p:nvPr/>
          </p:nvGrpSpPr>
          <p:grpSpPr>
            <a:xfrm>
              <a:off x="7012962" y="3630888"/>
              <a:ext cx="3050411" cy="382569"/>
              <a:chOff x="7012962" y="3630888"/>
              <a:chExt cx="3050411" cy="38256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9CE1DFC-743F-CDD3-E651-DE854B599057}"/>
                  </a:ext>
                </a:extLst>
              </p:cNvPr>
              <p:cNvGrpSpPr/>
              <p:nvPr/>
            </p:nvGrpSpPr>
            <p:grpSpPr>
              <a:xfrm>
                <a:off x="7012962" y="3630888"/>
                <a:ext cx="3050411" cy="382569"/>
                <a:chOff x="7635415" y="4094017"/>
                <a:chExt cx="3050411" cy="459217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79916C5-942C-2873-1866-990F516CA5BB}"/>
                    </a:ext>
                  </a:extLst>
                </p:cNvPr>
                <p:cNvSpPr/>
                <p:nvPr/>
              </p:nvSpPr>
              <p:spPr bwMode="auto">
                <a:xfrm>
                  <a:off x="7635415" y="4094017"/>
                  <a:ext cx="3050411" cy="45856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B551B3D-C800-943D-8FF7-EAB0A6744159}"/>
                    </a:ext>
                  </a:extLst>
                </p:cNvPr>
                <p:cNvSpPr txBox="1"/>
                <p:nvPr/>
              </p:nvSpPr>
              <p:spPr>
                <a:xfrm>
                  <a:off x="8099643" y="4101138"/>
                  <a:ext cx="2568253" cy="4520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defTabSz="932563">
                    <a:defRPr/>
                  </a:pPr>
                  <a:r>
                    <a:rPr lang="en-US" sz="1400" dirty="0">
                      <a:solidFill>
                        <a:srgbClr val="2F2F2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SQL Endpoint</a:t>
                  </a:r>
                  <a:endParaRPr lang="en-US" sz="110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1C18D8F-B94A-9ADA-8ADD-D73D98CB7237}"/>
                  </a:ext>
                </a:extLst>
              </p:cNvPr>
              <p:cNvGrpSpPr/>
              <p:nvPr/>
            </p:nvGrpSpPr>
            <p:grpSpPr>
              <a:xfrm>
                <a:off x="7119799" y="3680653"/>
                <a:ext cx="221814" cy="280980"/>
                <a:chOff x="10550299" y="4016788"/>
                <a:chExt cx="575634" cy="729175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14E3F94-EBE2-3046-37A7-FFBCFFA12927}"/>
                    </a:ext>
                  </a:extLst>
                </p:cNvPr>
                <p:cNvSpPr/>
                <p:nvPr/>
              </p:nvSpPr>
              <p:spPr>
                <a:xfrm>
                  <a:off x="10550299" y="4116557"/>
                  <a:ext cx="575634" cy="629406"/>
                </a:xfrm>
                <a:custGeom>
                  <a:avLst/>
                  <a:gdLst>
                    <a:gd name="connsiteX0" fmla="*/ 287817 w 575634"/>
                    <a:gd name="connsiteY0" fmla="*/ 99768 h 629406"/>
                    <a:gd name="connsiteX1" fmla="*/ 0 w 575634"/>
                    <a:gd name="connsiteY1" fmla="*/ 0 h 629406"/>
                    <a:gd name="connsiteX2" fmla="*/ 0 w 575634"/>
                    <a:gd name="connsiteY2" fmla="*/ 529639 h 629406"/>
                    <a:gd name="connsiteX3" fmla="*/ 283732 w 575634"/>
                    <a:gd name="connsiteY3" fmla="*/ 629407 h 629406"/>
                    <a:gd name="connsiteX4" fmla="*/ 287817 w 575634"/>
                    <a:gd name="connsiteY4" fmla="*/ 629407 h 629406"/>
                    <a:gd name="connsiteX5" fmla="*/ 575635 w 575634"/>
                    <a:gd name="connsiteY5" fmla="*/ 529639 h 629406"/>
                    <a:gd name="connsiteX6" fmla="*/ 575635 w 575634"/>
                    <a:gd name="connsiteY6" fmla="*/ 0 h 629406"/>
                    <a:gd name="connsiteX7" fmla="*/ 287817 w 575634"/>
                    <a:gd name="connsiteY7" fmla="*/ 99768 h 629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5634" h="629406">
                      <a:moveTo>
                        <a:pt x="287817" y="99768"/>
                      </a:moveTo>
                      <a:cubicBezTo>
                        <a:pt x="128928" y="99768"/>
                        <a:pt x="0" y="56391"/>
                        <a:pt x="0" y="0"/>
                      </a:cubicBezTo>
                      <a:lnTo>
                        <a:pt x="0" y="529639"/>
                      </a:lnTo>
                      <a:cubicBezTo>
                        <a:pt x="0" y="584294"/>
                        <a:pt x="126658" y="628539"/>
                        <a:pt x="283732" y="629407"/>
                      </a:cubicBezTo>
                      <a:lnTo>
                        <a:pt x="287817" y="629407"/>
                      </a:lnTo>
                      <a:cubicBezTo>
                        <a:pt x="446707" y="629407"/>
                        <a:pt x="575635" y="586029"/>
                        <a:pt x="575635" y="529639"/>
                      </a:cubicBezTo>
                      <a:lnTo>
                        <a:pt x="575635" y="0"/>
                      </a:lnTo>
                      <a:cubicBezTo>
                        <a:pt x="575635" y="55089"/>
                        <a:pt x="446707" y="99768"/>
                        <a:pt x="287817" y="9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5BA1"/>
                    </a:gs>
                    <a:gs pos="7000">
                      <a:srgbClr val="0060A9"/>
                    </a:gs>
                    <a:gs pos="36000">
                      <a:srgbClr val="0071C8"/>
                    </a:gs>
                    <a:gs pos="52000">
                      <a:srgbClr val="0078D4"/>
                    </a:gs>
                    <a:gs pos="64000">
                      <a:srgbClr val="0074CD"/>
                    </a:gs>
                    <a:gs pos="82000">
                      <a:srgbClr val="006ABB"/>
                    </a:gs>
                    <a:gs pos="100000">
                      <a:srgbClr val="005BA1"/>
                    </a:gs>
                  </a:gsLst>
                  <a:lin ang="0" scaled="1"/>
                </a:gradFill>
                <a:ln w="449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F1F260B-B19F-FE07-E742-37E3E9D3B9A1}"/>
                    </a:ext>
                  </a:extLst>
                </p:cNvPr>
                <p:cNvSpPr/>
                <p:nvPr/>
              </p:nvSpPr>
              <p:spPr>
                <a:xfrm>
                  <a:off x="10550299" y="4016788"/>
                  <a:ext cx="575634" cy="199536"/>
                </a:xfrm>
                <a:custGeom>
                  <a:avLst/>
                  <a:gdLst>
                    <a:gd name="connsiteX0" fmla="*/ 575635 w 575634"/>
                    <a:gd name="connsiteY0" fmla="*/ 99768 h 199536"/>
                    <a:gd name="connsiteX1" fmla="*/ 287817 w 575634"/>
                    <a:gd name="connsiteY1" fmla="*/ 199536 h 199536"/>
                    <a:gd name="connsiteX2" fmla="*/ 0 w 575634"/>
                    <a:gd name="connsiteY2" fmla="*/ 99768 h 199536"/>
                    <a:gd name="connsiteX3" fmla="*/ 287817 w 575634"/>
                    <a:gd name="connsiteY3" fmla="*/ 0 h 199536"/>
                    <a:gd name="connsiteX4" fmla="*/ 575635 w 575634"/>
                    <a:gd name="connsiteY4" fmla="*/ 99768 h 199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5634" h="199536">
                      <a:moveTo>
                        <a:pt x="575635" y="99768"/>
                      </a:moveTo>
                      <a:cubicBezTo>
                        <a:pt x="575635" y="154857"/>
                        <a:pt x="446707" y="199536"/>
                        <a:pt x="287817" y="199536"/>
                      </a:cubicBezTo>
                      <a:cubicBezTo>
                        <a:pt x="128928" y="199536"/>
                        <a:pt x="0" y="154857"/>
                        <a:pt x="0" y="99768"/>
                      </a:cubicBezTo>
                      <a:cubicBezTo>
                        <a:pt x="0" y="44679"/>
                        <a:pt x="128928" y="0"/>
                        <a:pt x="287817" y="0"/>
                      </a:cubicBezTo>
                      <a:cubicBezTo>
                        <a:pt x="446707" y="0"/>
                        <a:pt x="575635" y="43377"/>
                        <a:pt x="575635" y="99768"/>
                      </a:cubicBezTo>
                    </a:path>
                  </a:pathLst>
                </a:custGeom>
                <a:solidFill>
                  <a:srgbClr val="E8E8E8"/>
                </a:solidFill>
                <a:ln w="449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35BA86A-B3D6-8EB2-E480-CF3515E5BE73}"/>
                    </a:ext>
                  </a:extLst>
                </p:cNvPr>
                <p:cNvSpPr/>
                <p:nvPr/>
              </p:nvSpPr>
              <p:spPr>
                <a:xfrm>
                  <a:off x="10618395" y="4044984"/>
                  <a:ext cx="440351" cy="126662"/>
                </a:xfrm>
                <a:custGeom>
                  <a:avLst/>
                  <a:gdLst>
                    <a:gd name="connsiteX0" fmla="*/ 440351 w 440351"/>
                    <a:gd name="connsiteY0" fmla="*/ 63331 h 126662"/>
                    <a:gd name="connsiteX1" fmla="*/ 219722 w 440351"/>
                    <a:gd name="connsiteY1" fmla="*/ 126662 h 126662"/>
                    <a:gd name="connsiteX2" fmla="*/ 0 w 440351"/>
                    <a:gd name="connsiteY2" fmla="*/ 63331 h 126662"/>
                    <a:gd name="connsiteX3" fmla="*/ 219722 w 440351"/>
                    <a:gd name="connsiteY3" fmla="*/ 0 h 126662"/>
                    <a:gd name="connsiteX4" fmla="*/ 440351 w 440351"/>
                    <a:gd name="connsiteY4" fmla="*/ 63331 h 126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0351" h="126662">
                      <a:moveTo>
                        <a:pt x="440351" y="63331"/>
                      </a:moveTo>
                      <a:cubicBezTo>
                        <a:pt x="440351" y="98467"/>
                        <a:pt x="341386" y="126662"/>
                        <a:pt x="219722" y="126662"/>
                      </a:cubicBezTo>
                      <a:cubicBezTo>
                        <a:pt x="98058" y="126662"/>
                        <a:pt x="0" y="98467"/>
                        <a:pt x="0" y="63331"/>
                      </a:cubicBezTo>
                      <a:cubicBezTo>
                        <a:pt x="0" y="28195"/>
                        <a:pt x="98058" y="0"/>
                        <a:pt x="219722" y="0"/>
                      </a:cubicBezTo>
                      <a:cubicBezTo>
                        <a:pt x="341386" y="0"/>
                        <a:pt x="440351" y="28629"/>
                        <a:pt x="440351" y="63331"/>
                      </a:cubicBezTo>
                    </a:path>
                  </a:pathLst>
                </a:custGeom>
                <a:solidFill>
                  <a:srgbClr val="50E6FF"/>
                </a:solidFill>
                <a:ln w="449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F4D6992-F0C3-756C-4CCA-2D7027A3AC4E}"/>
                    </a:ext>
                  </a:extLst>
                </p:cNvPr>
                <p:cNvSpPr/>
                <p:nvPr/>
              </p:nvSpPr>
              <p:spPr>
                <a:xfrm>
                  <a:off x="10663792" y="4122941"/>
                  <a:ext cx="349557" cy="48880"/>
                </a:xfrm>
                <a:custGeom>
                  <a:avLst/>
                  <a:gdLst>
                    <a:gd name="connsiteX0" fmla="*/ 174325 w 349557"/>
                    <a:gd name="connsiteY0" fmla="*/ 122 h 48880"/>
                    <a:gd name="connsiteX1" fmla="*/ 0 w 349557"/>
                    <a:gd name="connsiteY1" fmla="*/ 23980 h 48880"/>
                    <a:gd name="connsiteX2" fmla="*/ 174779 w 349557"/>
                    <a:gd name="connsiteY2" fmla="*/ 48705 h 48880"/>
                    <a:gd name="connsiteX3" fmla="*/ 349557 w 349557"/>
                    <a:gd name="connsiteY3" fmla="*/ 23980 h 48880"/>
                    <a:gd name="connsiteX4" fmla="*/ 174325 w 349557"/>
                    <a:gd name="connsiteY4" fmla="*/ 122 h 48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557" h="48880">
                      <a:moveTo>
                        <a:pt x="174325" y="122"/>
                      </a:moveTo>
                      <a:cubicBezTo>
                        <a:pt x="115247" y="-1012"/>
                        <a:pt x="56370" y="7046"/>
                        <a:pt x="0" y="23980"/>
                      </a:cubicBezTo>
                      <a:cubicBezTo>
                        <a:pt x="56314" y="41861"/>
                        <a:pt x="115458" y="50228"/>
                        <a:pt x="174779" y="48705"/>
                      </a:cubicBezTo>
                      <a:cubicBezTo>
                        <a:pt x="234099" y="50228"/>
                        <a:pt x="293244" y="41861"/>
                        <a:pt x="349557" y="23980"/>
                      </a:cubicBezTo>
                      <a:cubicBezTo>
                        <a:pt x="292898" y="6953"/>
                        <a:pt x="233706" y="-1106"/>
                        <a:pt x="174325" y="122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449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56D8D31-4D3F-C9EF-147D-2119FF2FAEB1}"/>
                    </a:ext>
                  </a:extLst>
                </p:cNvPr>
                <p:cNvSpPr/>
                <p:nvPr/>
              </p:nvSpPr>
              <p:spPr>
                <a:xfrm>
                  <a:off x="10617016" y="4326055"/>
                  <a:ext cx="467606" cy="229047"/>
                </a:xfrm>
                <a:custGeom>
                  <a:avLst/>
                  <a:gdLst>
                    <a:gd name="connsiteX0" fmla="*/ 398149 w 467606"/>
                    <a:gd name="connsiteY0" fmla="*/ 150968 h 229047"/>
                    <a:gd name="connsiteX1" fmla="*/ 398149 w 467606"/>
                    <a:gd name="connsiteY1" fmla="*/ 4353 h 229047"/>
                    <a:gd name="connsiteX2" fmla="*/ 355930 w 467606"/>
                    <a:gd name="connsiteY2" fmla="*/ 4353 h 229047"/>
                    <a:gd name="connsiteX3" fmla="*/ 355930 w 467606"/>
                    <a:gd name="connsiteY3" fmla="*/ 183935 h 229047"/>
                    <a:gd name="connsiteX4" fmla="*/ 467606 w 467606"/>
                    <a:gd name="connsiteY4" fmla="*/ 183935 h 229047"/>
                    <a:gd name="connsiteX5" fmla="*/ 467606 w 467606"/>
                    <a:gd name="connsiteY5" fmla="*/ 150968 h 229047"/>
                    <a:gd name="connsiteX6" fmla="*/ 73560 w 467606"/>
                    <a:gd name="connsiteY6" fmla="*/ 78528 h 229047"/>
                    <a:gd name="connsiteX7" fmla="*/ 50407 w 467606"/>
                    <a:gd name="connsiteY7" fmla="*/ 65081 h 229047"/>
                    <a:gd name="connsiteX8" fmla="*/ 46776 w 467606"/>
                    <a:gd name="connsiteY8" fmla="*/ 51200 h 229047"/>
                    <a:gd name="connsiteX9" fmla="*/ 54039 w 467606"/>
                    <a:gd name="connsiteY9" fmla="*/ 37753 h 229047"/>
                    <a:gd name="connsiteX10" fmla="*/ 73106 w 467606"/>
                    <a:gd name="connsiteY10" fmla="*/ 32982 h 229047"/>
                    <a:gd name="connsiteX11" fmla="*/ 118503 w 467606"/>
                    <a:gd name="connsiteY11" fmla="*/ 45561 h 229047"/>
                    <a:gd name="connsiteX12" fmla="*/ 118503 w 467606"/>
                    <a:gd name="connsiteY12" fmla="*/ 8256 h 229047"/>
                    <a:gd name="connsiteX13" fmla="*/ 73106 w 467606"/>
                    <a:gd name="connsiteY13" fmla="*/ 1316 h 229047"/>
                    <a:gd name="connsiteX14" fmla="*/ 18629 w 467606"/>
                    <a:gd name="connsiteY14" fmla="*/ 16498 h 229047"/>
                    <a:gd name="connsiteX15" fmla="*/ 17 w 467606"/>
                    <a:gd name="connsiteY15" fmla="*/ 55538 h 229047"/>
                    <a:gd name="connsiteX16" fmla="*/ 45414 w 467606"/>
                    <a:gd name="connsiteY16" fmla="*/ 108025 h 229047"/>
                    <a:gd name="connsiteX17" fmla="*/ 73106 w 467606"/>
                    <a:gd name="connsiteY17" fmla="*/ 123641 h 229047"/>
                    <a:gd name="connsiteX18" fmla="*/ 80369 w 467606"/>
                    <a:gd name="connsiteY18" fmla="*/ 137521 h 229047"/>
                    <a:gd name="connsiteX19" fmla="*/ 73106 w 467606"/>
                    <a:gd name="connsiteY19" fmla="*/ 150968 h 229047"/>
                    <a:gd name="connsiteX20" fmla="*/ 52677 w 467606"/>
                    <a:gd name="connsiteY20" fmla="*/ 156174 h 229047"/>
                    <a:gd name="connsiteX21" fmla="*/ 1379 w 467606"/>
                    <a:gd name="connsiteY21" fmla="*/ 136654 h 229047"/>
                    <a:gd name="connsiteX22" fmla="*/ 1379 w 467606"/>
                    <a:gd name="connsiteY22" fmla="*/ 176995 h 229047"/>
                    <a:gd name="connsiteX23" fmla="*/ 49953 w 467606"/>
                    <a:gd name="connsiteY23" fmla="*/ 186972 h 229047"/>
                    <a:gd name="connsiteX24" fmla="*/ 103522 w 467606"/>
                    <a:gd name="connsiteY24" fmla="*/ 173091 h 229047"/>
                    <a:gd name="connsiteX25" fmla="*/ 123043 w 467606"/>
                    <a:gd name="connsiteY25" fmla="*/ 133184 h 229047"/>
                    <a:gd name="connsiteX26" fmla="*/ 111693 w 467606"/>
                    <a:gd name="connsiteY26" fmla="*/ 102819 h 229047"/>
                    <a:gd name="connsiteX27" fmla="*/ 73560 w 467606"/>
                    <a:gd name="connsiteY27" fmla="*/ 78528 h 229047"/>
                    <a:gd name="connsiteX28" fmla="*/ 309625 w 467606"/>
                    <a:gd name="connsiteY28" fmla="*/ 146631 h 229047"/>
                    <a:gd name="connsiteX29" fmla="*/ 324606 w 467606"/>
                    <a:gd name="connsiteY29" fmla="*/ 91541 h 229047"/>
                    <a:gd name="connsiteX30" fmla="*/ 313256 w 467606"/>
                    <a:gd name="connsiteY30" fmla="*/ 43826 h 229047"/>
                    <a:gd name="connsiteX31" fmla="*/ 281478 w 467606"/>
                    <a:gd name="connsiteY31" fmla="*/ 11293 h 229047"/>
                    <a:gd name="connsiteX32" fmla="*/ 236081 w 467606"/>
                    <a:gd name="connsiteY32" fmla="*/ 15 h 229047"/>
                    <a:gd name="connsiteX33" fmla="*/ 186599 w 467606"/>
                    <a:gd name="connsiteY33" fmla="*/ 11727 h 229047"/>
                    <a:gd name="connsiteX34" fmla="*/ 153459 w 467606"/>
                    <a:gd name="connsiteY34" fmla="*/ 45127 h 229047"/>
                    <a:gd name="connsiteX35" fmla="*/ 141655 w 467606"/>
                    <a:gd name="connsiteY35" fmla="*/ 95011 h 229047"/>
                    <a:gd name="connsiteX36" fmla="*/ 152551 w 467606"/>
                    <a:gd name="connsiteY36" fmla="*/ 140558 h 229047"/>
                    <a:gd name="connsiteX37" fmla="*/ 183421 w 467606"/>
                    <a:gd name="connsiteY37" fmla="*/ 173091 h 229047"/>
                    <a:gd name="connsiteX38" fmla="*/ 228818 w 467606"/>
                    <a:gd name="connsiteY38" fmla="*/ 185670 h 229047"/>
                    <a:gd name="connsiteX39" fmla="*/ 267405 w 467606"/>
                    <a:gd name="connsiteY39" fmla="*/ 229048 h 229047"/>
                    <a:gd name="connsiteX40" fmla="*/ 321428 w 467606"/>
                    <a:gd name="connsiteY40" fmla="*/ 229048 h 229047"/>
                    <a:gd name="connsiteX41" fmla="*/ 266951 w 467606"/>
                    <a:gd name="connsiteY41" fmla="*/ 180899 h 229047"/>
                    <a:gd name="connsiteX42" fmla="*/ 309625 w 467606"/>
                    <a:gd name="connsiteY42" fmla="*/ 146631 h 229047"/>
                    <a:gd name="connsiteX43" fmla="*/ 267405 w 467606"/>
                    <a:gd name="connsiteY43" fmla="*/ 135352 h 229047"/>
                    <a:gd name="connsiteX44" fmla="*/ 203440 w 467606"/>
                    <a:gd name="connsiteY44" fmla="*/ 140601 h 229047"/>
                    <a:gd name="connsiteX45" fmla="*/ 197948 w 467606"/>
                    <a:gd name="connsiteY45" fmla="*/ 135352 h 229047"/>
                    <a:gd name="connsiteX46" fmla="*/ 185237 w 467606"/>
                    <a:gd name="connsiteY46" fmla="*/ 91975 h 229047"/>
                    <a:gd name="connsiteX47" fmla="*/ 198402 w 467606"/>
                    <a:gd name="connsiteY47" fmla="*/ 48598 h 229047"/>
                    <a:gd name="connsiteX48" fmla="*/ 233812 w 467606"/>
                    <a:gd name="connsiteY48" fmla="*/ 32548 h 229047"/>
                    <a:gd name="connsiteX49" fmla="*/ 267859 w 467606"/>
                    <a:gd name="connsiteY49" fmla="*/ 48598 h 229047"/>
                    <a:gd name="connsiteX50" fmla="*/ 280117 w 467606"/>
                    <a:gd name="connsiteY50" fmla="*/ 91975 h 229047"/>
                    <a:gd name="connsiteX51" fmla="*/ 267405 w 467606"/>
                    <a:gd name="connsiteY51" fmla="*/ 136654 h 229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467606" h="229047">
                      <a:moveTo>
                        <a:pt x="398149" y="150968"/>
                      </a:moveTo>
                      <a:lnTo>
                        <a:pt x="398149" y="4353"/>
                      </a:lnTo>
                      <a:lnTo>
                        <a:pt x="355930" y="4353"/>
                      </a:lnTo>
                      <a:lnTo>
                        <a:pt x="355930" y="183935"/>
                      </a:lnTo>
                      <a:lnTo>
                        <a:pt x="467606" y="183935"/>
                      </a:lnTo>
                      <a:lnTo>
                        <a:pt x="467606" y="150968"/>
                      </a:lnTo>
                      <a:close/>
                      <a:moveTo>
                        <a:pt x="73560" y="78528"/>
                      </a:moveTo>
                      <a:cubicBezTo>
                        <a:pt x="65156" y="75226"/>
                        <a:pt x="57344" y="70689"/>
                        <a:pt x="50407" y="65081"/>
                      </a:cubicBezTo>
                      <a:cubicBezTo>
                        <a:pt x="47359" y="61079"/>
                        <a:pt x="46057" y="56102"/>
                        <a:pt x="46776" y="51200"/>
                      </a:cubicBezTo>
                      <a:cubicBezTo>
                        <a:pt x="46773" y="45858"/>
                        <a:pt x="49480" y="40846"/>
                        <a:pt x="54039" y="37753"/>
                      </a:cubicBezTo>
                      <a:cubicBezTo>
                        <a:pt x="59730" y="34326"/>
                        <a:pt x="66388" y="32660"/>
                        <a:pt x="73106" y="32982"/>
                      </a:cubicBezTo>
                      <a:cubicBezTo>
                        <a:pt x="89255" y="32445"/>
                        <a:pt x="105160" y="36853"/>
                        <a:pt x="118503" y="45561"/>
                      </a:cubicBezTo>
                      <a:lnTo>
                        <a:pt x="118503" y="8256"/>
                      </a:lnTo>
                      <a:cubicBezTo>
                        <a:pt x="103973" y="3197"/>
                        <a:pt x="88563" y="841"/>
                        <a:pt x="73106" y="1316"/>
                      </a:cubicBezTo>
                      <a:cubicBezTo>
                        <a:pt x="53606" y="-245"/>
                        <a:pt x="34193" y="5165"/>
                        <a:pt x="18629" y="16498"/>
                      </a:cubicBezTo>
                      <a:cubicBezTo>
                        <a:pt x="6478" y="26089"/>
                        <a:pt x="-385" y="40484"/>
                        <a:pt x="17" y="55538"/>
                      </a:cubicBezTo>
                      <a:cubicBezTo>
                        <a:pt x="17" y="77660"/>
                        <a:pt x="14544" y="95011"/>
                        <a:pt x="45414" y="108025"/>
                      </a:cubicBezTo>
                      <a:cubicBezTo>
                        <a:pt x="55278" y="112128"/>
                        <a:pt x="64578" y="117372"/>
                        <a:pt x="73106" y="123641"/>
                      </a:cubicBezTo>
                      <a:cubicBezTo>
                        <a:pt x="77678" y="126915"/>
                        <a:pt x="80369" y="132060"/>
                        <a:pt x="80369" y="137521"/>
                      </a:cubicBezTo>
                      <a:cubicBezTo>
                        <a:pt x="80372" y="142865"/>
                        <a:pt x="77665" y="147875"/>
                        <a:pt x="73106" y="150968"/>
                      </a:cubicBezTo>
                      <a:cubicBezTo>
                        <a:pt x="67047" y="154729"/>
                        <a:pt x="59892" y="156555"/>
                        <a:pt x="52677" y="156174"/>
                      </a:cubicBezTo>
                      <a:cubicBezTo>
                        <a:pt x="33555" y="156373"/>
                        <a:pt x="15122" y="149359"/>
                        <a:pt x="1379" y="136654"/>
                      </a:cubicBezTo>
                      <a:lnTo>
                        <a:pt x="1379" y="176995"/>
                      </a:lnTo>
                      <a:cubicBezTo>
                        <a:pt x="16488" y="184022"/>
                        <a:pt x="33156" y="187444"/>
                        <a:pt x="49953" y="186972"/>
                      </a:cubicBezTo>
                      <a:cubicBezTo>
                        <a:pt x="68888" y="187800"/>
                        <a:pt x="87620" y="182946"/>
                        <a:pt x="103522" y="173091"/>
                      </a:cubicBezTo>
                      <a:cubicBezTo>
                        <a:pt x="116451" y="163626"/>
                        <a:pt x="123736" y="148730"/>
                        <a:pt x="123043" y="133184"/>
                      </a:cubicBezTo>
                      <a:cubicBezTo>
                        <a:pt x="123483" y="122044"/>
                        <a:pt x="119419" y="111169"/>
                        <a:pt x="111693" y="102819"/>
                      </a:cubicBezTo>
                      <a:cubicBezTo>
                        <a:pt x="100911" y="92251"/>
                        <a:pt x="87917" y="83974"/>
                        <a:pt x="73560" y="78528"/>
                      </a:cubicBezTo>
                      <a:close/>
                      <a:moveTo>
                        <a:pt x="309625" y="146631"/>
                      </a:moveTo>
                      <a:cubicBezTo>
                        <a:pt x="319877" y="129952"/>
                        <a:pt x="325065" y="110879"/>
                        <a:pt x="324606" y="91541"/>
                      </a:cubicBezTo>
                      <a:cubicBezTo>
                        <a:pt x="324989" y="74986"/>
                        <a:pt x="321090" y="58596"/>
                        <a:pt x="313256" y="43826"/>
                      </a:cubicBezTo>
                      <a:cubicBezTo>
                        <a:pt x="306169" y="30280"/>
                        <a:pt x="295133" y="18982"/>
                        <a:pt x="281478" y="11293"/>
                      </a:cubicBezTo>
                      <a:cubicBezTo>
                        <a:pt x="267641" y="3799"/>
                        <a:pt x="251986" y="-90"/>
                        <a:pt x="236081" y="15"/>
                      </a:cubicBezTo>
                      <a:cubicBezTo>
                        <a:pt x="218800" y="-277"/>
                        <a:pt x="201739" y="3761"/>
                        <a:pt x="186599" y="11727"/>
                      </a:cubicBezTo>
                      <a:cubicBezTo>
                        <a:pt x="172409" y="19569"/>
                        <a:pt x="160899" y="31170"/>
                        <a:pt x="153459" y="45127"/>
                      </a:cubicBezTo>
                      <a:cubicBezTo>
                        <a:pt x="145263" y="60565"/>
                        <a:pt x="141207" y="77706"/>
                        <a:pt x="141655" y="95011"/>
                      </a:cubicBezTo>
                      <a:cubicBezTo>
                        <a:pt x="141393" y="110809"/>
                        <a:pt x="145131" y="126438"/>
                        <a:pt x="152551" y="140558"/>
                      </a:cubicBezTo>
                      <a:cubicBezTo>
                        <a:pt x="159434" y="153961"/>
                        <a:pt x="170134" y="165235"/>
                        <a:pt x="183421" y="173091"/>
                      </a:cubicBezTo>
                      <a:cubicBezTo>
                        <a:pt x="197125" y="181042"/>
                        <a:pt x="212789" y="185380"/>
                        <a:pt x="228818" y="185670"/>
                      </a:cubicBezTo>
                      <a:lnTo>
                        <a:pt x="267405" y="229048"/>
                      </a:lnTo>
                      <a:lnTo>
                        <a:pt x="321428" y="229048"/>
                      </a:lnTo>
                      <a:lnTo>
                        <a:pt x="266951" y="180899"/>
                      </a:lnTo>
                      <a:cubicBezTo>
                        <a:pt x="284920" y="174574"/>
                        <a:pt x="300014" y="162455"/>
                        <a:pt x="309625" y="146631"/>
                      </a:cubicBezTo>
                      <a:close/>
                      <a:moveTo>
                        <a:pt x="267405" y="135352"/>
                      </a:moveTo>
                      <a:cubicBezTo>
                        <a:pt x="251258" y="153679"/>
                        <a:pt x="222620" y="156030"/>
                        <a:pt x="203440" y="140601"/>
                      </a:cubicBezTo>
                      <a:cubicBezTo>
                        <a:pt x="201456" y="139005"/>
                        <a:pt x="199618" y="137248"/>
                        <a:pt x="197948" y="135352"/>
                      </a:cubicBezTo>
                      <a:cubicBezTo>
                        <a:pt x="188477" y="122786"/>
                        <a:pt x="183973" y="107417"/>
                        <a:pt x="185237" y="91975"/>
                      </a:cubicBezTo>
                      <a:cubicBezTo>
                        <a:pt x="183981" y="76469"/>
                        <a:pt x="188660" y="61056"/>
                        <a:pt x="198402" y="48598"/>
                      </a:cubicBezTo>
                      <a:cubicBezTo>
                        <a:pt x="206682" y="37960"/>
                        <a:pt x="219951" y="31945"/>
                        <a:pt x="233812" y="32548"/>
                      </a:cubicBezTo>
                      <a:cubicBezTo>
                        <a:pt x="247249" y="32152"/>
                        <a:pt x="260011" y="38168"/>
                        <a:pt x="267859" y="48598"/>
                      </a:cubicBezTo>
                      <a:cubicBezTo>
                        <a:pt x="276803" y="61385"/>
                        <a:pt x="281109" y="76624"/>
                        <a:pt x="280117" y="91975"/>
                      </a:cubicBezTo>
                      <a:cubicBezTo>
                        <a:pt x="281933" y="107868"/>
                        <a:pt x="277392" y="123827"/>
                        <a:pt x="267405" y="13665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449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53A6FD-9517-B0FB-6A69-BCFFE56CF251}"/>
              </a:ext>
            </a:extLst>
          </p:cNvPr>
          <p:cNvGrpSpPr/>
          <p:nvPr/>
        </p:nvGrpSpPr>
        <p:grpSpPr>
          <a:xfrm>
            <a:off x="1868006" y="5294695"/>
            <a:ext cx="2484550" cy="503019"/>
            <a:chOff x="1842606" y="5463027"/>
            <a:chExt cx="2484550" cy="503019"/>
          </a:xfrm>
        </p:grpSpPr>
        <p:cxnSp>
          <p:nvCxnSpPr>
            <p:cNvPr id="49" name="Straight Arrow Connector 48" descr="A arrow connecting Lakehouses &amp; Data Warehouses to Notebooks">
              <a:extLst>
                <a:ext uri="{FF2B5EF4-FFF2-40B4-BE49-F238E27FC236}">
                  <a16:creationId xmlns:a16="http://schemas.microsoft.com/office/drawing/2014/main" id="{32045471-B8B7-B4BC-111A-ADA64B2DAB66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06" y="5729011"/>
              <a:ext cx="1057968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CFD6D5-E719-C7B1-1E2F-93E75D5AC35D}"/>
                </a:ext>
              </a:extLst>
            </p:cNvPr>
            <p:cNvGrpSpPr/>
            <p:nvPr/>
          </p:nvGrpSpPr>
          <p:grpSpPr>
            <a:xfrm>
              <a:off x="3073940" y="5463027"/>
              <a:ext cx="1253216" cy="503019"/>
              <a:chOff x="3201062" y="5497677"/>
              <a:chExt cx="1302875" cy="522951"/>
            </a:xfrm>
          </p:grpSpPr>
          <p:pic>
            <p:nvPicPr>
              <p:cNvPr id="16" name="Picture 15" descr="Icon of a notebook">
                <a:extLst>
                  <a:ext uri="{FF2B5EF4-FFF2-40B4-BE49-F238E27FC236}">
                    <a16:creationId xmlns:a16="http://schemas.microsoft.com/office/drawing/2014/main" id="{AAF6E50E-7D1F-0C78-6A44-2CED77037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1062" y="5497677"/>
                <a:ext cx="426108" cy="522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</p:pic>
          <p:cxnSp>
            <p:nvCxnSpPr>
              <p:cNvPr id="12" name="Straight Arrow Connector 11" descr="A arrow connecting Notebooks to Lakehouses">
                <a:extLst>
                  <a:ext uri="{FF2B5EF4-FFF2-40B4-BE49-F238E27FC236}">
                    <a16:creationId xmlns:a16="http://schemas.microsoft.com/office/drawing/2014/main" id="{421C3B1F-0E8E-2D16-6FF9-17B0BFDEAD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6770" y="5724977"/>
                <a:ext cx="897167" cy="11427"/>
              </a:xfrm>
              <a:prstGeom prst="straightConnector1">
                <a:avLst/>
              </a:prstGeom>
              <a:ln w="57150">
                <a:solidFill>
                  <a:srgbClr val="C77B30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822B3321-7509-B84C-C2EA-D93081EA81CE}"/>
              </a:ext>
            </a:extLst>
          </p:cNvPr>
          <p:cNvSpPr/>
          <p:nvPr/>
        </p:nvSpPr>
        <p:spPr bwMode="auto">
          <a:xfrm>
            <a:off x="4015261" y="5628334"/>
            <a:ext cx="320824" cy="166638"/>
          </a:xfrm>
          <a:prstGeom prst="curvedRightArrow">
            <a:avLst>
              <a:gd name="adj1" fmla="val 18903"/>
              <a:gd name="adj2" fmla="val 55884"/>
              <a:gd name="adj3" fmla="val 25000"/>
            </a:avLst>
          </a:prstGeom>
          <a:solidFill>
            <a:schemeClr val="tx1">
              <a:lumMod val="60000"/>
              <a:lumOff val="40000"/>
            </a:schemeClr>
          </a:solidFill>
          <a:ln w="28575">
            <a:solidFill>
              <a:srgbClr val="96969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074C49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Arrow: Curved Right 63">
            <a:extLst>
              <a:ext uri="{FF2B5EF4-FFF2-40B4-BE49-F238E27FC236}">
                <a16:creationId xmlns:a16="http://schemas.microsoft.com/office/drawing/2014/main" id="{277F900C-56CF-1231-2E6E-0739A817A043}"/>
              </a:ext>
            </a:extLst>
          </p:cNvPr>
          <p:cNvSpPr/>
          <p:nvPr/>
        </p:nvSpPr>
        <p:spPr bwMode="auto">
          <a:xfrm>
            <a:off x="4010515" y="5842419"/>
            <a:ext cx="320824" cy="166638"/>
          </a:xfrm>
          <a:prstGeom prst="curvedRightArrow">
            <a:avLst>
              <a:gd name="adj1" fmla="val 18903"/>
              <a:gd name="adj2" fmla="val 55884"/>
              <a:gd name="adj3" fmla="val 25000"/>
            </a:avLst>
          </a:prstGeom>
          <a:solidFill>
            <a:srgbClr val="CDAA35"/>
          </a:solidFill>
          <a:ln w="28575">
            <a:solidFill>
              <a:srgbClr val="CDAA3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074C49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597B605-3072-1F72-0569-A28AE8137E9B}"/>
              </a:ext>
            </a:extLst>
          </p:cNvPr>
          <p:cNvSpPr/>
          <p:nvPr/>
        </p:nvSpPr>
        <p:spPr bwMode="auto">
          <a:xfrm>
            <a:off x="1449973" y="5249547"/>
            <a:ext cx="802850" cy="73086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41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E442-47E4-236F-3925-4612F2A2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DataFrame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30A2-4619-5E45-C82A-C19B6DF81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4416594"/>
          </a:xfrm>
        </p:spPr>
        <p:txBody>
          <a:bodyPr/>
          <a:lstStyle/>
          <a:p>
            <a:r>
              <a:rPr lang="en-US" dirty="0"/>
              <a:t>Steps to create a simple Pandas DataFrame</a:t>
            </a:r>
          </a:p>
          <a:p>
            <a:pPr lvl="1"/>
            <a:r>
              <a:rPr lang="en-US" dirty="0"/>
              <a:t>By convention,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pandas</a:t>
            </a:r>
            <a:r>
              <a:rPr lang="en-US" dirty="0"/>
              <a:t> module imported as name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pd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pd.DataFrame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/>
              <a:t> passing dictionary of name-list pairs</a:t>
            </a:r>
          </a:p>
          <a:p>
            <a:pPr lvl="1"/>
            <a:r>
              <a:rPr lang="en-US" dirty="0"/>
              <a:t>All columns must be created with same number of items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Alternatively, call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pd.DataFrame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/>
              <a:t> passing dictionary of </a:t>
            </a:r>
            <a:r>
              <a:rPr lang="en-US" sz="2000" dirty="0"/>
              <a:t>name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-Series</a:t>
            </a:r>
            <a:r>
              <a:rPr lang="en-US" dirty="0"/>
              <a:t> pairs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C6D71-8C20-B400-CB4F-9FF9C5259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8" t="5952" r="8810" b="62813"/>
          <a:stretch/>
        </p:blipFill>
        <p:spPr>
          <a:xfrm>
            <a:off x="1330491" y="3194879"/>
            <a:ext cx="4847509" cy="1165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E2261-B99F-70C3-96EE-5A229A191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1" t="58476" r="70938" b="1864"/>
          <a:stretch/>
        </p:blipFill>
        <p:spPr>
          <a:xfrm>
            <a:off x="7315908" y="3194879"/>
            <a:ext cx="1341121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887FE-83BB-9798-90BE-26989606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33" y="5144322"/>
            <a:ext cx="5735614" cy="1246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7955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A559-BC89-D298-625E-7ED4F43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Seaborn To Create Chart from Dataframe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1995-ED38-3DA3-86FD-58821220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Seaborn library makes it relatively easy to produce charts from Pandas DataFrames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A6886-A79C-6A17-8F31-832108A0F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4"/>
          <a:stretch/>
        </p:blipFill>
        <p:spPr>
          <a:xfrm>
            <a:off x="936170" y="1808526"/>
            <a:ext cx="5007430" cy="4852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32111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00A6-2BA9-D3C6-0F6A-D56A1AE6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CSV Files with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EE18-9282-9FE5-801A-1069CEF34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Pandas provides rich support for importing data from various data format</a:t>
            </a:r>
          </a:p>
          <a:p>
            <a:pPr lvl="1"/>
            <a:r>
              <a:rPr lang="en-US" dirty="0"/>
              <a:t>You can import and extract data from common file types such as CSV, JSON, HTML, etc.</a:t>
            </a:r>
          </a:p>
          <a:p>
            <a:pPr lvl="1"/>
            <a:r>
              <a:rPr lang="en-US" dirty="0"/>
              <a:t>Pandas library provides import functions such as 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</a:rPr>
              <a:t>read_csv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/>
              <a:t> and 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</a:rPr>
              <a:t>read_json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ED232-E757-B18E-7528-95A53EF9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77" y="2563114"/>
            <a:ext cx="6934801" cy="4130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98146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398D-A875-10C7-010D-270662C8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DataFrames as Lakehouse Files in OneLake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86A4-A540-9378-4266-0D854AA57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54819"/>
          </a:xfrm>
        </p:spPr>
        <p:txBody>
          <a:bodyPr/>
          <a:lstStyle/>
          <a:p>
            <a:r>
              <a:rPr lang="en-US" dirty="0"/>
              <a:t>Pandas makes it easy to persist DataFrame into common file formats</a:t>
            </a:r>
          </a:p>
          <a:p>
            <a:pPr lvl="1"/>
            <a:r>
              <a:rPr lang="en-US" dirty="0"/>
              <a:t>DataFrame can be save in file formats such as CSV, JSON and XML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files can be saved to folders in Lakehouse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FD233-87CD-05FB-0A51-FC8B88DF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8" y="2273948"/>
            <a:ext cx="6317527" cy="17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F82E0-A012-4A3D-A2A8-DBB80407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88" y="4883089"/>
            <a:ext cx="6774767" cy="1767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21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2FA1-38B3-D880-01CC-57A5F20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using Pandas DataFrame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4686-19AF-D162-7A36-6C266346A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Example data wrangling modifications when importing data from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Customers.csv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Call to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pd.read_csv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en-US" dirty="0"/>
              <a:t> parameterized to parse dates in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DOB</a:t>
            </a:r>
            <a:r>
              <a:rPr lang="en-US" dirty="0"/>
              <a:t> column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Parse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FirstName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LastName</a:t>
            </a:r>
            <a:r>
              <a:rPr lang="en-US" dirty="0"/>
              <a:t> columns together in new column named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Customer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Create new column named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Age</a:t>
            </a:r>
            <a:r>
              <a:rPr lang="en-US" dirty="0"/>
              <a:t> which calculates customer age from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DOB</a:t>
            </a:r>
            <a:r>
              <a:rPr lang="en-US" dirty="0"/>
              <a:t> column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Drop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FirstName</a:t>
            </a:r>
            <a:r>
              <a:rPr lang="en-US" dirty="0"/>
              <a:t> and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LastName</a:t>
            </a:r>
            <a:r>
              <a:rPr lang="en-US" dirty="0"/>
              <a:t> columns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BD4D7-422F-E3E0-8C51-1719D6798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8" t="3608" r="4046" b="64188"/>
          <a:stretch/>
        </p:blipFill>
        <p:spPr>
          <a:xfrm>
            <a:off x="1330960" y="3283860"/>
            <a:ext cx="7426236" cy="1908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B3CF7-7AA5-52F3-F55F-7FFF209AA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66" r="41477"/>
          <a:stretch/>
        </p:blipFill>
        <p:spPr>
          <a:xfrm>
            <a:off x="9093200" y="3283860"/>
            <a:ext cx="2616662" cy="1908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79642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3BF-8232-9CF8-59AD-03B27A3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Histogram of Customer Count by Country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F7E7-5F1B-DD0F-6446-3D66DCA9B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Using Seaborn to create a histogram from data inside Pandas DataFrame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2A321-AB45-8AA9-B2FD-77548985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87" y="1753338"/>
            <a:ext cx="5228830" cy="4952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328393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2454-D3A7-1E0D-BB6C-867F7F8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describe()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9B92-46CE-48D0-B7E0-3CCD7971B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Pandas DataFrame object expose describe() method to analyze data in DataFrame</a:t>
            </a:r>
          </a:p>
          <a:p>
            <a:pPr lvl="1"/>
            <a:r>
              <a:rPr lang="en-US" dirty="0"/>
              <a:t>Imagine you have just loaded a large DataFrame and want to see statistics on the data</a:t>
            </a:r>
          </a:p>
          <a:p>
            <a:pPr lvl="1"/>
            <a:r>
              <a:rPr lang="en-US" dirty="0"/>
              <a:t>You can call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describe()</a:t>
            </a:r>
            <a:r>
              <a:rPr lang="en-US" dirty="0"/>
              <a:t> to see statistics on numeric column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81913-BA11-490A-88D9-F9DB2B74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1" y="2580218"/>
            <a:ext cx="5428629" cy="3627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32C3A-5F2F-6422-AAC4-B8932965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56" y="2580218"/>
            <a:ext cx="4414173" cy="3017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33546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85B1-3CF8-5A4C-9412-F9654890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Products and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D9947-9A57-A7C3-292F-5F7424EB6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Pandas library provides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merge()</a:t>
            </a:r>
            <a:r>
              <a:rPr lang="en-US" dirty="0"/>
              <a:t> function to perform table joins</a:t>
            </a:r>
          </a:p>
          <a:p>
            <a:pPr lvl="1"/>
            <a:r>
              <a:rPr lang="en-US" dirty="0"/>
              <a:t>This example joins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Products</a:t>
            </a:r>
            <a:r>
              <a:rPr lang="en-US" dirty="0"/>
              <a:t> table with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Sales</a:t>
            </a:r>
            <a:r>
              <a:rPr lang="en-US" dirty="0"/>
              <a:t> table using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ProductId</a:t>
            </a:r>
            <a:r>
              <a:rPr lang="en-US" dirty="0"/>
              <a:t> as join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5CCF-060E-585F-9D01-76E69EE7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52" y="2300248"/>
            <a:ext cx="5243235" cy="4354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43941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66D-E3B5-23F1-CC25-6E376618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DC1C-2F37-228D-7482-0151FD904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EDA7D-595B-D071-E777-78FECF19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71" y="2135380"/>
            <a:ext cx="5448772" cy="4031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978042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9C9C-117F-1022-4839-EF3F6117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UI in Fabric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7A19-984A-7877-30E8-7812FE0EF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Discuss UI support</a:t>
            </a:r>
          </a:p>
        </p:txBody>
      </p:sp>
    </p:spTree>
    <p:extLst>
      <p:ext uri="{BB962C8B-B14F-4D97-AF65-F5344CB8AC3E}">
        <p14:creationId xmlns:p14="http://schemas.microsoft.com/office/powerpoint/2010/main" val="26846394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C772-F55B-E5B2-CECA-DBC89DF4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Fabric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0BFE-C0C2-FF62-5783-0CCC27398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993675"/>
          </a:xfrm>
        </p:spPr>
        <p:txBody>
          <a:bodyPr/>
          <a:lstStyle/>
          <a:p>
            <a:r>
              <a:rPr lang="en-US" dirty="0"/>
              <a:t>Notebook provides web interface to write and execute Python code</a:t>
            </a:r>
          </a:p>
          <a:p>
            <a:pPr lvl="1"/>
            <a:r>
              <a:rPr lang="en-US" dirty="0"/>
              <a:t>Fabric Notebooks represent evolution of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iPython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Jupiter Notebooks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/>
              <a:t>Author is able to write and test Python code within interactive user experience</a:t>
            </a:r>
          </a:p>
          <a:p>
            <a:pPr lvl="1"/>
            <a:r>
              <a:rPr lang="en-US" dirty="0"/>
              <a:t>Notebooks support </a:t>
            </a:r>
            <a:r>
              <a:rPr lang="en-US" sz="2000" b="1" dirty="0" err="1">
                <a:solidFill>
                  <a:srgbClr val="8A0000"/>
                </a:solidFill>
              </a:rPr>
              <a:t>PySpark</a:t>
            </a:r>
            <a:r>
              <a:rPr lang="en-US" sz="2000" b="1" dirty="0">
                <a:solidFill>
                  <a:srgbClr val="8A0000"/>
                </a:solidFill>
              </a:rPr>
              <a:t> (Python)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8A0000"/>
                </a:solidFill>
              </a:rPr>
              <a:t>Spark (Scala)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8A0000"/>
                </a:solidFill>
              </a:rPr>
              <a:t>Spark SQL</a:t>
            </a:r>
            <a:r>
              <a:rPr lang="en-US" dirty="0"/>
              <a:t> and </a:t>
            </a:r>
            <a:r>
              <a:rPr lang="en-US" sz="2000" b="1" dirty="0" err="1">
                <a:solidFill>
                  <a:srgbClr val="8A0000"/>
                </a:solidFill>
              </a:rPr>
              <a:t>SparkR</a:t>
            </a:r>
            <a:r>
              <a:rPr lang="en-US" sz="2000" b="1" dirty="0">
                <a:solidFill>
                  <a:srgbClr val="8A0000"/>
                </a:solidFill>
              </a:rPr>
              <a:t> (R)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Notebook mixes [</a:t>
            </a:r>
            <a:r>
              <a:rPr lang="en-US" sz="2000" b="1" dirty="0">
                <a:solidFill>
                  <a:srgbClr val="8A0000"/>
                </a:solidFill>
              </a:rPr>
              <a:t>markdown text</a:t>
            </a:r>
            <a:r>
              <a:rPr lang="en-US" dirty="0"/>
              <a:t>] + [</a:t>
            </a:r>
            <a:r>
              <a:rPr lang="en-US" sz="2000" b="1" dirty="0">
                <a:solidFill>
                  <a:srgbClr val="8A0000"/>
                </a:solidFill>
              </a:rPr>
              <a:t>code</a:t>
            </a:r>
            <a:r>
              <a:rPr lang="en-US" dirty="0"/>
              <a:t>] + [</a:t>
            </a:r>
            <a:r>
              <a:rPr lang="en-US" sz="2000" b="1" dirty="0">
                <a:solidFill>
                  <a:srgbClr val="8A0000"/>
                </a:solidFill>
              </a:rPr>
              <a:t>visualizations</a:t>
            </a:r>
            <a:r>
              <a:rPr lang="en-US" dirty="0"/>
              <a:t>] in single file</a:t>
            </a:r>
          </a:p>
          <a:p>
            <a:pPr lvl="1"/>
            <a:r>
              <a:rPr lang="en-US" dirty="0"/>
              <a:t>Behind the scenes, notebooks are stored as JSON files with </a:t>
            </a:r>
            <a:r>
              <a:rPr lang="en-US" sz="2000" b="1" dirty="0">
                <a:solidFill>
                  <a:srgbClr val="8A0000"/>
                </a:solidFill>
              </a:rPr>
              <a:t>.</a:t>
            </a:r>
            <a:r>
              <a:rPr lang="en-US" sz="2000" b="1" dirty="0" err="1">
                <a:solidFill>
                  <a:srgbClr val="8A0000"/>
                </a:solidFill>
              </a:rPr>
              <a:t>ipynb</a:t>
            </a:r>
            <a:r>
              <a:rPr lang="en-US" dirty="0"/>
              <a:t> extension</a:t>
            </a:r>
          </a:p>
          <a:p>
            <a:pPr marL="395288" lvl="1" indent="0">
              <a:buNone/>
            </a:pPr>
            <a:endParaRPr lang="en-US" dirty="0"/>
          </a:p>
          <a:p>
            <a:r>
              <a:rPr lang="en-US" dirty="0"/>
              <a:t>You create and author notebooks by adding cells</a:t>
            </a:r>
          </a:p>
          <a:p>
            <a:pPr lvl="1"/>
            <a:r>
              <a:rPr lang="en-US" dirty="0"/>
              <a:t>Notebook cells can be added as </a:t>
            </a:r>
            <a:r>
              <a:rPr lang="en-US" sz="2000" b="1" dirty="0">
                <a:solidFill>
                  <a:srgbClr val="8A0000"/>
                </a:solidFill>
              </a:rPr>
              <a:t>code cells</a:t>
            </a:r>
            <a:r>
              <a:rPr lang="en-US" dirty="0"/>
              <a:t> or </a:t>
            </a:r>
            <a:r>
              <a:rPr lang="en-US" sz="2000" b="1" dirty="0">
                <a:solidFill>
                  <a:srgbClr val="8A0000"/>
                </a:solidFill>
              </a:rPr>
              <a:t>markdown</a:t>
            </a:r>
            <a:r>
              <a:rPr lang="en-US" dirty="0"/>
              <a:t> cells</a:t>
            </a:r>
          </a:p>
          <a:p>
            <a:pPr lvl="1"/>
            <a:r>
              <a:rPr lang="en-US" dirty="0"/>
              <a:t>Notebook created with default language for code cells</a:t>
            </a:r>
          </a:p>
          <a:p>
            <a:pPr lvl="1"/>
            <a:r>
              <a:rPr lang="en-US" dirty="0"/>
              <a:t>Individual code cells can be configured with different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9930F-BFAA-D4B2-D4A5-46EE613F5B14}"/>
              </a:ext>
            </a:extLst>
          </p:cNvPr>
          <p:cNvSpPr/>
          <p:nvPr/>
        </p:nvSpPr>
        <p:spPr bwMode="auto">
          <a:xfrm>
            <a:off x="9994900" y="4229100"/>
            <a:ext cx="2286000" cy="260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74C4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AD4F5-FF84-5144-3D77-AB773A7FADF0}"/>
              </a:ext>
            </a:extLst>
          </p:cNvPr>
          <p:cNvSpPr/>
          <p:nvPr/>
        </p:nvSpPr>
        <p:spPr bwMode="auto">
          <a:xfrm>
            <a:off x="10204148" y="4699000"/>
            <a:ext cx="189895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74C4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markdown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7E6ED-C983-27C2-676D-4CC02C459305}"/>
              </a:ext>
            </a:extLst>
          </p:cNvPr>
          <p:cNvSpPr/>
          <p:nvPr/>
        </p:nvSpPr>
        <p:spPr bwMode="auto">
          <a:xfrm>
            <a:off x="10204148" y="5200650"/>
            <a:ext cx="1898950" cy="381000"/>
          </a:xfrm>
          <a:prstGeom prst="rect">
            <a:avLst/>
          </a:prstGeom>
          <a:solidFill>
            <a:schemeClr val="bg1"/>
          </a:solidFill>
          <a:ln>
            <a:solidFill>
              <a:srgbClr val="074C4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python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69F11-B4CE-1417-FA13-19631E19A4CA}"/>
              </a:ext>
            </a:extLst>
          </p:cNvPr>
          <p:cNvSpPr/>
          <p:nvPr/>
        </p:nvSpPr>
        <p:spPr bwMode="auto">
          <a:xfrm>
            <a:off x="10204148" y="5770319"/>
            <a:ext cx="189895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74C4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markdown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A0F32-CB12-3A6C-6A7A-22189600ABF3}"/>
              </a:ext>
            </a:extLst>
          </p:cNvPr>
          <p:cNvSpPr/>
          <p:nvPr/>
        </p:nvSpPr>
        <p:spPr bwMode="auto">
          <a:xfrm>
            <a:off x="10204148" y="6271969"/>
            <a:ext cx="1898950" cy="381000"/>
          </a:xfrm>
          <a:prstGeom prst="rect">
            <a:avLst/>
          </a:prstGeom>
          <a:solidFill>
            <a:schemeClr val="bg1"/>
          </a:solidFill>
          <a:ln>
            <a:solidFill>
              <a:srgbClr val="074C4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2976878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9D8B-C01C-0F37-3366-C25A4FD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on Pandas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0808-7E52-A064-4156-923CEE4B6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Python for Data Analysis: Data Wrangling with pandas, NumPy, and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Wes McKinney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AA00D1-0BC1-D54F-A527-8722EDBE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41" y="2222501"/>
            <a:ext cx="3248021" cy="42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89178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Fabric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Python Data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Generating Plots and Visualizations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Dataframes with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3951488432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956-A8B0-948B-BE5B-17602341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Fundamentals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77FAE-3C6F-1094-79FE-FB17F2082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What is Apache Spark?</a:t>
            </a:r>
          </a:p>
          <a:p>
            <a:pPr lvl="1"/>
            <a:r>
              <a:rPr lang="en-US" dirty="0"/>
              <a:t>Open source project with over 2,000s contributors created in 2009 </a:t>
            </a:r>
          </a:p>
          <a:p>
            <a:pPr lvl="1"/>
            <a:r>
              <a:rPr lang="en-US" dirty="0"/>
              <a:t>Unified computing engine which enables memory scale-out and parallel processing</a:t>
            </a:r>
          </a:p>
          <a:p>
            <a:pPr lvl="1"/>
            <a:r>
              <a:rPr lang="en-US" dirty="0"/>
              <a:t>Unified computing engine which is storage neutral and supports popular cloud storage formats</a:t>
            </a:r>
          </a:p>
          <a:p>
            <a:pPr lvl="1"/>
            <a:r>
              <a:rPr lang="en-US" dirty="0"/>
              <a:t>Developer platform with rich set of libraries for data analysis, machine learning and AI</a:t>
            </a:r>
          </a:p>
          <a:p>
            <a:pPr lvl="1"/>
            <a:r>
              <a:rPr lang="en-US" dirty="0"/>
              <a:t>Developer platform with programming language support for Scala, Java, Python, R and SQL</a:t>
            </a:r>
          </a:p>
          <a:p>
            <a:pPr lvl="1"/>
            <a:r>
              <a:rPr lang="en-US" dirty="0"/>
              <a:t>Rich support for batch processing, stream processing, large-scale SQL, machine learning and AI</a:t>
            </a:r>
          </a:p>
          <a:p>
            <a:pPr lvl="1"/>
            <a:endParaRPr lang="en-US" dirty="0"/>
          </a:p>
        </p:txBody>
      </p:sp>
      <p:pic>
        <p:nvPicPr>
          <p:cNvPr id="2052" name="Picture 4" descr="Spark Eco-system- Spark Architecture - edureka">
            <a:extLst>
              <a:ext uri="{FF2B5EF4-FFF2-40B4-BE49-F238E27FC236}">
                <a16:creationId xmlns:a16="http://schemas.microsoft.com/office/drawing/2014/main" id="{88439403-112B-9573-2A44-C7B3A84C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45" y="4090906"/>
            <a:ext cx="3311055" cy="25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6CC52D72-5AF6-E3FE-2C80-00EB085CB3EF}"/>
              </a:ext>
            </a:extLst>
          </p:cNvPr>
          <p:cNvSpPr/>
          <p:nvPr/>
        </p:nvSpPr>
        <p:spPr bwMode="auto">
          <a:xfrm>
            <a:off x="4457521" y="5357613"/>
            <a:ext cx="2020736" cy="633313"/>
          </a:xfrm>
          <a:prstGeom prst="leftArrow">
            <a:avLst>
              <a:gd name="adj1" fmla="val 64595"/>
              <a:gd name="adj2" fmla="val 788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132329076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637-25D3-0839-FF01-33DDDB0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DataFrame versus Spark DataFrame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312636A-6584-3445-8629-7F4BDAD26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77683"/>
          </a:xfrm>
        </p:spPr>
        <p:txBody>
          <a:bodyPr/>
          <a:lstStyle/>
          <a:p>
            <a:r>
              <a:rPr lang="en-US" dirty="0"/>
              <a:t>Pandas DataFrame must load into memory available on a single node</a:t>
            </a:r>
          </a:p>
          <a:p>
            <a:pPr lvl="1"/>
            <a:r>
              <a:rPr lang="en-US" dirty="0"/>
              <a:t>Pandas DataFrame size limited by memory available on single computer</a:t>
            </a:r>
          </a:p>
          <a:p>
            <a:pPr lvl="1"/>
            <a:r>
              <a:rPr lang="en-US" dirty="0"/>
              <a:t>Calculations on large datasets limited in performance due to sequential processing</a:t>
            </a:r>
          </a:p>
          <a:p>
            <a:r>
              <a:rPr lang="en-US" dirty="0"/>
              <a:t>Spark DataFrame loaded and processed across multiple nodes</a:t>
            </a:r>
          </a:p>
          <a:p>
            <a:pPr lvl="1"/>
            <a:r>
              <a:rPr lang="en-US" dirty="0"/>
              <a:t>Rows from tables split out into multiple partitions</a:t>
            </a:r>
          </a:p>
          <a:p>
            <a:pPr lvl="1"/>
            <a:r>
              <a:rPr lang="en-US" dirty="0"/>
              <a:t>Table with multiple partitions can be loaded across multiple nodes</a:t>
            </a:r>
          </a:p>
          <a:p>
            <a:pPr lvl="1"/>
            <a:r>
              <a:rPr lang="en-US" dirty="0"/>
              <a:t>Key value proposition of Spark is scale-out strategy to load and process large DataFrames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592764D-227B-2B95-5CCE-1929F454476F}"/>
              </a:ext>
            </a:extLst>
          </p:cNvPr>
          <p:cNvGrpSpPr/>
          <p:nvPr/>
        </p:nvGrpSpPr>
        <p:grpSpPr>
          <a:xfrm>
            <a:off x="3802303" y="4233362"/>
            <a:ext cx="5441408" cy="2570663"/>
            <a:chOff x="4180112" y="3427905"/>
            <a:chExt cx="5697417" cy="31652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A4C1D2-2B48-3CD7-39DC-3E509CAB2DA1}"/>
                </a:ext>
              </a:extLst>
            </p:cNvPr>
            <p:cNvSpPr/>
            <p:nvPr/>
          </p:nvSpPr>
          <p:spPr bwMode="auto">
            <a:xfrm>
              <a:off x="4180112" y="3427905"/>
              <a:ext cx="5697417" cy="3165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  <a:ea typeface="Segoe UI" pitchFamily="34" charset="0"/>
                  <a:cs typeface="Arial" panose="020B0604020202020204" pitchFamily="34" charset="0"/>
                </a:rPr>
                <a:t>Spark DataFrame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70CA08-64DC-4D5C-AA56-DA34BE586A9B}"/>
                </a:ext>
              </a:extLst>
            </p:cNvPr>
            <p:cNvSpPr/>
            <p:nvPr/>
          </p:nvSpPr>
          <p:spPr bwMode="auto">
            <a:xfrm>
              <a:off x="4429776" y="4645490"/>
              <a:ext cx="1422863" cy="912924"/>
            </a:xfrm>
            <a:prstGeom prst="rect">
              <a:avLst/>
            </a:prstGeom>
            <a:gradFill>
              <a:gsLst>
                <a:gs pos="699">
                  <a:srgbClr val="198375"/>
                </a:gs>
                <a:gs pos="20000">
                  <a:srgbClr val="074C49"/>
                </a:gs>
                <a:gs pos="100000">
                  <a:srgbClr val="177D71"/>
                </a:gs>
                <a:gs pos="80000">
                  <a:srgbClr val="09524D"/>
                </a:gs>
              </a:gsLst>
              <a:lin ang="5400000" scaled="1"/>
            </a:gradFill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Arial" panose="020B0604020202020204" pitchFamily="34" charset="0"/>
                </a:rPr>
                <a:t>Master Node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74EDB1-C4EF-CDEF-600A-4D439F39CDAC}"/>
                </a:ext>
              </a:extLst>
            </p:cNvPr>
            <p:cNvSpPr/>
            <p:nvPr/>
          </p:nvSpPr>
          <p:spPr bwMode="auto">
            <a:xfrm>
              <a:off x="4537180" y="5020450"/>
              <a:ext cx="1136184" cy="35299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Driver Program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ECD4D7-E34A-253F-18B8-C151904AFF5E}"/>
                </a:ext>
              </a:extLst>
            </p:cNvPr>
            <p:cNvSpPr/>
            <p:nvPr/>
          </p:nvSpPr>
          <p:spPr bwMode="auto">
            <a:xfrm>
              <a:off x="6762540" y="3818041"/>
              <a:ext cx="873749" cy="259951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Cluster Manager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777BD85-399F-489D-9421-C58A0BA2126D}"/>
                </a:ext>
              </a:extLst>
            </p:cNvPr>
            <p:cNvCxnSpPr>
              <a:cxnSpLocks/>
            </p:cNvCxnSpPr>
            <p:nvPr/>
          </p:nvCxnSpPr>
          <p:spPr>
            <a:xfrm>
              <a:off x="7700025" y="4283288"/>
              <a:ext cx="6249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96DD09-59F1-F29B-8F1F-49E1A0BBD65D}"/>
                </a:ext>
              </a:extLst>
            </p:cNvPr>
            <p:cNvCxnSpPr>
              <a:cxnSpLocks/>
            </p:cNvCxnSpPr>
            <p:nvPr/>
          </p:nvCxnSpPr>
          <p:spPr>
            <a:xfrm>
              <a:off x="5976074" y="4991986"/>
              <a:ext cx="6249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2C6D56-5D95-C31A-5AC9-A68350709D2B}"/>
                </a:ext>
              </a:extLst>
            </p:cNvPr>
            <p:cNvCxnSpPr>
              <a:cxnSpLocks/>
            </p:cNvCxnSpPr>
            <p:nvPr/>
          </p:nvCxnSpPr>
          <p:spPr>
            <a:xfrm>
              <a:off x="5947612" y="5243789"/>
              <a:ext cx="6249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DAE865-3993-6050-CABA-5AE006174647}"/>
                </a:ext>
              </a:extLst>
            </p:cNvPr>
            <p:cNvGrpSpPr/>
            <p:nvPr/>
          </p:nvGrpSpPr>
          <p:grpSpPr>
            <a:xfrm>
              <a:off x="8359716" y="3814408"/>
              <a:ext cx="1388547" cy="740870"/>
              <a:chOff x="8325616" y="3362451"/>
              <a:chExt cx="1701477" cy="90783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6872C5F-7044-EDC8-7F83-E15A1F1EC13C}"/>
                  </a:ext>
                </a:extLst>
              </p:cNvPr>
              <p:cNvSpPr/>
              <p:nvPr/>
            </p:nvSpPr>
            <p:spPr bwMode="auto">
              <a:xfrm>
                <a:off x="8325616" y="3362451"/>
                <a:ext cx="1701477" cy="907836"/>
              </a:xfrm>
              <a:prstGeom prst="rect">
                <a:avLst/>
              </a:prstGeom>
              <a:solidFill>
                <a:srgbClr val="16786C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latin typeface="+mj-lt"/>
                    <a:ea typeface="Segoe UI" pitchFamily="34" charset="0"/>
                    <a:cs typeface="Arial" panose="020B0604020202020204" pitchFamily="34" charset="0"/>
                  </a:rPr>
                  <a:t>Worker Node 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A8C3851-30E7-C752-7C16-8136BA3B8BBB}"/>
                  </a:ext>
                </a:extLst>
              </p:cNvPr>
              <p:cNvSpPr/>
              <p:nvPr/>
            </p:nvSpPr>
            <p:spPr bwMode="auto">
              <a:xfrm>
                <a:off x="8444421" y="3575411"/>
                <a:ext cx="1471892" cy="6322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rgbClr val="8A0000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Executor</a:t>
                </a:r>
                <a:endPara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59B635-4ABE-F879-115D-26A77A1BBF2F}"/>
                  </a:ext>
                </a:extLst>
              </p:cNvPr>
              <p:cNvSpPr/>
              <p:nvPr/>
            </p:nvSpPr>
            <p:spPr bwMode="auto">
              <a:xfrm>
                <a:off x="8521097" y="3768655"/>
                <a:ext cx="1317297" cy="3770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8288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Partition 1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6974084-CE4A-06F6-9C8C-3B7A61FF05C5}"/>
                  </a:ext>
                </a:extLst>
              </p:cNvPr>
              <p:cNvGrpSpPr/>
              <p:nvPr/>
            </p:nvGrpSpPr>
            <p:grpSpPr>
              <a:xfrm>
                <a:off x="8573905" y="3908186"/>
                <a:ext cx="1204903" cy="200884"/>
                <a:chOff x="8578489" y="3917354"/>
                <a:chExt cx="864829" cy="22955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1A97F30-9B19-1DF7-2336-01036FE09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3917354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87FBC9C-1258-618C-4D1E-3F9E41C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3962242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6BFB28B-A181-3FB4-2319-2F5BCF150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07130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C6FB9F6-678B-FE57-95D5-0097C6DAD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52018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9D69ABC-6DA0-3EA4-8A4B-02A3B94EE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96906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A17FD73-AD04-DE0F-F2B4-046AFC050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141793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02AB67-DF12-E416-BE98-2A1DCDC72CB0}"/>
                </a:ext>
              </a:extLst>
            </p:cNvPr>
            <p:cNvCxnSpPr>
              <a:cxnSpLocks/>
            </p:cNvCxnSpPr>
            <p:nvPr/>
          </p:nvCxnSpPr>
          <p:spPr>
            <a:xfrm>
              <a:off x="7701701" y="5139074"/>
              <a:ext cx="6249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A3C991-B6F8-5DE2-3AD1-E0C06D433C4C}"/>
                </a:ext>
              </a:extLst>
            </p:cNvPr>
            <p:cNvGrpSpPr/>
            <p:nvPr/>
          </p:nvGrpSpPr>
          <p:grpSpPr>
            <a:xfrm>
              <a:off x="8361392" y="4670194"/>
              <a:ext cx="1388547" cy="740870"/>
              <a:chOff x="8325616" y="3362451"/>
              <a:chExt cx="1701477" cy="90783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4D50D70-4BB9-CDD2-C865-D9D445932E1F}"/>
                  </a:ext>
                </a:extLst>
              </p:cNvPr>
              <p:cNvSpPr/>
              <p:nvPr/>
            </p:nvSpPr>
            <p:spPr bwMode="auto">
              <a:xfrm>
                <a:off x="8325616" y="3362451"/>
                <a:ext cx="1701477" cy="907836"/>
              </a:xfrm>
              <a:prstGeom prst="rect">
                <a:avLst/>
              </a:prstGeom>
              <a:solidFill>
                <a:srgbClr val="16786C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latin typeface="+mj-lt"/>
                    <a:ea typeface="Segoe UI" pitchFamily="34" charset="0"/>
                    <a:cs typeface="Arial" panose="020B0604020202020204" pitchFamily="34" charset="0"/>
                  </a:rPr>
                  <a:t>Worker Node 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930233-6000-FC9A-84C3-5F1EF73D8953}"/>
                  </a:ext>
                </a:extLst>
              </p:cNvPr>
              <p:cNvSpPr/>
              <p:nvPr/>
            </p:nvSpPr>
            <p:spPr bwMode="auto">
              <a:xfrm>
                <a:off x="8444421" y="3575411"/>
                <a:ext cx="1471892" cy="6322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rgbClr val="8A0000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Executor</a:t>
                </a:r>
                <a:endPara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FD1683-C389-AF28-406C-C0053031349A}"/>
                  </a:ext>
                </a:extLst>
              </p:cNvPr>
              <p:cNvSpPr/>
              <p:nvPr/>
            </p:nvSpPr>
            <p:spPr bwMode="auto">
              <a:xfrm>
                <a:off x="8521097" y="3768655"/>
                <a:ext cx="1317297" cy="3770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8288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Partition 2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98B361B-E80A-307E-877C-E18BF81A229B}"/>
                  </a:ext>
                </a:extLst>
              </p:cNvPr>
              <p:cNvGrpSpPr/>
              <p:nvPr/>
            </p:nvGrpSpPr>
            <p:grpSpPr>
              <a:xfrm>
                <a:off x="8573905" y="3908186"/>
                <a:ext cx="1204903" cy="200884"/>
                <a:chOff x="8578489" y="3917354"/>
                <a:chExt cx="864829" cy="229552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284F004-7046-CC87-D44B-6A095255A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3917354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559DBBA-38AB-F2F0-FA9A-273A15243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3962242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E247B7B-C992-C02C-CFDD-27510ACDB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07130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9940193-2BB6-43AF-D1AA-C2312FA4E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52018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4517839-FBD8-2BFC-3A64-2F9ED3C8D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96906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646E350-7184-C242-E00E-A4C08D112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141793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92FDAE4-1E7A-09B9-FE9C-DE87B6E0B5F4}"/>
                </a:ext>
              </a:extLst>
            </p:cNvPr>
            <p:cNvCxnSpPr>
              <a:cxnSpLocks/>
            </p:cNvCxnSpPr>
            <p:nvPr/>
          </p:nvCxnSpPr>
          <p:spPr>
            <a:xfrm>
              <a:off x="7701701" y="6145581"/>
              <a:ext cx="6249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C3D13D-640B-74DE-96CD-4B3D1F0BE302}"/>
                </a:ext>
              </a:extLst>
            </p:cNvPr>
            <p:cNvGrpSpPr/>
            <p:nvPr/>
          </p:nvGrpSpPr>
          <p:grpSpPr>
            <a:xfrm>
              <a:off x="8373114" y="5676701"/>
              <a:ext cx="1388547" cy="740870"/>
              <a:chOff x="8325616" y="3362451"/>
              <a:chExt cx="1701477" cy="90783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243D13E-FF0D-D0D6-E31F-8CB2BFDC278B}"/>
                  </a:ext>
                </a:extLst>
              </p:cNvPr>
              <p:cNvSpPr/>
              <p:nvPr/>
            </p:nvSpPr>
            <p:spPr bwMode="auto">
              <a:xfrm>
                <a:off x="8325616" y="3362451"/>
                <a:ext cx="1701477" cy="907836"/>
              </a:xfrm>
              <a:prstGeom prst="rect">
                <a:avLst/>
              </a:prstGeom>
              <a:solidFill>
                <a:srgbClr val="16786C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latin typeface="+mj-lt"/>
                    <a:ea typeface="Segoe UI" pitchFamily="34" charset="0"/>
                    <a:cs typeface="Arial" panose="020B0604020202020204" pitchFamily="34" charset="0"/>
                  </a:rPr>
                  <a:t>Worker Node 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65F13D-727C-751F-6968-D0CCDA27A60D}"/>
                  </a:ext>
                </a:extLst>
              </p:cNvPr>
              <p:cNvSpPr/>
              <p:nvPr/>
            </p:nvSpPr>
            <p:spPr bwMode="auto">
              <a:xfrm>
                <a:off x="8444421" y="3575411"/>
                <a:ext cx="1471892" cy="6322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rgbClr val="8A0000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Executor</a:t>
                </a:r>
                <a:endPara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2CB9922-85AA-DF7E-576A-598A0D5A37E4}"/>
                  </a:ext>
                </a:extLst>
              </p:cNvPr>
              <p:cNvSpPr/>
              <p:nvPr/>
            </p:nvSpPr>
            <p:spPr bwMode="auto">
              <a:xfrm>
                <a:off x="8521097" y="3768655"/>
                <a:ext cx="1317297" cy="3770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8288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Partition N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950C491-CA3C-EC69-2E48-B8EC5EEBE9F3}"/>
                  </a:ext>
                </a:extLst>
              </p:cNvPr>
              <p:cNvGrpSpPr/>
              <p:nvPr/>
            </p:nvGrpSpPr>
            <p:grpSpPr>
              <a:xfrm>
                <a:off x="8573905" y="3908186"/>
                <a:ext cx="1204903" cy="200884"/>
                <a:chOff x="8578489" y="3917354"/>
                <a:chExt cx="864829" cy="229552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D25367-4435-D21B-3CAD-ABD7D3DD5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3917354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34B774-66EE-19B0-A539-DC0FEE731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3962242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876DA3B-A134-BCBB-5D6B-4FF215861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07130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8471B54-4B81-EBBE-1EA2-18EF8171F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52018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04D7E11-8E3D-38DA-BD96-8ADFAFF38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096906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7AD819C-1DCB-E41A-1364-289F5C9C0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8489" y="4141793"/>
                  <a:ext cx="864829" cy="51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6A208F1-E0A0-9873-F980-7B9CED1674ED}"/>
              </a:ext>
            </a:extLst>
          </p:cNvPr>
          <p:cNvSpPr/>
          <p:nvPr/>
        </p:nvSpPr>
        <p:spPr bwMode="auto">
          <a:xfrm>
            <a:off x="1274337" y="4233362"/>
            <a:ext cx="1861250" cy="1903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+mj-lt"/>
                <a:ea typeface="Segoe UI" pitchFamily="34" charset="0"/>
                <a:cs typeface="Arial" panose="020B0604020202020204" pitchFamily="34" charset="0"/>
              </a:rPr>
              <a:t>Pandas DataFrame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CFC245-015B-E5A2-EC2F-057BE08C12D8}"/>
              </a:ext>
            </a:extLst>
          </p:cNvPr>
          <p:cNvSpPr/>
          <p:nvPr/>
        </p:nvSpPr>
        <p:spPr bwMode="auto">
          <a:xfrm>
            <a:off x="1450260" y="4617276"/>
            <a:ext cx="1520028" cy="1391268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Arial" panose="020B0604020202020204" pitchFamily="34" charset="0"/>
              </a:rPr>
              <a:t>Single Node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B46819-89B2-BD16-D727-35748CA1AF7F}"/>
              </a:ext>
            </a:extLst>
          </p:cNvPr>
          <p:cNvSpPr/>
          <p:nvPr/>
        </p:nvSpPr>
        <p:spPr bwMode="auto">
          <a:xfrm>
            <a:off x="1588397" y="4955633"/>
            <a:ext cx="1217462" cy="91776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576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Arial" panose="020B0604020202020204" pitchFamily="34" charset="0"/>
              </a:rPr>
              <a:t>Driver Program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789F73-270B-AC25-9395-3574EB920435}"/>
              </a:ext>
            </a:extLst>
          </p:cNvPr>
          <p:cNvSpPr/>
          <p:nvPr/>
        </p:nvSpPr>
        <p:spPr bwMode="auto">
          <a:xfrm>
            <a:off x="1675512" y="5162944"/>
            <a:ext cx="1026719" cy="634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DataFrame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B09216-DB41-BC2D-3E88-23BF991C8A67}"/>
              </a:ext>
            </a:extLst>
          </p:cNvPr>
          <p:cNvCxnSpPr>
            <a:cxnSpLocks/>
          </p:cNvCxnSpPr>
          <p:nvPr/>
        </p:nvCxnSpPr>
        <p:spPr>
          <a:xfrm>
            <a:off x="1717781" y="5276414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865041-3D08-2D98-50B2-CF376F359E14}"/>
              </a:ext>
            </a:extLst>
          </p:cNvPr>
          <p:cNvCxnSpPr>
            <a:cxnSpLocks/>
          </p:cNvCxnSpPr>
          <p:nvPr/>
        </p:nvCxnSpPr>
        <p:spPr>
          <a:xfrm>
            <a:off x="1717781" y="5303065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0EC2E10-E1AF-4960-8DC4-2FFA9929F0F4}"/>
              </a:ext>
            </a:extLst>
          </p:cNvPr>
          <p:cNvCxnSpPr>
            <a:cxnSpLocks/>
          </p:cNvCxnSpPr>
          <p:nvPr/>
        </p:nvCxnSpPr>
        <p:spPr>
          <a:xfrm>
            <a:off x="1717781" y="5329716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E1D78B-E4E2-420A-3B07-E95670051DB2}"/>
              </a:ext>
            </a:extLst>
          </p:cNvPr>
          <p:cNvCxnSpPr>
            <a:cxnSpLocks/>
          </p:cNvCxnSpPr>
          <p:nvPr/>
        </p:nvCxnSpPr>
        <p:spPr>
          <a:xfrm>
            <a:off x="1717781" y="5356367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4A82B-F5BC-07E1-8FCF-5CEF44E5540C}"/>
              </a:ext>
            </a:extLst>
          </p:cNvPr>
          <p:cNvCxnSpPr>
            <a:cxnSpLocks/>
          </p:cNvCxnSpPr>
          <p:nvPr/>
        </p:nvCxnSpPr>
        <p:spPr>
          <a:xfrm>
            <a:off x="1717781" y="5383018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4850B9-17F0-9494-B31A-4FE02354E5E1}"/>
              </a:ext>
            </a:extLst>
          </p:cNvPr>
          <p:cNvCxnSpPr>
            <a:cxnSpLocks/>
          </p:cNvCxnSpPr>
          <p:nvPr/>
        </p:nvCxnSpPr>
        <p:spPr>
          <a:xfrm>
            <a:off x="1717781" y="5409669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B728C7-3501-9C8C-58E6-99996E77DFD2}"/>
              </a:ext>
            </a:extLst>
          </p:cNvPr>
          <p:cNvCxnSpPr>
            <a:cxnSpLocks/>
          </p:cNvCxnSpPr>
          <p:nvPr/>
        </p:nvCxnSpPr>
        <p:spPr>
          <a:xfrm>
            <a:off x="1717781" y="5436320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96BB63-84A3-74BE-154E-78ABD0FBF051}"/>
              </a:ext>
            </a:extLst>
          </p:cNvPr>
          <p:cNvCxnSpPr>
            <a:cxnSpLocks/>
          </p:cNvCxnSpPr>
          <p:nvPr/>
        </p:nvCxnSpPr>
        <p:spPr>
          <a:xfrm>
            <a:off x="1717781" y="5462971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7EB703F-93CE-392E-A2B1-09B2E5B33624}"/>
              </a:ext>
            </a:extLst>
          </p:cNvPr>
          <p:cNvCxnSpPr>
            <a:cxnSpLocks/>
          </p:cNvCxnSpPr>
          <p:nvPr/>
        </p:nvCxnSpPr>
        <p:spPr>
          <a:xfrm>
            <a:off x="1717781" y="5489622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07BEA8-B71B-6D88-9C9E-C880CD9F26F9}"/>
              </a:ext>
            </a:extLst>
          </p:cNvPr>
          <p:cNvCxnSpPr>
            <a:cxnSpLocks/>
          </p:cNvCxnSpPr>
          <p:nvPr/>
        </p:nvCxnSpPr>
        <p:spPr>
          <a:xfrm>
            <a:off x="1717781" y="5516273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AE3EDF-5DBA-617C-F456-C26A3561C8AA}"/>
              </a:ext>
            </a:extLst>
          </p:cNvPr>
          <p:cNvCxnSpPr>
            <a:cxnSpLocks/>
          </p:cNvCxnSpPr>
          <p:nvPr/>
        </p:nvCxnSpPr>
        <p:spPr>
          <a:xfrm>
            <a:off x="1717781" y="5542924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770512-70DA-F58E-9B3C-9DF428AF6848}"/>
              </a:ext>
            </a:extLst>
          </p:cNvPr>
          <p:cNvCxnSpPr>
            <a:cxnSpLocks/>
          </p:cNvCxnSpPr>
          <p:nvPr/>
        </p:nvCxnSpPr>
        <p:spPr>
          <a:xfrm>
            <a:off x="1717781" y="5569575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B603EF6-0F61-EA1B-576F-7887F24F7165}"/>
              </a:ext>
            </a:extLst>
          </p:cNvPr>
          <p:cNvCxnSpPr>
            <a:cxnSpLocks/>
          </p:cNvCxnSpPr>
          <p:nvPr/>
        </p:nvCxnSpPr>
        <p:spPr>
          <a:xfrm>
            <a:off x="1717781" y="5596226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73C357-BF45-0714-5B37-3C5D64CF642C}"/>
              </a:ext>
            </a:extLst>
          </p:cNvPr>
          <p:cNvCxnSpPr>
            <a:cxnSpLocks/>
          </p:cNvCxnSpPr>
          <p:nvPr/>
        </p:nvCxnSpPr>
        <p:spPr>
          <a:xfrm>
            <a:off x="1717781" y="5622877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1EE8A4D-29E3-C877-BCD1-9719ECED0747}"/>
              </a:ext>
            </a:extLst>
          </p:cNvPr>
          <p:cNvCxnSpPr>
            <a:cxnSpLocks/>
          </p:cNvCxnSpPr>
          <p:nvPr/>
        </p:nvCxnSpPr>
        <p:spPr>
          <a:xfrm>
            <a:off x="1717781" y="5649528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C6E937-9B3F-14CD-81DD-E82556A8B4BE}"/>
              </a:ext>
            </a:extLst>
          </p:cNvPr>
          <p:cNvCxnSpPr>
            <a:cxnSpLocks/>
          </p:cNvCxnSpPr>
          <p:nvPr/>
        </p:nvCxnSpPr>
        <p:spPr>
          <a:xfrm>
            <a:off x="1717781" y="5676179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D3C49D-E583-DFAA-184B-06C975B794B2}"/>
              </a:ext>
            </a:extLst>
          </p:cNvPr>
          <p:cNvCxnSpPr>
            <a:cxnSpLocks/>
          </p:cNvCxnSpPr>
          <p:nvPr/>
        </p:nvCxnSpPr>
        <p:spPr>
          <a:xfrm>
            <a:off x="1717781" y="5702830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E276BC-5251-2CC0-AEB0-97E35185232D}"/>
              </a:ext>
            </a:extLst>
          </p:cNvPr>
          <p:cNvCxnSpPr>
            <a:cxnSpLocks/>
          </p:cNvCxnSpPr>
          <p:nvPr/>
        </p:nvCxnSpPr>
        <p:spPr>
          <a:xfrm>
            <a:off x="1717781" y="5729476"/>
            <a:ext cx="939118" cy="29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91895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3C3C-140B-8031-4444-C3C70C5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Understanding Lazy Evaluation, Transformations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62BB-B813-8781-2794-275E753BA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01287"/>
          </a:xfrm>
        </p:spPr>
        <p:txBody>
          <a:bodyPr/>
          <a:lstStyle/>
          <a:p>
            <a:r>
              <a:rPr lang="en-US" dirty="0"/>
              <a:t>DataFrame manipulation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Partitions</a:t>
            </a:r>
            <a:r>
              <a:rPr lang="en-US" dirty="0"/>
              <a:t> are used to divide number of rows and distribute them across nodes</a:t>
            </a:r>
          </a:p>
          <a:p>
            <a:pPr lvl="1"/>
            <a:r>
              <a:rPr lang="en-US" dirty="0"/>
              <a:t>Spark data structures are immutable =&gt; modifying dataset means creating copy with changes</a:t>
            </a:r>
          </a:p>
          <a:p>
            <a:pPr lvl="1"/>
            <a:r>
              <a:rPr lang="en-US" dirty="0"/>
              <a:t>Spark scaling strategy based upon concept of </a:t>
            </a:r>
            <a:r>
              <a:rPr lang="en-US" sz="1800" b="1" dirty="0">
                <a:solidFill>
                  <a:srgbClr val="8A0000"/>
                </a:solidFill>
              </a:rPr>
              <a:t>lazy evaluation</a:t>
            </a:r>
            <a:r>
              <a:rPr lang="en-US" dirty="0"/>
              <a:t> – don't do any work until required</a:t>
            </a:r>
          </a:p>
          <a:p>
            <a:pPr lvl="1"/>
            <a:r>
              <a:rPr lang="en-US" dirty="0"/>
              <a:t>Spark API provides </a:t>
            </a:r>
            <a:r>
              <a:rPr lang="en-US" sz="1800" b="1" dirty="0">
                <a:solidFill>
                  <a:srgbClr val="8A0000"/>
                </a:solidFill>
              </a:rPr>
              <a:t>transformations</a:t>
            </a:r>
            <a:r>
              <a:rPr lang="en-US" dirty="0"/>
              <a:t> which can be delayed and recorded into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work plan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/>
              <a:t>Work plan is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computation graph</a:t>
            </a:r>
            <a:r>
              <a:rPr lang="en-US" dirty="0"/>
              <a:t> which is tuned using cost-based optimization</a:t>
            </a:r>
          </a:p>
          <a:p>
            <a:pPr lvl="1"/>
            <a:r>
              <a:rPr lang="en-US" dirty="0"/>
              <a:t>Spark API provides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actions</a:t>
            </a:r>
            <a:r>
              <a:rPr lang="en-US" dirty="0"/>
              <a:t> which trigger the execution of all pending transformations	</a:t>
            </a:r>
          </a:p>
          <a:p>
            <a:pPr lvl="1"/>
            <a:endParaRPr lang="en-US" dirty="0"/>
          </a:p>
          <a:p>
            <a:r>
              <a:rPr lang="en-US" dirty="0"/>
              <a:t>Cluster Manager builds execution plan when diving jobs into tasks</a:t>
            </a:r>
          </a:p>
          <a:p>
            <a:pPr lvl="1"/>
            <a:r>
              <a:rPr lang="en-US" dirty="0"/>
              <a:t>Plan is optimized to use lazy evaluation</a:t>
            </a:r>
          </a:p>
          <a:p>
            <a:pPr lvl="1"/>
            <a:r>
              <a:rPr lang="en-US" dirty="0"/>
              <a:t>Think of this as similar to query folding in Power Query with M language</a:t>
            </a:r>
          </a:p>
          <a:p>
            <a:pPr lvl="1"/>
            <a:r>
              <a:rPr lang="en-US" dirty="0"/>
              <a:t>Provides fault tolerance  - task sent to failing node can be reassigned to another nodes</a:t>
            </a:r>
          </a:p>
        </p:txBody>
      </p:sp>
    </p:spTree>
    <p:extLst>
      <p:ext uri="{BB962C8B-B14F-4D97-AF65-F5344CB8AC3E}">
        <p14:creationId xmlns:p14="http://schemas.microsoft.com/office/powerpoint/2010/main" val="2743517625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637-25D3-0839-FF01-33DDDB0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Cluster Computing Enables Parallel Processing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312636A-6584-3445-8629-7F4BDAD26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Spark scales by distributing processing tasks across multiple worker nodes</a:t>
            </a:r>
          </a:p>
          <a:p>
            <a:pPr lvl="1"/>
            <a:r>
              <a:rPr lang="en-US" dirty="0"/>
              <a:t>Spark uses cluster manager to create work plan and split out jobs out into individual tasks</a:t>
            </a:r>
          </a:p>
          <a:p>
            <a:pPr lvl="1"/>
            <a:r>
              <a:rPr lang="en-US" dirty="0"/>
              <a:t>Cluster manager delegates task execution to executor processes running on worker nodes</a:t>
            </a:r>
          </a:p>
          <a:p>
            <a:pPr lvl="1"/>
            <a:r>
              <a:rPr lang="en-US" dirty="0"/>
              <a:t>Cluster manager can aggregate results from worker nodes and return them to driver program</a:t>
            </a:r>
          </a:p>
          <a:p>
            <a:pPr lvl="1"/>
            <a:r>
              <a:rPr lang="en-US" dirty="0"/>
              <a:t>Spark provides fault tolerance as task sent to failing node can be reassigned to another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4C1D2-2B48-3CD7-39DC-3E509CAB2DA1}"/>
              </a:ext>
            </a:extLst>
          </p:cNvPr>
          <p:cNvSpPr/>
          <p:nvPr/>
        </p:nvSpPr>
        <p:spPr bwMode="auto">
          <a:xfrm>
            <a:off x="1320801" y="3233864"/>
            <a:ext cx="9347199" cy="3651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0CA08-64DC-4D5C-AA56-DA34BE586A9B}"/>
              </a:ext>
            </a:extLst>
          </p:cNvPr>
          <p:cNvSpPr/>
          <p:nvPr/>
        </p:nvSpPr>
        <p:spPr bwMode="auto">
          <a:xfrm>
            <a:off x="3403019" y="4373632"/>
            <a:ext cx="1967412" cy="1401214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4EDB1-C4EF-CDEF-600A-4D439F39CDAC}"/>
              </a:ext>
            </a:extLst>
          </p:cNvPr>
          <p:cNvSpPr/>
          <p:nvPr/>
        </p:nvSpPr>
        <p:spPr bwMode="auto">
          <a:xfrm>
            <a:off x="3581390" y="4746445"/>
            <a:ext cx="1610133" cy="81829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Driver Program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27B5AC-94AA-EC75-4369-124D45BE26E1}"/>
              </a:ext>
            </a:extLst>
          </p:cNvPr>
          <p:cNvSpPr/>
          <p:nvPr/>
        </p:nvSpPr>
        <p:spPr bwMode="auto">
          <a:xfrm>
            <a:off x="3665857" y="5059612"/>
            <a:ext cx="1411821" cy="3783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Spark Context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DF2E6-7FCE-CCDF-7AB3-AFE3A43186C1}"/>
              </a:ext>
            </a:extLst>
          </p:cNvPr>
          <p:cNvSpPr/>
          <p:nvPr/>
        </p:nvSpPr>
        <p:spPr bwMode="auto">
          <a:xfrm>
            <a:off x="1701175" y="4918376"/>
            <a:ext cx="1490204" cy="650086"/>
          </a:xfrm>
          <a:prstGeom prst="rect">
            <a:avLst/>
          </a:prstGeom>
          <a:solidFill>
            <a:srgbClr val="074C49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CD03B-8153-F1F2-D753-F99F16DD3F7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91379" y="5238770"/>
            <a:ext cx="643494" cy="464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CD4D7-E34A-253F-18B8-C151904AFF5E}"/>
              </a:ext>
            </a:extLst>
          </p:cNvPr>
          <p:cNvSpPr/>
          <p:nvPr/>
        </p:nvSpPr>
        <p:spPr bwMode="auto">
          <a:xfrm>
            <a:off x="6117613" y="3353555"/>
            <a:ext cx="1456097" cy="3370850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Cluster Manager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768FBA-E775-9EA4-F977-8AC46AC3CE9F}"/>
              </a:ext>
            </a:extLst>
          </p:cNvPr>
          <p:cNvGrpSpPr/>
          <p:nvPr/>
        </p:nvGrpSpPr>
        <p:grpSpPr>
          <a:xfrm>
            <a:off x="8347124" y="3353555"/>
            <a:ext cx="2185615" cy="989597"/>
            <a:chOff x="8804875" y="2136503"/>
            <a:chExt cx="2340645" cy="1059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872C5F-7044-EDC8-7F83-E15A1F1EC13C}"/>
                </a:ext>
              </a:extLst>
            </p:cNvPr>
            <p:cNvSpPr/>
            <p:nvPr/>
          </p:nvSpPr>
          <p:spPr bwMode="auto">
            <a:xfrm>
              <a:off x="8804875" y="2136503"/>
              <a:ext cx="2340645" cy="1059791"/>
            </a:xfrm>
            <a:prstGeom prst="rect">
              <a:avLst/>
            </a:prstGeom>
            <a:solidFill>
              <a:srgbClr val="16786C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bg2"/>
                  </a:solidFill>
                  <a:latin typeface="+mj-lt"/>
                  <a:ea typeface="Segoe UI" pitchFamily="34" charset="0"/>
                  <a:cs typeface="Arial" panose="020B0604020202020204" pitchFamily="34" charset="0"/>
                </a:rPr>
                <a:t>Worker Node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8C3851-30E7-C752-7C16-8136BA3B8BBB}"/>
                </a:ext>
              </a:extLst>
            </p:cNvPr>
            <p:cNvSpPr/>
            <p:nvPr/>
          </p:nvSpPr>
          <p:spPr bwMode="auto">
            <a:xfrm>
              <a:off x="8909073" y="2374096"/>
              <a:ext cx="2141243" cy="7056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64008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Executor</a:t>
              </a:r>
              <a:endParaRPr lang="en-US" sz="105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B61E47-876F-41C3-2C97-E9CF66C4A5D8}"/>
                </a:ext>
              </a:extLst>
            </p:cNvPr>
            <p:cNvSpPr/>
            <p:nvPr/>
          </p:nvSpPr>
          <p:spPr bwMode="auto">
            <a:xfrm>
              <a:off x="9565436" y="2428873"/>
              <a:ext cx="1427560" cy="142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Memory Cache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127E90-63F1-D50E-C1CF-E6D909F4978F}"/>
                </a:ext>
              </a:extLst>
            </p:cNvPr>
            <p:cNvSpPr/>
            <p:nvPr/>
          </p:nvSpPr>
          <p:spPr bwMode="auto">
            <a:xfrm>
              <a:off x="8969269" y="2626097"/>
              <a:ext cx="2032318" cy="4025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7B83D6-1C9E-7FFF-44DB-62C70F06CB7E}"/>
                </a:ext>
              </a:extLst>
            </p:cNvPr>
            <p:cNvSpPr/>
            <p:nvPr/>
          </p:nvSpPr>
          <p:spPr bwMode="auto">
            <a:xfrm>
              <a:off x="9029262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CB8B45-29F9-C951-3383-1B7234A0B4BA}"/>
                </a:ext>
              </a:extLst>
            </p:cNvPr>
            <p:cNvSpPr/>
            <p:nvPr/>
          </p:nvSpPr>
          <p:spPr bwMode="auto">
            <a:xfrm>
              <a:off x="9576727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87E2A8-E7A3-4CEC-2B4B-D4D7849F30C1}"/>
                </a:ext>
              </a:extLst>
            </p:cNvPr>
            <p:cNvSpPr/>
            <p:nvPr/>
          </p:nvSpPr>
          <p:spPr bwMode="auto">
            <a:xfrm>
              <a:off x="10124192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01BF3B-BA23-067B-38E1-B7CDCA7A421B}"/>
              </a:ext>
            </a:extLst>
          </p:cNvPr>
          <p:cNvGrpSpPr/>
          <p:nvPr/>
        </p:nvGrpSpPr>
        <p:grpSpPr>
          <a:xfrm>
            <a:off x="8356677" y="4461279"/>
            <a:ext cx="2185615" cy="989597"/>
            <a:chOff x="8804875" y="2136503"/>
            <a:chExt cx="2340645" cy="10597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520300-0602-6B05-6924-D9F32C89090F}"/>
                </a:ext>
              </a:extLst>
            </p:cNvPr>
            <p:cNvSpPr/>
            <p:nvPr/>
          </p:nvSpPr>
          <p:spPr bwMode="auto">
            <a:xfrm>
              <a:off x="8804875" y="2136503"/>
              <a:ext cx="2340645" cy="1059791"/>
            </a:xfrm>
            <a:prstGeom prst="rect">
              <a:avLst/>
            </a:prstGeom>
            <a:solidFill>
              <a:srgbClr val="16786C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bg2"/>
                  </a:solidFill>
                  <a:latin typeface="+mj-lt"/>
                  <a:ea typeface="Segoe UI" pitchFamily="34" charset="0"/>
                  <a:cs typeface="Arial" panose="020B0604020202020204" pitchFamily="34" charset="0"/>
                </a:rPr>
                <a:t>Worker Node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2025D3-D8CA-39DB-5393-DD925DE9A812}"/>
                </a:ext>
              </a:extLst>
            </p:cNvPr>
            <p:cNvSpPr/>
            <p:nvPr/>
          </p:nvSpPr>
          <p:spPr bwMode="auto">
            <a:xfrm>
              <a:off x="8909073" y="2374096"/>
              <a:ext cx="2141243" cy="7056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64008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Executor</a:t>
              </a:r>
              <a:endParaRPr lang="en-US" sz="105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BE6680-C295-4A83-9839-3CE750C51D82}"/>
                </a:ext>
              </a:extLst>
            </p:cNvPr>
            <p:cNvSpPr/>
            <p:nvPr/>
          </p:nvSpPr>
          <p:spPr bwMode="auto">
            <a:xfrm>
              <a:off x="9565436" y="2428873"/>
              <a:ext cx="1427560" cy="142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Memory Cache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21AC42-6579-8EF0-83A9-2C8135287AD9}"/>
                </a:ext>
              </a:extLst>
            </p:cNvPr>
            <p:cNvSpPr/>
            <p:nvPr/>
          </p:nvSpPr>
          <p:spPr bwMode="auto">
            <a:xfrm>
              <a:off x="8969269" y="2626097"/>
              <a:ext cx="2032318" cy="4025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 Queue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623134-210E-F63D-B4AE-2E1EE30D473E}"/>
                </a:ext>
              </a:extLst>
            </p:cNvPr>
            <p:cNvSpPr/>
            <p:nvPr/>
          </p:nvSpPr>
          <p:spPr bwMode="auto">
            <a:xfrm>
              <a:off x="9029262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7B2A1E-D37A-DAD9-A638-757A8BB210FC}"/>
                </a:ext>
              </a:extLst>
            </p:cNvPr>
            <p:cNvSpPr/>
            <p:nvPr/>
          </p:nvSpPr>
          <p:spPr bwMode="auto">
            <a:xfrm>
              <a:off x="9576727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073456-B594-F957-4889-E5FDC3702D59}"/>
                </a:ext>
              </a:extLst>
            </p:cNvPr>
            <p:cNvSpPr/>
            <p:nvPr/>
          </p:nvSpPr>
          <p:spPr bwMode="auto">
            <a:xfrm>
              <a:off x="10124192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67FF3C-B682-8A67-6F36-C6DF732C3246}"/>
              </a:ext>
            </a:extLst>
          </p:cNvPr>
          <p:cNvGrpSpPr/>
          <p:nvPr/>
        </p:nvGrpSpPr>
        <p:grpSpPr>
          <a:xfrm>
            <a:off x="8367590" y="5744366"/>
            <a:ext cx="2185615" cy="989597"/>
            <a:chOff x="8804875" y="2136503"/>
            <a:chExt cx="2340645" cy="10597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168E14-AB27-8327-A22E-D50FA61A64BF}"/>
                </a:ext>
              </a:extLst>
            </p:cNvPr>
            <p:cNvSpPr/>
            <p:nvPr/>
          </p:nvSpPr>
          <p:spPr bwMode="auto">
            <a:xfrm>
              <a:off x="8804875" y="2136503"/>
              <a:ext cx="2340645" cy="1059791"/>
            </a:xfrm>
            <a:prstGeom prst="rect">
              <a:avLst/>
            </a:prstGeom>
            <a:solidFill>
              <a:srgbClr val="16786C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bg2"/>
                  </a:solidFill>
                  <a:latin typeface="+mj-lt"/>
                  <a:ea typeface="Segoe UI" pitchFamily="34" charset="0"/>
                  <a:cs typeface="Arial" panose="020B0604020202020204" pitchFamily="34" charset="0"/>
                </a:rPr>
                <a:t>Worker Node 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4938EFD-5522-BE57-C8E2-76596F0229D0}"/>
                </a:ext>
              </a:extLst>
            </p:cNvPr>
            <p:cNvSpPr/>
            <p:nvPr/>
          </p:nvSpPr>
          <p:spPr bwMode="auto">
            <a:xfrm>
              <a:off x="8909073" y="2374096"/>
              <a:ext cx="2141243" cy="7056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64008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Executor</a:t>
              </a:r>
              <a:endParaRPr lang="en-US" sz="105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C67654-B2A1-0482-4D8D-1AB75D39BD1C}"/>
                </a:ext>
              </a:extLst>
            </p:cNvPr>
            <p:cNvSpPr/>
            <p:nvPr/>
          </p:nvSpPr>
          <p:spPr bwMode="auto">
            <a:xfrm>
              <a:off x="9565436" y="2428873"/>
              <a:ext cx="1427560" cy="142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Memory Cache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B645FF-8F0B-EFE2-C757-92EE66F6C10A}"/>
                </a:ext>
              </a:extLst>
            </p:cNvPr>
            <p:cNvSpPr/>
            <p:nvPr/>
          </p:nvSpPr>
          <p:spPr bwMode="auto">
            <a:xfrm>
              <a:off x="8969269" y="2626097"/>
              <a:ext cx="2032318" cy="4025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 Queue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F8EE99-BD7F-7E24-2A7F-26D1BA834CE0}"/>
                </a:ext>
              </a:extLst>
            </p:cNvPr>
            <p:cNvSpPr/>
            <p:nvPr/>
          </p:nvSpPr>
          <p:spPr bwMode="auto">
            <a:xfrm>
              <a:off x="9029262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ECF48-7FDE-EB2B-C7FB-203224AED072}"/>
                </a:ext>
              </a:extLst>
            </p:cNvPr>
            <p:cNvSpPr/>
            <p:nvPr/>
          </p:nvSpPr>
          <p:spPr bwMode="auto">
            <a:xfrm>
              <a:off x="9576727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FD7662D-3344-E546-315B-8FE0AB46E4A4}"/>
                </a:ext>
              </a:extLst>
            </p:cNvPr>
            <p:cNvSpPr/>
            <p:nvPr/>
          </p:nvSpPr>
          <p:spPr bwMode="auto">
            <a:xfrm>
              <a:off x="10124192" y="2810702"/>
              <a:ext cx="492618" cy="167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task3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77BD85-399F-489D-9421-C58A0BA2126D}"/>
              </a:ext>
            </a:extLst>
          </p:cNvPr>
          <p:cNvCxnSpPr>
            <a:cxnSpLocks/>
          </p:cNvCxnSpPr>
          <p:nvPr/>
        </p:nvCxnSpPr>
        <p:spPr>
          <a:xfrm>
            <a:off x="7658159" y="3829695"/>
            <a:ext cx="624982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007C33-543F-ADB4-7EDB-5178F8FA62A5}"/>
              </a:ext>
            </a:extLst>
          </p:cNvPr>
          <p:cNvCxnSpPr>
            <a:cxnSpLocks/>
          </p:cNvCxnSpPr>
          <p:nvPr/>
        </p:nvCxnSpPr>
        <p:spPr>
          <a:xfrm>
            <a:off x="7648672" y="4949169"/>
            <a:ext cx="624982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F8E16D-48A8-9073-2A79-AAA3DF9E0B48}"/>
              </a:ext>
            </a:extLst>
          </p:cNvPr>
          <p:cNvCxnSpPr>
            <a:cxnSpLocks/>
          </p:cNvCxnSpPr>
          <p:nvPr/>
        </p:nvCxnSpPr>
        <p:spPr>
          <a:xfrm>
            <a:off x="7658159" y="6125565"/>
            <a:ext cx="624982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96DD09-59F1-F29B-8F1F-49E1A0BBD65D}"/>
              </a:ext>
            </a:extLst>
          </p:cNvPr>
          <p:cNvCxnSpPr>
            <a:cxnSpLocks/>
          </p:cNvCxnSpPr>
          <p:nvPr/>
        </p:nvCxnSpPr>
        <p:spPr>
          <a:xfrm>
            <a:off x="5466648" y="5047022"/>
            <a:ext cx="624982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C6D56-5D95-C31A-5AC9-A68350709D2B}"/>
              </a:ext>
            </a:extLst>
          </p:cNvPr>
          <p:cNvCxnSpPr>
            <a:cxnSpLocks/>
          </p:cNvCxnSpPr>
          <p:nvPr/>
        </p:nvCxnSpPr>
        <p:spPr>
          <a:xfrm>
            <a:off x="5438186" y="5298825"/>
            <a:ext cx="624982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6492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Programming with Spark Context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D72721-E616-46DC-D37C-CD4CA4DDB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47152"/>
          </a:xfrm>
        </p:spPr>
        <p:txBody>
          <a:bodyPr/>
          <a:lstStyle/>
          <a:p>
            <a:r>
              <a:rPr lang="en-US" dirty="0"/>
              <a:t>Fabric Notebooks provide </a:t>
            </a:r>
            <a:r>
              <a:rPr lang="en-US" sz="2000" b="1" dirty="0">
                <a:solidFill>
                  <a:srgbClr val="8A0000"/>
                </a:solidFill>
              </a:rPr>
              <a:t>spark</a:t>
            </a:r>
            <a:r>
              <a:rPr lang="en-US" dirty="0"/>
              <a:t> object which provides access to Spark context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spark</a:t>
            </a:r>
            <a:r>
              <a:rPr lang="en-US" dirty="0"/>
              <a:t> object provides essential methods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Spark DataFrame object provides 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</a:rPr>
              <a:t>printSchema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/>
              <a:t> to display schema and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  <a:r>
              <a:rPr lang="en-US" dirty="0"/>
              <a:t> to display rows</a:t>
            </a:r>
          </a:p>
          <a:p>
            <a:pPr lvl="1"/>
            <a:r>
              <a:rPr lang="en-US" dirty="0"/>
              <a:t>Consider a simple example of calling </a:t>
            </a:r>
            <a:r>
              <a:rPr lang="en-US" sz="1800" b="1" dirty="0" err="1">
                <a:solidFill>
                  <a:srgbClr val="740000"/>
                </a:solidFill>
              </a:rPr>
              <a:t>spark.range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to create Spark DataFrame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B835-801D-72D5-12AA-B2E9C1608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17"/>
          <a:stretch/>
        </p:blipFill>
        <p:spPr>
          <a:xfrm>
            <a:off x="5571857" y="4985089"/>
            <a:ext cx="3017019" cy="1640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C023F-EB79-9788-20D3-DBC1A95E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43" y="2126281"/>
            <a:ext cx="3414889" cy="1886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B416F-369F-7FB3-438A-E6395321D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4" b="63125"/>
          <a:stretch/>
        </p:blipFill>
        <p:spPr>
          <a:xfrm>
            <a:off x="1347743" y="4985089"/>
            <a:ext cx="3931262" cy="1617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4741247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Spark DataFrame using In-line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0CD1-568E-D402-2144-12E1BEE5C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sz="2000" b="1" dirty="0">
                <a:solidFill>
                  <a:srgbClr val="8A0000"/>
                </a:solidFill>
              </a:rPr>
              <a:t>spark</a:t>
            </a:r>
            <a:r>
              <a:rPr lang="en-US" dirty="0"/>
              <a:t> object provides </a:t>
            </a:r>
            <a:r>
              <a:rPr lang="en-US" sz="2000" b="1" dirty="0" err="1">
                <a:solidFill>
                  <a:srgbClr val="8A0000"/>
                </a:solidFill>
              </a:rPr>
              <a:t>createDataFrame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This example initializes DataFrame using </a:t>
            </a:r>
            <a:r>
              <a:rPr lang="en-US" sz="1800" b="1" dirty="0">
                <a:solidFill>
                  <a:srgbClr val="8A0000"/>
                </a:solidFill>
              </a:rPr>
              <a:t>Row</a:t>
            </a:r>
            <a:r>
              <a:rPr lang="en-US" dirty="0"/>
              <a:t> objects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Row</a:t>
            </a:r>
            <a:r>
              <a:rPr lang="en-US" dirty="0"/>
              <a:t> type must be imported from </a:t>
            </a:r>
            <a:r>
              <a:rPr lang="en-US" sz="1800" b="1" dirty="0" err="1">
                <a:solidFill>
                  <a:srgbClr val="8A0000"/>
                </a:solidFill>
              </a:rPr>
              <a:t>pyspark.sql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43388-D9E5-0AF3-B21F-B4A6D885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80" y="2532738"/>
            <a:ext cx="5037257" cy="3787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48958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Defining Spark DataFrame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3897-4AE7-4652-02C4-F1B8190CE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93072"/>
          </a:xfrm>
        </p:spPr>
        <p:txBody>
          <a:bodyPr/>
          <a:lstStyle/>
          <a:p>
            <a:r>
              <a:rPr lang="en-US" dirty="0"/>
              <a:t>You can pass DataFrame schema definition as string when calling </a:t>
            </a:r>
            <a:r>
              <a:rPr lang="en-US" sz="2000" b="1" dirty="0" err="1">
                <a:solidFill>
                  <a:srgbClr val="740000"/>
                </a:solidFill>
              </a:rPr>
              <a:t>spark.CreateDataFrame</a:t>
            </a:r>
            <a:r>
              <a:rPr lang="en-US" sz="2000" b="1" dirty="0">
                <a:solidFill>
                  <a:srgbClr val="740000"/>
                </a:solidFill>
              </a:rPr>
              <a:t>()</a:t>
            </a:r>
            <a:endParaRPr lang="en-US" b="1" dirty="0">
              <a:solidFill>
                <a:srgbClr val="74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practice is to create schema using </a:t>
            </a:r>
            <a:r>
              <a:rPr lang="en-US" sz="2000" b="1" dirty="0" err="1">
                <a:solidFill>
                  <a:srgbClr val="740000"/>
                </a:solidFill>
              </a:rPr>
              <a:t>StructType</a:t>
            </a:r>
            <a:r>
              <a:rPr lang="en-US" dirty="0"/>
              <a:t> and </a:t>
            </a:r>
            <a:r>
              <a:rPr lang="en-US" sz="2000" b="1" dirty="0" err="1">
                <a:solidFill>
                  <a:srgbClr val="740000"/>
                </a:solidFill>
              </a:rPr>
              <a:t>StructField</a:t>
            </a:r>
            <a:endParaRPr lang="en-US" b="1" dirty="0">
              <a:solidFill>
                <a:srgbClr val="74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6137D-F6A7-49F5-3611-0F35D512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91" y="1667971"/>
            <a:ext cx="5061642" cy="165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D7242-BCA6-978F-3909-707B6997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40" y="4117641"/>
            <a:ext cx="5185097" cy="2707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74216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DataFrames Between Pandas and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E0B7-327A-2E78-DD91-20832A5BC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dirty="0"/>
              <a:t>You can convert back and forth between Pandas DataFrames and Spark DataFrames</a:t>
            </a:r>
          </a:p>
          <a:p>
            <a:pPr lvl="1"/>
            <a:r>
              <a:rPr lang="en-US" dirty="0"/>
              <a:t>Create Spark DataFrame by passing Pandas DataFrame to </a:t>
            </a:r>
            <a:r>
              <a:rPr lang="en-US" sz="1800" b="1" dirty="0" err="1">
                <a:solidFill>
                  <a:srgbClr val="740000"/>
                </a:solidFill>
              </a:rPr>
              <a:t>spark.createDataFrame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endParaRPr lang="en-US" b="1" dirty="0">
              <a:solidFill>
                <a:srgbClr val="74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Spark DataFrame can be converted to Pandas DataFrame by calling </a:t>
            </a:r>
            <a:r>
              <a:rPr lang="en-US" sz="1800" b="1" dirty="0" err="1">
                <a:solidFill>
                  <a:srgbClr val="740000"/>
                </a:solidFill>
              </a:rPr>
              <a:t>toPandas</a:t>
            </a:r>
            <a:r>
              <a:rPr lang="en-US" sz="1800" b="1" dirty="0">
                <a:solidFill>
                  <a:srgbClr val="740000"/>
                </a:solidFill>
              </a:rPr>
              <a:t>()</a:t>
            </a:r>
            <a:r>
              <a:rPr lang="en-US" dirty="0"/>
              <a:t>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BA7D-9DFD-1A9B-7E01-1AC6B0BF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90" y="2076847"/>
            <a:ext cx="3987130" cy="1420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CECE6-3166-0CA9-F57E-385B38F9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90" y="4209744"/>
            <a:ext cx="3272769" cy="1561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72048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2B5-58C8-16B1-AFBD-6D6859E6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Spark Pools and Spark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2D1B-699F-522B-9367-2B2927130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Python code in Fabric Notebook executed in context of Spark pool</a:t>
            </a:r>
          </a:p>
          <a:p>
            <a:pPr lvl="1"/>
            <a:r>
              <a:rPr lang="en-US" dirty="0"/>
              <a:t>Fabric infrastructure manages Spark pools behind the scenes – that's the beauty of a SaaS model</a:t>
            </a:r>
          </a:p>
          <a:p>
            <a:pPr lvl="1"/>
            <a:r>
              <a:rPr lang="en-US" dirty="0"/>
              <a:t>Fabric pre-configures Starter pools to get you up and running quickly</a:t>
            </a:r>
          </a:p>
          <a:p>
            <a:pPr lvl="1"/>
            <a:r>
              <a:rPr lang="en-US" dirty="0"/>
              <a:t>Fabric provides configuration options to scale up and/or scale out with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2090-C22C-A418-10D8-B3FB9CF4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6" y="2911214"/>
            <a:ext cx="4959695" cy="3698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849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C38-B106-18A0-638F-78766B6A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997196"/>
          </a:xfrm>
        </p:spPr>
        <p:txBody>
          <a:bodyPr/>
          <a:lstStyle/>
          <a:p>
            <a:r>
              <a:rPr lang="en-US" dirty="0"/>
              <a:t>Copy CSV Files from GitHub Repository into One Lake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27F5-5444-D3F1-E5E5-E49EACBBD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There are many approaches for copying data files into Lakehouse in OneLake</a:t>
            </a:r>
          </a:p>
          <a:p>
            <a:pPr lvl="1"/>
            <a:r>
              <a:rPr lang="en-US" dirty="0"/>
              <a:t>Using python and Spark provides one of the best options</a:t>
            </a:r>
          </a:p>
          <a:p>
            <a:pPr lvl="1"/>
            <a:r>
              <a:rPr lang="en-US" dirty="0"/>
              <a:t>Python provides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requests</a:t>
            </a:r>
            <a:r>
              <a:rPr lang="en-US" dirty="0"/>
              <a:t> module to execute HTTP request to retrieve CSV files</a:t>
            </a:r>
          </a:p>
          <a:p>
            <a:pPr lvl="1"/>
            <a:r>
              <a:rPr lang="en-US" dirty="0"/>
              <a:t>Fabric Notebook provides 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</a:rPr>
              <a:t>mssparkutils</a:t>
            </a:r>
            <a:r>
              <a:rPr lang="en-US" dirty="0"/>
              <a:t> module to assist writing CSV file to Lakehouse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52A71-8DD3-D6CF-D5EB-47AAA73D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5" y="2904741"/>
            <a:ext cx="7022245" cy="3120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5D975-F0FA-C8FC-5A2E-803894BB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807" y="2904741"/>
            <a:ext cx="3093988" cy="2209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824130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DataFrame from CSV File in Lakehouse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6AAE-BB44-29D8-9E7C-8B772A3E3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ss</a:t>
            </a:r>
          </a:p>
          <a:p>
            <a:pPr lvl="1"/>
            <a:r>
              <a:rPr lang="en-US" dirty="0" err="1"/>
              <a:t>Definie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Use options when calling 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5840A-D8BA-6B9D-B0EB-43FDC72F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45" y="2566218"/>
            <a:ext cx="4555936" cy="3770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788345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15A9-FDAF-3BD9-E97E-50148E5D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with Date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8E3A-76B8-C3E9-C11A-B23016D95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Call out handling of Date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11785-9C71-B76C-E41B-0665CE3A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7" y="2605941"/>
            <a:ext cx="5128704" cy="2720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2B578-CF8C-E04F-9B8F-7B38CED5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2464196"/>
            <a:ext cx="4221846" cy="3711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269849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Sales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9D7F9-B92F-7662-90A3-4BA9DB9E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3" y="1872267"/>
            <a:ext cx="4991533" cy="261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72448-1582-821D-0294-237A142A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1" y="1872267"/>
            <a:ext cx="3612193" cy="3581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3910279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318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39-B272-F0FC-F655-E05A3AB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8293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9D8B-C01C-0F37-3366-C25A4FD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on 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0808-7E52-A064-4156-923CEE4B6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Spark: The Definitive Guide: Big Data Processing Made Simple </a:t>
            </a:r>
          </a:p>
          <a:p>
            <a:pPr lvl="1"/>
            <a:r>
              <a:rPr lang="en-US" dirty="0"/>
              <a:t>Bill Chambers and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endParaRPr lang="en-US" dirty="0"/>
          </a:p>
        </p:txBody>
      </p:sp>
      <p:pic>
        <p:nvPicPr>
          <p:cNvPr id="4" name="Picture 2" descr="Spark: The Definitive Guide: Big Data Processing Made Simple">
            <a:extLst>
              <a:ext uri="{FF2B5EF4-FFF2-40B4-BE49-F238E27FC236}">
                <a16:creationId xmlns:a16="http://schemas.microsoft.com/office/drawing/2014/main" id="{990AA1FC-517A-4259-98CE-9CE633FB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177275"/>
            <a:ext cx="2886604" cy="37908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47396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Fabric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Python Data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Generating Plots and Visualizations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Dataframes with Pandas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2447297184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2B37-CC0F-6EAB-E797-4DE3AAEE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</a:t>
            </a:r>
            <a:r>
              <a:rPr lang="en-US" dirty="0" err="1"/>
              <a:t>Pallete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9DB7C-998F-C523-46DA-750AA827724C}"/>
              </a:ext>
            </a:extLst>
          </p:cNvPr>
          <p:cNvSpPr/>
          <p:nvPr/>
        </p:nvSpPr>
        <p:spPr bwMode="auto">
          <a:xfrm>
            <a:off x="5688351" y="1188366"/>
            <a:ext cx="1042468" cy="73341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17807-23D1-76FE-2A58-7DFA90F7D216}"/>
              </a:ext>
            </a:extLst>
          </p:cNvPr>
          <p:cNvSpPr/>
          <p:nvPr/>
        </p:nvSpPr>
        <p:spPr bwMode="auto">
          <a:xfrm>
            <a:off x="296854" y="1187996"/>
            <a:ext cx="1042468" cy="7334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4EB0D6-9D2E-6639-CAAE-B867EB454BB7}"/>
              </a:ext>
            </a:extLst>
          </p:cNvPr>
          <p:cNvSpPr/>
          <p:nvPr/>
        </p:nvSpPr>
        <p:spPr bwMode="auto">
          <a:xfrm>
            <a:off x="1375488" y="1187996"/>
            <a:ext cx="1042468" cy="7334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A49FEB-74CE-9787-62E0-CD1AE483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993" y="1168527"/>
            <a:ext cx="678239" cy="602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3009E2-19E4-AA26-A9E8-56A12292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996" y="1199009"/>
            <a:ext cx="662997" cy="571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2853FD-9080-1378-F807-5F999ED18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6"/>
          <a:stretch/>
        </p:blipFill>
        <p:spPr>
          <a:xfrm>
            <a:off x="9536598" y="1041474"/>
            <a:ext cx="1120432" cy="8154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D39586-D180-C683-8105-8FB708A5B9B2}"/>
              </a:ext>
            </a:extLst>
          </p:cNvPr>
          <p:cNvSpPr/>
          <p:nvPr/>
        </p:nvSpPr>
        <p:spPr bwMode="auto">
          <a:xfrm>
            <a:off x="2452448" y="1184747"/>
            <a:ext cx="1042468" cy="73341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72D2AE-3FA9-D807-6CA4-2455201BCC5B}"/>
              </a:ext>
            </a:extLst>
          </p:cNvPr>
          <p:cNvSpPr/>
          <p:nvPr/>
        </p:nvSpPr>
        <p:spPr bwMode="auto">
          <a:xfrm>
            <a:off x="3531083" y="1184747"/>
            <a:ext cx="1042468" cy="73341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A178C-5EB4-F1DD-C614-874789799D98}"/>
              </a:ext>
            </a:extLst>
          </p:cNvPr>
          <p:cNvSpPr/>
          <p:nvPr/>
        </p:nvSpPr>
        <p:spPr bwMode="auto">
          <a:xfrm>
            <a:off x="4609717" y="1184747"/>
            <a:ext cx="1042468" cy="733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E3E865-4C33-0A59-32C5-44C88532BAA5}"/>
              </a:ext>
            </a:extLst>
          </p:cNvPr>
          <p:cNvSpPr/>
          <p:nvPr/>
        </p:nvSpPr>
        <p:spPr bwMode="auto">
          <a:xfrm>
            <a:off x="5688351" y="2106293"/>
            <a:ext cx="1042468" cy="73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21EDC-794A-31E1-9459-A00AAE13C84D}"/>
              </a:ext>
            </a:extLst>
          </p:cNvPr>
          <p:cNvSpPr/>
          <p:nvPr/>
        </p:nvSpPr>
        <p:spPr bwMode="auto">
          <a:xfrm>
            <a:off x="296854" y="2105923"/>
            <a:ext cx="1042468" cy="7334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AEB7C9-B02B-F35B-15BC-729FF3B654D8}"/>
              </a:ext>
            </a:extLst>
          </p:cNvPr>
          <p:cNvSpPr/>
          <p:nvPr/>
        </p:nvSpPr>
        <p:spPr bwMode="auto">
          <a:xfrm>
            <a:off x="1375488" y="2105923"/>
            <a:ext cx="1042468" cy="73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2DAAB0-EE79-6497-75BA-98093354AFAD}"/>
              </a:ext>
            </a:extLst>
          </p:cNvPr>
          <p:cNvSpPr/>
          <p:nvPr/>
        </p:nvSpPr>
        <p:spPr bwMode="auto">
          <a:xfrm>
            <a:off x="2452448" y="2102674"/>
            <a:ext cx="1042468" cy="733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87C23-EAED-E9B4-B73A-EBCD970CAF8A}"/>
              </a:ext>
            </a:extLst>
          </p:cNvPr>
          <p:cNvSpPr/>
          <p:nvPr/>
        </p:nvSpPr>
        <p:spPr bwMode="auto">
          <a:xfrm>
            <a:off x="3531083" y="2102674"/>
            <a:ext cx="1042468" cy="73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34562-289F-539B-B83F-0E67184E2943}"/>
              </a:ext>
            </a:extLst>
          </p:cNvPr>
          <p:cNvSpPr/>
          <p:nvPr/>
        </p:nvSpPr>
        <p:spPr bwMode="auto">
          <a:xfrm>
            <a:off x="4609717" y="2102674"/>
            <a:ext cx="1042468" cy="73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051CE-11CE-B24D-1C12-0A10D7F68E05}"/>
              </a:ext>
            </a:extLst>
          </p:cNvPr>
          <p:cNvSpPr/>
          <p:nvPr/>
        </p:nvSpPr>
        <p:spPr bwMode="auto">
          <a:xfrm>
            <a:off x="5688351" y="2872522"/>
            <a:ext cx="1042468" cy="73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4E53B0-0C19-E875-A416-EED392BF5FDB}"/>
              </a:ext>
            </a:extLst>
          </p:cNvPr>
          <p:cNvSpPr/>
          <p:nvPr/>
        </p:nvSpPr>
        <p:spPr bwMode="auto">
          <a:xfrm>
            <a:off x="296854" y="2883163"/>
            <a:ext cx="1042468" cy="733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4407FC-5677-B4DD-9115-3154A132B879}"/>
              </a:ext>
            </a:extLst>
          </p:cNvPr>
          <p:cNvSpPr/>
          <p:nvPr/>
        </p:nvSpPr>
        <p:spPr bwMode="auto">
          <a:xfrm>
            <a:off x="1375488" y="2883163"/>
            <a:ext cx="1042468" cy="733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27E2E8-7860-7E06-FD58-B5FEEA69955F}"/>
              </a:ext>
            </a:extLst>
          </p:cNvPr>
          <p:cNvSpPr/>
          <p:nvPr/>
        </p:nvSpPr>
        <p:spPr bwMode="auto">
          <a:xfrm>
            <a:off x="2452448" y="2868903"/>
            <a:ext cx="1042468" cy="733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FD022B-D719-AAEC-46D3-D6E5981C22AC}"/>
              </a:ext>
            </a:extLst>
          </p:cNvPr>
          <p:cNvSpPr/>
          <p:nvPr/>
        </p:nvSpPr>
        <p:spPr bwMode="auto">
          <a:xfrm>
            <a:off x="3531083" y="2868903"/>
            <a:ext cx="1042468" cy="733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D8787E-82E2-91CC-8BE0-FA404A120614}"/>
              </a:ext>
            </a:extLst>
          </p:cNvPr>
          <p:cNvSpPr/>
          <p:nvPr/>
        </p:nvSpPr>
        <p:spPr bwMode="auto">
          <a:xfrm>
            <a:off x="4609717" y="2868903"/>
            <a:ext cx="1042468" cy="733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30C492-6680-246A-8F2D-D8460F5DB0EA}"/>
              </a:ext>
            </a:extLst>
          </p:cNvPr>
          <p:cNvSpPr/>
          <p:nvPr/>
        </p:nvSpPr>
        <p:spPr bwMode="auto">
          <a:xfrm>
            <a:off x="5698511" y="3650613"/>
            <a:ext cx="1042468" cy="733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34067B-0391-6EEC-9833-A8A47AC80D6B}"/>
              </a:ext>
            </a:extLst>
          </p:cNvPr>
          <p:cNvSpPr/>
          <p:nvPr/>
        </p:nvSpPr>
        <p:spPr bwMode="auto">
          <a:xfrm>
            <a:off x="296854" y="3660403"/>
            <a:ext cx="1042468" cy="7334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CB4897-F79D-8A27-4AFE-2288FECF3DFD}"/>
              </a:ext>
            </a:extLst>
          </p:cNvPr>
          <p:cNvSpPr/>
          <p:nvPr/>
        </p:nvSpPr>
        <p:spPr bwMode="auto">
          <a:xfrm>
            <a:off x="1375488" y="3660403"/>
            <a:ext cx="1042468" cy="7334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3A97ED-FC44-7789-FEFF-14249CFD5E21}"/>
              </a:ext>
            </a:extLst>
          </p:cNvPr>
          <p:cNvSpPr/>
          <p:nvPr/>
        </p:nvSpPr>
        <p:spPr bwMode="auto">
          <a:xfrm>
            <a:off x="2462608" y="3646994"/>
            <a:ext cx="1042468" cy="7334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6894B3-4FF2-508F-74BC-060B0C190729}"/>
              </a:ext>
            </a:extLst>
          </p:cNvPr>
          <p:cNvSpPr/>
          <p:nvPr/>
        </p:nvSpPr>
        <p:spPr bwMode="auto">
          <a:xfrm>
            <a:off x="3541243" y="3646994"/>
            <a:ext cx="1042468" cy="7334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45062C-60AD-9AF5-F2D8-3FE2CAB51641}"/>
              </a:ext>
            </a:extLst>
          </p:cNvPr>
          <p:cNvSpPr/>
          <p:nvPr/>
        </p:nvSpPr>
        <p:spPr bwMode="auto">
          <a:xfrm>
            <a:off x="4619877" y="3646994"/>
            <a:ext cx="1042468" cy="73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10B62F-3591-B8FE-7059-D5894470DB24}"/>
              </a:ext>
            </a:extLst>
          </p:cNvPr>
          <p:cNvSpPr/>
          <p:nvPr/>
        </p:nvSpPr>
        <p:spPr bwMode="auto">
          <a:xfrm>
            <a:off x="5698511" y="4416842"/>
            <a:ext cx="1042468" cy="733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42473E-89A2-F6D5-D291-B30EB046DCC3}"/>
              </a:ext>
            </a:extLst>
          </p:cNvPr>
          <p:cNvSpPr/>
          <p:nvPr/>
        </p:nvSpPr>
        <p:spPr bwMode="auto">
          <a:xfrm>
            <a:off x="296854" y="4437643"/>
            <a:ext cx="1042468" cy="7334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9093A0-3434-B219-BBCA-AE118162DD60}"/>
              </a:ext>
            </a:extLst>
          </p:cNvPr>
          <p:cNvSpPr/>
          <p:nvPr/>
        </p:nvSpPr>
        <p:spPr bwMode="auto">
          <a:xfrm>
            <a:off x="1375488" y="4437643"/>
            <a:ext cx="1042468" cy="7334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32E76-EC7C-FDC1-1F91-C2C457098B3C}"/>
              </a:ext>
            </a:extLst>
          </p:cNvPr>
          <p:cNvSpPr/>
          <p:nvPr/>
        </p:nvSpPr>
        <p:spPr bwMode="auto">
          <a:xfrm>
            <a:off x="2462608" y="4413223"/>
            <a:ext cx="1042468" cy="733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D5DD8D-97D6-BBED-6129-032264DF94C1}"/>
              </a:ext>
            </a:extLst>
          </p:cNvPr>
          <p:cNvSpPr/>
          <p:nvPr/>
        </p:nvSpPr>
        <p:spPr bwMode="auto">
          <a:xfrm>
            <a:off x="3541243" y="4413223"/>
            <a:ext cx="1042468" cy="7334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23AEF9-8EE9-E0BE-2DAC-1F89389B64CA}"/>
              </a:ext>
            </a:extLst>
          </p:cNvPr>
          <p:cNvSpPr/>
          <p:nvPr/>
        </p:nvSpPr>
        <p:spPr bwMode="auto">
          <a:xfrm>
            <a:off x="4619877" y="4413223"/>
            <a:ext cx="1042468" cy="733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D70770F-8841-CCDA-1411-F9A8035247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46" t="21936" r="46741" b="5720"/>
          <a:stretch/>
        </p:blipFill>
        <p:spPr>
          <a:xfrm>
            <a:off x="10630489" y="1154227"/>
            <a:ext cx="711200" cy="58990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A2762B-FFB4-84E7-FBDF-E3A8463B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264"/>
          <a:stretch/>
        </p:blipFill>
        <p:spPr>
          <a:xfrm>
            <a:off x="11463848" y="955148"/>
            <a:ext cx="785745" cy="81541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63819A-873D-2511-EF83-C192F80E74D9}"/>
              </a:ext>
            </a:extLst>
          </p:cNvPr>
          <p:cNvSpPr/>
          <p:nvPr/>
        </p:nvSpPr>
        <p:spPr bwMode="auto">
          <a:xfrm>
            <a:off x="5688351" y="5215253"/>
            <a:ext cx="1042468" cy="733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88B64D-5042-6D44-AAC5-8B5FB2C42E36}"/>
              </a:ext>
            </a:extLst>
          </p:cNvPr>
          <p:cNvSpPr/>
          <p:nvPr/>
        </p:nvSpPr>
        <p:spPr bwMode="auto">
          <a:xfrm>
            <a:off x="296854" y="5214883"/>
            <a:ext cx="1042468" cy="7334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89CFC9-F74F-AE7C-137F-9ADF765A598A}"/>
              </a:ext>
            </a:extLst>
          </p:cNvPr>
          <p:cNvSpPr/>
          <p:nvPr/>
        </p:nvSpPr>
        <p:spPr bwMode="auto">
          <a:xfrm>
            <a:off x="1375488" y="5214883"/>
            <a:ext cx="1042468" cy="733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02865-EE03-F69E-39F4-09CC329A3637}"/>
              </a:ext>
            </a:extLst>
          </p:cNvPr>
          <p:cNvSpPr/>
          <p:nvPr/>
        </p:nvSpPr>
        <p:spPr bwMode="auto">
          <a:xfrm>
            <a:off x="2452448" y="5211634"/>
            <a:ext cx="1042468" cy="7334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09FB79-E303-80F5-5EDB-1AE9584F7AD9}"/>
              </a:ext>
            </a:extLst>
          </p:cNvPr>
          <p:cNvSpPr/>
          <p:nvPr/>
        </p:nvSpPr>
        <p:spPr bwMode="auto">
          <a:xfrm>
            <a:off x="3531083" y="5211634"/>
            <a:ext cx="1042468" cy="7334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41A360-936C-B91C-2304-3E0C2ADC373B}"/>
              </a:ext>
            </a:extLst>
          </p:cNvPr>
          <p:cNvSpPr/>
          <p:nvPr/>
        </p:nvSpPr>
        <p:spPr bwMode="auto">
          <a:xfrm>
            <a:off x="4609717" y="5211634"/>
            <a:ext cx="1042468" cy="733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9866D-6A6C-71F7-1692-2ECEB4ABE80F}"/>
              </a:ext>
            </a:extLst>
          </p:cNvPr>
          <p:cNvSpPr/>
          <p:nvPr/>
        </p:nvSpPr>
        <p:spPr bwMode="auto">
          <a:xfrm>
            <a:off x="6801477" y="1184747"/>
            <a:ext cx="1042468" cy="73341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9CBF3-7918-7A1F-DA9A-DE868DF8C723}"/>
              </a:ext>
            </a:extLst>
          </p:cNvPr>
          <p:cNvSpPr/>
          <p:nvPr/>
        </p:nvSpPr>
        <p:spPr bwMode="auto">
          <a:xfrm>
            <a:off x="6801477" y="2102674"/>
            <a:ext cx="1042468" cy="73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5B535-114F-49BB-BC71-A1BBCE5DA64D}"/>
              </a:ext>
            </a:extLst>
          </p:cNvPr>
          <p:cNvSpPr/>
          <p:nvPr/>
        </p:nvSpPr>
        <p:spPr bwMode="auto">
          <a:xfrm>
            <a:off x="6801477" y="2868903"/>
            <a:ext cx="1042468" cy="7334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39802-2A47-6EA9-B3A3-14F80A705052}"/>
              </a:ext>
            </a:extLst>
          </p:cNvPr>
          <p:cNvSpPr/>
          <p:nvPr/>
        </p:nvSpPr>
        <p:spPr bwMode="auto">
          <a:xfrm>
            <a:off x="6811637" y="3646994"/>
            <a:ext cx="1042468" cy="733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87AC0-7BFF-793A-2653-92C5E9F21EE3}"/>
              </a:ext>
            </a:extLst>
          </p:cNvPr>
          <p:cNvSpPr/>
          <p:nvPr/>
        </p:nvSpPr>
        <p:spPr bwMode="auto">
          <a:xfrm>
            <a:off x="6811637" y="4413223"/>
            <a:ext cx="1042468" cy="733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0FA47E-2C71-313A-2AA4-2596D32265D0}"/>
              </a:ext>
            </a:extLst>
          </p:cNvPr>
          <p:cNvSpPr/>
          <p:nvPr/>
        </p:nvSpPr>
        <p:spPr bwMode="auto">
          <a:xfrm>
            <a:off x="6801477" y="5211634"/>
            <a:ext cx="1042468" cy="7334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796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8CE32-1FEA-9DD1-FF27-9846FBCA3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6" b="10746"/>
          <a:stretch/>
        </p:blipFill>
        <p:spPr>
          <a:xfrm>
            <a:off x="880731" y="1883943"/>
            <a:ext cx="7885432" cy="4102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5B914E-CE0C-4782-73F3-C2E9FBC41874}"/>
              </a:ext>
            </a:extLst>
          </p:cNvPr>
          <p:cNvSpPr/>
          <p:nvPr/>
        </p:nvSpPr>
        <p:spPr bwMode="auto">
          <a:xfrm>
            <a:off x="1084469" y="2662126"/>
            <a:ext cx="551591" cy="333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2B6AF-786D-AACC-AC5F-2AFEC3C5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Fabric Notebook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E243D00-979F-B023-1AB1-B0F2229A2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Steps to create a Fabric Notebook within a workspace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9872-EF35-3F7A-14F6-A5C88CCCB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" t="190" r="-69" b="15220"/>
          <a:stretch/>
        </p:blipFill>
        <p:spPr>
          <a:xfrm>
            <a:off x="885402" y="1905278"/>
            <a:ext cx="7876714" cy="406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48FD56-3D59-6E1B-DF88-4E06C79731A8}"/>
              </a:ext>
            </a:extLst>
          </p:cNvPr>
          <p:cNvSpPr/>
          <p:nvPr/>
        </p:nvSpPr>
        <p:spPr bwMode="auto">
          <a:xfrm>
            <a:off x="1084468" y="5333165"/>
            <a:ext cx="551591" cy="333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738DD-C781-8A36-F3A2-0F897B3BF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18" b="9335"/>
          <a:stretch/>
        </p:blipFill>
        <p:spPr>
          <a:xfrm>
            <a:off x="880732" y="1883943"/>
            <a:ext cx="7857595" cy="409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20381F7-6341-D1B6-3DF2-F6553B722DD3}"/>
              </a:ext>
            </a:extLst>
          </p:cNvPr>
          <p:cNvSpPr/>
          <p:nvPr/>
        </p:nvSpPr>
        <p:spPr bwMode="auto">
          <a:xfrm>
            <a:off x="3924700" y="5666797"/>
            <a:ext cx="551591" cy="333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A8E2C-415A-7C0C-1062-055A7871B4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38" b="9653"/>
          <a:stretch/>
        </p:blipFill>
        <p:spPr>
          <a:xfrm>
            <a:off x="879074" y="1905281"/>
            <a:ext cx="7876715" cy="4081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8C036A-89D4-FB37-262D-D6413378F4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95" b="8666"/>
          <a:stretch/>
        </p:blipFill>
        <p:spPr>
          <a:xfrm>
            <a:off x="880731" y="1905280"/>
            <a:ext cx="7887089" cy="408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19F66D-EFEF-4126-CA46-73AEB708FECA}"/>
              </a:ext>
            </a:extLst>
          </p:cNvPr>
          <p:cNvSpPr/>
          <p:nvPr/>
        </p:nvSpPr>
        <p:spPr bwMode="auto">
          <a:xfrm>
            <a:off x="2914220" y="3198423"/>
            <a:ext cx="551591" cy="333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13E559-DD11-C671-C907-0AF17FE1C2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257" b="1041"/>
          <a:stretch/>
        </p:blipFill>
        <p:spPr>
          <a:xfrm>
            <a:off x="878860" y="1883782"/>
            <a:ext cx="7859253" cy="409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7B7219-1765-09FD-6DC9-438F7E89A7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989"/>
          <a:stretch/>
        </p:blipFill>
        <p:spPr>
          <a:xfrm>
            <a:off x="883298" y="1871265"/>
            <a:ext cx="7859253" cy="4102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293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8BC0-03EF-344F-D1FA-E8BED41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File in the Lakehouse File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23FD8-9D73-F7EE-781D-9733116ADA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Fabric support for Python includes </a:t>
            </a:r>
            <a:r>
              <a:rPr lang="en-US" sz="2000" b="1" dirty="0" err="1">
                <a:solidFill>
                  <a:srgbClr val="7A0000"/>
                </a:solidFill>
              </a:rPr>
              <a:t>mssparkutils</a:t>
            </a:r>
            <a:r>
              <a:rPr lang="en-US" dirty="0"/>
              <a:t> module</a:t>
            </a:r>
          </a:p>
          <a:p>
            <a:pPr lvl="1"/>
            <a:r>
              <a:rPr lang="en-US" b="1" dirty="0" err="1">
                <a:solidFill>
                  <a:srgbClr val="7A0000"/>
                </a:solidFill>
              </a:rPr>
              <a:t>mssparkutils</a:t>
            </a:r>
            <a:r>
              <a:rPr lang="en-US" dirty="0"/>
              <a:t> provides library of convenient utility APIs to increase productivity</a:t>
            </a:r>
          </a:p>
          <a:p>
            <a:pPr lvl="1"/>
            <a:r>
              <a:rPr lang="en-US" dirty="0"/>
              <a:t>Direct access to file system of Lakehouse available using </a:t>
            </a:r>
            <a:r>
              <a:rPr lang="en-US" sz="1800" b="1" dirty="0" err="1">
                <a:solidFill>
                  <a:srgbClr val="7A0000"/>
                </a:solidFill>
              </a:rPr>
              <a:t>mssparkutils.fs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You can use </a:t>
            </a:r>
            <a:r>
              <a:rPr lang="en-US" sz="2000" b="1" dirty="0" err="1">
                <a:solidFill>
                  <a:srgbClr val="7A0000"/>
                </a:solidFill>
              </a:rPr>
              <a:t>mssparkutils.fs.put</a:t>
            </a:r>
            <a:r>
              <a:rPr lang="en-US" sz="2000" b="1" dirty="0">
                <a:solidFill>
                  <a:srgbClr val="7A0000"/>
                </a:solidFill>
              </a:rPr>
              <a:t> </a:t>
            </a:r>
            <a:r>
              <a:rPr lang="en-US" dirty="0"/>
              <a:t>to create new file in Lakehouse storage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E9191-81EB-B045-44EC-4CD51105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38" y="2945886"/>
            <a:ext cx="8881466" cy="32201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56F2A6A-64FE-DCF8-B69E-D7629A60298F}"/>
              </a:ext>
            </a:extLst>
          </p:cNvPr>
          <p:cNvGrpSpPr/>
          <p:nvPr/>
        </p:nvGrpSpPr>
        <p:grpSpPr>
          <a:xfrm>
            <a:off x="4805810" y="4776913"/>
            <a:ext cx="6350691" cy="2027112"/>
            <a:chOff x="4805810" y="4776913"/>
            <a:chExt cx="6350691" cy="20271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40A072-687C-A247-6536-298D0657F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445"/>
            <a:stretch/>
          </p:blipFill>
          <p:spPr>
            <a:xfrm>
              <a:off x="6656975" y="5767086"/>
              <a:ext cx="4499526" cy="1036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Straight Arrow Connector 7" descr="A arrow connecting Notebooks to Lakehouses">
              <a:extLst>
                <a:ext uri="{FF2B5EF4-FFF2-40B4-BE49-F238E27FC236}">
                  <a16:creationId xmlns:a16="http://schemas.microsoft.com/office/drawing/2014/main" id="{CCFCFDCB-135F-1F32-409F-BAFC04A43CC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810" y="4776913"/>
              <a:ext cx="1789300" cy="1174470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AB1C4D-12E7-46EE-D8D5-679118B7941D}"/>
              </a:ext>
            </a:extLst>
          </p:cNvPr>
          <p:cNvSpPr/>
          <p:nvPr/>
        </p:nvSpPr>
        <p:spPr bwMode="auto">
          <a:xfrm>
            <a:off x="5946690" y="4594918"/>
            <a:ext cx="629231" cy="221180"/>
          </a:xfrm>
          <a:prstGeom prst="rightArrow">
            <a:avLst>
              <a:gd name="adj1" fmla="val 43120"/>
              <a:gd name="adj2" fmla="val 7017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91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ynamics 365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59229</TotalTime>
  <Words>3538</Words>
  <Application>Microsoft Office PowerPoint</Application>
  <PresentationFormat>Custom</PresentationFormat>
  <Paragraphs>670</Paragraphs>
  <Slides>78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Lucida Console</vt:lpstr>
      <vt:lpstr>Segoe UI</vt:lpstr>
      <vt:lpstr>Segoe UI Light</vt:lpstr>
      <vt:lpstr>Segoe UI Semibold</vt:lpstr>
      <vt:lpstr>Times New Roman</vt:lpstr>
      <vt:lpstr>Wingdings</vt:lpstr>
      <vt:lpstr>Dynamics 365</vt:lpstr>
      <vt:lpstr>Introduction to Python Programming  using Fabric Notebooks</vt:lpstr>
      <vt:lpstr>GitHub Repository with Demo Code for This Session</vt:lpstr>
      <vt:lpstr>Agenda</vt:lpstr>
      <vt:lpstr>Executing Python Code in Fabric</vt:lpstr>
      <vt:lpstr>Common Use Cases for Fabric Notebooks</vt:lpstr>
      <vt:lpstr>Introducing Fabric Notebooks</vt:lpstr>
      <vt:lpstr>Understanding Spark Pools and Spark Sessions</vt:lpstr>
      <vt:lpstr>Creating a Fabric Notebook</vt:lpstr>
      <vt:lpstr>Creating a New File in the Lakehouse File System</vt:lpstr>
      <vt:lpstr>Agenda</vt:lpstr>
      <vt:lpstr>Python Language Fundamentals</vt:lpstr>
      <vt:lpstr>Understanding Python Objects and Variables</vt:lpstr>
      <vt:lpstr>Structuring Code Blocks using Colons and Indentation</vt:lpstr>
      <vt:lpstr>Line Breaks and the Continuation Character</vt:lpstr>
      <vt:lpstr>Adding Literal String Values</vt:lpstr>
      <vt:lpstr>f-Strings and r-Strings</vt:lpstr>
      <vt:lpstr>Parsing Strings with Slicer Syntax</vt:lpstr>
      <vt:lpstr>Defining and Calling Functions</vt:lpstr>
      <vt:lpstr>Defining Function Parameters</vt:lpstr>
      <vt:lpstr>Creating Anonymous Functions using lambda Keyword</vt:lpstr>
      <vt:lpstr>Using Reflection To Inspect Object Type and Membership</vt:lpstr>
      <vt:lpstr>Importing Modules</vt:lpstr>
      <vt:lpstr>Python with Statement</vt:lpstr>
      <vt:lpstr>Getting Started with Object-oriented Programming</vt:lpstr>
      <vt:lpstr>Further Reading on Python Language Fundamentals</vt:lpstr>
      <vt:lpstr>Agenda</vt:lpstr>
      <vt:lpstr>Essential Python Data Structures</vt:lpstr>
      <vt:lpstr>Tuples</vt:lpstr>
      <vt:lpstr>Lists</vt:lpstr>
      <vt:lpstr>Simple List Enumeration</vt:lpstr>
      <vt:lpstr>Dictionaries</vt:lpstr>
      <vt:lpstr>Calling Functions By Passing Tuples and Dictionaries</vt:lpstr>
      <vt:lpstr>Sets</vt:lpstr>
      <vt:lpstr>Introducing NumPy Arrays</vt:lpstr>
      <vt:lpstr>Updating NumPy Arrays using Vectorized Operations</vt:lpstr>
      <vt:lpstr>Agenda</vt:lpstr>
      <vt:lpstr>Plotting Libraries for Python Developers</vt:lpstr>
      <vt:lpstr>Getting Started Generating Charts with Matplotlib</vt:lpstr>
      <vt:lpstr>Applying Matplotlib Themes</vt:lpstr>
      <vt:lpstr>Figures and Plots</vt:lpstr>
      <vt:lpstr>Generating Figures with Multiple Plots</vt:lpstr>
      <vt:lpstr>Using Seaborn To Create Graphs and Charts</vt:lpstr>
      <vt:lpstr>Save Plots and Charts as Lakehouse Files in OneLake</vt:lpstr>
      <vt:lpstr>Agenda</vt:lpstr>
      <vt:lpstr>Pandas Overview</vt:lpstr>
      <vt:lpstr>Series Objects</vt:lpstr>
      <vt:lpstr>Series Objects</vt:lpstr>
      <vt:lpstr>Programming with Series Objects</vt:lpstr>
      <vt:lpstr>DataFrame Objects</vt:lpstr>
      <vt:lpstr>Creating Your First DataFrame</vt:lpstr>
      <vt:lpstr>Using Seaborn To Create Chart from Dataframe</vt:lpstr>
      <vt:lpstr>Extracting Data from CSV Files with Pandas</vt:lpstr>
      <vt:lpstr>Saving DataFrames as Lakehouse Files in OneLake</vt:lpstr>
      <vt:lpstr>Data Wrangling using Pandas DataFrame</vt:lpstr>
      <vt:lpstr>Creating Histogram of Customer Count by Country</vt:lpstr>
      <vt:lpstr>DataFrame describe()</vt:lpstr>
      <vt:lpstr>Merging Products and Sales</vt:lpstr>
      <vt:lpstr>PowerPoint Presentation</vt:lpstr>
      <vt:lpstr>Data Wrangling UI in Fabric Notebooks</vt:lpstr>
      <vt:lpstr>Further Reading on Pandas Programming</vt:lpstr>
      <vt:lpstr>Agenda</vt:lpstr>
      <vt:lpstr>Apache Spark Fundamentals</vt:lpstr>
      <vt:lpstr>Pandas DataFrame versus Spark DataFrame</vt:lpstr>
      <vt:lpstr>Understanding Lazy Evaluation, Transformations and Actions</vt:lpstr>
      <vt:lpstr>Spark Cluster Computing Enables Parallel Processing</vt:lpstr>
      <vt:lpstr>Getting Started Programming with Spark Context</vt:lpstr>
      <vt:lpstr>Creating Spark DataFrame using In-line Data</vt:lpstr>
      <vt:lpstr>Explicitly Defining Spark DataFrame Schemas</vt:lpstr>
      <vt:lpstr>Converting DataFrames Between Pandas and Spark</vt:lpstr>
      <vt:lpstr>Copy CSV Files from GitHub Repository into One Lake </vt:lpstr>
      <vt:lpstr>Loading DataFrame from CSV File in Lakehouse</vt:lpstr>
      <vt:lpstr>Loading Data with Date Values</vt:lpstr>
      <vt:lpstr>Loading the Sales Table</vt:lpstr>
      <vt:lpstr>PowerPoint Presentation</vt:lpstr>
      <vt:lpstr>PowerPoint Presentation</vt:lpstr>
      <vt:lpstr>Further Reading on Apache Spark</vt:lpstr>
      <vt:lpstr>Summary</vt:lpstr>
      <vt:lpstr>Color Pallete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351</cp:revision>
  <cp:lastPrinted>2019-05-02T20:11:39Z</cp:lastPrinted>
  <dcterms:created xsi:type="dcterms:W3CDTF">2018-09-21T01:16:59Z</dcterms:created>
  <dcterms:modified xsi:type="dcterms:W3CDTF">2023-10-31T20:16:07Z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