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61"/>
  </p:notesMasterIdLst>
  <p:handoutMasterIdLst>
    <p:handoutMasterId r:id="rId62"/>
  </p:handoutMasterIdLst>
  <p:sldIdLst>
    <p:sldId id="4474" r:id="rId5"/>
    <p:sldId id="4558" r:id="rId6"/>
    <p:sldId id="4483" r:id="rId7"/>
    <p:sldId id="4556" r:id="rId8"/>
    <p:sldId id="4585" r:id="rId9"/>
    <p:sldId id="4588" r:id="rId10"/>
    <p:sldId id="4567" r:id="rId11"/>
    <p:sldId id="4593" r:id="rId12"/>
    <p:sldId id="4536" r:id="rId13"/>
    <p:sldId id="4517" r:id="rId14"/>
    <p:sldId id="4576" r:id="rId15"/>
    <p:sldId id="1894" r:id="rId16"/>
    <p:sldId id="4618" r:id="rId17"/>
    <p:sldId id="4620" r:id="rId18"/>
    <p:sldId id="1915" r:id="rId19"/>
    <p:sldId id="4619" r:id="rId20"/>
    <p:sldId id="4577" r:id="rId21"/>
    <p:sldId id="4589" r:id="rId22"/>
    <p:sldId id="4594" r:id="rId23"/>
    <p:sldId id="4587" r:id="rId24"/>
    <p:sldId id="4568" r:id="rId25"/>
    <p:sldId id="4571" r:id="rId26"/>
    <p:sldId id="4572" r:id="rId27"/>
    <p:sldId id="4570" r:id="rId28"/>
    <p:sldId id="4573" r:id="rId29"/>
    <p:sldId id="4586" r:id="rId30"/>
    <p:sldId id="4595" r:id="rId31"/>
    <p:sldId id="321" r:id="rId32"/>
    <p:sldId id="4575" r:id="rId33"/>
    <p:sldId id="4574" r:id="rId34"/>
    <p:sldId id="4603" r:id="rId35"/>
    <p:sldId id="4601" r:id="rId36"/>
    <p:sldId id="4604" r:id="rId37"/>
    <p:sldId id="4566" r:id="rId38"/>
    <p:sldId id="4605" r:id="rId39"/>
    <p:sldId id="4602" r:id="rId40"/>
    <p:sldId id="4597" r:id="rId41"/>
    <p:sldId id="4607" r:id="rId42"/>
    <p:sldId id="4565" r:id="rId43"/>
    <p:sldId id="4548" r:id="rId44"/>
    <p:sldId id="4598" r:id="rId45"/>
    <p:sldId id="4564" r:id="rId46"/>
    <p:sldId id="4608" r:id="rId47"/>
    <p:sldId id="4609" r:id="rId48"/>
    <p:sldId id="4610" r:id="rId49"/>
    <p:sldId id="4621" r:id="rId50"/>
    <p:sldId id="4599" r:id="rId51"/>
    <p:sldId id="4611" r:id="rId52"/>
    <p:sldId id="4612" r:id="rId53"/>
    <p:sldId id="4613" r:id="rId54"/>
    <p:sldId id="4614" r:id="rId55"/>
    <p:sldId id="4616" r:id="rId56"/>
    <p:sldId id="4622" r:id="rId57"/>
    <p:sldId id="4617" r:id="rId58"/>
    <p:sldId id="4600" r:id="rId59"/>
    <p:sldId id="4505" r:id="rId60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C0000"/>
    <a:srgbClr val="920000"/>
    <a:srgbClr val="7E0000"/>
    <a:srgbClr val="FF9933"/>
    <a:srgbClr val="008000"/>
    <a:srgbClr val="008272"/>
    <a:srgbClr val="000000"/>
    <a:srgbClr val="F2C80F"/>
    <a:srgbClr val="505050"/>
    <a:srgbClr val="49635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598" autoAdjust="0"/>
  </p:normalViewPr>
  <p:slideViewPr>
    <p:cSldViewPr snapToGrid="0">
      <p:cViewPr varScale="1">
        <p:scale>
          <a:sx n="73" d="100"/>
          <a:sy n="73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34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4/27/2023 8:19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510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am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411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83235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1521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67" r:id="rId2"/>
    <p:sldLayoutId id="2147484570" r:id="rId3"/>
    <p:sldLayoutId id="2147484569" r:id="rId4"/>
    <p:sldLayoutId id="2147484578" r:id="rId5"/>
    <p:sldLayoutId id="2147484579" r:id="rId6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owerBiDevCamp/SettingDatasourceCredentials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40D1-221A-49D0-A148-A0BBB3C6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Delegated Permission Scopes for User Access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2B1D64-D0A3-2246-F1F9-0EC289715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00548"/>
          </a:xfrm>
        </p:spPr>
        <p:txBody>
          <a:bodyPr/>
          <a:lstStyle/>
          <a:p>
            <a:r>
              <a:rPr lang="en-US" dirty="0"/>
              <a:t>Delegated permissions required when calling API with user identity</a:t>
            </a:r>
          </a:p>
          <a:p>
            <a:pPr lvl="1"/>
            <a:r>
              <a:rPr lang="en-US" dirty="0"/>
              <a:t>Delegated permissions must be added to access token when calling PBI REST API as a user</a:t>
            </a:r>
          </a:p>
          <a:p>
            <a:pPr lvl="1"/>
            <a:r>
              <a:rPr lang="en-US" dirty="0"/>
              <a:t>The application passes requested delegated permission list in call to acquire access token</a:t>
            </a:r>
          </a:p>
          <a:p>
            <a:pPr lvl="1"/>
            <a:r>
              <a:rPr lang="en-US" dirty="0"/>
              <a:t>During first authentication, Azure AD prompts user to approve permission request</a:t>
            </a:r>
          </a:p>
          <a:p>
            <a:pPr lvl="1"/>
            <a:r>
              <a:rPr lang="en-US" dirty="0"/>
              <a:t>After first authentication request, Azure AD remembers that the user has approved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EFE62-9A5C-5758-6961-F63AA0FC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45" y="3343600"/>
            <a:ext cx="7943970" cy="29718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281067-5B8B-43B4-9C70-B71BB99F59FE}"/>
              </a:ext>
            </a:extLst>
          </p:cNvPr>
          <p:cNvCxnSpPr>
            <a:cxnSpLocks/>
          </p:cNvCxnSpPr>
          <p:nvPr/>
        </p:nvCxnSpPr>
        <p:spPr>
          <a:xfrm>
            <a:off x="933394" y="5874609"/>
            <a:ext cx="100790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AF8DB4D-D139-1A5E-FA0A-9B462D38C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381" y="3444959"/>
            <a:ext cx="1978394" cy="3135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8128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2B25-3025-D363-68E5-48FA3AD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Power BI REST API as Service Principal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9BA9-EA2A-B4E0-DC6C-F6A1A5F87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9458"/>
          </a:xfrm>
        </p:spPr>
        <p:txBody>
          <a:bodyPr/>
          <a:lstStyle/>
          <a:p>
            <a:r>
              <a:rPr lang="en-US" dirty="0"/>
              <a:t>Calling API as service principal has advantages over calling API as user</a:t>
            </a:r>
          </a:p>
          <a:p>
            <a:pPr lvl="1"/>
            <a:r>
              <a:rPr lang="en-US" dirty="0"/>
              <a:t>Service principal authentication never requires interaction – better for automated scenarios</a:t>
            </a:r>
          </a:p>
          <a:p>
            <a:pPr lvl="1"/>
            <a:r>
              <a:rPr lang="en-US" dirty="0"/>
              <a:t>Removes dependencies on Azure AD user accounts</a:t>
            </a:r>
          </a:p>
          <a:p>
            <a:pPr lvl="1"/>
            <a:r>
              <a:rPr lang="en-US" dirty="0"/>
              <a:t>Eliminates impact as users come and go from organization</a:t>
            </a:r>
          </a:p>
          <a:p>
            <a:pPr lvl="1"/>
            <a:endParaRPr lang="en-US" dirty="0"/>
          </a:p>
          <a:p>
            <a:r>
              <a:rPr lang="en-US" dirty="0"/>
              <a:t>Calling API as service principal has disadvantages over calling API as user</a:t>
            </a:r>
          </a:p>
          <a:p>
            <a:pPr lvl="1"/>
            <a:r>
              <a:rPr lang="en-US" dirty="0"/>
              <a:t>Unable to view or change dataset properties in Power BI Service UI</a:t>
            </a:r>
          </a:p>
          <a:p>
            <a:pPr lvl="1"/>
            <a:r>
              <a:rPr lang="en-US" dirty="0"/>
              <a:t>Unable to set notification recipient when configuring scheduled refresh</a:t>
            </a:r>
          </a:p>
          <a:p>
            <a:pPr lvl="1"/>
            <a:r>
              <a:rPr lang="en-US" dirty="0"/>
              <a:t>Unable to create dataflows using Imports API</a:t>
            </a:r>
          </a:p>
        </p:txBody>
      </p:sp>
    </p:spTree>
    <p:extLst>
      <p:ext uri="{BB962C8B-B14F-4D97-AF65-F5344CB8AC3E}">
        <p14:creationId xmlns:p14="http://schemas.microsoft.com/office/powerpoint/2010/main" val="280015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2D8925-2467-4093-8971-660FEA99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for Service Principals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15F94E70-0D69-4590-91A4-131DCF607C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00876"/>
          </a:xfrm>
        </p:spPr>
        <p:txBody>
          <a:bodyPr/>
          <a:lstStyle/>
          <a:p>
            <a:r>
              <a:rPr lang="en-US" dirty="0"/>
              <a:t>API access control for service principals is very different than for users</a:t>
            </a:r>
          </a:p>
          <a:p>
            <a:pPr lvl="1"/>
            <a:r>
              <a:rPr lang="en-US" dirty="0"/>
              <a:t>Service principal access control not based on Azure AD permissions</a:t>
            </a:r>
          </a:p>
          <a:p>
            <a:pPr lvl="1"/>
            <a:r>
              <a:rPr lang="en-US" dirty="0"/>
              <a:t>Access for service principals must be explicitly enabled for Power BI tenant</a:t>
            </a:r>
          </a:p>
          <a:p>
            <a:pPr lvl="1"/>
            <a:r>
              <a:rPr lang="en-US" dirty="0"/>
              <a:t>Once enabled, service principal has no default access to any workspaces</a:t>
            </a:r>
          </a:p>
          <a:p>
            <a:pPr lvl="1"/>
            <a:r>
              <a:rPr lang="en-US" dirty="0"/>
              <a:t>Service principal must be added as workspace member to access workspace</a:t>
            </a:r>
          </a:p>
          <a:p>
            <a:pPr lvl="1"/>
            <a:r>
              <a:rPr lang="en-US" dirty="0"/>
              <a:t>Service principal creating workspace automatically added as workspace Admin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28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3FF09B-E3A3-0DD0-826A-C00EE5A6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Application for Service Principal Authentication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03B328-2FE7-5F95-55BB-B4668F29F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00548"/>
          </a:xfrm>
        </p:spPr>
        <p:txBody>
          <a:bodyPr/>
          <a:lstStyle/>
          <a:p>
            <a:r>
              <a:rPr lang="en-US" dirty="0"/>
              <a:t>Creating a Confidential Application in Azure AD for a service principal</a:t>
            </a:r>
          </a:p>
          <a:p>
            <a:pPr lvl="1"/>
            <a:r>
              <a:rPr lang="en-US" dirty="0"/>
              <a:t>Choose </a:t>
            </a:r>
            <a:r>
              <a:rPr lang="en-US" sz="1800" b="1" dirty="0">
                <a:solidFill>
                  <a:srgbClr val="6C0000"/>
                </a:solidFill>
              </a:rPr>
              <a:t>Web</a:t>
            </a:r>
            <a:r>
              <a:rPr lang="en-US" dirty="0"/>
              <a:t> from dropdown menu – this is what makes it a confidential application</a:t>
            </a:r>
          </a:p>
          <a:p>
            <a:pPr lvl="1"/>
            <a:r>
              <a:rPr lang="en-US" dirty="0"/>
              <a:t>Leave </a:t>
            </a:r>
            <a:r>
              <a:rPr lang="en-US" sz="1800" b="1" dirty="0">
                <a:solidFill>
                  <a:srgbClr val="6C0000"/>
                </a:solidFill>
              </a:rPr>
              <a:t>Redirect URL</a:t>
            </a:r>
            <a:r>
              <a:rPr lang="en-US" dirty="0"/>
              <a:t> textbox empty – Redirect URLs only used for user authentication</a:t>
            </a:r>
          </a:p>
          <a:p>
            <a:pPr lvl="1"/>
            <a:r>
              <a:rPr lang="en-US" dirty="0"/>
              <a:t>Copy the </a:t>
            </a:r>
            <a:r>
              <a:rPr lang="en-US" sz="1800" b="1" dirty="0">
                <a:solidFill>
                  <a:srgbClr val="6C0000"/>
                </a:solidFill>
              </a:rPr>
              <a:t>Application ID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Tenant ID</a:t>
            </a:r>
            <a:r>
              <a:rPr lang="en-US" dirty="0"/>
              <a:t> so you can paste it into </a:t>
            </a:r>
            <a:r>
              <a:rPr lang="en-US" sz="1800" b="1" dirty="0" err="1">
                <a:solidFill>
                  <a:srgbClr val="6C0000"/>
                </a:solidFill>
              </a:rPr>
              <a:t>AppSettings.cs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next step in configuring this Azure AD application is to create an application secret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892CC-88C1-0E58-D650-4A22ED4B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26" y="3291050"/>
            <a:ext cx="5030918" cy="3330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D4F63FB-D115-2127-C5D8-53B2FCC605E9}"/>
              </a:ext>
            </a:extLst>
          </p:cNvPr>
          <p:cNvSpPr/>
          <p:nvPr/>
        </p:nvSpPr>
        <p:spPr bwMode="auto">
          <a:xfrm>
            <a:off x="701204" y="5644436"/>
            <a:ext cx="746574" cy="290119"/>
          </a:xfrm>
          <a:prstGeom prst="rightArrow">
            <a:avLst>
              <a:gd name="adj1" fmla="val 50000"/>
              <a:gd name="adj2" fmla="val 87144"/>
            </a:avLst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7D0A1C-902C-5DD1-341E-B1CDAFABC9A6}"/>
              </a:ext>
            </a:extLst>
          </p:cNvPr>
          <p:cNvSpPr/>
          <p:nvPr/>
        </p:nvSpPr>
        <p:spPr bwMode="auto">
          <a:xfrm flipH="1">
            <a:off x="4166604" y="5644436"/>
            <a:ext cx="941316" cy="290119"/>
          </a:xfrm>
          <a:prstGeom prst="rightArrow">
            <a:avLst>
              <a:gd name="adj1" fmla="val 50000"/>
              <a:gd name="adj2" fmla="val 87144"/>
            </a:avLst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696786-D397-BBFA-B4D7-24E9707AA54B}"/>
              </a:ext>
            </a:extLst>
          </p:cNvPr>
          <p:cNvGrpSpPr/>
          <p:nvPr/>
        </p:nvGrpSpPr>
        <p:grpSpPr>
          <a:xfrm>
            <a:off x="6738020" y="3364622"/>
            <a:ext cx="4980042" cy="1667692"/>
            <a:chOff x="6738020" y="3364622"/>
            <a:chExt cx="4980042" cy="16676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4628ED-A447-A62B-69F6-910BB18B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8020" y="3364622"/>
              <a:ext cx="4980042" cy="1643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8C6F3E2-76FB-9C43-9B02-EB1264916D1E}"/>
                </a:ext>
              </a:extLst>
            </p:cNvPr>
            <p:cNvSpPr/>
            <p:nvPr/>
          </p:nvSpPr>
          <p:spPr bwMode="auto">
            <a:xfrm>
              <a:off x="8010914" y="4433655"/>
              <a:ext cx="576534" cy="239781"/>
            </a:xfrm>
            <a:prstGeom prst="rightArrow">
              <a:avLst>
                <a:gd name="adj1" fmla="val 50000"/>
                <a:gd name="adj2" fmla="val 8714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0736FA2-0B2B-D3B1-6F50-AE552439FD6C}"/>
                </a:ext>
              </a:extLst>
            </p:cNvPr>
            <p:cNvSpPr/>
            <p:nvPr/>
          </p:nvSpPr>
          <p:spPr bwMode="auto">
            <a:xfrm>
              <a:off x="8015830" y="4792533"/>
              <a:ext cx="576534" cy="239781"/>
            </a:xfrm>
            <a:prstGeom prst="rightArrow">
              <a:avLst>
                <a:gd name="adj1" fmla="val 50000"/>
                <a:gd name="adj2" fmla="val 8714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919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0F5653-08C8-4B08-5CA1-B233CD91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App Secret for Service Principal Authentication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710C1-FADC-1B76-81C1-017E96D3F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187669"/>
            <a:ext cx="11604521" cy="1655597"/>
          </a:xfrm>
        </p:spPr>
        <p:txBody>
          <a:bodyPr/>
          <a:lstStyle/>
          <a:p>
            <a:r>
              <a:rPr lang="en-US" dirty="0"/>
              <a:t>Creating a new application secret (aka client)</a:t>
            </a:r>
          </a:p>
          <a:p>
            <a:pPr lvl="1"/>
            <a:r>
              <a:rPr lang="en-US" dirty="0"/>
              <a:t>Navigate to </a:t>
            </a:r>
            <a:r>
              <a:rPr lang="en-US" sz="1800" b="1" dirty="0">
                <a:solidFill>
                  <a:srgbClr val="6C0000"/>
                </a:solidFill>
              </a:rPr>
              <a:t>Certificates and secrets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Create a new application secret by clicking </a:t>
            </a:r>
            <a:r>
              <a:rPr lang="en-US" sz="1800" b="1" dirty="0">
                <a:solidFill>
                  <a:srgbClr val="6C0000"/>
                </a:solidFill>
              </a:rPr>
              <a:t>New client secret</a:t>
            </a:r>
            <a:r>
              <a:rPr lang="en-US" dirty="0"/>
              <a:t> link</a:t>
            </a:r>
          </a:p>
          <a:p>
            <a:pPr lvl="1"/>
            <a:r>
              <a:rPr lang="en-US" dirty="0"/>
              <a:t>After application secret has been created, copy its value and paste it into </a:t>
            </a:r>
            <a:r>
              <a:rPr lang="en-US" sz="1800" b="1" dirty="0" err="1">
                <a:solidFill>
                  <a:srgbClr val="6C0000"/>
                </a:solidFill>
              </a:rPr>
              <a:t>AppSettings.cs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6B8B1-F798-8AFF-4C6B-ABD0D2C25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63"/>
          <a:stretch/>
        </p:blipFill>
        <p:spPr>
          <a:xfrm>
            <a:off x="1402362" y="2867459"/>
            <a:ext cx="9980341" cy="37763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109DEDB-1F2A-BDB0-7BCC-0F436ED1F6F0}"/>
              </a:ext>
            </a:extLst>
          </p:cNvPr>
          <p:cNvSpPr/>
          <p:nvPr/>
        </p:nvSpPr>
        <p:spPr bwMode="auto">
          <a:xfrm>
            <a:off x="3371123" y="6171873"/>
            <a:ext cx="688429" cy="320185"/>
          </a:xfrm>
          <a:prstGeom prst="rightArrow">
            <a:avLst>
              <a:gd name="adj1" fmla="val 50000"/>
              <a:gd name="adj2" fmla="val 87144"/>
            </a:avLst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2EBB9D1-24D6-7AD3-952F-36CE18FE465A}"/>
              </a:ext>
            </a:extLst>
          </p:cNvPr>
          <p:cNvSpPr/>
          <p:nvPr/>
        </p:nvSpPr>
        <p:spPr bwMode="auto">
          <a:xfrm>
            <a:off x="767254" y="5685122"/>
            <a:ext cx="790152" cy="348297"/>
          </a:xfrm>
          <a:prstGeom prst="rightArrow">
            <a:avLst>
              <a:gd name="adj1" fmla="val 50000"/>
              <a:gd name="adj2" fmla="val 87144"/>
            </a:avLst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68AD73E-6314-962B-5AF9-0DE341E286C2}"/>
              </a:ext>
            </a:extLst>
          </p:cNvPr>
          <p:cNvSpPr/>
          <p:nvPr/>
        </p:nvSpPr>
        <p:spPr bwMode="auto">
          <a:xfrm>
            <a:off x="3511545" y="5578203"/>
            <a:ext cx="688429" cy="320185"/>
          </a:xfrm>
          <a:prstGeom prst="rightArrow">
            <a:avLst>
              <a:gd name="adj1" fmla="val 50000"/>
              <a:gd name="adj2" fmla="val 87144"/>
            </a:avLst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46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Service Principal Access in Power BI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85351"/>
          </a:xfrm>
        </p:spPr>
        <p:txBody>
          <a:bodyPr/>
          <a:lstStyle/>
          <a:p>
            <a:r>
              <a:rPr lang="en-US" dirty="0"/>
              <a:t>Service Principal Access Must Be Explicitly Enabled in Power BI Admin Portal</a:t>
            </a:r>
          </a:p>
          <a:p>
            <a:pPr lvl="1"/>
            <a:r>
              <a:rPr lang="en-US" dirty="0"/>
              <a:t>Create an Azure AD security group (e.g. Power BI Apps)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Add group to </a:t>
            </a:r>
            <a:r>
              <a:rPr lang="en-US" b="1" dirty="0"/>
              <a:t>Power BI Allow service principals to use Power BI APIs</a:t>
            </a:r>
            <a:r>
              <a:rPr lang="en-US" dirty="0"/>
              <a:t> in PBI Admin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387B1-FBE8-403A-A5DA-91E5A0B2F1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51" y="2145325"/>
            <a:ext cx="6071326" cy="1197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DE05E-0E16-4C95-A08D-5FDEF5EB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51" y="3933810"/>
            <a:ext cx="4652079" cy="29226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1141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919A-9D03-0B60-D376-25C8C56F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Azure AD Application to Power BI Apps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CA6F9-E30A-94D7-D15F-D452F113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15827"/>
          </a:xfrm>
        </p:spPr>
        <p:txBody>
          <a:bodyPr/>
          <a:lstStyle/>
          <a:p>
            <a:r>
              <a:rPr lang="en-US" dirty="0"/>
              <a:t>This is what gives service principal permissions to call Power BI REST API</a:t>
            </a:r>
          </a:p>
          <a:p>
            <a:pPr lvl="1"/>
            <a:r>
              <a:rPr lang="en-US" dirty="0"/>
              <a:t>Remember this configuration step does not grant service principal access to any workspaces</a:t>
            </a:r>
          </a:p>
          <a:p>
            <a:pPr lvl="1"/>
            <a:r>
              <a:rPr lang="en-US" dirty="0"/>
              <a:t>Service principal must be added to workspaces as member</a:t>
            </a:r>
          </a:p>
          <a:p>
            <a:pPr lvl="1"/>
            <a:r>
              <a:rPr lang="en-US" dirty="0"/>
              <a:t>If service principal creates a workspace, it is automatically assigned as Admin 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59F61-BB94-2E8D-1232-428F661B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65" y="2970156"/>
            <a:ext cx="8290825" cy="366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8ABB762-A0E6-5D84-3F1E-BBD2B14AD80C}"/>
              </a:ext>
            </a:extLst>
          </p:cNvPr>
          <p:cNvSpPr/>
          <p:nvPr/>
        </p:nvSpPr>
        <p:spPr bwMode="auto">
          <a:xfrm>
            <a:off x="3237188" y="5854264"/>
            <a:ext cx="1355834" cy="536026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4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D58D1-3246-E691-07DB-05B98079D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15827"/>
          </a:xfrm>
        </p:spPr>
        <p:txBody>
          <a:bodyPr/>
          <a:lstStyle/>
          <a:p>
            <a:r>
              <a:rPr lang="en-US" dirty="0"/>
              <a:t>There’s no need to assign any permissions to Azure AD application</a:t>
            </a:r>
          </a:p>
          <a:p>
            <a:pPr lvl="1"/>
            <a:r>
              <a:rPr lang="en-US" dirty="0"/>
              <a:t>Any </a:t>
            </a:r>
            <a:r>
              <a:rPr lang="en-US" sz="1800" b="1" dirty="0">
                <a:solidFill>
                  <a:srgbClr val="6C0000"/>
                </a:solidFill>
              </a:rPr>
              <a:t>Delegated permissions</a:t>
            </a:r>
            <a:r>
              <a:rPr lang="en-US" dirty="0"/>
              <a:t> you add are ignored - they only apply to users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Application permissions</a:t>
            </a:r>
            <a:r>
              <a:rPr lang="en-US" dirty="0"/>
              <a:t> are not used in any way for access control to the Power BI REST API</a:t>
            </a:r>
          </a:p>
          <a:p>
            <a:pPr lvl="1"/>
            <a:r>
              <a:rPr lang="en-US" dirty="0"/>
              <a:t>Adding </a:t>
            </a:r>
            <a:r>
              <a:rPr lang="en-US" sz="1800" b="1" dirty="0">
                <a:solidFill>
                  <a:srgbClr val="6C0000"/>
                </a:solidFill>
              </a:rPr>
              <a:t>Application permissions</a:t>
            </a:r>
            <a:r>
              <a:rPr lang="en-US" dirty="0"/>
              <a:t> will never help you – but it can hurt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3D7A4-C5B3-68E3-E424-56FE6F734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98" y="3120063"/>
            <a:ext cx="9867478" cy="30828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B2B25-3025-D363-68E5-48FA3AD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Misperception with Service Principal </a:t>
            </a:r>
            <a:r>
              <a:rPr lang="en-US" dirty="0" err="1"/>
              <a:t>Authentiction</a:t>
            </a:r>
            <a:endParaRPr lang="en-US" dirty="0"/>
          </a:p>
        </p:txBody>
      </p: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0E385128-E7E6-A0C2-04A8-0D24CB965EA7}"/>
              </a:ext>
            </a:extLst>
          </p:cNvPr>
          <p:cNvSpPr/>
          <p:nvPr/>
        </p:nvSpPr>
        <p:spPr bwMode="auto">
          <a:xfrm>
            <a:off x="6628629" y="4192605"/>
            <a:ext cx="725214" cy="627938"/>
          </a:xfrm>
          <a:prstGeom prst="noSmoking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78C485EB-6C67-3097-F548-BC4A3AC01B3E}"/>
              </a:ext>
            </a:extLst>
          </p:cNvPr>
          <p:cNvSpPr/>
          <p:nvPr/>
        </p:nvSpPr>
        <p:spPr bwMode="auto">
          <a:xfrm>
            <a:off x="9391874" y="4192605"/>
            <a:ext cx="725214" cy="627938"/>
          </a:xfrm>
          <a:prstGeom prst="noSmoking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About the 1980's Just Say No Campaign | Paz Packs Blog Posts blog">
            <a:extLst>
              <a:ext uri="{FF2B5EF4-FFF2-40B4-BE49-F238E27FC236}">
                <a16:creationId xmlns:a16="http://schemas.microsoft.com/office/drawing/2014/main" id="{C78D7B63-C06F-9BEE-6064-80290216D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39" y="5309594"/>
            <a:ext cx="2668627" cy="14944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0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86F0-7F41-2E4E-6A46-EB153DF3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Role Is Service Principal Playing in This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8FDD8-042B-260E-A7E8-F301E8E54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663089"/>
          </a:xfrm>
        </p:spPr>
        <p:txBody>
          <a:bodyPr/>
          <a:lstStyle/>
          <a:p>
            <a:r>
              <a:rPr lang="en-US" dirty="0"/>
              <a:t>There are two different identities involved in this scenario</a:t>
            </a:r>
          </a:p>
          <a:p>
            <a:pPr lvl="1"/>
            <a:r>
              <a:rPr lang="en-US" dirty="0"/>
              <a:t>The caller that is patching credentials with the Power BI Service API</a:t>
            </a:r>
          </a:p>
          <a:p>
            <a:pPr lvl="1"/>
            <a:r>
              <a:rPr lang="en-US" dirty="0"/>
              <a:t>The identity that is used to establish connection to the datasource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000" b="1" dirty="0">
                <a:solidFill>
                  <a:srgbClr val="6C0000"/>
                </a:solidFill>
              </a:rPr>
              <a:t>Key Takeaways</a:t>
            </a:r>
            <a:endParaRPr lang="en-US" dirty="0"/>
          </a:p>
          <a:p>
            <a:pPr lvl="1"/>
            <a:r>
              <a:rPr lang="en-US" dirty="0"/>
              <a:t>The built-in Power BI connectors do not support connecting as service principal</a:t>
            </a:r>
          </a:p>
          <a:p>
            <a:pPr lvl="1"/>
            <a:r>
              <a:rPr lang="en-US" dirty="0"/>
              <a:t>Connecting to datasource as service principal requires building a custom connector</a:t>
            </a:r>
          </a:p>
          <a:p>
            <a:pPr lvl="1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B0FBEE-0401-38D7-E076-12E3505EEEB2}"/>
              </a:ext>
            </a:extLst>
          </p:cNvPr>
          <p:cNvGrpSpPr/>
          <p:nvPr/>
        </p:nvGrpSpPr>
        <p:grpSpPr>
          <a:xfrm>
            <a:off x="1334191" y="2800080"/>
            <a:ext cx="5434261" cy="975307"/>
            <a:chOff x="1323681" y="2673956"/>
            <a:chExt cx="5434261" cy="9753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F1FE7B-C492-0850-D306-1C5708C023F0}"/>
                </a:ext>
              </a:extLst>
            </p:cNvPr>
            <p:cNvSpPr/>
            <p:nvPr/>
          </p:nvSpPr>
          <p:spPr bwMode="auto">
            <a:xfrm>
              <a:off x="5451826" y="2701000"/>
              <a:ext cx="1306116" cy="9315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Datasource Credentials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1F79D3-277F-CD08-0EA2-E66D39DEB031}"/>
                </a:ext>
              </a:extLst>
            </p:cNvPr>
            <p:cNvSpPr/>
            <p:nvPr/>
          </p:nvSpPr>
          <p:spPr bwMode="auto">
            <a:xfrm>
              <a:off x="1323681" y="2673956"/>
              <a:ext cx="995093" cy="9753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Service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Principal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51E5EE0-0962-913C-69F1-1A95A5C0D51B}"/>
                </a:ext>
              </a:extLst>
            </p:cNvPr>
            <p:cNvSpPr/>
            <p:nvPr/>
          </p:nvSpPr>
          <p:spPr bwMode="auto">
            <a:xfrm>
              <a:off x="2287865" y="2825117"/>
              <a:ext cx="3163961" cy="712549"/>
            </a:xfrm>
            <a:prstGeom prst="rightArrow">
              <a:avLst>
                <a:gd name="adj1" fmla="val 73932"/>
                <a:gd name="adj2" fmla="val 7478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Call to </a:t>
              </a:r>
              <a:r>
                <a:rPr lang="en-US" sz="11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Gateways – UpdateDatasource</a:t>
              </a:r>
            </a:p>
            <a:p>
              <a:pPr defTabSz="932472" fontAlgn="base">
                <a:lnSpc>
                  <a:spcPct val="90000"/>
                </a:lnSpc>
                <a:spcBef>
                  <a:spcPts val="200"/>
                </a:spcBef>
                <a:spcAft>
                  <a:spcPct val="0"/>
                </a:spcAft>
              </a:pPr>
              <a:r>
                <a:rPr lang="en-US" sz="1050" i="1" dirty="0">
                  <a:solidFill>
                    <a:srgbClr val="920000"/>
                  </a:solidFill>
                  <a:ea typeface="Segoe UI" pitchFamily="34" charset="0"/>
                  <a:cs typeface="Segoe UI" pitchFamily="34" charset="0"/>
                </a:rPr>
                <a:t>this API call executes as service principal</a:t>
              </a:r>
              <a:endParaRPr lang="en-US" sz="1100" i="1" dirty="0">
                <a:solidFill>
                  <a:srgbClr val="9200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2BE4D1-5149-D6B9-964C-C72A2683D216}"/>
              </a:ext>
            </a:extLst>
          </p:cNvPr>
          <p:cNvGrpSpPr/>
          <p:nvPr/>
        </p:nvGrpSpPr>
        <p:grpSpPr>
          <a:xfrm>
            <a:off x="5462336" y="3663790"/>
            <a:ext cx="5713134" cy="1121360"/>
            <a:chOff x="5451826" y="3537666"/>
            <a:chExt cx="5713134" cy="1121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B7D12F-3BAC-6EF5-089C-12856075E59B}"/>
                </a:ext>
              </a:extLst>
            </p:cNvPr>
            <p:cNvSpPr/>
            <p:nvPr/>
          </p:nvSpPr>
          <p:spPr bwMode="auto">
            <a:xfrm>
              <a:off x="9858844" y="3537666"/>
              <a:ext cx="1306116" cy="1121360"/>
            </a:xfrm>
            <a:prstGeom prst="rect">
              <a:avLst/>
            </a:prstGeom>
            <a:solidFill>
              <a:srgbClr val="FF993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Datasource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22D8E6-90ED-6A02-F0D2-7DFE03C8C8B8}"/>
                </a:ext>
              </a:extLst>
            </p:cNvPr>
            <p:cNvSpPr/>
            <p:nvPr/>
          </p:nvSpPr>
          <p:spPr bwMode="auto">
            <a:xfrm>
              <a:off x="5451826" y="3632565"/>
              <a:ext cx="1306116" cy="931564"/>
            </a:xfrm>
            <a:prstGeom prst="rect">
              <a:avLst/>
            </a:prstGeom>
            <a:solidFill>
              <a:srgbClr val="FF993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Datasource Connection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5665EC26-9EBD-01FE-C62B-E695F26FA510}"/>
                </a:ext>
              </a:extLst>
            </p:cNvPr>
            <p:cNvSpPr/>
            <p:nvPr/>
          </p:nvSpPr>
          <p:spPr bwMode="auto">
            <a:xfrm>
              <a:off x="6681536" y="3742071"/>
              <a:ext cx="3103734" cy="712549"/>
            </a:xfrm>
            <a:prstGeom prst="rightArrow">
              <a:avLst>
                <a:gd name="adj1" fmla="val 73932"/>
                <a:gd name="adj2" fmla="val 7478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Connection to datasource</a:t>
              </a:r>
              <a:endPara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ts val="200"/>
                </a:spcBef>
                <a:spcAft>
                  <a:spcPct val="0"/>
                </a:spcAft>
              </a:pPr>
              <a:r>
                <a:rPr lang="en-US" sz="1050" i="1" dirty="0">
                  <a:solidFill>
                    <a:srgbClr val="920000"/>
                  </a:solidFill>
                  <a:ea typeface="Segoe UI" pitchFamily="34" charset="0"/>
                  <a:cs typeface="Segoe UI" pitchFamily="34" charset="0"/>
                </a:rPr>
                <a:t>connection does not use service principal</a:t>
              </a:r>
              <a:endParaRPr lang="en-US" sz="1100" i="1" dirty="0">
                <a:solidFill>
                  <a:srgbClr val="9200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268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4470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AuthN</a:t>
            </a:r>
            <a:r>
              <a:rPr lang="en-US" dirty="0"/>
              <a:t> and </a:t>
            </a:r>
            <a:r>
              <a:rPr lang="en-US" dirty="0" err="1"/>
              <a:t>AuthZ</a:t>
            </a:r>
            <a:r>
              <a:rPr lang="en-US" dirty="0"/>
              <a:t> with the Power BI REST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Provisioning Workspaces and Datasets</a:t>
            </a:r>
          </a:p>
          <a:p>
            <a:r>
              <a:rPr lang="en-US" dirty="0"/>
              <a:t>Patching SQL Datasources using Basic Credentials</a:t>
            </a:r>
          </a:p>
          <a:p>
            <a:r>
              <a:rPr lang="en-US" dirty="0"/>
              <a:t>Patching ADLS  Datasources using Key Credentials</a:t>
            </a:r>
          </a:p>
          <a:p>
            <a:r>
              <a:rPr lang="en-US" dirty="0"/>
              <a:t>Patching SharePoint and Kusto Datasources using OAuth2 Credentials</a:t>
            </a:r>
          </a:p>
          <a:p>
            <a:r>
              <a:rPr lang="en-US" dirty="0"/>
              <a:t>Managing Datasources and Credentials with On-Prem Gateways</a:t>
            </a:r>
          </a:p>
        </p:txBody>
      </p:sp>
    </p:spTree>
    <p:extLst>
      <p:ext uri="{BB962C8B-B14F-4D97-AF65-F5344CB8AC3E}">
        <p14:creationId xmlns:p14="http://schemas.microsoft.com/office/powerpoint/2010/main" val="1088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050359"/>
            <a:ext cx="11053773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</a:rPr>
              <a:t>Setting Datasource Credentials</a:t>
            </a:r>
            <a:br>
              <a:rPr lang="en-US" sz="5400" dirty="0">
                <a:solidFill>
                  <a:srgbClr val="000000"/>
                </a:solidFill>
              </a:rPr>
            </a:br>
            <a:r>
              <a:rPr lang="en-US" sz="5400" dirty="0">
                <a:solidFill>
                  <a:srgbClr val="000000"/>
                </a:solidFill>
              </a:rPr>
              <a:t>with the Power BI REST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5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Workspaces and Datasets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0279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0970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9021-CDD2-E913-AB17-4CC30D34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Provisioning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31BC7-3708-A5A8-ADD9-21366B8DC3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86008"/>
          </a:xfrm>
        </p:spPr>
        <p:txBody>
          <a:bodyPr/>
          <a:lstStyle/>
          <a:p>
            <a:r>
              <a:rPr lang="en-US" dirty="0"/>
              <a:t>Provisioning a Power BI workspace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Create workspace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Assign to Capacity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Add workspace members</a:t>
            </a:r>
          </a:p>
          <a:p>
            <a:pPr lvl="1"/>
            <a:endParaRPr lang="en-US" dirty="0"/>
          </a:p>
          <a:p>
            <a:r>
              <a:rPr lang="en-US" dirty="0"/>
              <a:t>Provisioning a Power BI dataset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Import dataset from PBIX file with dataset template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Update dataset parameters to point to datasource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Patch credentials for datasource connection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Start refresh operation (import mode only)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Set refresh schedule (import mode only)</a:t>
            </a:r>
          </a:p>
        </p:txBody>
      </p:sp>
    </p:spTree>
    <p:extLst>
      <p:ext uri="{BB962C8B-B14F-4D97-AF65-F5344CB8AC3E}">
        <p14:creationId xmlns:p14="http://schemas.microsoft.com/office/powerpoint/2010/main" val="3083775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74F7-2352-597A-8DF8-ED2FB360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Workspaces using the Power BI .NET SDK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FD815-237B-7D6E-6D7C-1C22B209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93" y="3581758"/>
            <a:ext cx="6762565" cy="1446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CC1A75-82EA-7D49-3CFD-D0EAB472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3" y="5214157"/>
            <a:ext cx="5823962" cy="1323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A538FE-BF6C-B740-B75E-363D940FD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93" y="1282053"/>
            <a:ext cx="5331579" cy="2123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1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2E0B-51A4-784A-81CA-5081C2A7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PBIX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CE96-E8CE-37EC-A04C-95EEDD4947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15827"/>
          </a:xfrm>
        </p:spPr>
        <p:txBody>
          <a:bodyPr/>
          <a:lstStyle/>
          <a:p>
            <a:r>
              <a:rPr lang="en-US" dirty="0"/>
              <a:t>Steps to Importing PBIX file</a:t>
            </a:r>
          </a:p>
          <a:p>
            <a:pPr lvl="1"/>
            <a:r>
              <a:rPr lang="en-US" dirty="0"/>
              <a:t>Import PBIX file by calling </a:t>
            </a:r>
            <a:r>
              <a:rPr lang="en-US" sz="1800" b="1" dirty="0" err="1">
                <a:solidFill>
                  <a:srgbClr val="6C0000"/>
                </a:solidFill>
              </a:rPr>
              <a:t>Imports.PostImportWithFileInGroup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Use conflict handler of </a:t>
            </a:r>
            <a:r>
              <a:rPr lang="en-US" sz="1800" b="1" dirty="0" err="1">
                <a:solidFill>
                  <a:srgbClr val="6C0000"/>
                </a:solidFill>
              </a:rPr>
              <a:t>CreateOrOverwrite</a:t>
            </a:r>
            <a:r>
              <a:rPr lang="en-US" dirty="0"/>
              <a:t> to overwrite previous import of the same name</a:t>
            </a:r>
          </a:p>
          <a:p>
            <a:pPr lvl="1"/>
            <a:r>
              <a:rPr lang="en-US" dirty="0"/>
              <a:t>Call </a:t>
            </a:r>
            <a:r>
              <a:rPr lang="en-US" sz="1800" b="1" dirty="0" err="1">
                <a:solidFill>
                  <a:srgbClr val="6C0000"/>
                </a:solidFill>
              </a:rPr>
              <a:t>GetImportInGroup</a:t>
            </a:r>
            <a:r>
              <a:rPr lang="en-US" dirty="0"/>
              <a:t> in loop to determine when import operation has completed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8437B-6D7D-504E-9470-F4EE2664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98" y="3051578"/>
            <a:ext cx="8934780" cy="321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FD7DFE5-3E0F-76BB-020B-2648BF70DD4D}"/>
              </a:ext>
            </a:extLst>
          </p:cNvPr>
          <p:cNvSpPr/>
          <p:nvPr/>
        </p:nvSpPr>
        <p:spPr bwMode="auto">
          <a:xfrm>
            <a:off x="715212" y="3901867"/>
            <a:ext cx="766746" cy="333472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F51810-1AA4-D0BF-9073-D2FF62CF7E29}"/>
              </a:ext>
            </a:extLst>
          </p:cNvPr>
          <p:cNvSpPr/>
          <p:nvPr/>
        </p:nvSpPr>
        <p:spPr bwMode="auto">
          <a:xfrm flipH="1">
            <a:off x="10294880" y="4303729"/>
            <a:ext cx="834082" cy="373373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44E35C-AE74-A36A-9CA4-3DC8159F86D1}"/>
              </a:ext>
            </a:extLst>
          </p:cNvPr>
          <p:cNvSpPr/>
          <p:nvPr/>
        </p:nvSpPr>
        <p:spPr bwMode="auto">
          <a:xfrm>
            <a:off x="746742" y="4928938"/>
            <a:ext cx="766746" cy="333472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32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1A32-F43C-EC55-A1A9-9EE50A8B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Refreshing Datasets and Setting Refresh Schedules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3DF977-3820-1177-294D-BBADD5301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78204"/>
          </a:xfrm>
        </p:spPr>
        <p:txBody>
          <a:bodyPr/>
          <a:lstStyle/>
          <a:p>
            <a:r>
              <a:rPr lang="en-US" sz="1800" dirty="0"/>
              <a:t>You can refresh a dataset on demand using code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800" dirty="0"/>
              <a:t>You can also set a refresh schedule for automatic refreshes</a:t>
            </a:r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But first, you must patch datasource credentials or the refresh will not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96CD6-EBD5-0B5C-732E-FB2EABD0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489" y="1421154"/>
            <a:ext cx="4070137" cy="3816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D890C9-2418-3BB2-E035-FF4D7B92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44" y="1628088"/>
            <a:ext cx="4899938" cy="437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516F7-DA23-8B4E-D5C7-DBF28F28F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44" y="2603810"/>
            <a:ext cx="4619339" cy="267532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962C365-AC06-961D-0BA0-E79B2129731D}"/>
              </a:ext>
            </a:extLst>
          </p:cNvPr>
          <p:cNvGrpSpPr/>
          <p:nvPr/>
        </p:nvGrpSpPr>
        <p:grpSpPr>
          <a:xfrm>
            <a:off x="511277" y="5805928"/>
            <a:ext cx="8245605" cy="937736"/>
            <a:chOff x="511277" y="5805928"/>
            <a:chExt cx="8245605" cy="9377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1B9627-BDAE-7371-07F7-94A0EB6A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1144" y="5805928"/>
              <a:ext cx="7805738" cy="937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73BD018-61A5-B16B-EE67-EDEC1D5374E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77" y="6274796"/>
              <a:ext cx="56226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6943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76CF-25C0-A480-37D4-25DF6078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Anonymous Credentials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EE95C-9EB1-C71E-E5A6-0E293CE6E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70016"/>
          </a:xfrm>
        </p:spPr>
        <p:txBody>
          <a:bodyPr/>
          <a:lstStyle/>
          <a:p>
            <a:r>
              <a:rPr lang="en-US" dirty="0"/>
              <a:t>Steps to patch </a:t>
            </a:r>
            <a:r>
              <a:rPr lang="en-US" sz="2000" b="1" dirty="0">
                <a:solidFill>
                  <a:srgbClr val="6C0000"/>
                </a:solidFill>
              </a:rPr>
              <a:t>Web datasource</a:t>
            </a:r>
            <a:r>
              <a:rPr lang="en-US" dirty="0"/>
              <a:t> with </a:t>
            </a:r>
            <a:r>
              <a:rPr lang="en-US" sz="2000" b="1" dirty="0">
                <a:solidFill>
                  <a:srgbClr val="6C0000"/>
                </a:solidFill>
              </a:rPr>
              <a:t>Anonymous credentials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Call </a:t>
            </a:r>
            <a:r>
              <a:rPr lang="en-US" sz="1800" b="1" dirty="0" err="1">
                <a:solidFill>
                  <a:srgbClr val="6C0000"/>
                </a:solidFill>
              </a:rPr>
              <a:t>Datasets.GetDatasourcesInGroup</a:t>
            </a:r>
            <a:r>
              <a:rPr lang="en-US" dirty="0"/>
              <a:t> to retrieve </a:t>
            </a:r>
            <a:r>
              <a:rPr lang="en-US" sz="1800" b="1" dirty="0" err="1">
                <a:solidFill>
                  <a:srgbClr val="6C0000"/>
                </a:solidFill>
              </a:rPr>
              <a:t>GatewayId</a:t>
            </a:r>
            <a:r>
              <a:rPr lang="en-US" dirty="0"/>
              <a:t> and </a:t>
            </a:r>
            <a:r>
              <a:rPr lang="en-US" sz="1800" b="1" dirty="0" err="1">
                <a:solidFill>
                  <a:srgbClr val="6C0000"/>
                </a:solidFill>
              </a:rPr>
              <a:t>DatasourceId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Initialize </a:t>
            </a:r>
            <a:r>
              <a:rPr lang="en-US" sz="1800" b="1" dirty="0" err="1">
                <a:solidFill>
                  <a:srgbClr val="6C0000"/>
                </a:solidFill>
              </a:rPr>
              <a:t>UpdateDatasourceRequest</a:t>
            </a:r>
            <a:r>
              <a:rPr lang="en-US" dirty="0"/>
              <a:t> object with </a:t>
            </a:r>
            <a:r>
              <a:rPr lang="en-US" sz="1800" b="1" dirty="0" err="1">
                <a:solidFill>
                  <a:srgbClr val="6C0000"/>
                </a:solidFill>
              </a:rPr>
              <a:t>AnonymousCredentials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Set </a:t>
            </a:r>
            <a:r>
              <a:rPr lang="en-US" sz="1800" b="1" dirty="0" err="1">
                <a:solidFill>
                  <a:srgbClr val="6C0000"/>
                </a:solidFill>
              </a:rPr>
              <a:t>Privacylevel</a:t>
            </a:r>
            <a:r>
              <a:rPr lang="en-US" dirty="0"/>
              <a:t> to </a:t>
            </a:r>
            <a:r>
              <a:rPr lang="en-US" sz="1800" b="1" dirty="0">
                <a:solidFill>
                  <a:srgbClr val="6C0000"/>
                </a:solidFill>
              </a:rPr>
              <a:t>None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Organization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Private</a:t>
            </a:r>
            <a:r>
              <a:rPr lang="en-US" dirty="0"/>
              <a:t> or </a:t>
            </a:r>
            <a:r>
              <a:rPr lang="en-US" sz="1800" b="1" dirty="0">
                <a:solidFill>
                  <a:srgbClr val="6C0000"/>
                </a:solidFill>
              </a:rPr>
              <a:t>Public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Set encryption type to </a:t>
            </a:r>
            <a:r>
              <a:rPr lang="en-US" sz="1800" b="1" dirty="0" err="1">
                <a:solidFill>
                  <a:srgbClr val="6C0000"/>
                </a:solidFill>
              </a:rPr>
              <a:t>NotEncrypted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Call </a:t>
            </a:r>
            <a:r>
              <a:rPr lang="en-US" sz="1800" b="1" dirty="0" err="1">
                <a:solidFill>
                  <a:srgbClr val="6C0000"/>
                </a:solidFill>
              </a:rPr>
              <a:t>Gateways.UpdateDatasource</a:t>
            </a:r>
            <a:r>
              <a:rPr lang="en-US" dirty="0"/>
              <a:t> to execute credential patch operation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57E59B-30F4-40D0-EB16-5B041C687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29" y="3777934"/>
            <a:ext cx="5475523" cy="3026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2A1929-25E9-37BB-E3BD-D0B795A88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308" y="3907686"/>
            <a:ext cx="3820291" cy="1456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ED17F87-7DF9-ED69-9B94-B40787EE2A05}"/>
              </a:ext>
            </a:extLst>
          </p:cNvPr>
          <p:cNvSpPr/>
          <p:nvPr/>
        </p:nvSpPr>
        <p:spPr bwMode="auto">
          <a:xfrm>
            <a:off x="898629" y="4073317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F0AE68-723D-60E2-A232-C53A9F091AB6}"/>
              </a:ext>
            </a:extLst>
          </p:cNvPr>
          <p:cNvSpPr/>
          <p:nvPr/>
        </p:nvSpPr>
        <p:spPr bwMode="auto">
          <a:xfrm>
            <a:off x="1102882" y="5250665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5ACA172-CB84-02E4-0F6B-94BA06D318E2}"/>
              </a:ext>
            </a:extLst>
          </p:cNvPr>
          <p:cNvSpPr/>
          <p:nvPr/>
        </p:nvSpPr>
        <p:spPr bwMode="auto">
          <a:xfrm>
            <a:off x="1102882" y="6061713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63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D7A7-4C8D-3BAF-5824-70A201BC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REST API Programmer Epiphany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7F8A-359C-572A-8A30-E5B8013C4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15772"/>
          </a:xfrm>
        </p:spPr>
        <p:txBody>
          <a:bodyPr/>
          <a:lstStyle/>
          <a:p>
            <a:r>
              <a:rPr lang="en-US" dirty="0"/>
              <a:t>All datasources have </a:t>
            </a:r>
            <a:r>
              <a:rPr lang="en-US" sz="2400" b="1" dirty="0" err="1">
                <a:solidFill>
                  <a:srgbClr val="6C0000"/>
                </a:solidFill>
              </a:rPr>
              <a:t>GatewayId</a:t>
            </a:r>
            <a:r>
              <a:rPr lang="en-US" dirty="0"/>
              <a:t> whether using On-Prem Gateway or not</a:t>
            </a:r>
          </a:p>
          <a:p>
            <a:pPr lvl="1"/>
            <a:r>
              <a:rPr lang="en-US" dirty="0"/>
              <a:t>Power BI provides virtual gateway for datasources not using On-Prem gateway</a:t>
            </a:r>
          </a:p>
          <a:p>
            <a:pPr lvl="1"/>
            <a:r>
              <a:rPr lang="en-US" dirty="0"/>
              <a:t>Patching credentials in virtual gateway always uses </a:t>
            </a:r>
            <a:r>
              <a:rPr lang="en-US" sz="2000" b="1" dirty="0" err="1">
                <a:solidFill>
                  <a:srgbClr val="6C0000"/>
                </a:solidFill>
              </a:rPr>
              <a:t>Gateways.UpdateDatesource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1026" name="Picture 2" descr="Kung Fu: Caine Finally Snatches the Pebble From Master Kan - YouTube">
            <a:extLst>
              <a:ext uri="{FF2B5EF4-FFF2-40B4-BE49-F238E27FC236}">
                <a16:creationId xmlns:a16="http://schemas.microsoft.com/office/drawing/2014/main" id="{D676CE28-7169-4828-AB95-DAF55A2BF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8278" y="2891884"/>
            <a:ext cx="6622135" cy="369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97152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4470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AuthN</a:t>
            </a:r>
            <a:r>
              <a:rPr lang="en-US" dirty="0"/>
              <a:t> and </a:t>
            </a:r>
            <a:r>
              <a:rPr lang="en-US" dirty="0" err="1"/>
              <a:t>AuthZ</a:t>
            </a:r>
            <a:r>
              <a:rPr lang="en-US" dirty="0"/>
              <a:t>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Provisioning Workspaces and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Patching SQL Datasources using Basic Credentials</a:t>
            </a:r>
          </a:p>
          <a:p>
            <a:r>
              <a:rPr lang="en-US" dirty="0"/>
              <a:t>Patching ADLS  Datasources using Key Credentials</a:t>
            </a:r>
          </a:p>
          <a:p>
            <a:r>
              <a:rPr lang="en-US" dirty="0"/>
              <a:t>Patching SharePoint and Kusto Datasources using OAuth2 Credentials</a:t>
            </a:r>
          </a:p>
          <a:p>
            <a:r>
              <a:rPr lang="en-US" dirty="0"/>
              <a:t>Managing Datasources and Credentials with On-Prem Gateways</a:t>
            </a:r>
          </a:p>
        </p:txBody>
      </p:sp>
    </p:spTree>
    <p:extLst>
      <p:ext uri="{BB962C8B-B14F-4D97-AF65-F5344CB8AC3E}">
        <p14:creationId xmlns:p14="http://schemas.microsoft.com/office/powerpoint/2010/main" val="33812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88B-E00F-4CD7-8187-8899B882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Dataset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F600-1398-42AF-9442-FABF37C35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00548"/>
          </a:xfrm>
        </p:spPr>
        <p:txBody>
          <a:bodyPr/>
          <a:lstStyle/>
          <a:p>
            <a:r>
              <a:rPr lang="en-US" dirty="0"/>
              <a:t>Dataset parameters provide flexibility when provisioning datasets</a:t>
            </a:r>
          </a:p>
          <a:p>
            <a:pPr lvl="1"/>
            <a:r>
              <a:rPr lang="en-US" dirty="0"/>
              <a:t>PBIX file can be designed as parameterized dataset template</a:t>
            </a:r>
          </a:p>
          <a:p>
            <a:pPr lvl="1"/>
            <a:r>
              <a:rPr lang="en-US" dirty="0"/>
              <a:t>You can create dataset parameters for </a:t>
            </a:r>
            <a:r>
              <a:rPr lang="en-US" sz="1800" b="1" dirty="0" err="1">
                <a:solidFill>
                  <a:srgbClr val="6C0000"/>
                </a:solidFill>
              </a:rPr>
              <a:t>DatabaseServer</a:t>
            </a:r>
            <a:r>
              <a:rPr lang="en-US" dirty="0"/>
              <a:t> and </a:t>
            </a:r>
            <a:r>
              <a:rPr lang="en-US" sz="1800" b="1" dirty="0" err="1">
                <a:solidFill>
                  <a:srgbClr val="6C0000"/>
                </a:solidFill>
              </a:rPr>
              <a:t>DatabaseName</a:t>
            </a:r>
            <a:endParaRPr lang="en-US" sz="1800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Then you can update all query M code to use parameters instead of hard-coded values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7981CE-1D23-C5AD-8EBB-165CF157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40" y="2927076"/>
            <a:ext cx="3015894" cy="2364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B168B1-33A5-7020-1E4C-9D9643B28CA6}"/>
              </a:ext>
            </a:extLst>
          </p:cNvPr>
          <p:cNvSpPr/>
          <p:nvPr/>
        </p:nvSpPr>
        <p:spPr bwMode="auto">
          <a:xfrm>
            <a:off x="1501929" y="3289221"/>
            <a:ext cx="994401" cy="3019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74B64B-C511-FCC6-F4B4-BB44206A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974" y="2945295"/>
            <a:ext cx="7669413" cy="3211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54439E-2F48-D3A0-3058-71725A3C9932}"/>
              </a:ext>
            </a:extLst>
          </p:cNvPr>
          <p:cNvSpPr/>
          <p:nvPr/>
        </p:nvSpPr>
        <p:spPr bwMode="auto">
          <a:xfrm>
            <a:off x="7317829" y="4600032"/>
            <a:ext cx="1217224" cy="14308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2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2B25-3025-D363-68E5-48FA3AD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Dataset Parameters During Provisioning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08A07-29A1-19E0-2429-4DCB8D051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16868"/>
          </a:xfrm>
        </p:spPr>
        <p:txBody>
          <a:bodyPr/>
          <a:lstStyle/>
          <a:p>
            <a:r>
              <a:rPr lang="en-US" dirty="0"/>
              <a:t>Steps to updating dataset parameter values</a:t>
            </a:r>
          </a:p>
          <a:p>
            <a:pPr lvl="1"/>
            <a:r>
              <a:rPr lang="en-US" dirty="0"/>
              <a:t>Create </a:t>
            </a:r>
            <a:r>
              <a:rPr lang="en-US" sz="1800" b="1" dirty="0" err="1">
                <a:solidFill>
                  <a:srgbClr val="6C0000"/>
                </a:solidFill>
              </a:rPr>
              <a:t>UpdateMashupParametersRequest</a:t>
            </a:r>
            <a:r>
              <a:rPr lang="en-US" dirty="0"/>
              <a:t> object with names and update values</a:t>
            </a:r>
          </a:p>
          <a:p>
            <a:pPr lvl="1"/>
            <a:r>
              <a:rPr lang="en-US" dirty="0"/>
              <a:t>Call </a:t>
            </a:r>
            <a:r>
              <a:rPr lang="en-US" sz="1800" b="1" dirty="0" err="1">
                <a:solidFill>
                  <a:srgbClr val="6C0000"/>
                </a:solidFill>
              </a:rPr>
              <a:t>Datasets.UpdateParametersInGroup</a:t>
            </a:r>
            <a:r>
              <a:rPr lang="en-US" dirty="0"/>
              <a:t> to perform update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1800" b="1" dirty="0">
                <a:solidFill>
                  <a:srgbClr val="6C0000"/>
                </a:solidFill>
              </a:rPr>
              <a:t>GOTCHA</a:t>
            </a:r>
            <a:r>
              <a:rPr lang="en-US" sz="2000" dirty="0"/>
              <a:t>: If update to parameters changes datasource location, you must repatch credentials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EA4A1-D643-B3B6-5078-F63DAF89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63" y="2578186"/>
            <a:ext cx="10575839" cy="3391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DA88348-00CE-7A75-311B-ABFDC147D6B0}"/>
              </a:ext>
            </a:extLst>
          </p:cNvPr>
          <p:cNvSpPr/>
          <p:nvPr/>
        </p:nvSpPr>
        <p:spPr bwMode="auto">
          <a:xfrm>
            <a:off x="1008289" y="3814278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F6A805B-1E23-6B17-CFCB-1F6943B430D7}"/>
              </a:ext>
            </a:extLst>
          </p:cNvPr>
          <p:cNvSpPr/>
          <p:nvPr/>
        </p:nvSpPr>
        <p:spPr bwMode="auto">
          <a:xfrm>
            <a:off x="1098210" y="4638378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80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Check out the Power BI Dev Camp Portal at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A893B-9D24-7385-B8C2-DB3D0BF2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2" y="1807426"/>
            <a:ext cx="8722125" cy="5080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2B25-3025-D363-68E5-48FA3AD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SQL Datasource with Basic Credentials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50E67-67E7-631C-0572-45FAD7052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85268"/>
          </a:xfrm>
        </p:spPr>
        <p:txBody>
          <a:bodyPr/>
          <a:lstStyle/>
          <a:p>
            <a:r>
              <a:rPr lang="en-US" dirty="0"/>
              <a:t>Steps to patch </a:t>
            </a:r>
            <a:r>
              <a:rPr lang="en-US" sz="2000" b="1" dirty="0">
                <a:solidFill>
                  <a:srgbClr val="6C0000"/>
                </a:solidFill>
              </a:rPr>
              <a:t>SQL datasource</a:t>
            </a:r>
            <a:r>
              <a:rPr lang="en-US" dirty="0"/>
              <a:t> with </a:t>
            </a:r>
            <a:r>
              <a:rPr lang="en-US" sz="2000" b="1" dirty="0">
                <a:solidFill>
                  <a:srgbClr val="6C0000"/>
                </a:solidFill>
              </a:rPr>
              <a:t>Basic credentials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Call </a:t>
            </a:r>
            <a:r>
              <a:rPr lang="en-US" sz="1800" b="1" dirty="0" err="1">
                <a:solidFill>
                  <a:srgbClr val="6C0000"/>
                </a:solidFill>
              </a:rPr>
              <a:t>Datasets.GetDatasourcesInGroup</a:t>
            </a:r>
            <a:r>
              <a:rPr lang="en-US" dirty="0"/>
              <a:t> to retrieve </a:t>
            </a:r>
            <a:r>
              <a:rPr lang="en-US" sz="1800" b="1" dirty="0" err="1">
                <a:solidFill>
                  <a:srgbClr val="6C0000"/>
                </a:solidFill>
              </a:rPr>
              <a:t>GatewayId</a:t>
            </a:r>
            <a:r>
              <a:rPr lang="en-US" dirty="0"/>
              <a:t> and </a:t>
            </a:r>
            <a:r>
              <a:rPr lang="en-US" sz="1800" b="1" dirty="0" err="1">
                <a:solidFill>
                  <a:srgbClr val="6C0000"/>
                </a:solidFill>
              </a:rPr>
              <a:t>DatasourceId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Initialize </a:t>
            </a:r>
            <a:r>
              <a:rPr lang="en-US" sz="1800" b="1" dirty="0" err="1">
                <a:solidFill>
                  <a:srgbClr val="6C0000"/>
                </a:solidFill>
              </a:rPr>
              <a:t>UpdateDatasourceRequest</a:t>
            </a:r>
            <a:r>
              <a:rPr lang="en-US" dirty="0"/>
              <a:t> object with </a:t>
            </a:r>
            <a:r>
              <a:rPr lang="en-US" sz="1800" b="1" dirty="0" err="1">
                <a:solidFill>
                  <a:srgbClr val="6C0000"/>
                </a:solidFill>
              </a:rPr>
              <a:t>BasicCredentials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Set </a:t>
            </a:r>
            <a:r>
              <a:rPr lang="en-US" sz="1800" b="1" dirty="0" err="1">
                <a:solidFill>
                  <a:srgbClr val="6C0000"/>
                </a:solidFill>
              </a:rPr>
              <a:t>Privacylevel</a:t>
            </a:r>
            <a:r>
              <a:rPr lang="en-US" dirty="0"/>
              <a:t> to </a:t>
            </a:r>
            <a:r>
              <a:rPr lang="en-US" sz="1800" b="1" dirty="0">
                <a:solidFill>
                  <a:srgbClr val="6C0000"/>
                </a:solidFill>
              </a:rPr>
              <a:t>None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Organization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Private</a:t>
            </a:r>
            <a:r>
              <a:rPr lang="en-US" dirty="0"/>
              <a:t> or </a:t>
            </a:r>
            <a:r>
              <a:rPr lang="en-US" sz="1800" b="1" dirty="0">
                <a:solidFill>
                  <a:srgbClr val="6C0000"/>
                </a:solidFill>
              </a:rPr>
              <a:t>Public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Set encryption type to </a:t>
            </a:r>
            <a:r>
              <a:rPr lang="en-US" sz="1800" b="1" dirty="0" err="1">
                <a:solidFill>
                  <a:srgbClr val="6C0000"/>
                </a:solidFill>
              </a:rPr>
              <a:t>NotEncrypted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Call </a:t>
            </a:r>
            <a:r>
              <a:rPr lang="en-US" sz="1800" b="1" dirty="0" err="1">
                <a:solidFill>
                  <a:srgbClr val="6C0000"/>
                </a:solidFill>
              </a:rPr>
              <a:t>Gateways.UpdateDatasource</a:t>
            </a:r>
            <a:r>
              <a:rPr lang="en-US" dirty="0"/>
              <a:t> to complete credential patch operation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43579-1892-ED21-2FEB-7BC49C88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42" y="3761496"/>
            <a:ext cx="8584497" cy="3042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2E04040-2B9A-2E90-560D-A1F2F7F44417}"/>
              </a:ext>
            </a:extLst>
          </p:cNvPr>
          <p:cNvSpPr/>
          <p:nvPr/>
        </p:nvSpPr>
        <p:spPr bwMode="auto">
          <a:xfrm>
            <a:off x="1515617" y="5447697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4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92EE-9F20-10A5-4BDB-8C091843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Paginated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6510-31F9-C648-9041-CACA81038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85268"/>
          </a:xfrm>
        </p:spPr>
        <p:txBody>
          <a:bodyPr/>
          <a:lstStyle/>
          <a:p>
            <a:r>
              <a:rPr lang="en-US" dirty="0"/>
              <a:t>Paginated report published by passing RDL file to </a:t>
            </a:r>
            <a:r>
              <a:rPr lang="en-US" sz="2000" b="1" dirty="0">
                <a:solidFill>
                  <a:srgbClr val="6C0000"/>
                </a:solidFill>
              </a:rPr>
              <a:t>Imports</a:t>
            </a:r>
            <a:r>
              <a:rPr lang="en-US" dirty="0"/>
              <a:t> API</a:t>
            </a:r>
          </a:p>
          <a:p>
            <a:pPr lvl="1"/>
            <a:r>
              <a:rPr lang="en-US" sz="1800" b="1" dirty="0" err="1">
                <a:solidFill>
                  <a:srgbClr val="6C0000"/>
                </a:solidFill>
              </a:rPr>
              <a:t>Imports.PostImportWithFileInGroup</a:t>
            </a:r>
            <a:r>
              <a:rPr lang="en-US" dirty="0"/>
              <a:t> provides special support for importing RDL files</a:t>
            </a:r>
          </a:p>
          <a:p>
            <a:pPr lvl="1"/>
            <a:r>
              <a:rPr lang="en-US" dirty="0"/>
              <a:t>Import name must end with </a:t>
            </a:r>
            <a:r>
              <a:rPr lang="en-US" sz="1800" b="1" dirty="0">
                <a:solidFill>
                  <a:srgbClr val="6C0000"/>
                </a:solidFill>
              </a:rPr>
              <a:t>.</a:t>
            </a:r>
            <a:r>
              <a:rPr lang="en-US" sz="1800" b="1" dirty="0" err="1">
                <a:solidFill>
                  <a:srgbClr val="6C0000"/>
                </a:solidFill>
              </a:rPr>
              <a:t>rdl</a:t>
            </a:r>
            <a:r>
              <a:rPr lang="en-US" dirty="0"/>
              <a:t> file extension</a:t>
            </a:r>
          </a:p>
          <a:p>
            <a:pPr lvl="1"/>
            <a:r>
              <a:rPr lang="en-US" dirty="0"/>
              <a:t>Use conflict handler of </a:t>
            </a:r>
            <a:r>
              <a:rPr lang="en-US" sz="1800" b="1" dirty="0">
                <a:solidFill>
                  <a:srgbClr val="6C0000"/>
                </a:solidFill>
              </a:rPr>
              <a:t>Abort</a:t>
            </a:r>
            <a:r>
              <a:rPr lang="en-US" dirty="0"/>
              <a:t> – it sounds weird, but it’s required to import RDL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B594B-4A31-80FE-A581-6D3B6137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54" y="3055464"/>
            <a:ext cx="9469821" cy="3457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E423400-F003-D8B0-7B03-0A00BAC672DA}"/>
              </a:ext>
            </a:extLst>
          </p:cNvPr>
          <p:cNvSpPr/>
          <p:nvPr/>
        </p:nvSpPr>
        <p:spPr bwMode="auto">
          <a:xfrm>
            <a:off x="1069307" y="3428217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B6916E-F090-74BD-BD45-7DD5E2957BFF}"/>
              </a:ext>
            </a:extLst>
          </p:cNvPr>
          <p:cNvSpPr/>
          <p:nvPr/>
        </p:nvSpPr>
        <p:spPr bwMode="auto">
          <a:xfrm flipH="1">
            <a:off x="10669879" y="4844314"/>
            <a:ext cx="446260" cy="218731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67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AB48-3890-8852-EC01-4071B42C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Datasource Credentials for Paginated Reports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9B28F3-E195-F9B4-34C6-0C82BB3BC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85268"/>
          </a:xfrm>
        </p:spPr>
        <p:txBody>
          <a:bodyPr/>
          <a:lstStyle/>
          <a:p>
            <a:r>
              <a:rPr lang="en-US" dirty="0"/>
              <a:t>Steps to patch SQL datasource behind paginated report</a:t>
            </a:r>
          </a:p>
          <a:p>
            <a:pPr lvl="1"/>
            <a:r>
              <a:rPr lang="en-US" dirty="0"/>
              <a:t>Call </a:t>
            </a:r>
            <a:r>
              <a:rPr lang="en-US" sz="1800" b="1" dirty="0" err="1">
                <a:solidFill>
                  <a:srgbClr val="6C0000"/>
                </a:solidFill>
              </a:rPr>
              <a:t>Reports.GetDatasourcesInGroup</a:t>
            </a:r>
            <a:r>
              <a:rPr lang="en-US" dirty="0"/>
              <a:t> to retrieve </a:t>
            </a:r>
            <a:r>
              <a:rPr lang="en-US" sz="1800" b="1" dirty="0" err="1">
                <a:solidFill>
                  <a:srgbClr val="6C0000"/>
                </a:solidFill>
              </a:rPr>
              <a:t>GatewayId</a:t>
            </a:r>
            <a:r>
              <a:rPr lang="en-US" dirty="0"/>
              <a:t> and </a:t>
            </a:r>
            <a:r>
              <a:rPr lang="en-US" sz="1800" b="1" dirty="0" err="1">
                <a:solidFill>
                  <a:srgbClr val="6C0000"/>
                </a:solidFill>
              </a:rPr>
              <a:t>DatasourceId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Initialize </a:t>
            </a:r>
            <a:r>
              <a:rPr lang="en-US" sz="1800" b="1" dirty="0" err="1">
                <a:solidFill>
                  <a:srgbClr val="6C0000"/>
                </a:solidFill>
              </a:rPr>
              <a:t>UpdateDatasourceRequest</a:t>
            </a:r>
            <a:r>
              <a:rPr lang="en-US" dirty="0"/>
              <a:t> object with </a:t>
            </a:r>
            <a:r>
              <a:rPr lang="en-US" sz="1800" b="1" dirty="0" err="1">
                <a:solidFill>
                  <a:srgbClr val="6C0000"/>
                </a:solidFill>
              </a:rPr>
              <a:t>BasicCredentials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Set </a:t>
            </a:r>
            <a:r>
              <a:rPr lang="en-US" sz="1800" b="1" dirty="0" err="1">
                <a:solidFill>
                  <a:srgbClr val="6C0000"/>
                </a:solidFill>
              </a:rPr>
              <a:t>Privacylevel</a:t>
            </a:r>
            <a:r>
              <a:rPr lang="en-US" dirty="0"/>
              <a:t> to </a:t>
            </a:r>
            <a:r>
              <a:rPr lang="en-US" sz="1800" b="1" dirty="0">
                <a:solidFill>
                  <a:srgbClr val="6C0000"/>
                </a:solidFill>
              </a:rPr>
              <a:t>None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Organization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Private</a:t>
            </a:r>
            <a:r>
              <a:rPr lang="en-US" dirty="0"/>
              <a:t> or </a:t>
            </a:r>
            <a:r>
              <a:rPr lang="en-US" sz="1800" b="1" dirty="0">
                <a:solidFill>
                  <a:srgbClr val="6C0000"/>
                </a:solidFill>
              </a:rPr>
              <a:t>Public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Set encryption type to </a:t>
            </a:r>
            <a:r>
              <a:rPr lang="en-US" sz="1800" b="1" dirty="0" err="1">
                <a:solidFill>
                  <a:srgbClr val="6C0000"/>
                </a:solidFill>
              </a:rPr>
              <a:t>NotEncrypted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Call </a:t>
            </a:r>
            <a:r>
              <a:rPr lang="en-US" sz="1800" b="1" dirty="0" err="1">
                <a:solidFill>
                  <a:srgbClr val="6C0000"/>
                </a:solidFill>
              </a:rPr>
              <a:t>Gateways.UpdateDatasource</a:t>
            </a:r>
            <a:r>
              <a:rPr lang="en-US" dirty="0"/>
              <a:t> to complete credential patch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78E86-5350-CCAE-757D-35D4D205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38" y="3808075"/>
            <a:ext cx="7079320" cy="299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ABA6C96-086B-660D-D24B-B11CFAB39380}"/>
              </a:ext>
            </a:extLst>
          </p:cNvPr>
          <p:cNvSpPr/>
          <p:nvPr/>
        </p:nvSpPr>
        <p:spPr bwMode="auto">
          <a:xfrm>
            <a:off x="1072745" y="4494025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426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5BFB-76AF-03E7-4E21-29F9320A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3615-CA80-3BE9-2F8A-4589FE4BD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663089"/>
          </a:xfrm>
        </p:spPr>
        <p:txBody>
          <a:bodyPr/>
          <a:lstStyle/>
          <a:p>
            <a:r>
              <a:rPr lang="en-US" dirty="0"/>
              <a:t>Dataflow published by passing JSON file with dataflow definition to </a:t>
            </a:r>
            <a:r>
              <a:rPr lang="en-US" sz="2000" b="1" dirty="0">
                <a:solidFill>
                  <a:srgbClr val="6C0000"/>
                </a:solidFill>
              </a:rPr>
              <a:t>Imports</a:t>
            </a:r>
            <a:r>
              <a:rPr lang="en-US" dirty="0"/>
              <a:t> API</a:t>
            </a:r>
          </a:p>
          <a:p>
            <a:pPr lvl="1"/>
            <a:r>
              <a:rPr lang="en-US" sz="1800" b="1" dirty="0" err="1">
                <a:solidFill>
                  <a:srgbClr val="6C0000"/>
                </a:solidFill>
              </a:rPr>
              <a:t>Imports.PostImportWithFileInGroup</a:t>
            </a:r>
            <a:r>
              <a:rPr lang="en-US" dirty="0"/>
              <a:t> provides special support for importing dataflow</a:t>
            </a:r>
          </a:p>
          <a:p>
            <a:pPr lvl="1"/>
            <a:r>
              <a:rPr lang="en-US" dirty="0"/>
              <a:t>Import name must be set to </a:t>
            </a:r>
            <a:r>
              <a:rPr lang="en-US" sz="1800" b="1" dirty="0" err="1">
                <a:solidFill>
                  <a:srgbClr val="6C0000"/>
                </a:solidFill>
              </a:rPr>
              <a:t>model.json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Name of workflow determined by what is inside JSON file with dataflow definition</a:t>
            </a:r>
          </a:p>
          <a:p>
            <a:pPr lvl="1"/>
            <a:r>
              <a:rPr lang="en-US" dirty="0"/>
              <a:t>Use conflict handler of </a:t>
            </a:r>
            <a:r>
              <a:rPr lang="en-US" sz="1800" b="1" dirty="0" err="1">
                <a:solidFill>
                  <a:srgbClr val="6C0000"/>
                </a:solidFill>
              </a:rPr>
              <a:t>GenerateUniqueName</a:t>
            </a:r>
            <a:r>
              <a:rPr lang="en-US" dirty="0"/>
              <a:t> – not all that intuitive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GOTCHA</a:t>
            </a:r>
            <a:r>
              <a:rPr lang="en-US" dirty="0"/>
              <a:t>: Dataflow Import not supported for service principal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FE500-38F0-C55D-1625-E767B944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09" y="3320790"/>
            <a:ext cx="6662026" cy="2996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691A115-ECC9-A238-A11A-2C9DC09D234B}"/>
              </a:ext>
            </a:extLst>
          </p:cNvPr>
          <p:cNvSpPr/>
          <p:nvPr/>
        </p:nvSpPr>
        <p:spPr bwMode="auto">
          <a:xfrm>
            <a:off x="1005036" y="4360816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21841C7-FB95-84CB-BDA3-3146BDCFA6D4}"/>
              </a:ext>
            </a:extLst>
          </p:cNvPr>
          <p:cNvSpPr/>
          <p:nvPr/>
        </p:nvSpPr>
        <p:spPr bwMode="auto">
          <a:xfrm flipH="1">
            <a:off x="7787099" y="4962367"/>
            <a:ext cx="69714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91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BE64-907C-DBF3-9B9B-B5B816D2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Credentials for SQL Datasource Behind Dataflow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9809B-E718-41DC-B119-52B940F57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85268"/>
          </a:xfrm>
        </p:spPr>
        <p:txBody>
          <a:bodyPr/>
          <a:lstStyle/>
          <a:p>
            <a:r>
              <a:rPr lang="en-US" sz="2400" dirty="0"/>
              <a:t>Steps to patch SQL datasource behind dataflow</a:t>
            </a:r>
          </a:p>
          <a:p>
            <a:pPr lvl="1"/>
            <a:r>
              <a:rPr lang="en-US" sz="2000" dirty="0"/>
              <a:t>Call </a:t>
            </a:r>
            <a:r>
              <a:rPr lang="en-US" sz="1600" b="1" dirty="0" err="1">
                <a:solidFill>
                  <a:srgbClr val="6C0000"/>
                </a:solidFill>
              </a:rPr>
              <a:t>Dataflows.GetDataflowDatasourcesInGroup</a:t>
            </a:r>
            <a:r>
              <a:rPr lang="en-US" sz="2000" dirty="0"/>
              <a:t> to retrieve </a:t>
            </a:r>
            <a:r>
              <a:rPr lang="en-US" sz="1600" b="1" dirty="0" err="1">
                <a:solidFill>
                  <a:srgbClr val="6C0000"/>
                </a:solidFill>
              </a:rPr>
              <a:t>GatewayId</a:t>
            </a:r>
            <a:r>
              <a:rPr lang="en-US" sz="2000" dirty="0"/>
              <a:t> and </a:t>
            </a:r>
            <a:r>
              <a:rPr lang="en-US" sz="1600" b="1" dirty="0" err="1">
                <a:solidFill>
                  <a:srgbClr val="6C0000"/>
                </a:solidFill>
              </a:rPr>
              <a:t>DatasourceId</a:t>
            </a:r>
            <a:endParaRPr lang="en-US" sz="2000" b="1" dirty="0">
              <a:solidFill>
                <a:srgbClr val="6C0000"/>
              </a:solidFill>
            </a:endParaRPr>
          </a:p>
          <a:p>
            <a:pPr lvl="1"/>
            <a:r>
              <a:rPr lang="en-US" sz="2000" dirty="0"/>
              <a:t>Initialize </a:t>
            </a:r>
            <a:r>
              <a:rPr lang="en-US" sz="1600" b="1" dirty="0" err="1">
                <a:solidFill>
                  <a:srgbClr val="6C0000"/>
                </a:solidFill>
              </a:rPr>
              <a:t>UpdateDatasourceRequest</a:t>
            </a:r>
            <a:r>
              <a:rPr lang="en-US" sz="2000" dirty="0"/>
              <a:t> object with </a:t>
            </a:r>
            <a:r>
              <a:rPr lang="en-US" sz="1600" b="1" dirty="0" err="1">
                <a:solidFill>
                  <a:srgbClr val="6C0000"/>
                </a:solidFill>
              </a:rPr>
              <a:t>BasicCredentials</a:t>
            </a:r>
            <a:r>
              <a:rPr lang="en-US" sz="2000" dirty="0"/>
              <a:t> object</a:t>
            </a:r>
          </a:p>
          <a:p>
            <a:pPr lvl="1"/>
            <a:r>
              <a:rPr lang="en-US" sz="2000" dirty="0"/>
              <a:t>Set </a:t>
            </a:r>
            <a:r>
              <a:rPr lang="en-US" sz="1600" b="1" dirty="0" err="1">
                <a:solidFill>
                  <a:srgbClr val="6C0000"/>
                </a:solidFill>
              </a:rPr>
              <a:t>Privacylevel</a:t>
            </a:r>
            <a:r>
              <a:rPr lang="en-US" sz="2000" dirty="0"/>
              <a:t> to </a:t>
            </a:r>
            <a:r>
              <a:rPr lang="en-US" sz="1600" b="1" dirty="0">
                <a:solidFill>
                  <a:srgbClr val="6C0000"/>
                </a:solidFill>
              </a:rPr>
              <a:t>None</a:t>
            </a:r>
            <a:r>
              <a:rPr lang="en-US" sz="2000" dirty="0"/>
              <a:t>, </a:t>
            </a:r>
            <a:r>
              <a:rPr lang="en-US" sz="1600" b="1" dirty="0">
                <a:solidFill>
                  <a:srgbClr val="6C0000"/>
                </a:solidFill>
              </a:rPr>
              <a:t>Organization</a:t>
            </a:r>
            <a:r>
              <a:rPr lang="en-US" sz="2000" dirty="0"/>
              <a:t>, </a:t>
            </a:r>
            <a:r>
              <a:rPr lang="en-US" sz="1600" b="1" dirty="0">
                <a:solidFill>
                  <a:srgbClr val="6C0000"/>
                </a:solidFill>
              </a:rPr>
              <a:t>Private</a:t>
            </a:r>
            <a:r>
              <a:rPr lang="en-US" sz="2000" dirty="0"/>
              <a:t> or </a:t>
            </a:r>
            <a:r>
              <a:rPr lang="en-US" sz="1600" b="1" dirty="0">
                <a:solidFill>
                  <a:srgbClr val="6C0000"/>
                </a:solidFill>
              </a:rPr>
              <a:t>Public</a:t>
            </a:r>
            <a:endParaRPr lang="en-US" sz="2000" b="1" dirty="0">
              <a:solidFill>
                <a:srgbClr val="6C0000"/>
              </a:solidFill>
            </a:endParaRPr>
          </a:p>
          <a:p>
            <a:pPr lvl="1"/>
            <a:r>
              <a:rPr lang="en-US" sz="2000" dirty="0"/>
              <a:t>Set encryption type to </a:t>
            </a:r>
            <a:r>
              <a:rPr lang="en-US" sz="1600" b="1" dirty="0" err="1">
                <a:solidFill>
                  <a:srgbClr val="6C0000"/>
                </a:solidFill>
              </a:rPr>
              <a:t>NotEncrypted</a:t>
            </a:r>
            <a:endParaRPr lang="en-US" sz="2000" b="1" dirty="0">
              <a:solidFill>
                <a:srgbClr val="6C0000"/>
              </a:solidFill>
            </a:endParaRPr>
          </a:p>
          <a:p>
            <a:pPr lvl="1"/>
            <a:r>
              <a:rPr lang="en-US" sz="2000" dirty="0"/>
              <a:t>Call </a:t>
            </a:r>
            <a:r>
              <a:rPr lang="en-US" sz="1600" b="1" dirty="0" err="1">
                <a:solidFill>
                  <a:srgbClr val="6C0000"/>
                </a:solidFill>
              </a:rPr>
              <a:t>Gateways.UpdateDatasource</a:t>
            </a:r>
            <a:r>
              <a:rPr lang="en-US" sz="2000" dirty="0"/>
              <a:t> to complete credential patch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4C7CA-8D25-DCB9-D089-132AB08E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56" y="3688944"/>
            <a:ext cx="8917004" cy="3115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3719797-6724-59BB-D54D-87B7131FFBE1}"/>
              </a:ext>
            </a:extLst>
          </p:cNvPr>
          <p:cNvSpPr/>
          <p:nvPr/>
        </p:nvSpPr>
        <p:spPr bwMode="auto">
          <a:xfrm>
            <a:off x="1115039" y="4054870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75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EFCC-73B0-C05F-D89E-CF1E8DAA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Content with Dataset Connected to Dataflow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54FB7-924A-00ED-536D-03116AFBF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16073"/>
          </a:xfrm>
        </p:spPr>
        <p:txBody>
          <a:bodyPr/>
          <a:lstStyle/>
          <a:p>
            <a:r>
              <a:rPr lang="en-US" sz="1800" b="1" dirty="0">
                <a:solidFill>
                  <a:srgbClr val="6C0000"/>
                </a:solidFill>
              </a:rPr>
              <a:t>STEP 1</a:t>
            </a:r>
            <a:r>
              <a:rPr lang="en-US" sz="2000" dirty="0"/>
              <a:t> - Create dataflow and patch credentials for its SQL datasources</a:t>
            </a:r>
          </a:p>
          <a:p>
            <a:r>
              <a:rPr lang="en-US" sz="1800" b="1" dirty="0">
                <a:solidFill>
                  <a:srgbClr val="6C0000"/>
                </a:solidFill>
              </a:rPr>
              <a:t>STEP 2</a:t>
            </a:r>
            <a:r>
              <a:rPr lang="en-US" sz="2000" dirty="0"/>
              <a:t> - Import PBIX with dataset which connects to dataflow</a:t>
            </a:r>
          </a:p>
          <a:p>
            <a:r>
              <a:rPr lang="en-US" sz="1800" b="1" dirty="0">
                <a:solidFill>
                  <a:srgbClr val="6C0000"/>
                </a:solidFill>
              </a:rPr>
              <a:t>STEP 3</a:t>
            </a:r>
            <a:r>
              <a:rPr lang="en-US" sz="2000" dirty="0"/>
              <a:t> - Set dataset parameters to connect dataset to dataflow created in </a:t>
            </a:r>
            <a:r>
              <a:rPr lang="en-US" sz="1800" b="1" dirty="0">
                <a:solidFill>
                  <a:srgbClr val="6C0000"/>
                </a:solidFill>
              </a:rPr>
              <a:t>STEP 1</a:t>
            </a:r>
            <a:endParaRPr lang="en-US" sz="2000" b="1" dirty="0">
              <a:solidFill>
                <a:srgbClr val="6C0000"/>
              </a:solidFill>
            </a:endParaRPr>
          </a:p>
          <a:p>
            <a:r>
              <a:rPr lang="en-US" sz="2000" b="1" dirty="0">
                <a:solidFill>
                  <a:srgbClr val="6C0000"/>
                </a:solidFill>
              </a:rPr>
              <a:t>STEP 4</a:t>
            </a:r>
            <a:r>
              <a:rPr lang="en-US" sz="2000" dirty="0"/>
              <a:t> - Patch credentials for dataset to access dataflow by calling </a:t>
            </a:r>
            <a:r>
              <a:rPr lang="en-US" sz="2000" b="1" dirty="0" err="1">
                <a:solidFill>
                  <a:srgbClr val="6C0000"/>
                </a:solidFill>
              </a:rPr>
              <a:t>PatchDataflowCredentials</a:t>
            </a:r>
            <a:endParaRPr lang="en-US" sz="2000" b="1" dirty="0">
              <a:solidFill>
                <a:srgbClr val="6C0000"/>
              </a:solidFill>
            </a:endParaRPr>
          </a:p>
          <a:p>
            <a:r>
              <a:rPr lang="en-US" sz="2000" b="1" dirty="0">
                <a:solidFill>
                  <a:srgbClr val="6C0000"/>
                </a:solidFill>
              </a:rPr>
              <a:t>STEP 5</a:t>
            </a:r>
            <a:r>
              <a:rPr lang="en-US" sz="2000" dirty="0"/>
              <a:t> - Refresh dataset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1E812-43E4-82CE-7F11-65BDCCFD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5" y="3497262"/>
            <a:ext cx="8129753" cy="3081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9367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BE64-907C-DBF3-9B9B-B5B816D2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Credentials for Dataset Connection To Dataflow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9809B-E718-41DC-B119-52B940F57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1665"/>
          </a:xfrm>
        </p:spPr>
        <p:txBody>
          <a:bodyPr/>
          <a:lstStyle/>
          <a:p>
            <a:r>
              <a:rPr lang="en-US" dirty="0"/>
              <a:t>The trick here is to set </a:t>
            </a:r>
            <a:r>
              <a:rPr lang="en-US" sz="2000" b="1" dirty="0" err="1">
                <a:solidFill>
                  <a:srgbClr val="6C0000"/>
                </a:solidFill>
              </a:rPr>
              <a:t>CredentialDetails.UseCallerAADIdentity</a:t>
            </a:r>
            <a:r>
              <a:rPr lang="en-US" dirty="0"/>
              <a:t> to </a:t>
            </a:r>
            <a:r>
              <a:rPr lang="en-US" sz="2000" b="1" dirty="0">
                <a:solidFill>
                  <a:srgbClr val="6C0000"/>
                </a:solidFill>
              </a:rPr>
              <a:t>true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C0628-3C31-730F-E0AA-6DFF48E8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08" y="1864711"/>
            <a:ext cx="8477250" cy="4505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60319A8-B62D-5389-BA90-5F1C110C135C}"/>
              </a:ext>
            </a:extLst>
          </p:cNvPr>
          <p:cNvSpPr/>
          <p:nvPr/>
        </p:nvSpPr>
        <p:spPr bwMode="auto">
          <a:xfrm>
            <a:off x="1026239" y="4054870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62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4470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AuthN</a:t>
            </a:r>
            <a:r>
              <a:rPr lang="en-US" dirty="0"/>
              <a:t> and </a:t>
            </a:r>
            <a:r>
              <a:rPr lang="en-US" dirty="0" err="1"/>
              <a:t>AuthZ</a:t>
            </a:r>
            <a:r>
              <a:rPr lang="en-US" dirty="0"/>
              <a:t>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Provisioning Workspaces and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Patching SQL Datasources using Basic Credentials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Patching ADLS  Datasources using Key Credentials</a:t>
            </a:r>
          </a:p>
          <a:p>
            <a:r>
              <a:rPr lang="en-US" dirty="0"/>
              <a:t>Patching SharePoint and Kusto Datasources using OAuth2 Credentials</a:t>
            </a:r>
          </a:p>
          <a:p>
            <a:r>
              <a:rPr lang="en-US" dirty="0"/>
              <a:t>Managing Datasources and Credentials with On-Prem Gateways</a:t>
            </a:r>
          </a:p>
        </p:txBody>
      </p:sp>
    </p:spTree>
    <p:extLst>
      <p:ext uri="{BB962C8B-B14F-4D97-AF65-F5344CB8AC3E}">
        <p14:creationId xmlns:p14="http://schemas.microsoft.com/office/powerpoint/2010/main" val="364721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32DF-2C0C-668C-B5C7-0AFA05BD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Content with ALDS Datasource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4543-D884-C762-36CF-755111432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747180"/>
          </a:xfrm>
        </p:spPr>
        <p:txBody>
          <a:bodyPr/>
          <a:lstStyle/>
          <a:p>
            <a:r>
              <a:rPr lang="en-US" dirty="0"/>
              <a:t>Demo involves template dataset PBIX with dataset parameters</a:t>
            </a:r>
          </a:p>
          <a:p>
            <a:pPr lvl="1"/>
            <a:r>
              <a:rPr lang="en-US" dirty="0"/>
              <a:t>Allows configuration of ADLS container and file name after import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PBIX contains M code in queries that use dataset parameters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F0B56-B767-1D9B-5A4F-EB780679B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89" y="2307097"/>
            <a:ext cx="8376744" cy="1952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C89491-E657-F939-D472-07E541194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1" t="40618" r="330" b="5431"/>
          <a:stretch/>
        </p:blipFill>
        <p:spPr>
          <a:xfrm>
            <a:off x="1408388" y="5068618"/>
            <a:ext cx="7580333" cy="1510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6135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BC8D-72F9-8F21-AB20-ECF6BE91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Key Credentials for ADLS Datasources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83DE-7DAA-7FC2-1B60-0E94206AE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93839"/>
          </a:xfrm>
        </p:spPr>
        <p:txBody>
          <a:bodyPr/>
          <a:lstStyle/>
          <a:p>
            <a:r>
              <a:rPr lang="en-US" dirty="0"/>
              <a:t>Patching ADLS Datasource with Key Credentials</a:t>
            </a:r>
          </a:p>
          <a:p>
            <a:pPr lvl="1"/>
            <a:r>
              <a:rPr lang="en-US" dirty="0"/>
              <a:t>Create </a:t>
            </a:r>
            <a:r>
              <a:rPr lang="en-US" sz="1800" b="1" dirty="0" err="1">
                <a:solidFill>
                  <a:srgbClr val="6C0000"/>
                </a:solidFill>
              </a:rPr>
              <a:t>KeyCredentials</a:t>
            </a:r>
            <a:r>
              <a:rPr lang="en-US" dirty="0"/>
              <a:t> object initialized with key value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credential authentication often best choice for other datasource types as well</a:t>
            </a:r>
          </a:p>
          <a:p>
            <a:pPr lvl="1"/>
            <a:r>
              <a:rPr lang="en-US" dirty="0"/>
              <a:t>Examples include </a:t>
            </a:r>
            <a:r>
              <a:rPr lang="en-US" dirty="0" err="1"/>
              <a:t>DataBricks</a:t>
            </a:r>
            <a:r>
              <a:rPr lang="en-US" dirty="0"/>
              <a:t> and Snowflake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3E48-C3B7-4FA1-1F15-84CE744F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11" y="2172588"/>
            <a:ext cx="7673598" cy="3520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BAE0BDF-F61D-78F3-9A96-45BCD6A19B35}"/>
              </a:ext>
            </a:extLst>
          </p:cNvPr>
          <p:cNvSpPr/>
          <p:nvPr/>
        </p:nvSpPr>
        <p:spPr bwMode="auto">
          <a:xfrm>
            <a:off x="1681783" y="4172532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35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994A-2C27-4747-8643-30C93E19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with Developer 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B97F-2912-42C6-AE43-E3E994FF7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46386"/>
          </a:xfrm>
        </p:spPr>
        <p:txBody>
          <a:bodyPr/>
          <a:lstStyle/>
          <a:p>
            <a:r>
              <a:rPr lang="en-US" dirty="0"/>
              <a:t>All source code and documentation available through public GitHub repository</a:t>
            </a:r>
          </a:p>
          <a:p>
            <a:pPr lvl="1"/>
            <a:r>
              <a:rPr lang="en-US" dirty="0">
                <a:hlinkClick r:id="rId2"/>
              </a:rPr>
              <a:t>https://github.com/PowerBiDevCamp/SettingDatasourceCredentials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6D082-DE58-CD20-A1C3-C70D26D0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66" y="2258465"/>
            <a:ext cx="6852744" cy="38875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198269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8502-110C-9276-32EE-F6853511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386" y="190500"/>
            <a:ext cx="10707413" cy="498598"/>
          </a:xfrm>
        </p:spPr>
        <p:txBody>
          <a:bodyPr/>
          <a:lstStyle/>
          <a:p>
            <a:r>
              <a:rPr lang="en-US" dirty="0"/>
              <a:t>Each Power BI Dataset Has Exactly One Owner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0E219-3F30-00CC-9DAE-AFBB90D34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178341"/>
          </a:xfrm>
        </p:spPr>
        <p:txBody>
          <a:bodyPr/>
          <a:lstStyle/>
          <a:p>
            <a:r>
              <a:rPr lang="en-US" dirty="0"/>
              <a:t>Each dataset is owned by a single security principal</a:t>
            </a:r>
          </a:p>
          <a:p>
            <a:pPr lvl="1"/>
            <a:r>
              <a:rPr lang="en-US" dirty="0"/>
              <a:t>Updating parameters and patching datasource credentials only allowed by dataset owner</a:t>
            </a:r>
          </a:p>
          <a:p>
            <a:pPr lvl="1"/>
            <a:r>
              <a:rPr lang="en-US" dirty="0"/>
              <a:t>Dataset owner can be user, service principle or service principal profile</a:t>
            </a:r>
          </a:p>
          <a:p>
            <a:pPr lvl="1"/>
            <a:r>
              <a:rPr lang="en-US" dirty="0"/>
              <a:t>Azure AD group cannot be a dataset owner</a:t>
            </a:r>
          </a:p>
          <a:p>
            <a:pPr lvl="1"/>
            <a:r>
              <a:rPr lang="en-US" dirty="0"/>
              <a:t>Dataset creator is automatically configured as the dataset owner</a:t>
            </a:r>
          </a:p>
          <a:p>
            <a:pPr lvl="1"/>
            <a:r>
              <a:rPr lang="en-US" dirty="0"/>
              <a:t>Dataset ownership can be transferred using a </a:t>
            </a:r>
            <a:r>
              <a:rPr lang="en-US" sz="1800" b="1" dirty="0" err="1">
                <a:solidFill>
                  <a:srgbClr val="6C0000"/>
                </a:solidFill>
              </a:rPr>
              <a:t>TakeOver</a:t>
            </a:r>
            <a:r>
              <a:rPr lang="en-US" dirty="0"/>
              <a:t> operation</a:t>
            </a:r>
          </a:p>
          <a:p>
            <a:pPr lvl="1"/>
            <a:endParaRPr lang="en-US" dirty="0"/>
          </a:p>
          <a:p>
            <a:r>
              <a:rPr lang="en-US" dirty="0"/>
              <a:t>Why does a dataset require a single owner?</a:t>
            </a:r>
          </a:p>
          <a:p>
            <a:pPr lvl="1"/>
            <a:r>
              <a:rPr lang="en-US" dirty="0"/>
              <a:t>Single owner constraint enforced for security reasons</a:t>
            </a:r>
          </a:p>
          <a:p>
            <a:pPr lvl="1"/>
            <a:r>
              <a:rPr lang="en-US" dirty="0"/>
              <a:t>Power BI does not support sharing credentials or connections in virtual gateway</a:t>
            </a:r>
          </a:p>
          <a:p>
            <a:pPr lvl="1"/>
            <a:r>
              <a:rPr lang="en-US" dirty="0"/>
              <a:t>Only the owner can modify dataset properties and set datasource credentials</a:t>
            </a:r>
          </a:p>
          <a:p>
            <a:pPr lvl="1"/>
            <a:r>
              <a:rPr lang="en-US" dirty="0"/>
              <a:t>Allowing others to update dataset and reuse credentials would create attack surface</a:t>
            </a:r>
          </a:p>
          <a:p>
            <a:pPr lvl="1"/>
            <a:r>
              <a:rPr lang="en-US" dirty="0"/>
              <a:t>Whoever last updates the dataset must be the one to set credentials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24B75-0411-F6FF-EFD1-EBEE9D1F5B90}"/>
              </a:ext>
            </a:extLst>
          </p:cNvPr>
          <p:cNvSpPr/>
          <p:nvPr/>
        </p:nvSpPr>
        <p:spPr bwMode="auto">
          <a:xfrm>
            <a:off x="1" y="84083"/>
            <a:ext cx="1408385" cy="76725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Jumble" panose="020B0604020202020204" pitchFamily="2" charset="0"/>
                <a:ea typeface="Segoe UI" pitchFamily="34" charset="0"/>
                <a:cs typeface="Forte Forward" panose="020B0604020202020204" pitchFamily="2" charset="0"/>
              </a:rPr>
              <a:t>Deep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Jumble" panose="020B0604020202020204" pitchFamily="2" charset="0"/>
              <a:ea typeface="Segoe UI" pitchFamily="34" charset="0"/>
              <a:cs typeface="Forte Forward" panose="020B0604020202020204" pitchFamily="2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Jumble" panose="020B0604020202020204" pitchFamily="2" charset="0"/>
                <a:ea typeface="Segoe UI" pitchFamily="34" charset="0"/>
                <a:cs typeface="Forte Forward" panose="020B0604020202020204" pitchFamily="2" charset="0"/>
              </a:rPr>
              <a:t>Thoughts</a:t>
            </a:r>
          </a:p>
        </p:txBody>
      </p:sp>
    </p:spTree>
    <p:extLst>
      <p:ext uri="{BB962C8B-B14F-4D97-AF65-F5344CB8AC3E}">
        <p14:creationId xmlns:p14="http://schemas.microsoft.com/office/powerpoint/2010/main" val="7556711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4470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AuthN</a:t>
            </a:r>
            <a:r>
              <a:rPr lang="en-US" dirty="0"/>
              <a:t> and </a:t>
            </a:r>
            <a:r>
              <a:rPr lang="en-US" dirty="0" err="1"/>
              <a:t>AuthZ</a:t>
            </a:r>
            <a:r>
              <a:rPr lang="en-US" dirty="0"/>
              <a:t>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Provisioning Workspaces and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Patching SQL Datasources using Basic Credentials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Patching ADLS  Datasources using Key Credentials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Patching SharePoint and Kusto Datasources using OAuth2 Credentials</a:t>
            </a:r>
          </a:p>
          <a:p>
            <a:r>
              <a:rPr lang="en-US" dirty="0"/>
              <a:t>Managing Datasources and Credentials with On-Prem Gateways</a:t>
            </a:r>
          </a:p>
        </p:txBody>
      </p:sp>
    </p:spTree>
    <p:extLst>
      <p:ext uri="{BB962C8B-B14F-4D97-AF65-F5344CB8AC3E}">
        <p14:creationId xmlns:p14="http://schemas.microsoft.com/office/powerpoint/2010/main" val="34918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AD31-0C45-1EEA-6E2A-9123A4E2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OAuth2 Credentials for SharePoint Datasources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65274-D4E1-69E7-D982-E0D51247D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08981"/>
          </a:xfrm>
        </p:spPr>
        <p:txBody>
          <a:bodyPr/>
          <a:lstStyle/>
          <a:p>
            <a:r>
              <a:rPr lang="en-US" dirty="0"/>
              <a:t>You must access SharePoint files in Power Query in using </a:t>
            </a:r>
            <a:r>
              <a:rPr lang="en-US" sz="2000" b="1" dirty="0">
                <a:solidFill>
                  <a:srgbClr val="6C0000"/>
                </a:solidFill>
              </a:rPr>
              <a:t>SharePoint</a:t>
            </a:r>
            <a:r>
              <a:rPr lang="en-US" dirty="0"/>
              <a:t> </a:t>
            </a:r>
            <a:r>
              <a:rPr lang="en-US" sz="2000" b="1" dirty="0">
                <a:solidFill>
                  <a:srgbClr val="6C0000"/>
                </a:solidFill>
              </a:rPr>
              <a:t>connector</a:t>
            </a:r>
            <a:r>
              <a:rPr lang="en-US" dirty="0"/>
              <a:t> 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Web connector</a:t>
            </a:r>
            <a:r>
              <a:rPr lang="en-US" dirty="0"/>
              <a:t> datasources do not support setting </a:t>
            </a:r>
            <a:r>
              <a:rPr lang="en-US" sz="1800" b="1" dirty="0">
                <a:solidFill>
                  <a:srgbClr val="6C0000"/>
                </a:solidFill>
              </a:rPr>
              <a:t>OAuth2 credentials</a:t>
            </a:r>
            <a:r>
              <a:rPr lang="en-US" dirty="0"/>
              <a:t> through API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Setting </a:t>
            </a:r>
            <a:r>
              <a:rPr lang="en-US" sz="2000" b="1" dirty="0">
                <a:solidFill>
                  <a:srgbClr val="6C0000"/>
                </a:solidFill>
              </a:rPr>
              <a:t>OAuth2 credentials</a:t>
            </a:r>
            <a:r>
              <a:rPr lang="en-US" dirty="0"/>
              <a:t> requires acquiring access token to SharePoint resources</a:t>
            </a:r>
          </a:p>
          <a:p>
            <a:pPr lvl="1"/>
            <a:r>
              <a:rPr lang="en-US" dirty="0"/>
              <a:t>Setting </a:t>
            </a:r>
            <a:r>
              <a:rPr lang="en-US" sz="2000" b="1" dirty="0">
                <a:solidFill>
                  <a:srgbClr val="6C0000"/>
                </a:solidFill>
              </a:rPr>
              <a:t>OAuth2 credentials</a:t>
            </a:r>
            <a:r>
              <a:rPr lang="en-US" dirty="0"/>
              <a:t> only supports setting access token – but not refresh tokens</a:t>
            </a:r>
          </a:p>
          <a:p>
            <a:pPr lvl="1"/>
            <a:r>
              <a:rPr lang="en-US" dirty="0"/>
              <a:t>Once set, </a:t>
            </a:r>
            <a:r>
              <a:rPr lang="en-US" sz="2000" b="1" dirty="0">
                <a:solidFill>
                  <a:srgbClr val="6C0000"/>
                </a:solidFill>
              </a:rPr>
              <a:t>OAuth2 credentials</a:t>
            </a:r>
            <a:r>
              <a:rPr lang="en-US" dirty="0"/>
              <a:t> will usually only last for 60 minutes</a:t>
            </a:r>
          </a:p>
          <a:p>
            <a:pPr lvl="1"/>
            <a:r>
              <a:rPr lang="en-US" dirty="0"/>
              <a:t>Power BI REST API does not support passing refresh token along with access token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4C34D-A2F6-3879-35A4-260DC7A4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84" y="2213876"/>
            <a:ext cx="8771503" cy="1874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15C230-6D23-1EBE-D44B-89A0762D9873}"/>
              </a:ext>
            </a:extLst>
          </p:cNvPr>
          <p:cNvSpPr/>
          <p:nvPr/>
        </p:nvSpPr>
        <p:spPr bwMode="auto">
          <a:xfrm>
            <a:off x="2644666" y="3417175"/>
            <a:ext cx="5060731" cy="20495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02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576E-12F9-B716-2E91-D5CED4DE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SharePoint Datasources using OAuth2 Credentials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EB9D4-618B-E99A-CA45-99144850F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85268"/>
          </a:xfrm>
        </p:spPr>
        <p:txBody>
          <a:bodyPr/>
          <a:lstStyle/>
          <a:p>
            <a:r>
              <a:rPr lang="en-US" dirty="0"/>
              <a:t>Steps to patch </a:t>
            </a:r>
            <a:r>
              <a:rPr lang="en-US" sz="2000" b="1" dirty="0">
                <a:solidFill>
                  <a:srgbClr val="6C0000"/>
                </a:solidFill>
              </a:rPr>
              <a:t>OAuth2 credentials</a:t>
            </a:r>
            <a:r>
              <a:rPr lang="en-US" dirty="0"/>
              <a:t> for </a:t>
            </a:r>
            <a:r>
              <a:rPr lang="en-US" sz="2000" b="1" dirty="0">
                <a:solidFill>
                  <a:srgbClr val="6C0000"/>
                </a:solidFill>
              </a:rPr>
              <a:t>SharePoint file</a:t>
            </a:r>
            <a:r>
              <a:rPr lang="en-US" dirty="0"/>
              <a:t> in document library</a:t>
            </a:r>
          </a:p>
          <a:p>
            <a:pPr lvl="1"/>
            <a:r>
              <a:rPr lang="en-US" dirty="0"/>
              <a:t>Determine delegated permission scope required to access SharePoint site</a:t>
            </a:r>
          </a:p>
          <a:p>
            <a:pPr lvl="1"/>
            <a:r>
              <a:rPr lang="en-US" dirty="0"/>
              <a:t>Call to Azure AD to acquire access token with delegated permissions for SharePoint site</a:t>
            </a:r>
          </a:p>
          <a:p>
            <a:pPr lvl="1"/>
            <a:r>
              <a:rPr lang="en-US" dirty="0"/>
              <a:t>Initialize </a:t>
            </a:r>
            <a:r>
              <a:rPr lang="en-US" sz="1800" b="1" dirty="0">
                <a:solidFill>
                  <a:srgbClr val="6C0000"/>
                </a:solidFill>
              </a:rPr>
              <a:t>OAuth2Credential</a:t>
            </a:r>
            <a:r>
              <a:rPr lang="en-US" dirty="0"/>
              <a:t> with access token for SharePoint site</a:t>
            </a:r>
          </a:p>
          <a:p>
            <a:pPr lvl="1"/>
            <a:r>
              <a:rPr lang="en-US" dirty="0"/>
              <a:t>Call </a:t>
            </a:r>
            <a:r>
              <a:rPr lang="en-US" sz="1800" b="1" dirty="0" err="1">
                <a:solidFill>
                  <a:srgbClr val="6C0000"/>
                </a:solidFill>
              </a:rPr>
              <a:t>Gateways.UpdateDatasource</a:t>
            </a:r>
            <a:r>
              <a:rPr lang="en-US" dirty="0"/>
              <a:t> as usual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BCCE9-68D0-4047-6013-73551BFB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00" y="3290049"/>
            <a:ext cx="5778666" cy="3437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A027B0A-20A6-A438-A83F-D84A03FDED4E}"/>
              </a:ext>
            </a:extLst>
          </p:cNvPr>
          <p:cNvSpPr/>
          <p:nvPr/>
        </p:nvSpPr>
        <p:spPr bwMode="auto">
          <a:xfrm>
            <a:off x="974963" y="3612707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23BA929-39B0-B230-5908-ED8E555FB937}"/>
              </a:ext>
            </a:extLst>
          </p:cNvPr>
          <p:cNvSpPr/>
          <p:nvPr/>
        </p:nvSpPr>
        <p:spPr bwMode="auto">
          <a:xfrm>
            <a:off x="998806" y="4108007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A355868-888D-AC36-078D-9B64AE4962AB}"/>
              </a:ext>
            </a:extLst>
          </p:cNvPr>
          <p:cNvSpPr/>
          <p:nvPr/>
        </p:nvSpPr>
        <p:spPr bwMode="auto">
          <a:xfrm>
            <a:off x="1460738" y="5553722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58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0BD1360-8691-ECEE-32D5-DCA1C133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OAuth2 Credentials for Kusto Datasources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A2D280-E2C2-6DAA-A784-1475E2C2C6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8" y="1229872"/>
            <a:ext cx="11604521" cy="4508927"/>
          </a:xfrm>
        </p:spPr>
        <p:txBody>
          <a:bodyPr/>
          <a:lstStyle/>
          <a:p>
            <a:r>
              <a:rPr lang="en-US" dirty="0"/>
              <a:t>Demo shows connecting to Kusto datasource using OAuth2 credentials</a:t>
            </a:r>
          </a:p>
          <a:p>
            <a:pPr lvl="1"/>
            <a:r>
              <a:rPr lang="en-US" dirty="0"/>
              <a:t>It demonstrates setting </a:t>
            </a:r>
            <a:r>
              <a:rPr lang="en-US" b="1" dirty="0">
                <a:solidFill>
                  <a:srgbClr val="6C0000"/>
                </a:solidFill>
              </a:rPr>
              <a:t>OAuth2 credentials</a:t>
            </a:r>
            <a:r>
              <a:rPr lang="en-US" dirty="0"/>
              <a:t> using </a:t>
            </a:r>
            <a:r>
              <a:rPr lang="en-US" sz="1800" b="1" dirty="0">
                <a:solidFill>
                  <a:srgbClr val="6C0000"/>
                </a:solidFill>
              </a:rPr>
              <a:t>user token</a:t>
            </a:r>
            <a:r>
              <a:rPr lang="en-US" dirty="0"/>
              <a:t> and using </a:t>
            </a:r>
            <a:r>
              <a:rPr lang="en-US" sz="1800" b="1" dirty="0">
                <a:solidFill>
                  <a:srgbClr val="6C0000"/>
                </a:solidFill>
              </a:rPr>
              <a:t>service principal token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Demo uses dataset parameters to configure </a:t>
            </a:r>
            <a:r>
              <a:rPr lang="en-US" sz="1800" b="1" dirty="0" err="1">
                <a:solidFill>
                  <a:srgbClr val="6C0000"/>
                </a:solidFill>
              </a:rPr>
              <a:t>KustoServer</a:t>
            </a:r>
            <a:r>
              <a:rPr lang="en-US" dirty="0"/>
              <a:t> and </a:t>
            </a:r>
            <a:r>
              <a:rPr lang="en-US" sz="1800" b="1" dirty="0" err="1">
                <a:solidFill>
                  <a:srgbClr val="6C0000"/>
                </a:solidFill>
              </a:rPr>
              <a:t>KustoDatabase</a:t>
            </a:r>
            <a:r>
              <a:rPr lang="en-US" dirty="0"/>
              <a:t>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Power Query M code references dataset parameters to connector to Kusto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9982A-B3AA-B2BC-C934-6923A819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69" y="2148522"/>
            <a:ext cx="10668000" cy="540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8C8C63-71E1-C64A-C512-DF58023A3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222" y="3267297"/>
            <a:ext cx="9599990" cy="18179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914270-DBF9-F128-425F-B8A5A6EA7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222" y="5764653"/>
            <a:ext cx="9982220" cy="8927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7727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5CFF-7877-D221-DA2D-800339F7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Access Tokens for Kusto Datasources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8F07B-B836-617B-12A7-AA509185B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31106"/>
          </a:xfrm>
        </p:spPr>
        <p:txBody>
          <a:bodyPr/>
          <a:lstStyle/>
          <a:p>
            <a:r>
              <a:rPr lang="en-US" dirty="0"/>
              <a:t>Observe difference between generating access token for user vs service principal</a:t>
            </a:r>
          </a:p>
          <a:p>
            <a:pPr lvl="1"/>
            <a:r>
              <a:rPr lang="en-US" dirty="0"/>
              <a:t>Delegated permission user: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https://kusto.eastus2.kusto.windows.net/</a:t>
            </a:r>
            <a:r>
              <a:rPr lang="en-US" sz="1800" b="1" dirty="0">
                <a:solidFill>
                  <a:srgbClr val="6C0000"/>
                </a:solidFill>
              </a:rPr>
              <a:t>user_impersonation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Resource ID for service principal: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https://kusto.eastus2.kusto.windows.net</a:t>
            </a:r>
            <a:r>
              <a:rPr lang="en-US" sz="1800" b="1" dirty="0">
                <a:solidFill>
                  <a:srgbClr val="6C0000"/>
                </a:solidFill>
              </a:rPr>
              <a:t>/.default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0CF71-0DAD-E26E-5D49-2DDF7F5D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23" y="2516902"/>
            <a:ext cx="6859097" cy="4308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5625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D3EB-D17D-F3C2-EC05-89B1B09A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About Using OAuth2Credentials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94C46-C5B5-DBFB-A0F1-D6407C7FA6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378395"/>
          </a:xfrm>
        </p:spPr>
        <p:txBody>
          <a:bodyPr/>
          <a:lstStyle/>
          <a:p>
            <a:r>
              <a:rPr lang="en-US" dirty="0"/>
              <a:t>Power BI REST API provides no support to patch </a:t>
            </a:r>
            <a:r>
              <a:rPr lang="en-US" sz="2000" b="1" dirty="0">
                <a:solidFill>
                  <a:srgbClr val="6C0000"/>
                </a:solidFill>
              </a:rPr>
              <a:t>OAuth2 credentials</a:t>
            </a:r>
            <a:r>
              <a:rPr lang="en-US" dirty="0"/>
              <a:t> with refresh tokens</a:t>
            </a:r>
          </a:p>
          <a:p>
            <a:pPr lvl="1"/>
            <a:r>
              <a:rPr lang="en-US" dirty="0"/>
              <a:t>Once set, </a:t>
            </a:r>
            <a:r>
              <a:rPr lang="en-US" sz="1800" b="1" dirty="0">
                <a:solidFill>
                  <a:srgbClr val="6C0000"/>
                </a:solidFill>
              </a:rPr>
              <a:t>OAuth2 credentials</a:t>
            </a:r>
            <a:r>
              <a:rPr lang="en-US" dirty="0"/>
              <a:t> are always short-lived, usually about 60 minutes</a:t>
            </a:r>
          </a:p>
          <a:p>
            <a:endParaRPr lang="en-US" dirty="0"/>
          </a:p>
          <a:p>
            <a:r>
              <a:rPr lang="en-US" dirty="0"/>
              <a:t>As a user, you can do things in Power BI Service UI that cannot be replicated with code</a:t>
            </a:r>
          </a:p>
          <a:p>
            <a:pPr lvl="1"/>
            <a:r>
              <a:rPr lang="en-US" dirty="0"/>
              <a:t>Setting </a:t>
            </a:r>
            <a:r>
              <a:rPr lang="en-US" b="1" dirty="0">
                <a:solidFill>
                  <a:srgbClr val="6C0000"/>
                </a:solidFill>
              </a:rPr>
              <a:t>OAuth2 credentials</a:t>
            </a:r>
            <a:r>
              <a:rPr lang="en-US" dirty="0"/>
              <a:t> through UI supports long-lived credentials with refresh tokens</a:t>
            </a:r>
          </a:p>
          <a:p>
            <a:pPr lvl="1"/>
            <a:endParaRPr lang="en-US" dirty="0"/>
          </a:p>
          <a:p>
            <a:r>
              <a:rPr lang="en-US" sz="2000" b="1" dirty="0">
                <a:solidFill>
                  <a:srgbClr val="6C0000"/>
                </a:solidFill>
              </a:rPr>
              <a:t>Key  Takeaways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Everything works in scenario where you set </a:t>
            </a:r>
            <a:r>
              <a:rPr lang="en-US" sz="1800" b="1" dirty="0">
                <a:solidFill>
                  <a:srgbClr val="6C0000"/>
                </a:solidFill>
              </a:rPr>
              <a:t>OAuth2 credentials</a:t>
            </a:r>
            <a:r>
              <a:rPr lang="en-US" dirty="0"/>
              <a:t> in code and then start refresh </a:t>
            </a:r>
          </a:p>
          <a:p>
            <a:pPr lvl="1"/>
            <a:r>
              <a:rPr lang="en-US" dirty="0"/>
              <a:t>Patching with </a:t>
            </a:r>
            <a:r>
              <a:rPr lang="en-US" sz="1800" b="1" dirty="0">
                <a:solidFill>
                  <a:srgbClr val="6C0000"/>
                </a:solidFill>
              </a:rPr>
              <a:t>OAuth2 credentials</a:t>
            </a:r>
            <a:r>
              <a:rPr lang="en-US" dirty="0"/>
              <a:t> causes problems in scenarios with scheduled refresh</a:t>
            </a:r>
          </a:p>
          <a:p>
            <a:pPr lvl="1"/>
            <a:r>
              <a:rPr lang="en-US" dirty="0"/>
              <a:t>Workaround is to create scheduled Azure function to repatch credentials every 45 minutes</a:t>
            </a:r>
          </a:p>
          <a:p>
            <a:pPr lvl="1"/>
            <a:r>
              <a:rPr lang="en-US" dirty="0"/>
              <a:t>Prefer authenticating with </a:t>
            </a:r>
            <a:r>
              <a:rPr lang="en-US" sz="1800" b="1" dirty="0">
                <a:solidFill>
                  <a:srgbClr val="6C0000"/>
                </a:solidFill>
              </a:rPr>
              <a:t>Key credentials</a:t>
            </a:r>
            <a:r>
              <a:rPr lang="en-US" dirty="0"/>
              <a:t> over </a:t>
            </a:r>
            <a:r>
              <a:rPr lang="en-US" sz="1800" b="1" dirty="0">
                <a:solidFill>
                  <a:srgbClr val="6C0000"/>
                </a:solidFill>
              </a:rPr>
              <a:t>OAuth2 credentials</a:t>
            </a:r>
            <a:r>
              <a:rPr lang="en-US" dirty="0"/>
              <a:t> to avoid this problem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59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4470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AuthN</a:t>
            </a:r>
            <a:r>
              <a:rPr lang="en-US" dirty="0"/>
              <a:t> and </a:t>
            </a:r>
            <a:r>
              <a:rPr lang="en-US" dirty="0" err="1"/>
              <a:t>AuthZ</a:t>
            </a:r>
            <a:r>
              <a:rPr lang="en-US" dirty="0"/>
              <a:t>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Provisioning Workspaces and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Patching SQL Datasources using Basic Credentials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Patching ADLS  Datasources using Key Credentials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Patching SharePoint and Kusto Datasources using OAuth2 Credentials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Managing Datasources and Credentials with On-Prem Gateways</a:t>
            </a:r>
          </a:p>
        </p:txBody>
      </p:sp>
    </p:spTree>
    <p:extLst>
      <p:ext uri="{BB962C8B-B14F-4D97-AF65-F5344CB8AC3E}">
        <p14:creationId xmlns:p14="http://schemas.microsoft.com/office/powerpoint/2010/main" val="6023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A12-9A2D-ED13-A641-52329D72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On-Premises Gateway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C746-A6D3-13B1-AAF4-888BD8EC3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854901"/>
          </a:xfrm>
        </p:spPr>
        <p:txBody>
          <a:bodyPr/>
          <a:lstStyle/>
          <a:p>
            <a:r>
              <a:rPr lang="en-US" dirty="0"/>
              <a:t>Samples of code shown in </a:t>
            </a:r>
            <a:r>
              <a:rPr lang="en-US" sz="2000" b="1" dirty="0" err="1">
                <a:solidFill>
                  <a:srgbClr val="6C0000"/>
                </a:solidFill>
              </a:rPr>
              <a:t>OnPremGatewayManager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calling as user, caller requires delegated permissions of </a:t>
            </a:r>
            <a:r>
              <a:rPr lang="en-US" sz="2000" b="1" dirty="0" err="1">
                <a:solidFill>
                  <a:srgbClr val="6C0000"/>
                </a:solidFill>
              </a:rPr>
              <a:t>Gateway.ReadWrite.All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2EF20-0C2C-F292-6347-220B85E4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94" y="1766738"/>
            <a:ext cx="8249598" cy="2742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CB719-C738-FBD0-5762-6A190FA50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94" y="5192439"/>
            <a:ext cx="5584348" cy="1313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EC2FABA-83AC-75F4-2362-CD80B832679E}"/>
              </a:ext>
            </a:extLst>
          </p:cNvPr>
          <p:cNvSpPr/>
          <p:nvPr/>
        </p:nvSpPr>
        <p:spPr bwMode="auto">
          <a:xfrm>
            <a:off x="674675" y="6085785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76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A12-9A2D-ED13-A641-52329D72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Gateways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E498-D9EC-94FA-DF7D-72EEBE33E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31106"/>
          </a:xfrm>
        </p:spPr>
        <p:txBody>
          <a:bodyPr/>
          <a:lstStyle/>
          <a:p>
            <a:r>
              <a:rPr lang="en-US" dirty="0"/>
              <a:t>You can enumerate gateways and gateway datasources</a:t>
            </a:r>
          </a:p>
          <a:p>
            <a:pPr lvl="1"/>
            <a:r>
              <a:rPr lang="en-US" sz="1800" b="1" dirty="0" err="1">
                <a:solidFill>
                  <a:srgbClr val="6C0000"/>
                </a:solidFill>
              </a:rPr>
              <a:t>Gateways.GetGateways</a:t>
            </a:r>
            <a:r>
              <a:rPr lang="en-US" dirty="0"/>
              <a:t> returns all gateways in which caller is a member </a:t>
            </a:r>
          </a:p>
          <a:p>
            <a:pPr lvl="1"/>
            <a:r>
              <a:rPr lang="en-US" sz="1800" b="1" dirty="0" err="1">
                <a:solidFill>
                  <a:srgbClr val="6C0000"/>
                </a:solidFill>
              </a:rPr>
              <a:t>Gateways.GetDatasource</a:t>
            </a:r>
            <a:r>
              <a:rPr lang="en-US" dirty="0"/>
              <a:t> allows you to enumerate gateway datasource in gateway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9F114-5954-6E91-D9A1-7CE4E49A9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24" y="2645267"/>
            <a:ext cx="761047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60859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E680-D42B-2614-5D61-9EB58958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Ahead In This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377AB-90F0-5749-568A-668E4CD17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08379"/>
          </a:xfrm>
        </p:spPr>
        <p:txBody>
          <a:bodyPr/>
          <a:lstStyle/>
          <a:p>
            <a:r>
              <a:rPr lang="en-US" sz="1600" b="1" dirty="0"/>
              <a:t>Demo 1 </a:t>
            </a:r>
            <a:r>
              <a:rPr lang="en-US" sz="1600" dirty="0"/>
              <a:t>- Patch </a:t>
            </a:r>
            <a:r>
              <a:rPr lang="en-US" sz="1400" b="1" dirty="0">
                <a:solidFill>
                  <a:srgbClr val="6C0000"/>
                </a:solidFill>
              </a:rPr>
              <a:t>Web datasource</a:t>
            </a:r>
            <a:r>
              <a:rPr lang="en-US" sz="1600" dirty="0"/>
              <a:t> with </a:t>
            </a:r>
            <a:r>
              <a:rPr lang="en-US" sz="1400" b="1" dirty="0">
                <a:solidFill>
                  <a:srgbClr val="6C0000"/>
                </a:solidFill>
              </a:rPr>
              <a:t>Anonymous credentials</a:t>
            </a:r>
            <a:endParaRPr lang="en-US" sz="1600" b="1" dirty="0">
              <a:solidFill>
                <a:srgbClr val="6C0000"/>
              </a:solidFill>
            </a:endParaRPr>
          </a:p>
          <a:p>
            <a:r>
              <a:rPr lang="en-US" sz="1600" b="1" dirty="0"/>
              <a:t>Demo 2</a:t>
            </a:r>
            <a:r>
              <a:rPr lang="en-US" sz="1600" dirty="0"/>
              <a:t> - Patch </a:t>
            </a:r>
            <a:r>
              <a:rPr lang="en-US" sz="1400" b="1" dirty="0">
                <a:solidFill>
                  <a:srgbClr val="6C0000"/>
                </a:solidFill>
              </a:rPr>
              <a:t>SQL datasource</a:t>
            </a:r>
            <a:r>
              <a:rPr lang="en-US" sz="1600" dirty="0"/>
              <a:t> with </a:t>
            </a:r>
            <a:r>
              <a:rPr lang="en-US" sz="1400" b="1" dirty="0">
                <a:solidFill>
                  <a:srgbClr val="6C0000"/>
                </a:solidFill>
              </a:rPr>
              <a:t>Basic credentials</a:t>
            </a:r>
            <a:endParaRPr lang="en-US" sz="1600" b="1" dirty="0">
              <a:solidFill>
                <a:srgbClr val="6C0000"/>
              </a:solidFill>
            </a:endParaRPr>
          </a:p>
          <a:p>
            <a:r>
              <a:rPr lang="en-US" sz="1600" b="1" dirty="0"/>
              <a:t>Demo 3</a:t>
            </a:r>
            <a:r>
              <a:rPr lang="en-US" sz="1600" dirty="0"/>
              <a:t> - Patch </a:t>
            </a:r>
            <a:r>
              <a:rPr lang="en-US" sz="1400" b="1" dirty="0">
                <a:solidFill>
                  <a:srgbClr val="6C0000"/>
                </a:solidFill>
              </a:rPr>
              <a:t>SQL datasource</a:t>
            </a:r>
            <a:r>
              <a:rPr lang="en-US" sz="1600" dirty="0"/>
              <a:t> for </a:t>
            </a:r>
            <a:r>
              <a:rPr lang="en-US" sz="1400" b="1" dirty="0">
                <a:solidFill>
                  <a:srgbClr val="6C0000"/>
                </a:solidFill>
              </a:rPr>
              <a:t>paginated report</a:t>
            </a:r>
            <a:r>
              <a:rPr lang="en-US" sz="1600" dirty="0"/>
              <a:t> with </a:t>
            </a:r>
            <a:r>
              <a:rPr lang="en-US" sz="1400" b="1" dirty="0">
                <a:solidFill>
                  <a:srgbClr val="6C0000"/>
                </a:solidFill>
              </a:rPr>
              <a:t>Basic credentials</a:t>
            </a:r>
            <a:endParaRPr lang="en-US" sz="1600" b="1" dirty="0">
              <a:solidFill>
                <a:srgbClr val="6C0000"/>
              </a:solidFill>
            </a:endParaRPr>
          </a:p>
          <a:p>
            <a:r>
              <a:rPr lang="en-US" sz="1600" b="1" dirty="0"/>
              <a:t>Demo 4</a:t>
            </a:r>
            <a:r>
              <a:rPr lang="en-US" sz="1600" dirty="0"/>
              <a:t> - Patch </a:t>
            </a:r>
            <a:r>
              <a:rPr lang="en-US" sz="1400" b="1" dirty="0">
                <a:solidFill>
                  <a:srgbClr val="6C0000"/>
                </a:solidFill>
              </a:rPr>
              <a:t>SQL datasource</a:t>
            </a:r>
            <a:r>
              <a:rPr lang="en-US" sz="1600" dirty="0"/>
              <a:t> for </a:t>
            </a:r>
            <a:r>
              <a:rPr lang="en-US" sz="1400" b="1" dirty="0">
                <a:solidFill>
                  <a:srgbClr val="6C0000"/>
                </a:solidFill>
              </a:rPr>
              <a:t>dataflow</a:t>
            </a:r>
            <a:r>
              <a:rPr lang="en-US" sz="1600" dirty="0"/>
              <a:t> using </a:t>
            </a:r>
            <a:r>
              <a:rPr lang="en-US" sz="1400" b="1" dirty="0">
                <a:solidFill>
                  <a:srgbClr val="6C0000"/>
                </a:solidFill>
              </a:rPr>
              <a:t>Basic credentials</a:t>
            </a:r>
            <a:endParaRPr lang="en-US" sz="1600" b="1" dirty="0">
              <a:solidFill>
                <a:srgbClr val="6C0000"/>
              </a:solidFill>
            </a:endParaRPr>
          </a:p>
          <a:p>
            <a:r>
              <a:rPr lang="en-US" sz="1600" b="1" dirty="0"/>
              <a:t>Demo 5</a:t>
            </a:r>
            <a:r>
              <a:rPr lang="en-US" sz="1600" dirty="0"/>
              <a:t> - Patch </a:t>
            </a:r>
            <a:r>
              <a:rPr lang="en-US" sz="1400" b="1" dirty="0">
                <a:solidFill>
                  <a:srgbClr val="6C0000"/>
                </a:solidFill>
              </a:rPr>
              <a:t>ADLS file datasource</a:t>
            </a:r>
            <a:r>
              <a:rPr lang="en-US" sz="1600" dirty="0"/>
              <a:t> with </a:t>
            </a:r>
            <a:r>
              <a:rPr lang="en-US" sz="1400" b="1" dirty="0">
                <a:solidFill>
                  <a:srgbClr val="6C0000"/>
                </a:solidFill>
              </a:rPr>
              <a:t>Key credentials</a:t>
            </a:r>
            <a:endParaRPr lang="en-US" sz="1600" b="1" dirty="0">
              <a:solidFill>
                <a:srgbClr val="6C0000"/>
              </a:solidFill>
            </a:endParaRPr>
          </a:p>
          <a:p>
            <a:r>
              <a:rPr lang="en-US" sz="1600" b="1" dirty="0"/>
              <a:t>Demo 6</a:t>
            </a:r>
            <a:r>
              <a:rPr lang="en-US" sz="1600" dirty="0"/>
              <a:t> - Patch </a:t>
            </a:r>
            <a:r>
              <a:rPr lang="en-US" sz="1400" b="1" dirty="0">
                <a:solidFill>
                  <a:srgbClr val="6C0000"/>
                </a:solidFill>
              </a:rPr>
              <a:t>SharePoint file datasource</a:t>
            </a:r>
            <a:r>
              <a:rPr lang="en-US" sz="1600" dirty="0"/>
              <a:t> with </a:t>
            </a:r>
            <a:r>
              <a:rPr lang="en-US" sz="1400" b="1" dirty="0">
                <a:solidFill>
                  <a:srgbClr val="6C0000"/>
                </a:solidFill>
              </a:rPr>
              <a:t>OAuth2 credentials</a:t>
            </a:r>
            <a:r>
              <a:rPr lang="en-US" sz="1600" dirty="0"/>
              <a:t> for </a:t>
            </a:r>
            <a:r>
              <a:rPr lang="en-US" sz="1400" b="1" dirty="0">
                <a:solidFill>
                  <a:srgbClr val="6C0000"/>
                </a:solidFill>
              </a:rPr>
              <a:t>User</a:t>
            </a:r>
            <a:endParaRPr lang="en-US" sz="1600" b="1" dirty="0">
              <a:solidFill>
                <a:srgbClr val="6C0000"/>
              </a:solidFill>
            </a:endParaRPr>
          </a:p>
          <a:p>
            <a:r>
              <a:rPr lang="en-US" sz="1600" b="1" dirty="0"/>
              <a:t>Demo 7</a:t>
            </a:r>
            <a:r>
              <a:rPr lang="en-US" sz="1600" dirty="0"/>
              <a:t> - Patch </a:t>
            </a:r>
            <a:r>
              <a:rPr lang="en-US" sz="1400" b="1" dirty="0">
                <a:solidFill>
                  <a:srgbClr val="6C0000"/>
                </a:solidFill>
              </a:rPr>
              <a:t>Kusto datasource</a:t>
            </a:r>
            <a:r>
              <a:rPr lang="en-US" sz="1600" dirty="0"/>
              <a:t> with </a:t>
            </a:r>
            <a:r>
              <a:rPr lang="en-US" sz="1400" b="1" dirty="0">
                <a:solidFill>
                  <a:srgbClr val="6C0000"/>
                </a:solidFill>
              </a:rPr>
              <a:t>OAuth2 credentials</a:t>
            </a:r>
            <a:r>
              <a:rPr lang="en-US" sz="1600" dirty="0"/>
              <a:t> for </a:t>
            </a:r>
            <a:r>
              <a:rPr lang="en-US" sz="1400" b="1" dirty="0">
                <a:solidFill>
                  <a:srgbClr val="6C0000"/>
                </a:solidFill>
              </a:rPr>
              <a:t>User</a:t>
            </a:r>
            <a:r>
              <a:rPr lang="en-US" sz="1600" dirty="0"/>
              <a:t> and for </a:t>
            </a:r>
            <a:r>
              <a:rPr lang="en-US" sz="1400" b="1" dirty="0">
                <a:solidFill>
                  <a:srgbClr val="6C0000"/>
                </a:solidFill>
              </a:rPr>
              <a:t>service principal</a:t>
            </a:r>
            <a:endParaRPr lang="en-US" sz="1600" b="1" dirty="0">
              <a:solidFill>
                <a:srgbClr val="6C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A7380-C703-B219-3407-13D2D6B6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58" y="3839362"/>
            <a:ext cx="7582811" cy="2876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3833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A12-9A2D-ED13-A641-52329D72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Gateway Datasource for Azure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2ADC0-4941-2EC3-8990-13DD17E5E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00548"/>
          </a:xfrm>
        </p:spPr>
        <p:txBody>
          <a:bodyPr/>
          <a:lstStyle/>
          <a:p>
            <a:r>
              <a:rPr lang="en-US" dirty="0"/>
              <a:t>Steps to creating new Gateway Datasource</a:t>
            </a:r>
          </a:p>
          <a:p>
            <a:pPr lvl="1"/>
            <a:r>
              <a:rPr lang="en-US" dirty="0"/>
              <a:t>You need to configure </a:t>
            </a:r>
            <a:r>
              <a:rPr lang="en-US" sz="1800" b="1" dirty="0" err="1">
                <a:solidFill>
                  <a:srgbClr val="7E0000"/>
                </a:solidFill>
              </a:rPr>
              <a:t>ConnectionDetails</a:t>
            </a:r>
            <a:endParaRPr lang="en-US" b="1" dirty="0">
              <a:solidFill>
                <a:srgbClr val="7E0000"/>
              </a:solidFill>
            </a:endParaRPr>
          </a:p>
          <a:p>
            <a:pPr lvl="1"/>
            <a:r>
              <a:rPr lang="en-US" dirty="0"/>
              <a:t>You need to encrypt credentials using public key of Gateway </a:t>
            </a:r>
          </a:p>
          <a:p>
            <a:pPr lvl="1"/>
            <a:r>
              <a:rPr lang="en-US" dirty="0"/>
              <a:t>You need to create </a:t>
            </a:r>
            <a:r>
              <a:rPr lang="en-US" sz="1800" b="1" dirty="0" err="1">
                <a:solidFill>
                  <a:srgbClr val="7E0000"/>
                </a:solidFill>
              </a:rPr>
              <a:t>PublishDatasourceToGatewayRequest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Create gateway datasource by calling </a:t>
            </a:r>
            <a:r>
              <a:rPr lang="en-US" sz="1800" b="1" dirty="0" err="1">
                <a:solidFill>
                  <a:srgbClr val="7E0000"/>
                </a:solidFill>
              </a:rPr>
              <a:t>Gateways.CreateDatasource</a:t>
            </a:r>
            <a:endParaRPr lang="en-US" b="1" dirty="0">
              <a:solidFill>
                <a:srgbClr val="7E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97ED7-E98C-DFBC-AF5A-7F7D9989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57" y="3326412"/>
            <a:ext cx="6098423" cy="3477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28F4B07-B846-482A-714A-AAD47BE6DBFA}"/>
              </a:ext>
            </a:extLst>
          </p:cNvPr>
          <p:cNvSpPr/>
          <p:nvPr/>
        </p:nvSpPr>
        <p:spPr bwMode="auto">
          <a:xfrm>
            <a:off x="977733" y="4042754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157CCD-7DE0-E1A5-5855-080D68841348}"/>
              </a:ext>
            </a:extLst>
          </p:cNvPr>
          <p:cNvSpPr/>
          <p:nvPr/>
        </p:nvSpPr>
        <p:spPr bwMode="auto">
          <a:xfrm>
            <a:off x="977733" y="4696768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19C068D-16F3-0AC3-AA7D-AD1F8E3BB9C4}"/>
              </a:ext>
            </a:extLst>
          </p:cNvPr>
          <p:cNvSpPr/>
          <p:nvPr/>
        </p:nvSpPr>
        <p:spPr bwMode="auto">
          <a:xfrm>
            <a:off x="977732" y="5690416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E505818-91EA-5826-17A5-A643BC38F027}"/>
              </a:ext>
            </a:extLst>
          </p:cNvPr>
          <p:cNvSpPr/>
          <p:nvPr/>
        </p:nvSpPr>
        <p:spPr bwMode="auto">
          <a:xfrm>
            <a:off x="977732" y="6370556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247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A12-9A2D-ED13-A641-52329D72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Gateway Datasource for On-Prem SQL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5B342-B405-0941-316B-8E67B4099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46386"/>
          </a:xfrm>
        </p:spPr>
        <p:txBody>
          <a:bodyPr/>
          <a:lstStyle/>
          <a:p>
            <a:r>
              <a:rPr lang="en-US" dirty="0"/>
              <a:t>On-Prem Gateway often used to connect to on-premises datasources</a:t>
            </a:r>
          </a:p>
          <a:p>
            <a:pPr lvl="1"/>
            <a:r>
              <a:rPr lang="en-US" dirty="0"/>
              <a:t>Credentials added using </a:t>
            </a:r>
            <a:r>
              <a:rPr lang="en-US" sz="1800" b="1" dirty="0" err="1">
                <a:solidFill>
                  <a:srgbClr val="6C0000"/>
                </a:solidFill>
              </a:rPr>
              <a:t>WindowsCredentials</a:t>
            </a:r>
            <a:r>
              <a:rPr lang="en-US" dirty="0"/>
              <a:t> to authenticate in local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DB4B3-F2B7-F5E4-381D-B48EF9E5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75" y="2244305"/>
            <a:ext cx="7862737" cy="42405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1BD3433-4F48-6812-4169-8FC2B5919D8E}"/>
              </a:ext>
            </a:extLst>
          </p:cNvPr>
          <p:cNvSpPr/>
          <p:nvPr/>
        </p:nvSpPr>
        <p:spPr bwMode="auto">
          <a:xfrm>
            <a:off x="1116828" y="4462774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51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20D4-91B5-691B-3A8C-CEAC2DC0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Gateway Datasource for ADLS Container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83E2-BABD-6474-4C98-8760B087F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15854"/>
          </a:xfrm>
        </p:spPr>
        <p:txBody>
          <a:bodyPr/>
          <a:lstStyle/>
          <a:p>
            <a:r>
              <a:rPr lang="en-US" dirty="0"/>
              <a:t>On-Prem Gateway can also be used to connect to cloud datasources</a:t>
            </a:r>
          </a:p>
          <a:p>
            <a:pPr lvl="1"/>
            <a:r>
              <a:rPr lang="en-US" dirty="0"/>
              <a:t>Provides flexible way to share pre-configured connections with dataset builders</a:t>
            </a:r>
          </a:p>
          <a:p>
            <a:pPr lvl="1"/>
            <a:r>
              <a:rPr lang="en-US" dirty="0"/>
              <a:t>Inserting On-Prem Gateway in optional scenarios provides better control and monitoring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1B2AC-206A-7DDA-FB92-F5590088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27" y="2600632"/>
            <a:ext cx="6871738" cy="39578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70911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9AE5-6E5B-0132-4045-8619201F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Permissions for Gateway and Datasource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C31F-BF06-F0B2-98A1-20CD2B986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24261"/>
          </a:xfrm>
        </p:spPr>
        <p:txBody>
          <a:bodyPr/>
          <a:lstStyle/>
          <a:p>
            <a:r>
              <a:rPr lang="en-US" dirty="0"/>
              <a:t>You must configure Gateway permissions for user and service principal </a:t>
            </a:r>
          </a:p>
          <a:p>
            <a:pPr lvl="1"/>
            <a:r>
              <a:rPr lang="en-US" dirty="0"/>
              <a:t>Caller must be added as gateway member before it can create gateway datasources</a:t>
            </a:r>
          </a:p>
          <a:p>
            <a:pPr lvl="1"/>
            <a:r>
              <a:rPr lang="en-US" dirty="0"/>
              <a:t>Caller must be added a datasource member to bind to dataset to datasource</a:t>
            </a:r>
          </a:p>
          <a:p>
            <a:pPr lvl="1"/>
            <a:r>
              <a:rPr lang="en-US" dirty="0"/>
              <a:t>Code required to add a user as a gateway datasource member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Code required to add a service principal as a datasource member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A8A9D-7E98-280F-CAB8-610864535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0" y="2933037"/>
            <a:ext cx="8837581" cy="14740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D85F68-724F-6FB5-349F-1784A9F97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77" y="5030041"/>
            <a:ext cx="10527221" cy="1474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468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B4BF-124B-E233-8747-068FDC5B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Dataset to Gateway Datasource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CC398-3B31-0A8E-4646-DFF135C4DA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77903"/>
          </a:xfrm>
        </p:spPr>
        <p:txBody>
          <a:bodyPr/>
          <a:lstStyle/>
          <a:p>
            <a:r>
              <a:rPr lang="en-US" dirty="0"/>
              <a:t>Permission requirements for binding dataset to gateway datasource</a:t>
            </a:r>
          </a:p>
          <a:p>
            <a:pPr lvl="1"/>
            <a:r>
              <a:rPr lang="en-US" dirty="0"/>
              <a:t>Caller must be member of gateway datasource</a:t>
            </a:r>
          </a:p>
          <a:p>
            <a:pPr lvl="1"/>
            <a:r>
              <a:rPr lang="en-US" dirty="0"/>
              <a:t>Caller must be dataset owner</a:t>
            </a:r>
          </a:p>
          <a:p>
            <a:pPr lvl="1"/>
            <a:endParaRPr lang="en-US" sz="1400" dirty="0"/>
          </a:p>
          <a:p>
            <a:r>
              <a:rPr lang="en-US" dirty="0"/>
              <a:t>Steps to bind dataset to gateway datasource</a:t>
            </a:r>
          </a:p>
          <a:p>
            <a:pPr lvl="1"/>
            <a:r>
              <a:rPr lang="en-US" dirty="0"/>
              <a:t>Create </a:t>
            </a:r>
            <a:r>
              <a:rPr lang="en-US" sz="1800" b="1" dirty="0" err="1">
                <a:solidFill>
                  <a:srgbClr val="6C0000"/>
                </a:solidFill>
              </a:rPr>
              <a:t>BindToGatewayRequest</a:t>
            </a:r>
            <a:r>
              <a:rPr lang="en-US" dirty="0"/>
              <a:t> object with </a:t>
            </a:r>
            <a:r>
              <a:rPr lang="en-US" sz="1800" b="1" dirty="0" err="1">
                <a:solidFill>
                  <a:srgbClr val="6C0000"/>
                </a:solidFill>
              </a:rPr>
              <a:t>GatewayID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You can optionally add target </a:t>
            </a:r>
            <a:r>
              <a:rPr lang="en-US" sz="1800" b="1" dirty="0" err="1">
                <a:solidFill>
                  <a:srgbClr val="6C0000"/>
                </a:solidFill>
              </a:rPr>
              <a:t>DatasourceID</a:t>
            </a:r>
            <a:r>
              <a:rPr lang="en-US" dirty="0"/>
              <a:t> to </a:t>
            </a:r>
            <a:r>
              <a:rPr lang="en-US" sz="1800" b="1" dirty="0" err="1">
                <a:solidFill>
                  <a:srgbClr val="6C0000"/>
                </a:solidFill>
              </a:rPr>
              <a:t>BindToGatewayRequest</a:t>
            </a:r>
            <a:r>
              <a:rPr lang="en-US" dirty="0"/>
              <a:t> object </a:t>
            </a:r>
          </a:p>
          <a:p>
            <a:pPr lvl="1"/>
            <a:r>
              <a:rPr lang="en-US" dirty="0"/>
              <a:t>Execute </a:t>
            </a:r>
            <a:r>
              <a:rPr lang="en-US" sz="1800" b="1" dirty="0" err="1">
                <a:solidFill>
                  <a:srgbClr val="6C0000"/>
                </a:solidFill>
              </a:rPr>
              <a:t>TakeOverInGroup</a:t>
            </a:r>
            <a:r>
              <a:rPr lang="en-US" dirty="0"/>
              <a:t> if caller is not already the dataset owner</a:t>
            </a:r>
          </a:p>
          <a:p>
            <a:pPr lvl="1"/>
            <a:r>
              <a:rPr lang="en-US" dirty="0"/>
              <a:t>Call </a:t>
            </a:r>
            <a:r>
              <a:rPr lang="en-US" sz="1800" b="1" dirty="0" err="1">
                <a:solidFill>
                  <a:srgbClr val="6C0000"/>
                </a:solidFill>
              </a:rPr>
              <a:t>Datasets.BindToGatewayInGroup</a:t>
            </a:r>
            <a:r>
              <a:rPr lang="en-US" dirty="0"/>
              <a:t> to perform binding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DC98B-8E82-DE25-F23D-12453CD8B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89" y="4833065"/>
            <a:ext cx="869632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DAB241B-AB46-6A92-2F5C-3465A663FDF6}"/>
              </a:ext>
            </a:extLst>
          </p:cNvPr>
          <p:cNvSpPr/>
          <p:nvPr/>
        </p:nvSpPr>
        <p:spPr bwMode="auto">
          <a:xfrm rot="5400000">
            <a:off x="7704354" y="5835623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E526E68-8216-0918-DADC-4DD72EF7E907}"/>
              </a:ext>
            </a:extLst>
          </p:cNvPr>
          <p:cNvSpPr/>
          <p:nvPr/>
        </p:nvSpPr>
        <p:spPr bwMode="auto">
          <a:xfrm>
            <a:off x="1005522" y="5886375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4C044E-076F-391F-7DFE-CE74D7E45555}"/>
              </a:ext>
            </a:extLst>
          </p:cNvPr>
          <p:cNvSpPr/>
          <p:nvPr/>
        </p:nvSpPr>
        <p:spPr bwMode="auto">
          <a:xfrm>
            <a:off x="1005523" y="6306713"/>
            <a:ext cx="520493" cy="243189"/>
          </a:xfrm>
          <a:prstGeom prst="rightArrow">
            <a:avLst>
              <a:gd name="adj1" fmla="val 50000"/>
              <a:gd name="adj2" fmla="val 75424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68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4470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AuthN</a:t>
            </a:r>
            <a:r>
              <a:rPr lang="en-US" dirty="0"/>
              <a:t> and </a:t>
            </a:r>
            <a:r>
              <a:rPr lang="en-US" dirty="0" err="1"/>
              <a:t>AuthZ</a:t>
            </a:r>
            <a:r>
              <a:rPr lang="en-US" dirty="0"/>
              <a:t>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Provisioning Workspaces and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Patching SQL Datasources using Basic Credentials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Patching ADLS  Datasources using Key Credentials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Patching SharePoint and Kusto Datasources using OAuth2 Credentials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Managing Datasources and Credentials with On-Prem Gateways</a:t>
            </a:r>
          </a:p>
        </p:txBody>
      </p:sp>
    </p:spTree>
    <p:extLst>
      <p:ext uri="{BB962C8B-B14F-4D97-AF65-F5344CB8AC3E}">
        <p14:creationId xmlns:p14="http://schemas.microsoft.com/office/powerpoint/2010/main" val="42630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4470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AuthN</a:t>
            </a:r>
            <a:r>
              <a:rPr lang="en-US" dirty="0"/>
              <a:t> and </a:t>
            </a:r>
            <a:r>
              <a:rPr lang="en-US" dirty="0" err="1"/>
              <a:t>AuthZ</a:t>
            </a:r>
            <a:r>
              <a:rPr lang="en-US" dirty="0"/>
              <a:t> with the Power BI REST API</a:t>
            </a:r>
          </a:p>
          <a:p>
            <a:r>
              <a:rPr lang="en-US" dirty="0"/>
              <a:t>Provisioning Workspaces and Datasets</a:t>
            </a:r>
          </a:p>
          <a:p>
            <a:r>
              <a:rPr lang="en-US" dirty="0"/>
              <a:t>Patching SQL Datasources using Basic Credentials</a:t>
            </a:r>
          </a:p>
          <a:p>
            <a:r>
              <a:rPr lang="en-US" dirty="0"/>
              <a:t>Patching ADLS  Datasource using Key Credentials</a:t>
            </a:r>
          </a:p>
          <a:p>
            <a:r>
              <a:rPr lang="en-US" dirty="0"/>
              <a:t>Patching SharePoint and Kusto Datasource using OAuth2 Credentials</a:t>
            </a:r>
          </a:p>
          <a:p>
            <a:r>
              <a:rPr lang="en-US" dirty="0"/>
              <a:t>Managing Datasources and Credentials with On-Prem Gateways</a:t>
            </a:r>
          </a:p>
        </p:txBody>
      </p:sp>
    </p:spTree>
    <p:extLst>
      <p:ext uri="{BB962C8B-B14F-4D97-AF65-F5344CB8AC3E}">
        <p14:creationId xmlns:p14="http://schemas.microsoft.com/office/powerpoint/2010/main" val="138927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6BFC-E0BC-FF0F-015F-7B497530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Power BI REST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F61DB-DB40-DE6B-0700-9B8AE192A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893647"/>
          </a:xfrm>
        </p:spPr>
        <p:txBody>
          <a:bodyPr/>
          <a:lstStyle/>
          <a:p>
            <a:r>
              <a:rPr lang="en-US" dirty="0"/>
              <a:t>You can call Power BI REST API several different ways</a:t>
            </a:r>
          </a:p>
          <a:p>
            <a:pPr lvl="1"/>
            <a:r>
              <a:rPr lang="en-US" dirty="0"/>
              <a:t>Call Power BI REST API as user</a:t>
            </a:r>
          </a:p>
          <a:p>
            <a:pPr lvl="1"/>
            <a:r>
              <a:rPr lang="en-US" dirty="0"/>
              <a:t>Call Power BI REST API as service principal (or service principal profile)</a:t>
            </a:r>
          </a:p>
          <a:p>
            <a:pPr lvl="1"/>
            <a:endParaRPr lang="en-US" dirty="0"/>
          </a:p>
          <a:p>
            <a:r>
              <a:rPr lang="en-US" dirty="0"/>
              <a:t>Calling the Power BI REST API </a:t>
            </a:r>
            <a:r>
              <a:rPr lang="en-US" sz="2000" b="1" dirty="0">
                <a:solidFill>
                  <a:srgbClr val="6C0000"/>
                </a:solidFill>
              </a:rPr>
              <a:t>as a user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Create Azure AD application to support user authentication</a:t>
            </a:r>
          </a:p>
          <a:p>
            <a:pPr lvl="1"/>
            <a:r>
              <a:rPr lang="en-US" dirty="0"/>
              <a:t>Acquiring access tokens for user often requires user interaction</a:t>
            </a:r>
          </a:p>
          <a:p>
            <a:pPr lvl="1"/>
            <a:r>
              <a:rPr lang="en-US" dirty="0"/>
              <a:t>Access tokens acquired for users must contain delegated permissions</a:t>
            </a:r>
          </a:p>
          <a:p>
            <a:pPr lvl="1"/>
            <a:endParaRPr lang="en-US" dirty="0"/>
          </a:p>
          <a:p>
            <a:r>
              <a:rPr lang="en-US" dirty="0"/>
              <a:t>Calling the Power BI REST API </a:t>
            </a:r>
            <a:r>
              <a:rPr lang="en-US" sz="2000" b="1" dirty="0">
                <a:solidFill>
                  <a:srgbClr val="6C0000"/>
                </a:solidFill>
              </a:rPr>
              <a:t>as a service principal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Create Azure AD application to support service principal authentication</a:t>
            </a:r>
          </a:p>
          <a:p>
            <a:pPr lvl="1"/>
            <a:r>
              <a:rPr lang="en-US" dirty="0"/>
              <a:t>Access tokens acquired for service principal do not contain delegated permissions</a:t>
            </a:r>
          </a:p>
        </p:txBody>
      </p:sp>
    </p:spTree>
    <p:extLst>
      <p:ext uri="{BB962C8B-B14F-4D97-AF65-F5344CB8AC3E}">
        <p14:creationId xmlns:p14="http://schemas.microsoft.com/office/powerpoint/2010/main" val="611782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41DD-4782-9C30-92CB-71A777F1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Application for User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89DC5-211D-CA25-CCE0-4804B6A07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00548"/>
          </a:xfrm>
        </p:spPr>
        <p:txBody>
          <a:bodyPr/>
          <a:lstStyle/>
          <a:p>
            <a:r>
              <a:rPr lang="en-US" dirty="0"/>
              <a:t>Creating a Public Application in Azure AD for User Authentication</a:t>
            </a:r>
          </a:p>
          <a:p>
            <a:pPr lvl="1"/>
            <a:r>
              <a:rPr lang="en-US" dirty="0"/>
              <a:t>Choose </a:t>
            </a:r>
            <a:r>
              <a:rPr lang="en-US" sz="1800" b="1" dirty="0">
                <a:solidFill>
                  <a:srgbClr val="6C0000"/>
                </a:solidFill>
              </a:rPr>
              <a:t>Public client/native</a:t>
            </a:r>
            <a:r>
              <a:rPr lang="en-US" dirty="0"/>
              <a:t> from dropdown menu</a:t>
            </a:r>
          </a:p>
          <a:p>
            <a:pPr lvl="1"/>
            <a:r>
              <a:rPr lang="en-US" dirty="0"/>
              <a:t>Add a </a:t>
            </a:r>
            <a:r>
              <a:rPr lang="en-US" sz="1600" b="1" dirty="0">
                <a:solidFill>
                  <a:srgbClr val="6C0000"/>
                </a:solidFill>
              </a:rPr>
              <a:t>Redirect URI</a:t>
            </a:r>
            <a:r>
              <a:rPr lang="en-US" dirty="0"/>
              <a:t> of </a:t>
            </a:r>
            <a:r>
              <a:rPr lang="en-US" sz="1800" b="1" dirty="0">
                <a:solidFill>
                  <a:srgbClr val="6C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There is no need to register any delegated permissions – that is handled by the C# application</a:t>
            </a:r>
          </a:p>
          <a:p>
            <a:pPr lvl="1"/>
            <a:r>
              <a:rPr lang="en-US" dirty="0"/>
              <a:t>After creating Azure AD application, copy the </a:t>
            </a:r>
            <a:r>
              <a:rPr lang="en-US" sz="1600" b="1" dirty="0">
                <a:solidFill>
                  <a:srgbClr val="6C0000"/>
                </a:solidFill>
              </a:rPr>
              <a:t>Application ID</a:t>
            </a:r>
            <a:r>
              <a:rPr lang="en-US" dirty="0"/>
              <a:t> into </a:t>
            </a:r>
            <a:r>
              <a:rPr lang="en-US" sz="1600" b="1" dirty="0" err="1">
                <a:solidFill>
                  <a:srgbClr val="6C0000"/>
                </a:solidFill>
              </a:rPr>
              <a:t>AppSettings.cs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B764-A75D-265A-AE4E-6235592D5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97" y="3402668"/>
            <a:ext cx="5367182" cy="3112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74FF3CE-90A1-498D-04D5-2972D8584840}"/>
              </a:ext>
            </a:extLst>
          </p:cNvPr>
          <p:cNvSpPr/>
          <p:nvPr/>
        </p:nvSpPr>
        <p:spPr bwMode="auto">
          <a:xfrm>
            <a:off x="625004" y="5622026"/>
            <a:ext cx="746574" cy="290119"/>
          </a:xfrm>
          <a:prstGeom prst="rightArrow">
            <a:avLst>
              <a:gd name="adj1" fmla="val 50000"/>
              <a:gd name="adj2" fmla="val 87144"/>
            </a:avLst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B02E4C3-8B15-E3B0-00BF-C412ACD3B56E}"/>
              </a:ext>
            </a:extLst>
          </p:cNvPr>
          <p:cNvSpPr/>
          <p:nvPr/>
        </p:nvSpPr>
        <p:spPr bwMode="auto">
          <a:xfrm flipH="1">
            <a:off x="3733778" y="5622026"/>
            <a:ext cx="975382" cy="290119"/>
          </a:xfrm>
          <a:prstGeom prst="rightArrow">
            <a:avLst>
              <a:gd name="adj1" fmla="val 50000"/>
              <a:gd name="adj2" fmla="val 87144"/>
            </a:avLst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5163A6-48B5-A74D-67CD-D60D443CBA0D}"/>
              </a:ext>
            </a:extLst>
          </p:cNvPr>
          <p:cNvGrpSpPr/>
          <p:nvPr/>
        </p:nvGrpSpPr>
        <p:grpSpPr>
          <a:xfrm>
            <a:off x="6862354" y="3402668"/>
            <a:ext cx="5160721" cy="1834351"/>
            <a:chOff x="6862354" y="3402668"/>
            <a:chExt cx="5160721" cy="18343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AAB42D-7918-3A4A-1E3E-81C1A14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2354" y="3402668"/>
              <a:ext cx="5009830" cy="18343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4295A76-1A90-B6EA-1B1F-AB0D52AE5B6E}"/>
                </a:ext>
              </a:extLst>
            </p:cNvPr>
            <p:cNvSpPr/>
            <p:nvPr/>
          </p:nvSpPr>
          <p:spPr bwMode="auto">
            <a:xfrm flipH="1">
              <a:off x="11337253" y="4558662"/>
              <a:ext cx="685822" cy="307881"/>
            </a:xfrm>
            <a:prstGeom prst="rightArrow">
              <a:avLst>
                <a:gd name="adj1" fmla="val 50000"/>
                <a:gd name="adj2" fmla="val 8048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AC6232A-CF16-1129-FFAC-B0DF253BBD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140"/>
          <a:stretch/>
        </p:blipFill>
        <p:spPr>
          <a:xfrm>
            <a:off x="6951663" y="5622025"/>
            <a:ext cx="4782953" cy="684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8766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F376-7C3E-4548-AFE7-C949997A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TokenManager</a:t>
            </a:r>
            <a:r>
              <a:rPr lang="en-US" dirty="0"/>
              <a:t> class implements authentication flows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3D308-3EF7-8882-DC9C-803B02026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3220"/>
          </a:xfrm>
        </p:spPr>
        <p:txBody>
          <a:bodyPr/>
          <a:lstStyle/>
          <a:p>
            <a:r>
              <a:rPr lang="en-US" sz="2400" b="1" dirty="0" err="1">
                <a:solidFill>
                  <a:srgbClr val="6C0000"/>
                </a:solidFill>
              </a:rPr>
              <a:t>TokenManager</a:t>
            </a:r>
            <a:r>
              <a:rPr lang="en-US" dirty="0"/>
              <a:t> class handles all authentication and token acquisition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5DD4E-A4CC-9328-5D52-25E15662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52" y="1888797"/>
            <a:ext cx="10583170" cy="4427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29444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ef38329b-e139-4eb4-9d7a-1b84c79a6610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Privileged" siteId="{72f988bf-86f1-41af-91ab-2d7cd011db47}" removed="0"/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13051</TotalTime>
  <Words>2837</Words>
  <Application>Microsoft Office PowerPoint</Application>
  <PresentationFormat>Custom</PresentationFormat>
  <Paragraphs>437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Jumble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Setting Datasource Credentials with the Power BI REST API</vt:lpstr>
      <vt:lpstr>Welcome to Power BI Dev Camp</vt:lpstr>
      <vt:lpstr>GitHub Repository with Developer Sample</vt:lpstr>
      <vt:lpstr>Demos Ahead In This Session</vt:lpstr>
      <vt:lpstr>Agenda</vt:lpstr>
      <vt:lpstr>Working with the Power BI REST API</vt:lpstr>
      <vt:lpstr>Azure AD Application for User Authentication</vt:lpstr>
      <vt:lpstr>TokenManager class implements authentication flows</vt:lpstr>
      <vt:lpstr>Delegated Permission Scopes for User Access</vt:lpstr>
      <vt:lpstr>Calling the Power BI REST API as Service Principal</vt:lpstr>
      <vt:lpstr>Access Control for Service Principals</vt:lpstr>
      <vt:lpstr>Azure AD Application for Service Principal Authentication</vt:lpstr>
      <vt:lpstr>Creating App Secret for Service Principal Authentication</vt:lpstr>
      <vt:lpstr>Configuring Service Principal Access in Power BI Tenant</vt:lpstr>
      <vt:lpstr>Adding Azure AD Application to Power BI Apps Group</vt:lpstr>
      <vt:lpstr>Great Misperception with Service Principal Authentiction</vt:lpstr>
      <vt:lpstr>What Role Is Service Principal Playing in This Scenario</vt:lpstr>
      <vt:lpstr>Agenda</vt:lpstr>
      <vt:lpstr>Provisioning Workspaces and Datasets </vt:lpstr>
      <vt:lpstr>Typical Provisioning Scenario</vt:lpstr>
      <vt:lpstr>Provisioning Workspaces using the Power BI .NET SDK</vt:lpstr>
      <vt:lpstr>Importing PBIX Files</vt:lpstr>
      <vt:lpstr>Refreshing Datasets and Setting Refresh Schedules</vt:lpstr>
      <vt:lpstr>Patching Anonymous Credentials</vt:lpstr>
      <vt:lpstr>Power BI REST API Programmer Epiphany</vt:lpstr>
      <vt:lpstr>Agenda</vt:lpstr>
      <vt:lpstr>Designing with Dataset Parameters</vt:lpstr>
      <vt:lpstr>Updating Dataset Parameters During Provisioning</vt:lpstr>
      <vt:lpstr>Patching SQL Datasource with Basic Credentials</vt:lpstr>
      <vt:lpstr>Importing Paginated Reports</vt:lpstr>
      <vt:lpstr>Setting Datasource Credentials for Paginated Reports</vt:lpstr>
      <vt:lpstr>Importing Dataflow</vt:lpstr>
      <vt:lpstr>Setting Credentials for SQL Datasource Behind Dataflow</vt:lpstr>
      <vt:lpstr>Provision Content with Dataset Connected to Dataflow</vt:lpstr>
      <vt:lpstr>Setting Credentials for Dataset Connection To Dataflow</vt:lpstr>
      <vt:lpstr>Agenda</vt:lpstr>
      <vt:lpstr>Provisioning Content with ALDS Datasource</vt:lpstr>
      <vt:lpstr>Patching Key Credentials for ADLS Datasources</vt:lpstr>
      <vt:lpstr>Each Power BI Dataset Has Exactly One Owner</vt:lpstr>
      <vt:lpstr>Agenda</vt:lpstr>
      <vt:lpstr>Setting OAuth2 Credentials for SharePoint Datasources</vt:lpstr>
      <vt:lpstr>Patch SharePoint Datasources using OAuth2 Credentials</vt:lpstr>
      <vt:lpstr>Setting OAuth2 Credentials for Kusto Datasources</vt:lpstr>
      <vt:lpstr>Generating Access Tokens for Kusto Datasources</vt:lpstr>
      <vt:lpstr>Observations About Using OAuth2Credentials</vt:lpstr>
      <vt:lpstr>Agenda</vt:lpstr>
      <vt:lpstr>Programming with On-Premises Gateway</vt:lpstr>
      <vt:lpstr>Getting Started with Gateways API</vt:lpstr>
      <vt:lpstr>Creating Gateway Datasource for Azure SQL</vt:lpstr>
      <vt:lpstr>Creating Gateway Datasource for On-Prem SQL Database</vt:lpstr>
      <vt:lpstr>Creating Gateway Datasource for ADLS Container</vt:lpstr>
      <vt:lpstr>Configuring Permissions for Gateway and Datasource</vt:lpstr>
      <vt:lpstr>Binding Dataset to Gateway Datasource</vt:lpstr>
      <vt:lpstr>Summary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194</cp:revision>
  <cp:lastPrinted>2023-03-30T16:23:24Z</cp:lastPrinted>
  <dcterms:created xsi:type="dcterms:W3CDTF">2018-09-21T01:16:59Z</dcterms:created>
  <dcterms:modified xsi:type="dcterms:W3CDTF">2023-04-27T15:00:09Z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