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8"/>
  </p:notesMasterIdLst>
  <p:handoutMasterIdLst>
    <p:handoutMasterId r:id="rId49"/>
  </p:handoutMasterIdLst>
  <p:sldIdLst>
    <p:sldId id="4474" r:id="rId5"/>
    <p:sldId id="4475" r:id="rId6"/>
    <p:sldId id="4483" r:id="rId7"/>
    <p:sldId id="4540" r:id="rId8"/>
    <p:sldId id="298" r:id="rId9"/>
    <p:sldId id="289" r:id="rId10"/>
    <p:sldId id="259" r:id="rId11"/>
    <p:sldId id="310" r:id="rId12"/>
    <p:sldId id="256" r:id="rId13"/>
    <p:sldId id="4517" r:id="rId14"/>
    <p:sldId id="305" r:id="rId15"/>
    <p:sldId id="4486" r:id="rId16"/>
    <p:sldId id="4484" r:id="rId17"/>
    <p:sldId id="323" r:id="rId18"/>
    <p:sldId id="321" r:id="rId19"/>
    <p:sldId id="4504" r:id="rId20"/>
    <p:sldId id="4487" r:id="rId21"/>
    <p:sldId id="4488" r:id="rId22"/>
    <p:sldId id="4515" r:id="rId23"/>
    <p:sldId id="308" r:id="rId24"/>
    <p:sldId id="4489" r:id="rId25"/>
    <p:sldId id="315" r:id="rId26"/>
    <p:sldId id="4500" r:id="rId27"/>
    <p:sldId id="4491" r:id="rId28"/>
    <p:sldId id="4493" r:id="rId29"/>
    <p:sldId id="4492" r:id="rId30"/>
    <p:sldId id="4508" r:id="rId31"/>
    <p:sldId id="4509" r:id="rId32"/>
    <p:sldId id="328" r:id="rId33"/>
    <p:sldId id="4510" r:id="rId34"/>
    <p:sldId id="4547" r:id="rId35"/>
    <p:sldId id="4544" r:id="rId36"/>
    <p:sldId id="311" r:id="rId37"/>
    <p:sldId id="329" r:id="rId38"/>
    <p:sldId id="296" r:id="rId39"/>
    <p:sldId id="4511" r:id="rId40"/>
    <p:sldId id="4495" r:id="rId41"/>
    <p:sldId id="4548" r:id="rId42"/>
    <p:sldId id="4545" r:id="rId43"/>
    <p:sldId id="4512" r:id="rId44"/>
    <p:sldId id="4541" r:id="rId45"/>
    <p:sldId id="304" r:id="rId46"/>
    <p:sldId id="4549" r:id="rId4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F2C80F"/>
    <a:srgbClr val="FF9933"/>
    <a:srgbClr val="000000"/>
    <a:srgbClr val="505050"/>
    <a:srgbClr val="49635D"/>
    <a:srgbClr val="2C3C38"/>
    <a:srgbClr val="F2F2F2"/>
    <a:srgbClr val="008272"/>
    <a:srgbClr val="B3FFF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34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2/1/2023 10:39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5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68" r:id="rId3"/>
    <p:sldLayoutId id="2147484570" r:id="rId4"/>
    <p:sldLayoutId id="2147484569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9765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730-B583-48BB-88DD-78B03C1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4B3-DE4F-48BF-8408-08ABACDE4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Uses Power BI REST API to provision workspaces for customer tenants</a:t>
            </a:r>
          </a:p>
          <a:p>
            <a:r>
              <a:rPr lang="en-US" dirty="0"/>
              <a:t>Calls to Power BI REST API as a service principal – not as a user</a:t>
            </a:r>
          </a:p>
          <a:p>
            <a:r>
              <a:rPr lang="en-US" dirty="0"/>
              <a:t>Adds a record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dirty="0"/>
              <a:t> for each customer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C53D0-95E8-4EC5-BC7B-FA34BC58906B}"/>
              </a:ext>
            </a:extLst>
          </p:cNvPr>
          <p:cNvGrpSpPr/>
          <p:nvPr/>
        </p:nvGrpSpPr>
        <p:grpSpPr>
          <a:xfrm>
            <a:off x="833443" y="3188990"/>
            <a:ext cx="6797252" cy="3002205"/>
            <a:chOff x="1058275" y="2927733"/>
            <a:chExt cx="7772400" cy="34329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79B6C0-806D-4EB8-A619-6B953A6A52C8}"/>
                </a:ext>
              </a:extLst>
            </p:cNvPr>
            <p:cNvSpPr/>
            <p:nvPr/>
          </p:nvSpPr>
          <p:spPr bwMode="auto">
            <a:xfrm>
              <a:off x="1058275" y="2927733"/>
              <a:ext cx="7772400" cy="343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C5C9A3-1157-4110-B6F4-05ABDF080AE9}"/>
                </a:ext>
              </a:extLst>
            </p:cNvPr>
            <p:cNvSpPr/>
            <p:nvPr/>
          </p:nvSpPr>
          <p:spPr>
            <a:xfrm>
              <a:off x="5705360" y="3142879"/>
              <a:ext cx="2867793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97EB89-F6C8-4B78-AE32-C9558A040A8C}"/>
                </a:ext>
              </a:extLst>
            </p:cNvPr>
            <p:cNvSpPr/>
            <p:nvPr/>
          </p:nvSpPr>
          <p:spPr>
            <a:xfrm>
              <a:off x="1295018" y="3142879"/>
              <a:ext cx="2867793" cy="117216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1B98DA-C2C4-47BD-9B7E-411AE87CEE9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162810" y="3728962"/>
              <a:ext cx="1542550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48BB73D-A9FA-4302-9635-DA7C27018C97}"/>
                </a:ext>
              </a:extLst>
            </p:cNvPr>
            <p:cNvSpPr/>
            <p:nvPr/>
          </p:nvSpPr>
          <p:spPr>
            <a:xfrm>
              <a:off x="1683320" y="5022865"/>
              <a:ext cx="2100622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1400E3-A95A-48F2-9B53-5D5093C9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198" y="4397221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D8466E-8538-46E1-AE6D-DCC456FD0D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78" y="4397220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CF134-D9A1-445A-86AC-0196241D9845}"/>
                </a:ext>
              </a:extLst>
            </p:cNvPr>
            <p:cNvSpPr/>
            <p:nvPr/>
          </p:nvSpPr>
          <p:spPr>
            <a:xfrm>
              <a:off x="4392936" y="3371312"/>
              <a:ext cx="108229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600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A5D-C6E7-49E4-A3C1-09BD65E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Customer Tenants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C0944-6E2B-4A7B-9FE5-13DE054B0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provides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Onboard New Tenant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Behind the scenes,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creates and configures Power BI workspace</a:t>
            </a:r>
          </a:p>
          <a:p>
            <a:pPr lvl="1"/>
            <a:r>
              <a:rPr lang="en-US" dirty="0"/>
              <a:t>Makes is possible to configure details for connection to customer database</a:t>
            </a:r>
          </a:p>
          <a:p>
            <a:pPr lvl="1"/>
            <a:r>
              <a:rPr lang="en-US" dirty="0"/>
              <a:t>Tenants can be viewed or deleted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CEB7C-B5C4-438D-81B9-922AC0EE337B}"/>
              </a:ext>
            </a:extLst>
          </p:cNvPr>
          <p:cNvGrpSpPr/>
          <p:nvPr/>
        </p:nvGrpSpPr>
        <p:grpSpPr>
          <a:xfrm>
            <a:off x="5961513" y="4611757"/>
            <a:ext cx="6185459" cy="2219325"/>
            <a:chOff x="3990795" y="3901066"/>
            <a:chExt cx="8020426" cy="287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B5214A-A68E-4165-983C-992EC38C095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24" y="3901066"/>
              <a:ext cx="7109397" cy="28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D047D48-7DDC-426B-91AA-08E2F6743F72}"/>
                </a:ext>
              </a:extLst>
            </p:cNvPr>
            <p:cNvSpPr/>
            <p:nvPr/>
          </p:nvSpPr>
          <p:spPr>
            <a:xfrm>
              <a:off x="3990795" y="6156216"/>
              <a:ext cx="914400" cy="529936"/>
            </a:xfrm>
            <a:prstGeom prst="rightArrow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BED540-DC72-44E9-AAB6-5FBF204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3159021"/>
            <a:ext cx="5311776" cy="23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Tenant Provisioning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Create a new Power BI workspace</a:t>
            </a:r>
          </a:p>
          <a:p>
            <a:r>
              <a:rPr lang="en-US" dirty="0"/>
              <a:t>Assign workspace to a dedicated capacity</a:t>
            </a:r>
          </a:p>
          <a:p>
            <a:r>
              <a:rPr lang="en-US" dirty="0"/>
              <a:t>Import template PBIX files to create datasets and reports</a:t>
            </a:r>
          </a:p>
          <a:p>
            <a:r>
              <a:rPr lang="en-US" dirty="0"/>
              <a:t>Update dataset parameters to redirect datasource to customer’s database</a:t>
            </a:r>
          </a:p>
          <a:p>
            <a:r>
              <a:rPr lang="en-US" dirty="0"/>
              <a:t>Patch datasource credentials</a:t>
            </a:r>
          </a:p>
          <a:p>
            <a:r>
              <a:rPr lang="en-US" dirty="0"/>
              <a:t>Start dataset refresh operations</a:t>
            </a:r>
          </a:p>
        </p:txBody>
      </p:sp>
    </p:spTree>
    <p:extLst>
      <p:ext uri="{BB962C8B-B14F-4D97-AF65-F5344CB8AC3E}">
        <p14:creationId xmlns:p14="http://schemas.microsoft.com/office/powerpoint/2010/main" val="4249484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1293-1284-40FE-B38F-40BC4CA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been created in Power BI?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C91D4-0E82-4211-9110-6546C0EB4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see the workspaces created in Power BI</a:t>
            </a:r>
          </a:p>
          <a:p>
            <a:pPr lvl="1"/>
            <a:r>
              <a:rPr lang="en-US" dirty="0"/>
              <a:t>There should be a Power BI workspace for each tenant that’s been created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ConfiguredBy</a:t>
            </a:r>
            <a:r>
              <a:rPr lang="en-US" dirty="0"/>
              <a:t> property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dirty="0"/>
              <a:t> dataset should be set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Last refresh</a:t>
            </a:r>
            <a:r>
              <a:rPr lang="en-US" dirty="0"/>
              <a:t> time should reflect refresh operation at end of onboarding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DCED-9743-4A00-9D0E-61B0A023A4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38" y="3157105"/>
            <a:ext cx="3477587" cy="338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5A79B-402B-4135-824D-5B0CA5BA74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97" y="3186924"/>
            <a:ext cx="7131725" cy="2137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436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SalesReportTemplate.pbix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2103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uses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SalesReportTemplate.pbix</a:t>
            </a:r>
            <a:r>
              <a:rPr lang="en-US" sz="2000" dirty="0"/>
              <a:t> as PBIX template file</a:t>
            </a:r>
          </a:p>
          <a:p>
            <a:r>
              <a:rPr lang="en-US" sz="2000" dirty="0"/>
              <a:t>PBIX import process creates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report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parameterized with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DatabaseServer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DatabaseName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/>
              <a:t>Dataset parameters updated after import to redirect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to customer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D628-AF15-4DDA-8B63-12148BD6BC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327919"/>
            <a:ext cx="3062055" cy="209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2B33B-99CA-457A-9024-DC0E4EB4F9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3321092"/>
            <a:ext cx="3871913" cy="28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AE7-B7ED-4908-A069-2C1B125B019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0" y="3404358"/>
            <a:ext cx="4399140" cy="229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641-45DF-44C8-A482-AF8CE69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53AE-64D2-4863-BD73-C8F93915F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Details</a:t>
            </a:r>
            <a:r>
              <a:rPr lang="en-US" dirty="0"/>
              <a:t> page lists members, datasets and reports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calls Power BI REST API to discover workspace artifacts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07-F755-4075-95F6-04922562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/>
          <a:stretch/>
        </p:blipFill>
        <p:spPr>
          <a:xfrm>
            <a:off x="1308051" y="2341137"/>
            <a:ext cx="6710534" cy="4311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7516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B753-8762-44EE-B5E2-22E4D15A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2347070"/>
            <a:ext cx="7404101" cy="1777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0A845-FA9A-4ED9-99E1-1789025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4DC7-E7F9-46AC-BCC7-BCDB76D9E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User</a:t>
            </a:r>
            <a:r>
              <a:rPr lang="en-US" dirty="0"/>
              <a:t> page make it possible to assign user to a customer tenant</a:t>
            </a:r>
          </a:p>
          <a:p>
            <a:r>
              <a:rPr lang="en-US" dirty="0"/>
              <a:t>Users can optionally be assigned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3D49D5-C2CA-461F-AD82-F215B40BDE3D}"/>
              </a:ext>
            </a:extLst>
          </p:cNvPr>
          <p:cNvSpPr/>
          <p:nvPr/>
        </p:nvSpPr>
        <p:spPr>
          <a:xfrm>
            <a:off x="6614330" y="3291811"/>
            <a:ext cx="743578" cy="452176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78FAA-6379-46AE-905D-1422DB7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4311635"/>
            <a:ext cx="5946774" cy="2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921E-4D65-4156-8045-6079D3E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Authoring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6ACEC-776B-4553-B4EC-95A8D3C17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report authoring features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can move report into edit view and customize layout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  <a:r>
              <a:rPr lang="en-US" dirty="0"/>
              <a:t> can copy existing reports and create new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E8200-27A8-45A4-899C-784F6BECEC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36" y="2552295"/>
            <a:ext cx="7638218" cy="417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0304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199-0360-4B03-84EC-171BEB2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Providers and App-Owns-Data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0B30-18A6-4ABC-8B2E-A9712DF0E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development allows you to pick any identity provider</a:t>
            </a:r>
          </a:p>
          <a:p>
            <a:pPr lvl="1"/>
            <a:r>
              <a:rPr lang="en-US" dirty="0"/>
              <a:t>Identity provider responsible for authenticating user and validating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App-Owns-Data Starter Kit uses Azure AD as client app identity provider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architecture designed to facilitate switching out the identity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CDE22-16CA-4132-9764-134C7BED366E}"/>
              </a:ext>
            </a:extLst>
          </p:cNvPr>
          <p:cNvGrpSpPr/>
          <p:nvPr/>
        </p:nvGrpSpPr>
        <p:grpSpPr>
          <a:xfrm>
            <a:off x="1370422" y="2763756"/>
            <a:ext cx="4837573" cy="966424"/>
            <a:chOff x="493426" y="1242095"/>
            <a:chExt cx="7024256" cy="17145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A1E94-4984-4405-9205-5ECC34E045D6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04FB74-95A6-419F-9B66-3208DFBB9B7C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1446E0-F967-4CF3-A431-DD14862E451F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E9E6CD-C46B-433E-8100-A1CFFEAD7EB1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030C7D-2C30-478B-AA00-F16457425D1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6A234E-AA29-47AF-AD63-B8670CD3009E}"/>
              </a:ext>
            </a:extLst>
          </p:cNvPr>
          <p:cNvGrpSpPr/>
          <p:nvPr/>
        </p:nvGrpSpPr>
        <p:grpSpPr>
          <a:xfrm>
            <a:off x="1338898" y="4517618"/>
            <a:ext cx="4837573" cy="966424"/>
            <a:chOff x="493426" y="1242095"/>
            <a:chExt cx="7024256" cy="17145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BDB16-6A92-4352-9A15-08A53A372AC4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E6648C-7CA3-42BE-8059-1C3304D2963A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178C-BC25-42C9-BDE4-9EF37CACEFCC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58D82-E75F-4D79-B4D1-4B176D1ED1C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A9730-2F34-422C-B384-6A9F3614E297}"/>
                </a:ext>
              </a:extLst>
            </p:cNvPr>
            <p:cNvSpPr/>
            <p:nvPr/>
          </p:nvSpPr>
          <p:spPr>
            <a:xfrm>
              <a:off x="3491930" y="1741697"/>
              <a:ext cx="1066682" cy="715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OneLogin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979D6-F334-4AAD-A5F0-7E4CAE392BAC}"/>
              </a:ext>
            </a:extLst>
          </p:cNvPr>
          <p:cNvGrpSpPr/>
          <p:nvPr/>
        </p:nvGrpSpPr>
        <p:grpSpPr>
          <a:xfrm>
            <a:off x="6672895" y="4517618"/>
            <a:ext cx="4837573" cy="966424"/>
            <a:chOff x="493426" y="1242095"/>
            <a:chExt cx="7024256" cy="17145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7406A-6048-4CF5-B670-AE17D1E183FE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415DF4-6A55-4D55-828E-A72DAFBABB98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682C98-B1F8-476B-88FA-9E8B1B9DC7BB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4D0D1-82C6-4420-B540-0648AE34FA8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09400-2C96-434E-A9AA-6C30BA874C16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34D07-1F0F-4603-A74A-7F789885786D}"/>
              </a:ext>
            </a:extLst>
          </p:cNvPr>
          <p:cNvGrpSpPr/>
          <p:nvPr/>
        </p:nvGrpSpPr>
        <p:grpSpPr>
          <a:xfrm>
            <a:off x="1359261" y="5798274"/>
            <a:ext cx="4837573" cy="966424"/>
            <a:chOff x="493426" y="1242095"/>
            <a:chExt cx="7024256" cy="17145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F73A1-BBFE-48E8-890A-BFEF7D54A9DB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6FE3F-0F8F-40C1-B684-D6FE0C0A1D81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C522-AAA9-443B-9680-8CEAABFA0239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BC252F-A810-414D-9EF3-B5C6D89F4F28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F0C40B-8E3D-48A9-9845-41F3BB453FB9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Okta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C5241-445F-4DA2-BDBA-82574F4C8538}"/>
              </a:ext>
            </a:extLst>
          </p:cNvPr>
          <p:cNvGrpSpPr/>
          <p:nvPr/>
        </p:nvGrpSpPr>
        <p:grpSpPr>
          <a:xfrm>
            <a:off x="6672895" y="5780096"/>
            <a:ext cx="4837573" cy="966424"/>
            <a:chOff x="493426" y="1242095"/>
            <a:chExt cx="7024256" cy="1714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1A31AB-999D-4118-852B-709F5E28E9F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EB176B7-1BFE-42C9-95E7-A526668CDECF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6C15A5-3704-4FE5-A83B-B26C847AA593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67AD95-038A-4FC4-AFCF-FD978ED41B6E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1D3F75-DBF0-421F-BB5F-D5BA6390A192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Auth0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13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Design Patterns and Best Practices with Power BI Embedding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1868-92E4-4EE7-BFC0-B2087E6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AppOwnsDataWebApi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DDF-C0A7-4527-9709-B49BAB8C3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Provides service-oriented architecture endpoints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process user login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retrieve embedding data and embed tokens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activity events</a:t>
            </a:r>
            <a:r>
              <a:rPr lang="en-US" sz="2000" dirty="0"/>
              <a:t> to be recorded in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6792B-07C9-413F-AA19-5BB1F291B629}"/>
              </a:ext>
            </a:extLst>
          </p:cNvPr>
          <p:cNvGrpSpPr/>
          <p:nvPr/>
        </p:nvGrpSpPr>
        <p:grpSpPr>
          <a:xfrm>
            <a:off x="1288995" y="2977050"/>
            <a:ext cx="9838000" cy="2867994"/>
            <a:chOff x="514690" y="2618404"/>
            <a:chExt cx="10952013" cy="33978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2409E-ECA4-4CA8-B227-CC632EA91DBF}"/>
                </a:ext>
              </a:extLst>
            </p:cNvPr>
            <p:cNvSpPr/>
            <p:nvPr/>
          </p:nvSpPr>
          <p:spPr bwMode="auto">
            <a:xfrm>
              <a:off x="514690" y="2618404"/>
              <a:ext cx="10952013" cy="3397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373794-1E5E-4BBC-90F9-6E6002CE7AC2}"/>
                </a:ext>
              </a:extLst>
            </p:cNvPr>
            <p:cNvSpPr/>
            <p:nvPr/>
          </p:nvSpPr>
          <p:spPr>
            <a:xfrm>
              <a:off x="8674032" y="2808261"/>
              <a:ext cx="2579185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F39F322-28C7-474C-9639-6239498121D9}"/>
                </a:ext>
              </a:extLst>
            </p:cNvPr>
            <p:cNvSpPr/>
            <p:nvPr/>
          </p:nvSpPr>
          <p:spPr>
            <a:xfrm>
              <a:off x="4707535" y="2808261"/>
              <a:ext cx="2579185" cy="117216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BC2B0EC-327D-49FE-999B-8CA2D8604C2A}"/>
                </a:ext>
              </a:extLst>
            </p:cNvPr>
            <p:cNvSpPr/>
            <p:nvPr/>
          </p:nvSpPr>
          <p:spPr>
            <a:xfrm>
              <a:off x="676922" y="2808261"/>
              <a:ext cx="2579185" cy="1172166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301911-E703-4F06-80CC-FFB6F615E153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7286721" y="3394345"/>
              <a:ext cx="1387311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6AD92A4-4311-4078-AFE4-1AC5B41896EC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3256107" y="3394345"/>
              <a:ext cx="1451428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CBEBA2BF-974D-48D1-9B2C-EF3FA27550BA}"/>
                </a:ext>
              </a:extLst>
            </p:cNvPr>
            <p:cNvSpPr/>
            <p:nvPr/>
          </p:nvSpPr>
          <p:spPr>
            <a:xfrm>
              <a:off x="5146339" y="4688247"/>
              <a:ext cx="1889220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A88E38-86A8-42F6-9D3E-35F4F4B31532}"/>
                </a:ext>
              </a:extLst>
            </p:cNvPr>
            <p:cNvCxnSpPr>
              <a:cxnSpLocks/>
            </p:cNvCxnSpPr>
            <p:nvPr/>
          </p:nvCxnSpPr>
          <p:spPr>
            <a:xfrm>
              <a:off x="6034799" y="4062603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50E685-E7E0-44F7-9143-853168F39492}"/>
                </a:ext>
              </a:extLst>
            </p:cNvPr>
            <p:cNvCxnSpPr>
              <a:cxnSpLocks/>
            </p:cNvCxnSpPr>
            <p:nvPr/>
          </p:nvCxnSpPr>
          <p:spPr>
            <a:xfrm>
              <a:off x="6166448" y="4062602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597A10-0DDB-42E9-9A2C-6ED203611E89}"/>
                </a:ext>
              </a:extLst>
            </p:cNvPr>
            <p:cNvSpPr/>
            <p:nvPr/>
          </p:nvSpPr>
          <p:spPr>
            <a:xfrm>
              <a:off x="3527191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Client 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A43C88-694C-4F8D-9649-FC02AEA7778A}"/>
                </a:ext>
              </a:extLst>
            </p:cNvPr>
            <p:cNvSpPr/>
            <p:nvPr/>
          </p:nvSpPr>
          <p:spPr>
            <a:xfrm>
              <a:off x="7493687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844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56E-2227-4579-84B7-DDBA7C2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single service principal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496E3-A6BE-4F06-A675-AD43EE580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77355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calls Power BI REST API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create and configure workspaces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 calls Power BI REST API to generate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embed data &amp; embed tokens</a:t>
            </a:r>
            <a:r>
              <a:rPr lang="en-US" sz="2000" dirty="0"/>
              <a:t> </a:t>
            </a:r>
          </a:p>
          <a:p>
            <a:r>
              <a:rPr lang="en-US" sz="2000" dirty="0"/>
              <a:t>Both applications run under identity of single service principal</a:t>
            </a:r>
          </a:p>
          <a:p>
            <a:r>
              <a:rPr lang="en-US" sz="2000" dirty="0"/>
              <a:t>Service principal has admin permissions on any workspaces that it creates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0935F-82AE-42F5-B832-09149A506953}"/>
              </a:ext>
            </a:extLst>
          </p:cNvPr>
          <p:cNvSpPr/>
          <p:nvPr/>
        </p:nvSpPr>
        <p:spPr bwMode="auto">
          <a:xfrm>
            <a:off x="951465" y="3407978"/>
            <a:ext cx="7111897" cy="2475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B218C-19C6-4698-8F18-F1736F42749F}"/>
              </a:ext>
            </a:extLst>
          </p:cNvPr>
          <p:cNvSpPr/>
          <p:nvPr/>
        </p:nvSpPr>
        <p:spPr>
          <a:xfrm>
            <a:off x="1241537" y="3625797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AppOwnsDataAdmin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1F3BB0-3656-41E4-9F81-64EAFC6BB6E6}"/>
              </a:ext>
            </a:extLst>
          </p:cNvPr>
          <p:cNvSpPr/>
          <p:nvPr/>
        </p:nvSpPr>
        <p:spPr>
          <a:xfrm>
            <a:off x="5362740" y="4449379"/>
            <a:ext cx="2398125" cy="7012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Power BI REST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29600-E99F-4360-82E0-DD7F3376085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39662" y="4032949"/>
            <a:ext cx="1673978" cy="678684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843FCC-F75C-4874-959D-58254B21D30A}"/>
              </a:ext>
            </a:extLst>
          </p:cNvPr>
          <p:cNvSpPr/>
          <p:nvPr/>
        </p:nvSpPr>
        <p:spPr>
          <a:xfrm>
            <a:off x="1228637" y="4799986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F3EBBA-8956-418D-9875-22C84B886C39}"/>
              </a:ext>
            </a:extLst>
          </p:cNvPr>
          <p:cNvSpPr/>
          <p:nvPr/>
        </p:nvSpPr>
        <p:spPr>
          <a:xfrm>
            <a:off x="3971635" y="4126008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2F3015-3980-463D-9C5E-A22F70A482FF}"/>
              </a:ext>
            </a:extLst>
          </p:cNvPr>
          <p:cNvCxnSpPr>
            <a:cxnSpLocks/>
          </p:cNvCxnSpPr>
          <p:nvPr/>
        </p:nvCxnSpPr>
        <p:spPr>
          <a:xfrm flipV="1">
            <a:off x="3625502" y="4933265"/>
            <a:ext cx="1688138" cy="306758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0A6721-0BC6-46F3-86F1-EC2CE8F97F4A}"/>
              </a:ext>
            </a:extLst>
          </p:cNvPr>
          <p:cNvSpPr/>
          <p:nvPr/>
        </p:nvSpPr>
        <p:spPr>
          <a:xfrm>
            <a:off x="3945835" y="4872502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</p:spTree>
    <p:extLst>
      <p:ext uri="{BB962C8B-B14F-4D97-AF65-F5344CB8AC3E}">
        <p14:creationId xmlns:p14="http://schemas.microsoft.com/office/powerpoint/2010/main" val="27076047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1121-9F09-41A3-849C-BE8ACC41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Client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B865E-AE63-4095-85C6-A334C2DFD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5654"/>
          </a:xfrm>
        </p:spPr>
        <p:txBody>
          <a:bodyPr/>
          <a:lstStyle/>
          <a:p>
            <a:r>
              <a:rPr lang="en-US" dirty="0"/>
              <a:t>Azure AD application used to authenticate user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Users can authenticate using any Microsoft organizational or personal account</a:t>
            </a:r>
          </a:p>
          <a:p>
            <a:pPr lvl="1"/>
            <a:r>
              <a:rPr lang="en-US" dirty="0"/>
              <a:t>Authentication allows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to validate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r>
              <a:rPr lang="en-US" dirty="0"/>
              <a:t> of current user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both configured with this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Remember</a:t>
            </a:r>
            <a:r>
              <a:rPr lang="en-US" dirty="0"/>
              <a:t> – you don’t have to use Azure AD as the identity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11EF-0E68-4E82-8C92-B6DF96EDFB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63" y="2858655"/>
            <a:ext cx="4961013" cy="195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DEE3E-ED90-4C45-B6C0-2728089309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8" y="4813195"/>
            <a:ext cx="4893482" cy="150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1D31C-4DCC-4300-BA91-131920C561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86" y="2858655"/>
            <a:ext cx="3653858" cy="2875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8526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1BF8-4C18-4216-B9BB-9433421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Scope for AppOwnsDataWebApi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E182-9AF9-463D-9CB0-E907C8136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1582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used to secure a custom Web API</a:t>
            </a:r>
          </a:p>
          <a:p>
            <a:pPr lvl="1"/>
            <a:r>
              <a:rPr lang="en-US" dirty="0"/>
              <a:t>Securing Web API with Azure AD application requires creating custom scope</a:t>
            </a:r>
          </a:p>
          <a:p>
            <a:pPr lvl="1"/>
            <a:r>
              <a:rPr lang="en-US" dirty="0"/>
              <a:t>Set up requires creating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scope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named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Scope identifier created in the format of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api://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[CLIENT_ID]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/Reports.Embed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803D1-ECD1-4BAE-8A14-FF92AC976F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5" y="2939983"/>
            <a:ext cx="4155431" cy="37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5F69D-0F57-4A89-BA9F-4D5830BB16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76" y="2979738"/>
            <a:ext cx="6184910" cy="164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6225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4ECE38-43FA-4749-8174-FEAE842A826D}"/>
              </a:ext>
            </a:extLst>
          </p:cNvPr>
          <p:cNvSpPr/>
          <p:nvPr/>
        </p:nvSpPr>
        <p:spPr>
          <a:xfrm>
            <a:off x="954593" y="3497262"/>
            <a:ext cx="8460713" cy="1446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034D-45F3-4693-8722-EB5B1CEC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5BE84-137C-4A3E-8248-E38F01712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85351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400" dirty="0"/>
              <a:t> calls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UserLogin</a:t>
            </a:r>
            <a:r>
              <a:rPr lang="en-US" sz="2400" dirty="0"/>
              <a:t> endpoint after authenticating user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updates last login time for existing users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creates new record for first-time users</a:t>
            </a:r>
          </a:p>
          <a:p>
            <a:r>
              <a:rPr lang="en-US" sz="2400" dirty="0"/>
              <a:t>New users have no access to content until they are assigned to a customer tenant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26B47-3A2E-42D3-B5AD-6CB7AB760F43}"/>
              </a:ext>
            </a:extLst>
          </p:cNvPr>
          <p:cNvSpPr/>
          <p:nvPr/>
        </p:nvSpPr>
        <p:spPr>
          <a:xfrm>
            <a:off x="6914299" y="3750688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6EF4-0E86-4AEF-B019-CC2572DF71C8}"/>
              </a:ext>
            </a:extLst>
          </p:cNvPr>
          <p:cNvSpPr/>
          <p:nvPr/>
        </p:nvSpPr>
        <p:spPr>
          <a:xfrm>
            <a:off x="1103130" y="3750688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01067-5588-4626-B2F6-47AB1E229E5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419966" y="4245382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FF2095-9B91-4737-AB16-AC840858338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6127" y="3737978"/>
            <a:ext cx="2029610" cy="101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4090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81D-49C8-45B8-B97D-8E65275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Unassigned users have no access to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E756-A7B4-4387-BA15-5905C4CAE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users created without being assigned to tenant</a:t>
            </a:r>
          </a:p>
          <a:p>
            <a:r>
              <a:rPr lang="en-US" dirty="0"/>
              <a:t>Users see message shown below until they are assigned to tenant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94C44-D2EE-4F58-9895-73AE6A0B2B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6" y="2389746"/>
            <a:ext cx="8539736" cy="274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2133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5343-117C-43E2-B6A4-3BA97493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339-A2FF-4BA3-A170-1D325F34B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returns view model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View model contains embedding data for reports and datasets</a:t>
            </a:r>
          </a:p>
          <a:p>
            <a:pPr lvl="1"/>
            <a:r>
              <a:rPr lang="en-US" dirty="0"/>
              <a:t>View model contains embed token used to embed reports</a:t>
            </a:r>
          </a:p>
          <a:p>
            <a:pPr lvl="1"/>
            <a:r>
              <a:rPr lang="en-US" dirty="0"/>
              <a:t>Embed tokens contains set of permissions generated for current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FA1A-4AFB-4B37-A5F2-C1F199B5EA35}"/>
              </a:ext>
            </a:extLst>
          </p:cNvPr>
          <p:cNvSpPr/>
          <p:nvPr/>
        </p:nvSpPr>
        <p:spPr>
          <a:xfrm>
            <a:off x="1266092" y="3300430"/>
            <a:ext cx="8460713" cy="2075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1EBE1F-1257-4EA0-B661-28ECE114A898}"/>
              </a:ext>
            </a:extLst>
          </p:cNvPr>
          <p:cNvSpPr/>
          <p:nvPr/>
        </p:nvSpPr>
        <p:spPr>
          <a:xfrm>
            <a:off x="7225798" y="3861219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0FF0B-1E3A-4C36-BC36-B566A295A842}"/>
              </a:ext>
            </a:extLst>
          </p:cNvPr>
          <p:cNvSpPr/>
          <p:nvPr/>
        </p:nvSpPr>
        <p:spPr>
          <a:xfrm>
            <a:off x="1414629" y="3861219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69D71-FE04-4C21-B715-5F36A3787B7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31465" y="4355913"/>
            <a:ext cx="3494333" cy="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D18046-78C6-4B9A-9D1E-4217B1ED50E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6213" y="3478748"/>
            <a:ext cx="2150347" cy="175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313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ACA-F8FD-418E-86A0-3F024D1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User Permission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4755-DB9A-4C85-879C-99C5FC5D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39047"/>
          </a:xfrm>
        </p:spPr>
        <p:txBody>
          <a:bodyPr/>
          <a:lstStyle/>
          <a:p>
            <a:r>
              <a:rPr lang="en-US" sz="2000" dirty="0"/>
              <a:t>Use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to move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 user through 4 possible states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unassigned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read-only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0BB6-7DA2-4926-AD8D-DF97B839A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24" y="3347377"/>
            <a:ext cx="4888197" cy="147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322AD-8D8E-4F74-B8E7-B72CB2F996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84" y="3275275"/>
            <a:ext cx="5378167" cy="21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8A4BB-FC5A-4065-8BD1-B904D7B885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1" y="5647347"/>
            <a:ext cx="6419873" cy="119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58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76B-F35F-49FF-A908-9592835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 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745A-07EF-48A0-B281-789D2B33E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85323"/>
          </a:xfrm>
        </p:spPr>
        <p:txBody>
          <a:bodyPr/>
          <a:lstStyle/>
          <a:p>
            <a:r>
              <a:rPr lang="en-US" dirty="0"/>
              <a:t>Test user experience when user is unassigned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experience with user assigned - make browser window narrow to see mobile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34E37-C4B3-4D7D-94C5-C9B88B8EC1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8" y="1736794"/>
            <a:ext cx="5504911" cy="153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06398-4326-4482-B470-561EDC4526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5" y="3872198"/>
            <a:ext cx="5276313" cy="29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09BE4-49FC-4734-86B6-921CE8B7C3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23" y="3885058"/>
            <a:ext cx="2263072" cy="2863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71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1B8C-F5F5-4084-952F-20326AC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reports using AppOwnsDataClient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66F-C5FE-4482-A2DF-6FAB31B3F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edit permissions</a:t>
            </a:r>
          </a:p>
          <a:p>
            <a:pPr lvl="1"/>
            <a:r>
              <a:rPr lang="en-US" dirty="0"/>
              <a:t>User can move report into edit mode</a:t>
            </a:r>
          </a:p>
          <a:p>
            <a:pPr lvl="1"/>
            <a:r>
              <a:rPr lang="en-US" dirty="0"/>
              <a:t>Once in edit mode, you can customize report and save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538E-B2BF-4C5E-A878-C0C0619B78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" y="2834465"/>
            <a:ext cx="4073189" cy="1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B1046-1319-4C49-8D03-58935BD5434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70" y="2790909"/>
            <a:ext cx="6747947" cy="161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C665A-C6A1-4101-AFFD-C000C19885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724" y="4652650"/>
            <a:ext cx="6694293" cy="202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15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55D53-56C8-4386-BB50-6F6D720C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1" y="1771109"/>
            <a:ext cx="8184595" cy="508902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479-074C-4E81-A8C7-D1904755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Content using AppOwnsDataClient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3ABB64-CB7E-4F04-A1C7-BD7BF52FC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r>
              <a:rPr lang="en-US" dirty="0"/>
              <a:t>User can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Save As</a:t>
            </a:r>
            <a:r>
              <a:rPr lang="en-US" dirty="0"/>
              <a:t> command on report in edit mode to copy a report</a:t>
            </a:r>
          </a:p>
          <a:p>
            <a:pPr lvl="1"/>
            <a:r>
              <a:rPr lang="en-US" dirty="0"/>
              <a:t>User can click dataset link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Report</a:t>
            </a:r>
            <a:r>
              <a:rPr lang="en-US" dirty="0"/>
              <a:t> section to create new report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501E2-D4FC-48EC-A8D8-609C2B413B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" y="2792874"/>
            <a:ext cx="4013732" cy="16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85DEC-B90D-4459-97B3-BB420D6073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96" y="4710825"/>
            <a:ext cx="6593917" cy="176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FF586-B57D-4207-A5A6-CA12C83078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45" y="2722006"/>
            <a:ext cx="6644892" cy="1740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416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625604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569-D2EA-452B-8D51-03BD5EA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telemetry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08A9-27CA-4F3C-B7B9-7FE3134FD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Starter Kit demonstrates adding custom telemetry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exposes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logs custom events by posting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records event activity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5109-1EF1-4AE9-A0AF-F0BC8CCD46E9}"/>
              </a:ext>
            </a:extLst>
          </p:cNvPr>
          <p:cNvSpPr/>
          <p:nvPr/>
        </p:nvSpPr>
        <p:spPr>
          <a:xfrm>
            <a:off x="1336430" y="3346101"/>
            <a:ext cx="8521003" cy="321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0A657-EC2C-4985-8F29-62982C630A87}"/>
              </a:ext>
            </a:extLst>
          </p:cNvPr>
          <p:cNvSpPr/>
          <p:nvPr/>
        </p:nvSpPr>
        <p:spPr>
          <a:xfrm>
            <a:off x="7296136" y="3944636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39B41-7DD8-45DC-BE76-0CB4E9AA74EF}"/>
              </a:ext>
            </a:extLst>
          </p:cNvPr>
          <p:cNvSpPr/>
          <p:nvPr/>
        </p:nvSpPr>
        <p:spPr>
          <a:xfrm>
            <a:off x="1484967" y="3944636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12B60-1B75-40E2-9F83-ECF47378B6C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01803" y="4439330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0571DC-8825-42BA-AD92-80C15D416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6679" y="3552326"/>
            <a:ext cx="2022763" cy="180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80BBF2-3889-4D56-8C25-A1B21BE04E2F}"/>
              </a:ext>
            </a:extLst>
          </p:cNvPr>
          <p:cNvSpPr/>
          <p:nvPr/>
        </p:nvSpPr>
        <p:spPr>
          <a:xfrm>
            <a:off x="7633707" y="5377838"/>
            <a:ext cx="1697053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D5A21-C340-4B08-A21B-20EEB83AEC0C}"/>
              </a:ext>
            </a:extLst>
          </p:cNvPr>
          <p:cNvCxnSpPr>
            <a:cxnSpLocks/>
          </p:cNvCxnSpPr>
          <p:nvPr/>
        </p:nvCxnSpPr>
        <p:spPr>
          <a:xfrm>
            <a:off x="8482234" y="4930114"/>
            <a:ext cx="0" cy="447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3973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8B4-7D8C-4A4F-BBF3-8DD196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user activity data from ActivityLog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D7BF-40B4-41BE-9791-025EC351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constantly logs user activity</a:t>
            </a:r>
          </a:p>
          <a:p>
            <a:pPr lvl="1"/>
            <a:r>
              <a:rPr lang="en-US" dirty="0"/>
              <a:t>Activity is logged whenever a user views a report</a:t>
            </a:r>
          </a:p>
          <a:p>
            <a:pPr lvl="1"/>
            <a:r>
              <a:rPr lang="en-US" dirty="0"/>
              <a:t>Activity is logged whenever a user edits, copies or creates a report</a:t>
            </a:r>
          </a:p>
          <a:p>
            <a:pPr lvl="1"/>
            <a:r>
              <a:rPr lang="en-US" dirty="0"/>
              <a:t>Activity is logged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by adding record into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77D0-46AE-4A7B-8032-0AC8566B9B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4" y="3162880"/>
            <a:ext cx="10918948" cy="284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05739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F55A-3C03-47E2-8674-7455D3B43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AppOwsDataUsageReporting.pbix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607F-CAAD-4C28-952A-E356BF9F5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015663"/>
          </a:xfrm>
        </p:spPr>
        <p:txBody>
          <a:bodyPr/>
          <a:lstStyle/>
          <a:p>
            <a:r>
              <a:rPr lang="en-US" sz="2000" dirty="0"/>
              <a:t>App-Owns-Data Starter Kit includes report template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</a:p>
          <a:p>
            <a:pPr lvl="1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  <a:r>
              <a:rPr lang="en-US" sz="1800" b="1" dirty="0"/>
              <a:t> </a:t>
            </a:r>
            <a:r>
              <a:rPr lang="en-US" sz="1800" dirty="0"/>
              <a:t>imports data from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sz="1800" dirty="0"/>
              <a:t>Allows for monitoring and analysis of usage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ADCA-E375-4FBC-9B21-4DEE960FD3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17" y="2444227"/>
            <a:ext cx="10290116" cy="375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21519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3EE-AB7C-43BB-B630-8685CEF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Report Performance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3B2-39AB-4E6B-8D51-D1AA06D7A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capture performance data when embedding a report</a:t>
            </a:r>
          </a:p>
          <a:p>
            <a:pPr lvl="1"/>
            <a:r>
              <a:rPr lang="en-US" dirty="0"/>
              <a:t>Capture time before starting the embedding process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rendered</a:t>
            </a:r>
            <a:r>
              <a:rPr lang="en-US" dirty="0"/>
              <a:t> event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LoadDuration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RenderDuration</a:t>
            </a:r>
            <a:r>
              <a:rPr lang="en-US" dirty="0"/>
              <a:t> recorded in milliseconds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3EBF-E24A-4A12-8F17-58CA8FC03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3606616"/>
            <a:ext cx="8374495" cy="3201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4302D8-B2A4-43F3-8D50-5161C89EE30E}"/>
              </a:ext>
            </a:extLst>
          </p:cNvPr>
          <p:cNvGrpSpPr/>
          <p:nvPr/>
        </p:nvGrpSpPr>
        <p:grpSpPr>
          <a:xfrm>
            <a:off x="9080292" y="3755845"/>
            <a:ext cx="2707516" cy="2062462"/>
            <a:chOff x="8970962" y="3527244"/>
            <a:chExt cx="2846664" cy="2168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B79EB6-FCB0-4765-A36D-05503379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962" y="3817799"/>
              <a:ext cx="2846664" cy="18779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68B89-017E-454E-BA45-53CB1B32C627}"/>
                </a:ext>
              </a:extLst>
            </p:cNvPr>
            <p:cNvSpPr/>
            <p:nvPr/>
          </p:nvSpPr>
          <p:spPr>
            <a:xfrm>
              <a:off x="8994912" y="3527244"/>
              <a:ext cx="2782383" cy="327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 Event 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66459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CC-F758-4C18-AE78-C4513E1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Report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7507B-69C8-48F0-B429-F161A2120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ViewReport</a:t>
            </a:r>
            <a:r>
              <a:rPr lang="en-US" dirty="0"/>
              <a:t> activity logged with perf data for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LoadDuration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RenderDuration</a:t>
            </a:r>
          </a:p>
          <a:p>
            <a:r>
              <a:rPr lang="en-US" dirty="0"/>
              <a:t>Allows for monitoring/analysis of report performance across multi-tenant environment</a:t>
            </a:r>
          </a:p>
          <a:p>
            <a:r>
              <a:rPr lang="en-US" dirty="0"/>
              <a:t>Allows for early detection of performance problems affecting 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EF25F-B373-4E6E-B06F-CBC37A7BAF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7" y="2783974"/>
            <a:ext cx="10451722" cy="390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85344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Monitoring User Activity and Report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26637725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Developer Sample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All source code and documentation available through public GitHub repository</a:t>
            </a:r>
            <a:endParaRPr lang="en-US" dirty="0">
              <a:hlinkClick r:id="rId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AB9C-60F5-4C17-A5CA-647C4AC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19" y="1844519"/>
            <a:ext cx="5304443" cy="24385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21925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B1-E178-47A2-9CA5-B69F4B2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C40F-6C2A-49B0-A0EA-CEA875932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different authentication provider</a:t>
            </a:r>
          </a:p>
          <a:p>
            <a:r>
              <a:rPr lang="en-US" dirty="0"/>
              <a:t>Create a more granular permissions scheme</a:t>
            </a:r>
          </a:p>
          <a:p>
            <a:r>
              <a:rPr lang="en-US" dirty="0"/>
              <a:t>Add integration with row-level security (RLS)</a:t>
            </a:r>
          </a:p>
          <a:p>
            <a:r>
              <a:rPr lang="en-US" dirty="0"/>
              <a:t>Redesign AppOwnsDataClient using React.js or Angular</a:t>
            </a:r>
          </a:p>
          <a:p>
            <a:r>
              <a:rPr lang="en-US" dirty="0"/>
              <a:t>Learn scaling techniques to support more than 1000 tenants</a:t>
            </a:r>
          </a:p>
        </p:txBody>
      </p:sp>
    </p:spTree>
    <p:extLst>
      <p:ext uri="{BB962C8B-B14F-4D97-AF65-F5344CB8AC3E}">
        <p14:creationId xmlns:p14="http://schemas.microsoft.com/office/powerpoint/2010/main" val="300213432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5FED-156C-4B02-98BB-7900E38E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Month in Power BI Dev 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6DC-A7C1-4F99-9845-BA9DDC53D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Building Multi-language Report</a:t>
            </a:r>
          </a:p>
        </p:txBody>
      </p:sp>
    </p:spTree>
    <p:extLst>
      <p:ext uri="{BB962C8B-B14F-4D97-AF65-F5344CB8AC3E}">
        <p14:creationId xmlns:p14="http://schemas.microsoft.com/office/powerpoint/2010/main" val="250569075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 up your development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Open the App-Owns-Data Starter Kit in Visual Studio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 activity logs to 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80194366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1874532"/>
            <a:ext cx="11358253" cy="2843855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rgbClr val="000000"/>
                </a:solidFill>
              </a:rPr>
              <a:t>Questions</a:t>
            </a:r>
            <a:br>
              <a:rPr lang="en-US" sz="9600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524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User-Owns-Data versus App-Owns-Data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Multi-tenant Provisioning Patterns</a:t>
            </a:r>
          </a:p>
          <a:p>
            <a:r>
              <a:rPr lang="en-US" dirty="0"/>
              <a:t>Permissions Management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2903429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customer-facing client as Single Page Application (SPA)</a:t>
            </a:r>
          </a:p>
          <a:p>
            <a:pPr lvl="1"/>
            <a:r>
              <a:rPr lang="en-US" dirty="0"/>
              <a:t>Creating custom telemetry layer to log user activity </a:t>
            </a:r>
          </a:p>
          <a:p>
            <a:pPr lvl="1"/>
            <a:r>
              <a:rPr lang="en-US" dirty="0"/>
              <a:t>Monitoring user actions such as viewing, editing, and creating reports</a:t>
            </a:r>
          </a:p>
          <a:p>
            <a:pPr lvl="1"/>
            <a:r>
              <a:rPr lang="en-US" dirty="0"/>
              <a:t>Monitoring report performance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354182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2896792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2787818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405760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3810159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543313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3810160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559433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4656757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060886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029965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052661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499237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314795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B149B-50AF-4E0B-B6F4-C8F5AF31B9D2}"/>
              </a:ext>
            </a:extLst>
          </p:cNvPr>
          <p:cNvGrpSpPr/>
          <p:nvPr/>
        </p:nvGrpSpPr>
        <p:grpSpPr>
          <a:xfrm>
            <a:off x="1407898" y="3022623"/>
            <a:ext cx="8163119" cy="3497446"/>
            <a:chOff x="924791" y="2710139"/>
            <a:chExt cx="8541327" cy="36594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924791" y="2710139"/>
              <a:ext cx="8541327" cy="3659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F5C08E-168B-4AC6-8BE2-849301CF77BB}"/>
                </a:ext>
              </a:extLst>
            </p:cNvPr>
            <p:cNvGrpSpPr/>
            <p:nvPr/>
          </p:nvGrpSpPr>
          <p:grpSpPr>
            <a:xfrm>
              <a:off x="1100258" y="2909460"/>
              <a:ext cx="8109095" cy="3266064"/>
              <a:chOff x="277616" y="1543414"/>
              <a:chExt cx="11262617" cy="494628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E794B6-F65B-4A6D-A752-6F65593E0F4A}"/>
                  </a:ext>
                </a:extLst>
              </p:cNvPr>
              <p:cNvSpPr/>
              <p:nvPr/>
            </p:nvSpPr>
            <p:spPr>
              <a:xfrm>
                <a:off x="4376163" y="1543414"/>
                <a:ext cx="3104039" cy="114928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Arial Black" panose="020B0A04020102020204" pitchFamily="34" charset="0"/>
                  </a:rPr>
                  <a:t>AppOwnsDataAdmin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D70440-8042-4677-94A8-7ED1DFF9CC39}"/>
                  </a:ext>
                </a:extLst>
              </p:cNvPr>
              <p:cNvGrpSpPr/>
              <p:nvPr/>
            </p:nvGrpSpPr>
            <p:grpSpPr>
              <a:xfrm>
                <a:off x="7681500" y="2676954"/>
                <a:ext cx="3858733" cy="1693049"/>
                <a:chOff x="7776839" y="1735951"/>
                <a:chExt cx="3858733" cy="1693049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85EA9BD-5888-47CA-AC2D-6064A3B5227E}"/>
                    </a:ext>
                  </a:extLst>
                </p:cNvPr>
                <p:cNvSpPr/>
                <p:nvPr/>
              </p:nvSpPr>
              <p:spPr>
                <a:xfrm>
                  <a:off x="8531532" y="2439323"/>
                  <a:ext cx="3104040" cy="98967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Power BI REST API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7118FE-572C-4BBC-B09B-577463904EA5}"/>
                    </a:ext>
                  </a:extLst>
                </p:cNvPr>
                <p:cNvCxnSpPr/>
                <p:nvPr/>
              </p:nvCxnSpPr>
              <p:spPr>
                <a:xfrm>
                  <a:off x="7776839" y="1735951"/>
                  <a:ext cx="648070" cy="659169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85F67ED-D310-4AD1-9D0D-129E0DC0C9A7}"/>
                  </a:ext>
                </a:extLst>
              </p:cNvPr>
              <p:cNvGrpSpPr/>
              <p:nvPr/>
            </p:nvGrpSpPr>
            <p:grpSpPr>
              <a:xfrm>
                <a:off x="4829455" y="2816040"/>
                <a:ext cx="2246045" cy="1768874"/>
                <a:chOff x="4939497" y="1875037"/>
                <a:chExt cx="2246045" cy="1768874"/>
              </a:xfrm>
            </p:grpSpPr>
            <p:sp>
              <p:nvSpPr>
                <p:cNvPr id="6" name="Flowchart: Magnetic Disk 5">
                  <a:extLst>
                    <a:ext uri="{FF2B5EF4-FFF2-40B4-BE49-F238E27FC236}">
                      <a16:creationId xmlns:a16="http://schemas.microsoft.com/office/drawing/2014/main" id="{5DC72B79-5F80-4A3B-8295-0F7D97C3705A}"/>
                    </a:ext>
                  </a:extLst>
                </p:cNvPr>
                <p:cNvSpPr/>
                <p:nvPr/>
              </p:nvSpPr>
              <p:spPr>
                <a:xfrm>
                  <a:off x="4939497" y="2494624"/>
                  <a:ext cx="2246045" cy="1149287"/>
                </a:xfrm>
                <a:prstGeom prst="flowChartMagneticDisk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AppOwnsDataDB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EACD6DB-53A8-4DF9-B8F5-DC634E87F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1875038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274303F-3851-43CE-9265-4316BD911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875037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55DFB2-0736-4F2A-92A5-DEBDACF08E59}"/>
                  </a:ext>
                </a:extLst>
              </p:cNvPr>
              <p:cNvGrpSpPr/>
              <p:nvPr/>
            </p:nvGrpSpPr>
            <p:grpSpPr>
              <a:xfrm>
                <a:off x="277616" y="4581739"/>
                <a:ext cx="8051954" cy="1907961"/>
                <a:chOff x="372955" y="3643911"/>
                <a:chExt cx="8051954" cy="190796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8CB3C36-9934-40C4-99A2-E5EEC6404608}"/>
                    </a:ext>
                  </a:extLst>
                </p:cNvPr>
                <p:cNvSpPr/>
                <p:nvPr/>
              </p:nvSpPr>
              <p:spPr>
                <a:xfrm>
                  <a:off x="4472958" y="4402584"/>
                  <a:ext cx="3104040" cy="114928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AppOwnsDataWebApi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47480CB-EE2C-453B-B7C0-CCC8D6CCD565}"/>
                    </a:ext>
                  </a:extLst>
                </p:cNvPr>
                <p:cNvSpPr/>
                <p:nvPr/>
              </p:nvSpPr>
              <p:spPr>
                <a:xfrm>
                  <a:off x="372955" y="4402584"/>
                  <a:ext cx="3104040" cy="1149288"/>
                </a:xfrm>
                <a:prstGeom prst="roundRect">
                  <a:avLst/>
                </a:prstGeom>
                <a:solidFill>
                  <a:srgbClr val="92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AppOwnsDataClient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44C6C57-B1F6-4F97-B940-80D846FB4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3758583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8FDF14D-09C3-433D-9833-E93BCECEB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758582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4777AF5-79C4-467C-A992-E36676F0A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9118" y="3643911"/>
                  <a:ext cx="765791" cy="72686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711A943-701C-4E45-92CF-823F71A12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233" y="4977228"/>
                  <a:ext cx="656207" cy="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54436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sz="2000" dirty="0"/>
              <a:t>: custom database to track tenants, user permissions and user activity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: administrative app to create tenants and manage user permissions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: customer-facing SPA used to view and author reports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: custom Web API used by the AppOwnsDataClient application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2353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Privileged" siteId="{72f988bf-86f1-41af-91ab-2d7cd011db47}" removed="0"/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6054</TotalTime>
  <Words>1526</Words>
  <Application>Microsoft Office PowerPoint</Application>
  <PresentationFormat>Custom</PresentationFormat>
  <Paragraphs>281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Design Patterns and Best Practices with Power BI Embedding</vt:lpstr>
      <vt:lpstr>Welcome to Power BI Dev Camp</vt:lpstr>
      <vt:lpstr>GitHub Repository with Developer Sample Code</vt:lpstr>
      <vt:lpstr>Agenda</vt:lpstr>
      <vt:lpstr>App-Owns-Data Starter Kit - Value Proposition</vt:lpstr>
      <vt:lpstr>Customer Tenants in App-Owns-Data Embedding</vt:lpstr>
      <vt:lpstr>Designing a Multi-tenant Environment</vt:lpstr>
      <vt:lpstr>Solution Architecture</vt:lpstr>
      <vt:lpstr>Database Schema for AppOwnsDataDB</vt:lpstr>
      <vt:lpstr>AppOwnsDataAdmin</vt:lpstr>
      <vt:lpstr>Creating Customer Tenants</vt:lpstr>
      <vt:lpstr>Sequence of Tenant Provisioning Operations</vt:lpstr>
      <vt:lpstr>What’s been created in Power BI?</vt:lpstr>
      <vt:lpstr>Understanding SalesReportTemplate.pbix</vt:lpstr>
      <vt:lpstr>Tenant Details</vt:lpstr>
      <vt:lpstr>Managing User Permissions</vt:lpstr>
      <vt:lpstr>Report Authoring</vt:lpstr>
      <vt:lpstr>Identity Providers and App-Owns-Data Development</vt:lpstr>
      <vt:lpstr>AppOwnsDataWebApi</vt:lpstr>
      <vt:lpstr>Using a single service principal</vt:lpstr>
      <vt:lpstr>Create the App-Owns-Data Client App</vt:lpstr>
      <vt:lpstr>Creating a Custom Scope for AppOwnsDataWebApi</vt:lpstr>
      <vt:lpstr>User Login</vt:lpstr>
      <vt:lpstr>Unassigned users have no access to content</vt:lpstr>
      <vt:lpstr>Embedding Data View Model</vt:lpstr>
      <vt:lpstr>Testing User Permission Assignments</vt:lpstr>
      <vt:lpstr>AppOwnsDataClient User Experience</vt:lpstr>
      <vt:lpstr>Edit reports using AppOwnsDataClient </vt:lpstr>
      <vt:lpstr>Create New Content using AppOwnsDataClient</vt:lpstr>
      <vt:lpstr>Demo Time Running the AppOwnsDataClient Application</vt:lpstr>
      <vt:lpstr>Agenda</vt:lpstr>
      <vt:lpstr>Adding a custom telemetry layer</vt:lpstr>
      <vt:lpstr>Monitor user activity data from ActivityLog table</vt:lpstr>
      <vt:lpstr>AppOwsDataUsageReporting.pbix</vt:lpstr>
      <vt:lpstr>Capturing Report Performance Data</vt:lpstr>
      <vt:lpstr>Monitoring Report Performance</vt:lpstr>
      <vt:lpstr>Demo Time Monitoring User Activity and Report Performance</vt:lpstr>
      <vt:lpstr>Summary</vt:lpstr>
      <vt:lpstr>Next Steps</vt:lpstr>
      <vt:lpstr>Next Month in Power BI Dev Camp</vt:lpstr>
      <vt:lpstr>Summary</vt:lpstr>
      <vt:lpstr>Questions  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155</cp:revision>
  <cp:lastPrinted>2019-05-02T20:11:39Z</cp:lastPrinted>
  <dcterms:created xsi:type="dcterms:W3CDTF">2018-09-21T01:16:59Z</dcterms:created>
  <dcterms:modified xsi:type="dcterms:W3CDTF">2023-02-01T20:01:13Z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