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5"/>
  </p:notesMasterIdLst>
  <p:handoutMasterIdLst>
    <p:handoutMasterId r:id="rId46"/>
  </p:handoutMasterIdLst>
  <p:sldIdLst>
    <p:sldId id="4474" r:id="rId5"/>
    <p:sldId id="4475" r:id="rId6"/>
    <p:sldId id="4483" r:id="rId7"/>
    <p:sldId id="2076138530" r:id="rId8"/>
    <p:sldId id="2076138611" r:id="rId9"/>
    <p:sldId id="2076138610" r:id="rId10"/>
    <p:sldId id="2076138576" r:id="rId11"/>
    <p:sldId id="2076138585" r:id="rId12"/>
    <p:sldId id="2076138586" r:id="rId13"/>
    <p:sldId id="2076138587" r:id="rId14"/>
    <p:sldId id="2076138588" r:id="rId15"/>
    <p:sldId id="2076138589" r:id="rId16"/>
    <p:sldId id="2076138590" r:id="rId17"/>
    <p:sldId id="2076138591" r:id="rId18"/>
    <p:sldId id="2076138592" r:id="rId19"/>
    <p:sldId id="2076138596" r:id="rId20"/>
    <p:sldId id="2076138594" r:id="rId21"/>
    <p:sldId id="2076138598" r:id="rId22"/>
    <p:sldId id="2076138595" r:id="rId23"/>
    <p:sldId id="2076138597" r:id="rId24"/>
    <p:sldId id="2076138577" r:id="rId25"/>
    <p:sldId id="2076138612" r:id="rId26"/>
    <p:sldId id="2076138613" r:id="rId27"/>
    <p:sldId id="2076138582" r:id="rId28"/>
    <p:sldId id="2076138578" r:id="rId29"/>
    <p:sldId id="2076138583" r:id="rId30"/>
    <p:sldId id="2076138600" r:id="rId31"/>
    <p:sldId id="2076138584" r:id="rId32"/>
    <p:sldId id="2076138614" r:id="rId33"/>
    <p:sldId id="2076138602" r:id="rId34"/>
    <p:sldId id="2076138603" r:id="rId35"/>
    <p:sldId id="2076138604" r:id="rId36"/>
    <p:sldId id="2076138579" r:id="rId37"/>
    <p:sldId id="2076138607" r:id="rId38"/>
    <p:sldId id="2076138608" r:id="rId39"/>
    <p:sldId id="2076138609" r:id="rId40"/>
    <p:sldId id="2076138605" r:id="rId41"/>
    <p:sldId id="2076138580" r:id="rId42"/>
    <p:sldId id="2076138581" r:id="rId43"/>
    <p:sldId id="4505" r:id="rId44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A80000"/>
    <a:srgbClr val="FF9933"/>
    <a:srgbClr val="2C2C2F"/>
    <a:srgbClr val="FDE366"/>
    <a:srgbClr val="F2C80F"/>
    <a:srgbClr val="000000"/>
    <a:srgbClr val="505050"/>
    <a:srgbClr val="49635D"/>
    <a:srgbClr val="2C3C3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3912" autoAdjust="0"/>
  </p:normalViewPr>
  <p:slideViewPr>
    <p:cSldViewPr snapToGrid="0">
      <p:cViewPr varScale="1">
        <p:scale>
          <a:sx n="74" d="100"/>
          <a:sy n="74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65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12/16/2021 12:53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22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68" r:id="rId2"/>
    <p:sldLayoutId id="2147484572" r:id="rId3"/>
    <p:sldLayoutId id="2147484553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hyperlink" Target="https://docs.microsoft.com/en-us/rest/api/power-bi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PowerBiDevCamp/Power-Automate-with-Power-BI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496A-793C-4111-8B3F-231FAC3B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Authentication for Custom Connector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7C7D2-30F1-4ED8-A6AF-AE81822AC9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Custom connectors support several kinds of authentication</a:t>
            </a:r>
          </a:p>
          <a:p>
            <a:pPr lvl="1"/>
            <a:r>
              <a:rPr lang="en-US" dirty="0"/>
              <a:t>Authentication is supported for users but not for service principals</a:t>
            </a:r>
          </a:p>
          <a:p>
            <a:pPr lvl="1"/>
            <a:r>
              <a:rPr lang="en-US" dirty="0"/>
              <a:t>Use OAuth 2.0 support for Azure Active Directory to call Power BI Service API</a:t>
            </a:r>
          </a:p>
          <a:p>
            <a:pPr lvl="1"/>
            <a:r>
              <a:rPr lang="en-US" dirty="0"/>
              <a:t>Requires creating Azure Active Directory application and configuring delegated permissions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5CB32-640A-4C13-BADE-4E4B1C43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09" y="2911190"/>
            <a:ext cx="6743536" cy="366043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74015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F2FF-32CA-4699-BCCB-8A89FBB2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Creating Azure AD Applications for Custom Connectors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3D858-85AC-4E4B-AD93-258468EDB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69715"/>
          </a:xfrm>
        </p:spPr>
        <p:txBody>
          <a:bodyPr/>
          <a:lstStyle/>
          <a:p>
            <a:r>
              <a:rPr lang="en-US" dirty="0"/>
              <a:t>You must create Azure AD application to call Power BI Service API</a:t>
            </a:r>
          </a:p>
          <a:p>
            <a:pPr lvl="1"/>
            <a:r>
              <a:rPr lang="en-US" dirty="0"/>
              <a:t>Azure AD application needs an app secret</a:t>
            </a:r>
          </a:p>
          <a:p>
            <a:pPr lvl="1"/>
            <a:r>
              <a:rPr lang="en-US" dirty="0"/>
              <a:t>Azure AD application needs to be configured with delegated permissions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71833-7772-4653-BA81-46102D56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04" y="2783265"/>
            <a:ext cx="7929338" cy="338053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88519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72BC-469D-4A62-81B4-1CD9D1A4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Configuring Azure AD Application with Delegated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03A6-7C86-44DE-8F62-369DFF7A5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Configure your AAD application with delegated permissions you require</a:t>
            </a:r>
          </a:p>
          <a:p>
            <a:pPr lvl="1"/>
            <a:r>
              <a:rPr lang="en-US" dirty="0"/>
              <a:t>Different Power BI REST API calls require different permissions – figure out what you need</a:t>
            </a:r>
          </a:p>
          <a:p>
            <a:pPr lvl="1"/>
            <a:r>
              <a:rPr lang="en-US" dirty="0"/>
              <a:t>Optionally click </a:t>
            </a:r>
            <a:r>
              <a:rPr lang="en-US" b="1" dirty="0"/>
              <a:t>Grant admin consent</a:t>
            </a:r>
            <a:r>
              <a:rPr lang="en-US" dirty="0"/>
              <a:t> to eliminate consent prompt for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AEAF6-FDD9-4F8E-AAE0-8C43C86F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89" y="2548538"/>
            <a:ext cx="8478780" cy="397284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52623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A4B5-9F52-46F2-9E50-B0FE716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REST API Security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77115-8E12-456A-8F1C-3899A08FD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62432"/>
          </a:xfrm>
        </p:spPr>
        <p:txBody>
          <a:bodyPr/>
          <a:lstStyle/>
          <a:p>
            <a:r>
              <a:rPr lang="en-US" b="1" dirty="0">
                <a:solidFill>
                  <a:srgbClr val="760000"/>
                </a:solidFill>
              </a:rPr>
              <a:t>Resource</a:t>
            </a:r>
          </a:p>
          <a:p>
            <a:pPr lvl="1"/>
            <a:r>
              <a:rPr lang="en-US" dirty="0"/>
              <a:t>https://analysis.windows.net/powerbi/api</a:t>
            </a:r>
          </a:p>
          <a:p>
            <a:r>
              <a:rPr lang="en-US" b="1" dirty="0">
                <a:solidFill>
                  <a:srgbClr val="760000"/>
                </a:solidFill>
              </a:rPr>
              <a:t>Scope</a:t>
            </a:r>
          </a:p>
          <a:p>
            <a:pPr lvl="1"/>
            <a:r>
              <a:rPr lang="en-US" dirty="0"/>
              <a:t>Leave that textbox empty</a:t>
            </a:r>
          </a:p>
          <a:p>
            <a:pPr lvl="1"/>
            <a:r>
              <a:rPr lang="en-US" dirty="0"/>
              <a:t>.default used by default </a:t>
            </a:r>
          </a:p>
          <a:p>
            <a:r>
              <a:rPr lang="en-US" b="1" dirty="0">
                <a:solidFill>
                  <a:srgbClr val="760000"/>
                </a:solidFill>
              </a:rPr>
              <a:t>Redirect URL</a:t>
            </a:r>
          </a:p>
          <a:p>
            <a:pPr lvl="1"/>
            <a:r>
              <a:rPr lang="en-US" dirty="0"/>
              <a:t>Leave blank</a:t>
            </a:r>
          </a:p>
          <a:p>
            <a:pPr lvl="1"/>
            <a:r>
              <a:rPr lang="en-US" dirty="0"/>
              <a:t>This will be added when you save connector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0F754-F1DF-437D-BF97-F5DFC4FA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88" y="1354679"/>
            <a:ext cx="5194242" cy="476748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77039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EE3F-86F8-45FF-8394-571055B5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Platform Generates the Redirect URI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5631-4EEC-4422-8FD7-3F93F56D5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93018"/>
          </a:xfrm>
        </p:spPr>
        <p:txBody>
          <a:bodyPr/>
          <a:lstStyle/>
          <a:p>
            <a:r>
              <a:rPr lang="en-US" dirty="0"/>
              <a:t>After you save the connector, the </a:t>
            </a:r>
            <a:r>
              <a:rPr lang="en-US" b="1" dirty="0"/>
              <a:t>Redirect URL</a:t>
            </a:r>
            <a:r>
              <a:rPr lang="en-US" dirty="0"/>
              <a:t> is assigned a value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04813" lvl="1" indent="0">
              <a:buNone/>
            </a:pPr>
            <a:endParaRPr lang="en-US" dirty="0"/>
          </a:p>
          <a:p>
            <a:r>
              <a:rPr lang="en-US" dirty="0"/>
              <a:t>Return to Azure AD portal and update Azure AD application with </a:t>
            </a:r>
            <a:r>
              <a:rPr lang="en-US" b="1" dirty="0"/>
              <a:t>Redirect URL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09AF5-77C6-4316-B6D0-9A39F1804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9" y="1761882"/>
            <a:ext cx="5413717" cy="1524132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D6DBB-4DE6-4480-B3D5-BE88CAD32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14"/>
          <a:stretch/>
        </p:blipFill>
        <p:spPr>
          <a:xfrm>
            <a:off x="970159" y="3951580"/>
            <a:ext cx="7554443" cy="285244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9568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5114-24BA-46A9-9A10-7B940CE4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0CBCA-4F3B-4158-BE0B-0315AB202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08324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/>
              <a:t>Definition</a:t>
            </a:r>
            <a:r>
              <a:rPr lang="en-US" dirty="0"/>
              <a:t> tab and click </a:t>
            </a:r>
            <a:r>
              <a:rPr lang="en-US" b="1" dirty="0"/>
              <a:t>New 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new Action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02A69-267B-4034-BB52-FE0E9A34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86" y="1716024"/>
            <a:ext cx="4550542" cy="126236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75C5C1-22EA-4B7B-8D7B-A63D8563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84" y="3643841"/>
            <a:ext cx="4791872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66B2-9846-45D4-BD92-1E3F92E7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REST API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9F8F-21F0-445D-8C4F-AF05C40DB7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15608"/>
          </a:xfrm>
        </p:spPr>
        <p:txBody>
          <a:bodyPr/>
          <a:lstStyle/>
          <a:p>
            <a:r>
              <a:rPr lang="en-US" dirty="0"/>
              <a:t>Leverage the Microsoft Docs for the Power BI REST API</a:t>
            </a:r>
          </a:p>
          <a:p>
            <a:pPr lvl="1"/>
            <a:r>
              <a:rPr lang="en-US" sz="2000" b="1" dirty="0">
                <a:hlinkClick r:id="rId2"/>
              </a:rPr>
              <a:t>https://docs.microsoft.com/en-us/rest/api/power-bi/</a:t>
            </a:r>
            <a:r>
              <a:rPr lang="en-US" sz="2000" b="1" dirty="0"/>
              <a:t>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61A4C-231F-4283-B498-7AE72C02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90" y="2232819"/>
            <a:ext cx="7124280" cy="409096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15495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2E8E-C024-4C68-BCFF-C67A33AA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- Import from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729E6-E122-4CF3-AE42-A1924F27C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23576"/>
          </a:xfrm>
        </p:spPr>
        <p:txBody>
          <a:bodyPr/>
          <a:lstStyle/>
          <a:p>
            <a:r>
              <a:rPr lang="en-US" b="1" dirty="0"/>
              <a:t>Verb</a:t>
            </a:r>
            <a:r>
              <a:rPr lang="en-US" dirty="0"/>
              <a:t> – HTTP verb such as GET, POST, PUT, PATCH &amp; DELETE</a:t>
            </a:r>
          </a:p>
          <a:p>
            <a:r>
              <a:rPr lang="en-US" b="1" dirty="0"/>
              <a:t>URL</a:t>
            </a:r>
            <a:r>
              <a:rPr lang="en-US" dirty="0"/>
              <a:t> – endpoint which can contain Path parameters and Query parameters</a:t>
            </a:r>
          </a:p>
          <a:p>
            <a:r>
              <a:rPr lang="en-US" b="1" dirty="0"/>
              <a:t>Headers</a:t>
            </a:r>
            <a:r>
              <a:rPr lang="en-US" dirty="0"/>
              <a:t> – headers sent with request</a:t>
            </a:r>
          </a:p>
          <a:p>
            <a:r>
              <a:rPr lang="en-US" b="1" dirty="0"/>
              <a:t>Body</a:t>
            </a:r>
            <a:r>
              <a:rPr lang="en-US" dirty="0"/>
              <a:t> – HTTP request body usually sent in JSON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4F0EB-79F3-41D5-8B82-B686AE3E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27" y="3306561"/>
            <a:ext cx="7429115" cy="285419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43DC585-4302-4225-94C7-6FDC68537E0C}"/>
              </a:ext>
            </a:extLst>
          </p:cNvPr>
          <p:cNvGrpSpPr/>
          <p:nvPr/>
        </p:nvGrpSpPr>
        <p:grpSpPr>
          <a:xfrm>
            <a:off x="8527356" y="3306561"/>
            <a:ext cx="3721585" cy="2790921"/>
            <a:chOff x="8286195" y="3407045"/>
            <a:chExt cx="3721585" cy="27909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45D89E-59C3-42C5-8FF5-2BAC7ECED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7337" y="3407045"/>
              <a:ext cx="2720443" cy="2790921"/>
            </a:xfrm>
            <a:prstGeom prst="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20A2854-E367-493F-A169-2E2941A3B883}"/>
                </a:ext>
              </a:extLst>
            </p:cNvPr>
            <p:cNvSpPr/>
            <p:nvPr/>
          </p:nvSpPr>
          <p:spPr bwMode="auto">
            <a:xfrm>
              <a:off x="8286195" y="4587955"/>
              <a:ext cx="753627" cy="492369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76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122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FCEF-A212-43AB-AED5-D82C4A99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Path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023B6-640D-4DED-AEB0-2C705E1F4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32010"/>
          </a:xfrm>
        </p:spPr>
        <p:txBody>
          <a:bodyPr/>
          <a:lstStyle/>
          <a:p>
            <a:r>
              <a:rPr lang="en-US" dirty="0"/>
              <a:t>URLs can contain path parameters (e.g., </a:t>
            </a:r>
            <a:r>
              <a:rPr lang="en-US" dirty="0" err="1"/>
              <a:t>WorkspaceId</a:t>
            </a:r>
            <a:r>
              <a:rPr lang="en-US" dirty="0"/>
              <a:t> and </a:t>
            </a:r>
            <a:r>
              <a:rPr lang="en-US" dirty="0" err="1"/>
              <a:t>DatasetId</a:t>
            </a:r>
            <a:endParaRPr lang="en-US" dirty="0"/>
          </a:p>
          <a:p>
            <a:pPr lvl="1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https://api.powerbi.com/v1.0/myorg/groups/</a:t>
            </a:r>
            <a:r>
              <a:rPr lang="en-US" b="1" dirty="0">
                <a:solidFill>
                  <a:srgbClr val="760000"/>
                </a:solidFill>
              </a:rPr>
              <a:t>{WorkspaceId}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/datasets/</a:t>
            </a:r>
            <a:r>
              <a:rPr lang="en-US" b="1" dirty="0">
                <a:solidFill>
                  <a:srgbClr val="760000"/>
                </a:solidFill>
              </a:rPr>
              <a:t>{DatasetId}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04813" lvl="1" indent="0">
              <a:buNone/>
            </a:pPr>
            <a:endParaRPr lang="en-US" dirty="0"/>
          </a:p>
          <a:p>
            <a:r>
              <a:rPr lang="en-US" dirty="0"/>
              <a:t>Path parameters are seen a required parameters when called from canvas app or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78617C-568F-4B8A-9FCA-8F2A9CD5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39" y="2233617"/>
            <a:ext cx="5074171" cy="2782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68356C-A76D-445E-A1EF-2F48BF303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40" y="5802107"/>
            <a:ext cx="10727994" cy="963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1BAD09-60F2-4313-9195-3A7724CC1C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3" t="2162" r="3909" b="7744"/>
          <a:stretch/>
        </p:blipFill>
        <p:spPr>
          <a:xfrm>
            <a:off x="1288779" y="2233617"/>
            <a:ext cx="3082273" cy="277634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1BB44AD-0638-48A3-87FF-7C5895290475}"/>
              </a:ext>
            </a:extLst>
          </p:cNvPr>
          <p:cNvGrpSpPr/>
          <p:nvPr/>
        </p:nvGrpSpPr>
        <p:grpSpPr>
          <a:xfrm>
            <a:off x="7015629" y="3326222"/>
            <a:ext cx="1436485" cy="342080"/>
            <a:chOff x="7015629" y="3326222"/>
            <a:chExt cx="1436485" cy="342080"/>
          </a:xfrm>
        </p:grpSpPr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728E955F-97F7-4918-97B3-685E6DF3947C}"/>
                </a:ext>
              </a:extLst>
            </p:cNvPr>
            <p:cNvSpPr/>
            <p:nvPr/>
          </p:nvSpPr>
          <p:spPr bwMode="auto">
            <a:xfrm>
              <a:off x="7015629" y="3326222"/>
              <a:ext cx="472273" cy="342080"/>
            </a:xfrm>
            <a:prstGeom prst="downArrow">
              <a:avLst/>
            </a:prstGeom>
            <a:solidFill>
              <a:schemeClr val="accent1"/>
            </a:solidFill>
            <a:ln w="19050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10C8534C-C9F5-4BC9-AC1E-A3E3F32CEA45}"/>
                </a:ext>
              </a:extLst>
            </p:cNvPr>
            <p:cNvSpPr/>
            <p:nvPr/>
          </p:nvSpPr>
          <p:spPr bwMode="auto">
            <a:xfrm>
              <a:off x="7979841" y="3326222"/>
              <a:ext cx="472273" cy="342080"/>
            </a:xfrm>
            <a:prstGeom prst="downArrow">
              <a:avLst/>
            </a:prstGeom>
            <a:solidFill>
              <a:schemeClr val="accent1"/>
            </a:solidFill>
            <a:ln w="19050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FCD5A4-52A6-43D9-BD88-EF05A4F1B8D3}"/>
              </a:ext>
            </a:extLst>
          </p:cNvPr>
          <p:cNvSpPr/>
          <p:nvPr/>
        </p:nvSpPr>
        <p:spPr bwMode="auto">
          <a:xfrm>
            <a:off x="4681728" y="4561550"/>
            <a:ext cx="2069157" cy="407561"/>
          </a:xfrm>
          <a:prstGeom prst="roundRect">
            <a:avLst/>
          </a:prstGeom>
          <a:noFill/>
          <a:ln w="28575">
            <a:solidFill>
              <a:srgbClr val="76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89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1555-7596-4497-967E-7FB4483B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– Import from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F3627-D60B-454E-BD32-5FA25442B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77163"/>
          </a:xfrm>
        </p:spPr>
        <p:txBody>
          <a:bodyPr/>
          <a:lstStyle/>
          <a:p>
            <a:r>
              <a:rPr lang="en-US" dirty="0"/>
              <a:t>Response definition used to convert JSON into object</a:t>
            </a:r>
          </a:p>
          <a:p>
            <a:pPr lvl="1"/>
            <a:r>
              <a:rPr lang="en-US" dirty="0"/>
              <a:t>Import from sample provides quick way to create response definition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CF114-16E0-491A-B02F-43358701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7" y="2323869"/>
            <a:ext cx="5954304" cy="273422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665F0F5-6D4B-41C9-BBDC-A2EAE3E2B3ED}"/>
              </a:ext>
            </a:extLst>
          </p:cNvPr>
          <p:cNvGrpSpPr/>
          <p:nvPr/>
        </p:nvGrpSpPr>
        <p:grpSpPr>
          <a:xfrm>
            <a:off x="6659526" y="2310375"/>
            <a:ext cx="5265672" cy="2740967"/>
            <a:chOff x="6659526" y="2310375"/>
            <a:chExt cx="5265672" cy="27409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36D34E-FCFC-4339-9FFC-D32746A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7099" y="2310375"/>
              <a:ext cx="4318099" cy="2740967"/>
            </a:xfrm>
            <a:prstGeom prst="rect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4875E5A-9BB0-4875-8B1B-85CA1CB6B727}"/>
                </a:ext>
              </a:extLst>
            </p:cNvPr>
            <p:cNvSpPr/>
            <p:nvPr/>
          </p:nvSpPr>
          <p:spPr bwMode="auto">
            <a:xfrm>
              <a:off x="6659526" y="3352007"/>
              <a:ext cx="753627" cy="492369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76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78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358135"/>
            <a:ext cx="11053773" cy="15388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</a:rPr>
              <a:t>Building Solutions using Power Automate and the Power BI REST APIs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E30D-4931-4A44-AA00-3556EBDA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Connectors using the Swagger Editor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6ECBC-A33C-48A7-ADF2-FF28B9060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77163"/>
          </a:xfrm>
        </p:spPr>
        <p:txBody>
          <a:bodyPr/>
          <a:lstStyle/>
          <a:p>
            <a:r>
              <a:rPr lang="en-US" dirty="0"/>
              <a:t>Custom Connector editor includes Swagger Editor</a:t>
            </a:r>
          </a:p>
          <a:p>
            <a:pPr lvl="1"/>
            <a:r>
              <a:rPr lang="en-US" dirty="0"/>
              <a:t>Make it possible to directly edit or copy-and-paste action definitions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B1711-CEE8-4519-9475-AA0F484A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1" y="2335714"/>
            <a:ext cx="9778881" cy="438940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769716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Power Platform Custom Connector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Calling the Power BI REST API from Canvas Apps</a:t>
            </a:r>
          </a:p>
          <a:p>
            <a:r>
              <a:rPr lang="en-US" dirty="0"/>
              <a:t>Calling the Power BI REST API from Flows</a:t>
            </a:r>
          </a:p>
          <a:p>
            <a:r>
              <a:rPr lang="en-US" dirty="0"/>
              <a:t>Automating Administrative Tasks using Power BI Admin APIs</a:t>
            </a:r>
          </a:p>
        </p:txBody>
      </p:sp>
    </p:spTree>
    <p:extLst>
      <p:ext uri="{BB962C8B-B14F-4D97-AF65-F5344CB8AC3E}">
        <p14:creationId xmlns:p14="http://schemas.microsoft.com/office/powerpoint/2010/main" val="162006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204E-8C18-4F5A-A320-358A9EEF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Canvas App – Workspace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CD527-D39D-4915-B097-0282D9716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" y="1211751"/>
            <a:ext cx="11367654" cy="4571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511830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7A3F-048B-44CD-BA01-169A3A37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EA71B-DF18-4243-8135-231477A4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90" y="990905"/>
            <a:ext cx="10048455" cy="5728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503890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D858-CF6A-4474-8D42-949F792E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Custom Connector Action from a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96B36-6DED-42FC-8FD3-2E253601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35" y="1245965"/>
            <a:ext cx="8040508" cy="3107398"/>
          </a:xfrm>
          <a:prstGeom prst="rect">
            <a:avLst/>
          </a:prstGeom>
          <a:ln>
            <a:solidFill>
              <a:srgbClr val="76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75489E-2F14-4D23-9A88-C66F31350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35" y="4734394"/>
            <a:ext cx="9034272" cy="1816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7474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Power Platform Custom Connector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 from Canvas Apps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Calling the Power BI REST API from Flows</a:t>
            </a:r>
          </a:p>
          <a:p>
            <a:r>
              <a:rPr lang="en-US" dirty="0"/>
              <a:t>Automating Administrative Tasks using Power BI Admin APIs</a:t>
            </a:r>
          </a:p>
        </p:txBody>
      </p:sp>
    </p:spTree>
    <p:extLst>
      <p:ext uri="{BB962C8B-B14F-4D97-AF65-F5344CB8AC3E}">
        <p14:creationId xmlns:p14="http://schemas.microsoft.com/office/powerpoint/2010/main" val="41330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850F-6CC7-4107-B786-FDD5BB83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Flow from a Canvas App –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C43D-30D1-4B65-88EE-2472A71C7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77163"/>
          </a:xfrm>
        </p:spPr>
        <p:txBody>
          <a:bodyPr/>
          <a:lstStyle/>
          <a:p>
            <a:r>
              <a:rPr lang="en-US" dirty="0"/>
              <a:t>Create Flow with PowerApps (V2) trigger</a:t>
            </a:r>
          </a:p>
          <a:p>
            <a:pPr lvl="1"/>
            <a:r>
              <a:rPr lang="en-US" dirty="0"/>
              <a:t>This allows you to pass parameters from canvas app to flows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8420F-982A-486B-92CA-0111A730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4" y="2642943"/>
            <a:ext cx="6494373" cy="384996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7CEBB-798C-485E-BEB7-F56D3B4D5D21}"/>
              </a:ext>
            </a:extLst>
          </p:cNvPr>
          <p:cNvGrpSpPr/>
          <p:nvPr/>
        </p:nvGrpSpPr>
        <p:grpSpPr>
          <a:xfrm>
            <a:off x="5546690" y="2472121"/>
            <a:ext cx="6080381" cy="3508321"/>
            <a:chOff x="5546690" y="2472121"/>
            <a:chExt cx="6080381" cy="35083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BE543AE-C4B3-45C8-A312-0DD3FE8D7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2186" y="2472121"/>
              <a:ext cx="3574885" cy="35083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F1E48A-849B-4038-8239-FF723B9C4B17}"/>
                </a:ext>
              </a:extLst>
            </p:cNvPr>
            <p:cNvCxnSpPr/>
            <p:nvPr/>
          </p:nvCxnSpPr>
          <p:spPr>
            <a:xfrm>
              <a:off x="5546690" y="3447022"/>
              <a:ext cx="2311121" cy="0"/>
            </a:xfrm>
            <a:prstGeom prst="straightConnector1">
              <a:avLst/>
            </a:prstGeom>
            <a:ln w="76200">
              <a:solidFill>
                <a:srgbClr val="A8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472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850F-6CC7-4107-B786-FDD5BB83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Flow from a Canvas App –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C43D-30D1-4B65-88EE-2472A71C7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77163"/>
          </a:xfrm>
        </p:spPr>
        <p:txBody>
          <a:bodyPr/>
          <a:lstStyle/>
          <a:p>
            <a:r>
              <a:rPr lang="en-US" dirty="0"/>
              <a:t>Called using </a:t>
            </a:r>
            <a:r>
              <a:rPr lang="en-US" dirty="0" err="1"/>
              <a:t>FlowName.Run</a:t>
            </a:r>
            <a:r>
              <a:rPr lang="en-US" dirty="0"/>
              <a:t>() syntax</a:t>
            </a:r>
          </a:p>
          <a:p>
            <a:pPr lvl="1"/>
            <a:r>
              <a:rPr lang="en-US" dirty="0"/>
              <a:t>Canvas app can pass parameters defined in flow trigger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2E0901-A9D0-400F-B92B-B00ACBBD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03" y="2333202"/>
            <a:ext cx="10678668" cy="2813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394498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043F-6BF7-4DA9-862F-D56B2DEB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Power BI REST API as Service Principal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8DA2-3B4C-41CC-9E1D-995AC3B9A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16019"/>
          </a:xfrm>
        </p:spPr>
        <p:txBody>
          <a:bodyPr/>
          <a:lstStyle/>
          <a:p>
            <a:r>
              <a:rPr lang="en-US" dirty="0"/>
              <a:t>Custom connector do not support service principal authentication</a:t>
            </a:r>
          </a:p>
          <a:p>
            <a:pPr lvl="1"/>
            <a:r>
              <a:rPr lang="en-US" dirty="0"/>
              <a:t>Alternative is to obtain SP access token directly use it to call PBI REST API</a:t>
            </a:r>
          </a:p>
          <a:p>
            <a:pPr lvl="1"/>
            <a:r>
              <a:rPr lang="en-US" dirty="0"/>
              <a:t>SP access token acquired with Client Credentials Flow with HTTP action</a:t>
            </a:r>
          </a:p>
          <a:p>
            <a:pPr lvl="1"/>
            <a:r>
              <a:rPr lang="en-US" dirty="0"/>
              <a:t>PBI REST API calls executed using HTTP action which include access token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83216-C9D9-43F0-B9B1-6A1C3FDBA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81" y="3123562"/>
            <a:ext cx="5417218" cy="3495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564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219C-AAF8-4DF1-86B2-7FA268BA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Client Credentials Flow with HTTP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87CB6-CC26-46DA-97C2-A4665B85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76" y="1170709"/>
            <a:ext cx="4370627" cy="5633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15969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AC9D8-0618-43C1-9B0E-A2EE4F71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14" y="1749826"/>
            <a:ext cx="8511139" cy="5054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F950-ABA5-4EFD-8D7B-C248D7C4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API Call - Importing PBIX using the HTTP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BEE04-AA47-4B63-83F3-1A0B7378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02" y="1045394"/>
            <a:ext cx="5270611" cy="5758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34930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9E90-4CC9-47EC-99A1-9FD157C7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Import to Complete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185B9-DD99-453F-9779-6A3554A0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77" y="1111406"/>
            <a:ext cx="4621966" cy="5611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353628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2AB2-C62F-4C67-B951-41BD15EE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Parameters and Setting Datasource Credentials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544E9-D1FF-4F20-A44A-F0E5F411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4" y="1143984"/>
            <a:ext cx="5076815" cy="5485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388853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Power Platform Custom Connector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 from Canvas Apps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 from Flows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Automating Administrative Tasks using Power BI Admin APIs</a:t>
            </a:r>
          </a:p>
        </p:txBody>
      </p:sp>
    </p:spTree>
    <p:extLst>
      <p:ext uri="{BB962C8B-B14F-4D97-AF65-F5344CB8AC3E}">
        <p14:creationId xmlns:p14="http://schemas.microsoft.com/office/powerpoint/2010/main" val="39727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6FB5-F202-4ACC-9751-E4892DAA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err="1"/>
              <a:t>GetGroupsAsAdmin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A600D-67B4-401B-98FA-C2BCCC5AF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Heavy-weight API call to retrieve tenant inventory of workspaces and their contents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Can pass </a:t>
            </a: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$filter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parameters with optimized filters such as "-type" and "-state“</a:t>
            </a:r>
          </a:p>
          <a:p>
            <a:pPr lvl="1"/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Can pass </a:t>
            </a:r>
            <a:r>
              <a:rPr lang="en-US" b="1" dirty="0">
                <a:solidFill>
                  <a:srgbClr val="242424"/>
                </a:solidFill>
                <a:latin typeface="Segoe UI" panose="020B0502040204020203" pitchFamily="34" charset="0"/>
              </a:rPr>
              <a:t>$expand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 parameter with </a:t>
            </a:r>
            <a:r>
              <a:rPr lang="en-US" b="1" dirty="0">
                <a:solidFill>
                  <a:srgbClr val="242424"/>
                </a:solidFill>
                <a:latin typeface="Segoe UI" panose="020B0502040204020203" pitchFamily="34" charset="0"/>
              </a:rPr>
              <a:t>users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 , </a:t>
            </a:r>
            <a:r>
              <a:rPr lang="en-US" b="1" dirty="0">
                <a:solidFill>
                  <a:srgbClr val="242424"/>
                </a:solidFill>
                <a:latin typeface="Segoe UI" panose="020B0502040204020203" pitchFamily="34" charset="0"/>
              </a:rPr>
              <a:t>datasets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, </a:t>
            </a:r>
            <a:r>
              <a:rPr lang="en-US" b="1" dirty="0">
                <a:solidFill>
                  <a:srgbClr val="242424"/>
                </a:solidFill>
                <a:latin typeface="Segoe UI" panose="020B0502040204020203" pitchFamily="34" charset="0"/>
              </a:rPr>
              <a:t>reports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, </a:t>
            </a:r>
            <a:r>
              <a:rPr lang="en-US" b="1" dirty="0">
                <a:solidFill>
                  <a:srgbClr val="242424"/>
                </a:solidFill>
                <a:latin typeface="Segoe UI" panose="020B0502040204020203" pitchFamily="34" charset="0"/>
              </a:rPr>
              <a:t>dashboards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, </a:t>
            </a:r>
            <a:r>
              <a:rPr lang="en-US" b="1" dirty="0">
                <a:solidFill>
                  <a:srgbClr val="242424"/>
                </a:solidFill>
                <a:latin typeface="Segoe UI" panose="020B0502040204020203" pitchFamily="34" charset="0"/>
              </a:rPr>
              <a:t>dataflows</a:t>
            </a:r>
          </a:p>
          <a:p>
            <a:pPr lvl="1"/>
            <a:r>
              <a:rPr lang="en-US" b="1" dirty="0" err="1"/>
              <a:t>GetGroupsAsAdmin</a:t>
            </a:r>
            <a:r>
              <a:rPr lang="en-US" dirty="0"/>
              <a:t> calls limited to 30 seconds or they timeout</a:t>
            </a:r>
          </a:p>
          <a:p>
            <a:pPr lvl="1"/>
            <a:r>
              <a:rPr lang="en-US" b="1" dirty="0" err="1"/>
              <a:t>GetGroupsAsAdmin</a:t>
            </a:r>
            <a:r>
              <a:rPr lang="en-US" dirty="0"/>
              <a:t> API limited to 50 calls per hour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E8D98-6EC8-420A-B35B-906BC9170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98" t="22507" r="3871" b="9041"/>
          <a:stretch/>
        </p:blipFill>
        <p:spPr>
          <a:xfrm>
            <a:off x="999649" y="3524849"/>
            <a:ext cx="5039665" cy="3181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E9E1F3-D8DC-43F7-A93D-09A84AC54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80" y="3673995"/>
            <a:ext cx="4795564" cy="31817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061721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4141B-59AF-4939-82D8-0C4C2B4F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Canvas App – Power BI Asset Auditor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593D2-D973-4835-83CB-5BAC8369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90" y="1342777"/>
            <a:ext cx="11049741" cy="1908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774D3-05A3-4397-8B61-B80AE67A5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90" y="3592888"/>
            <a:ext cx="8495374" cy="26513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006172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7211-5DEF-4962-9969-48BDE55A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Flow to Scan a Workspace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3826A-6F04-4910-A01F-4340EACCA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 err="1"/>
              <a:t>PostWorkspaceInfo</a:t>
            </a:r>
            <a:r>
              <a:rPr lang="en-US" dirty="0"/>
              <a:t> scan far more scalable than </a:t>
            </a:r>
            <a:r>
              <a:rPr lang="en-US" dirty="0" err="1"/>
              <a:t>GetGroupsAsAdmin</a:t>
            </a:r>
            <a:endParaRPr lang="en-US" dirty="0"/>
          </a:p>
          <a:p>
            <a:pPr lvl="1"/>
            <a:r>
              <a:rPr lang="en-US" dirty="0"/>
              <a:t>More complex to use due to asynchronous programming pattern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E29426-03C3-43B2-A326-39C84433E7E9}"/>
              </a:ext>
            </a:extLst>
          </p:cNvPr>
          <p:cNvGrpSpPr/>
          <p:nvPr/>
        </p:nvGrpSpPr>
        <p:grpSpPr>
          <a:xfrm>
            <a:off x="1267690" y="2164557"/>
            <a:ext cx="9583676" cy="4535559"/>
            <a:chOff x="997527" y="1924235"/>
            <a:chExt cx="10311040" cy="48797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CB9029-EC6C-4AF8-914A-39D53B1D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5154" y="1924235"/>
              <a:ext cx="2791081" cy="29511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1F16B9-BA0B-4400-A64A-3C61930D3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36" t="34032" b="13679"/>
            <a:stretch/>
          </p:blipFill>
          <p:spPr>
            <a:xfrm>
              <a:off x="7937730" y="3605774"/>
              <a:ext cx="3370837" cy="319825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DE6AF67-4D39-4F4B-A94C-8CE275EEA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7527" y="1924235"/>
              <a:ext cx="3237685" cy="48317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86FBB99-F4A5-49B3-8B4E-D83C3E766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1948" y="3037790"/>
              <a:ext cx="2568668" cy="832355"/>
            </a:xfrm>
            <a:prstGeom prst="straightConnector1">
              <a:avLst/>
            </a:prstGeom>
            <a:ln w="76200">
              <a:solidFill>
                <a:srgbClr val="A8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84C845-59A3-410B-9F97-9EBAF70EDA3A}"/>
                </a:ext>
              </a:extLst>
            </p:cNvPr>
            <p:cNvCxnSpPr>
              <a:cxnSpLocks/>
            </p:cNvCxnSpPr>
            <p:nvPr/>
          </p:nvCxnSpPr>
          <p:spPr>
            <a:xfrm>
              <a:off x="2950877" y="5610193"/>
              <a:ext cx="4909110" cy="0"/>
            </a:xfrm>
            <a:prstGeom prst="straightConnector1">
              <a:avLst/>
            </a:prstGeom>
            <a:ln w="76200">
              <a:solidFill>
                <a:srgbClr val="A8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02312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1BFB-6743-478A-B445-E258A598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 from the Power BI Activity 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04766-27A4-4022-AD33-21011E985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Allows for extraction of Power BI activity event data</a:t>
            </a:r>
          </a:p>
          <a:p>
            <a:pPr lvl="1"/>
            <a:r>
              <a:rPr lang="en-US" dirty="0"/>
              <a:t>Requires programming paginated API results using continuation token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78F5D-EF89-4663-9EBC-24ED16D0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48" y="2187496"/>
            <a:ext cx="4724265" cy="3884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0886A-B306-48D8-8DF0-B7E54B05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79" y="2187496"/>
            <a:ext cx="3453605" cy="34569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556449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Power Platform Custom Connector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 from Canvas Apps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Calling the Power BI REST API from Flows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Automating Administrative Tasks using Power BI Admin APIs</a:t>
            </a:r>
          </a:p>
        </p:txBody>
      </p:sp>
    </p:spTree>
    <p:extLst>
      <p:ext uri="{BB962C8B-B14F-4D97-AF65-F5344CB8AC3E}">
        <p14:creationId xmlns:p14="http://schemas.microsoft.com/office/powerpoint/2010/main" val="267628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Power Platform Custom Connector</a:t>
            </a:r>
          </a:p>
          <a:p>
            <a:r>
              <a:rPr lang="en-US" dirty="0"/>
              <a:t>Calling the Power BI REST API from Canvas Apps</a:t>
            </a:r>
          </a:p>
          <a:p>
            <a:r>
              <a:rPr lang="en-US" dirty="0"/>
              <a:t>Calling the Power BI REST API from Flows</a:t>
            </a:r>
          </a:p>
          <a:p>
            <a:r>
              <a:rPr lang="en-US" dirty="0"/>
              <a:t>Automating Administrative Tasks using Power BI Admin APIs</a:t>
            </a:r>
          </a:p>
        </p:txBody>
      </p:sp>
    </p:spTree>
    <p:extLst>
      <p:ext uri="{BB962C8B-B14F-4D97-AF65-F5344CB8AC3E}">
        <p14:creationId xmlns:p14="http://schemas.microsoft.com/office/powerpoint/2010/main" val="51808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14E9-A022-4F77-B1FC-BE658442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Power-Automate-with-Power-BI - Developer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901D6-FF32-4756-9B23-CE9540BCB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3943"/>
          </a:xfrm>
        </p:spPr>
        <p:txBody>
          <a:bodyPr/>
          <a:lstStyle/>
          <a:p>
            <a:r>
              <a:rPr lang="en-US" sz="2300" dirty="0">
                <a:hlinkClick r:id="rId2"/>
              </a:rPr>
              <a:t>https://github.com/PowerBiDevCamp/Power-Automate-with-Power-BI</a:t>
            </a:r>
            <a:r>
              <a:rPr lang="en-US" sz="23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FC627-93F5-44B1-B8E6-E96D2A29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31" y="1934550"/>
            <a:ext cx="8528304" cy="46527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160514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0786-C427-493A-84C2-62F08324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Sample Power Platform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DB4D-7B3F-4D51-9545-61046EEEC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b="0" i="0" dirty="0">
                <a:solidFill>
                  <a:srgbClr val="605E5C"/>
                </a:solidFill>
                <a:effectLst/>
                <a:latin typeface="Segoe UI" panose="020B0502040204020203" pitchFamily="34" charset="0"/>
              </a:rPr>
              <a:t>Sample solution: </a:t>
            </a:r>
            <a:r>
              <a:rPr lang="en-US" b="1" i="0" dirty="0">
                <a:solidFill>
                  <a:srgbClr val="605E5C"/>
                </a:solidFill>
                <a:effectLst/>
                <a:latin typeface="Segoe UI" panose="020B0502040204020203" pitchFamily="34" charset="0"/>
              </a:rPr>
              <a:t>Power Automate with Power BI Demo</a:t>
            </a:r>
          </a:p>
          <a:p>
            <a:pPr lvl="1"/>
            <a:r>
              <a:rPr lang="en-US" dirty="0">
                <a:solidFill>
                  <a:srgbClr val="605E5C"/>
                </a:solidFill>
                <a:latin typeface="Segoe UI" panose="020B0502040204020203" pitchFamily="34" charset="0"/>
              </a:rPr>
              <a:t>Can be downloaded from GitHub repo as a ZIP archive</a:t>
            </a:r>
          </a:p>
          <a:p>
            <a:pPr lvl="1"/>
            <a:r>
              <a:rPr lang="en-US" dirty="0">
                <a:solidFill>
                  <a:srgbClr val="605E5C"/>
                </a:solidFill>
                <a:latin typeface="Segoe UI" panose="020B0502040204020203" pitchFamily="34" charset="0"/>
              </a:rPr>
              <a:t>Can be imported into Power Platform environment with Dataverse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393E5-1629-40B2-84A9-2A110C94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16" y="2728304"/>
            <a:ext cx="5706682" cy="3254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89B656-F542-463E-B408-07DAFF489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48" y="2728304"/>
            <a:ext cx="3936569" cy="2282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88667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3B76-D48E-4931-8BAE-6D26EDC5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605E5C"/>
                </a:solidFill>
                <a:effectLst/>
                <a:latin typeface="Segoe UI" panose="020B0502040204020203" pitchFamily="34" charset="0"/>
              </a:rPr>
              <a:t>Power Automate with Power BI Demo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ACD60-0A47-43C2-9F50-B62A16F0E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39704"/>
          </a:xfrm>
        </p:spPr>
        <p:txBody>
          <a:bodyPr/>
          <a:lstStyle/>
          <a:p>
            <a:r>
              <a:rPr lang="en-US" sz="2000" b="1" dirty="0">
                <a:solidFill>
                  <a:srgbClr val="760000"/>
                </a:solidFill>
              </a:rPr>
              <a:t>Canvas apps</a:t>
            </a:r>
          </a:p>
          <a:p>
            <a:endParaRPr lang="en-US" sz="2000" b="1" dirty="0">
              <a:solidFill>
                <a:srgbClr val="760000"/>
              </a:solidFill>
            </a:endParaRPr>
          </a:p>
          <a:p>
            <a:endParaRPr lang="en-US" sz="2000" b="1" dirty="0">
              <a:solidFill>
                <a:srgbClr val="760000"/>
              </a:solidFill>
            </a:endParaRPr>
          </a:p>
          <a:p>
            <a:endParaRPr lang="en-US" sz="2000" b="1" dirty="0">
              <a:solidFill>
                <a:srgbClr val="760000"/>
              </a:solidFill>
            </a:endParaRPr>
          </a:p>
          <a:p>
            <a:r>
              <a:rPr lang="en-US" sz="2000" b="1" dirty="0">
                <a:solidFill>
                  <a:srgbClr val="760000"/>
                </a:solidFill>
              </a:rPr>
              <a:t>Cloud flows</a:t>
            </a:r>
          </a:p>
          <a:p>
            <a:endParaRPr lang="en-US" sz="2000" b="1" dirty="0">
              <a:solidFill>
                <a:srgbClr val="760000"/>
              </a:solidFill>
            </a:endParaRPr>
          </a:p>
          <a:p>
            <a:endParaRPr lang="en-US" sz="2000" b="1" dirty="0">
              <a:solidFill>
                <a:srgbClr val="760000"/>
              </a:solidFill>
            </a:endParaRPr>
          </a:p>
          <a:p>
            <a:endParaRPr lang="en-US" sz="2000" b="1" dirty="0">
              <a:solidFill>
                <a:srgbClr val="760000"/>
              </a:solidFill>
            </a:endParaRPr>
          </a:p>
          <a:p>
            <a:endParaRPr lang="en-US" sz="2000" b="1" dirty="0">
              <a:solidFill>
                <a:srgbClr val="760000"/>
              </a:solidFill>
            </a:endParaRPr>
          </a:p>
          <a:p>
            <a:endParaRPr lang="en-US" sz="2000" b="1" dirty="0">
              <a:solidFill>
                <a:srgbClr val="760000"/>
              </a:solidFill>
            </a:endParaRPr>
          </a:p>
          <a:p>
            <a:r>
              <a:rPr lang="en-US" sz="2000" b="1" dirty="0">
                <a:solidFill>
                  <a:srgbClr val="760000"/>
                </a:solidFill>
              </a:rPr>
              <a:t>Custom connectors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DC0ED-F314-41FC-8675-A1772F3E7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3"/>
          <a:stretch/>
        </p:blipFill>
        <p:spPr>
          <a:xfrm>
            <a:off x="835106" y="3291826"/>
            <a:ext cx="4269420" cy="2065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85E9A6-A2A4-497D-9DF6-02332F7A4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06" y="1595628"/>
            <a:ext cx="2286573" cy="124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BB9A81-B2B0-4155-9B59-A413CD85F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06" y="5820722"/>
            <a:ext cx="2601533" cy="969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805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Power Platform Custom Connector</a:t>
            </a:r>
          </a:p>
          <a:p>
            <a:r>
              <a:rPr lang="en-US" dirty="0"/>
              <a:t>Calling the Power BI REST API from Canvas Apps</a:t>
            </a:r>
          </a:p>
          <a:p>
            <a:r>
              <a:rPr lang="en-US" dirty="0"/>
              <a:t>Calling the Power BI REST API from Flows</a:t>
            </a:r>
          </a:p>
          <a:p>
            <a:r>
              <a:rPr lang="en-US" dirty="0"/>
              <a:t>Automating Administrative Tasks using Power BI Admin APIs</a:t>
            </a:r>
          </a:p>
        </p:txBody>
      </p:sp>
    </p:spTree>
    <p:extLst>
      <p:ext uri="{BB962C8B-B14F-4D97-AF65-F5344CB8AC3E}">
        <p14:creationId xmlns:p14="http://schemas.microsoft.com/office/powerpoint/2010/main" val="3763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CA4-2A65-45E4-8A66-78BF4D11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42" y="112185"/>
            <a:ext cx="11844494" cy="664797"/>
          </a:xfrm>
        </p:spPr>
        <p:txBody>
          <a:bodyPr/>
          <a:lstStyle/>
          <a:p>
            <a:r>
              <a:rPr lang="en-US" sz="3200" b="0" dirty="0"/>
              <a:t>Introduction to Power Platform Custom Connectors</a:t>
            </a:r>
            <a:br>
              <a:rPr lang="en-US" sz="3200" b="0" dirty="0"/>
            </a:br>
            <a:r>
              <a:rPr lang="en-US" sz="1600" b="0" i="1" dirty="0">
                <a:solidFill>
                  <a:srgbClr val="760000"/>
                </a:solidFill>
              </a:rPr>
              <a:t>not to be confused Power BI custom connectors</a:t>
            </a:r>
            <a:endParaRPr lang="en-US" sz="1800" b="0" i="1" dirty="0">
              <a:solidFill>
                <a:srgbClr val="76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3DD7C-145D-4B6F-8932-8BE28843B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941" y="1227439"/>
            <a:ext cx="11604521" cy="2215991"/>
          </a:xfrm>
        </p:spPr>
        <p:txBody>
          <a:bodyPr/>
          <a:lstStyle/>
          <a:p>
            <a:r>
              <a:rPr lang="en-US" dirty="0"/>
              <a:t>Enables Canvas Apps and Flows to call operations on custom web APIs </a:t>
            </a:r>
          </a:p>
          <a:p>
            <a:pPr lvl="1"/>
            <a:r>
              <a:rPr lang="en-US" dirty="0"/>
              <a:t>Custom connector defines actions which map to web API operations</a:t>
            </a:r>
          </a:p>
          <a:p>
            <a:pPr lvl="1"/>
            <a:r>
              <a:rPr lang="en-US" dirty="0"/>
              <a:t>Each operations includes details for calling one web API endpoint</a:t>
            </a:r>
          </a:p>
          <a:p>
            <a:pPr lvl="1"/>
            <a:r>
              <a:rPr lang="en-US" dirty="0"/>
              <a:t>Abstracts away details of acquiring access token for current user</a:t>
            </a:r>
          </a:p>
          <a:p>
            <a:pPr lvl="1"/>
            <a:r>
              <a:rPr lang="en-US" dirty="0"/>
              <a:t>Provides support for managing user credentials and hiding secrets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FBA16-77EA-4EC4-805A-D273B1D3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60" y="3677728"/>
            <a:ext cx="9602724" cy="242773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21006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78D5-29E6-4C93-A6C3-FBA2A653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Connector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4548A-E0A5-47AD-BCE7-94EF2AB97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08242"/>
          </a:xfrm>
        </p:spPr>
        <p:txBody>
          <a:bodyPr/>
          <a:lstStyle/>
          <a:p>
            <a:r>
              <a:rPr lang="en-US" dirty="0"/>
              <a:t>Power Platform supplies custom connector editor</a:t>
            </a:r>
          </a:p>
          <a:p>
            <a:pPr lvl="1"/>
            <a:r>
              <a:rPr lang="en-US" dirty="0"/>
              <a:t>Can be used to create custom connector from scratch</a:t>
            </a:r>
          </a:p>
          <a:p>
            <a:pPr lvl="1"/>
            <a:r>
              <a:rPr lang="en-US" dirty="0"/>
              <a:t>Custom connectors can be imported from various formats</a:t>
            </a:r>
          </a:p>
          <a:p>
            <a:pPr lvl="1"/>
            <a:r>
              <a:rPr lang="en-US" dirty="0"/>
              <a:t>Custom connectors can be exported and imported in JSON file format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FF050-1512-4B93-9556-DAA3E478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135" y="2976602"/>
            <a:ext cx="5494585" cy="3665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4B543A-D493-41ED-8AFF-3F2FF111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50" y="2976602"/>
            <a:ext cx="2221606" cy="2334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337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19530</TotalTime>
  <Words>1075</Words>
  <Application>Microsoft Office PowerPoint</Application>
  <PresentationFormat>Custom</PresentationFormat>
  <Paragraphs>165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Building Solutions using Power Automate and the Power BI REST APIs</vt:lpstr>
      <vt:lpstr>Welcome to Power BI Dev Camp</vt:lpstr>
      <vt:lpstr>Power-Automate-with-Power-BI - Developer Sample</vt:lpstr>
      <vt:lpstr>Sample Power Platform Solution</vt:lpstr>
      <vt:lpstr>Power Automate with Power BI Demo Solution</vt:lpstr>
      <vt:lpstr>Agenda</vt:lpstr>
      <vt:lpstr>Introduction to Power Platform Custom Connectors not to be confused Power BI custom connectors</vt:lpstr>
      <vt:lpstr>Creating a Custom Connector</vt:lpstr>
      <vt:lpstr>Configuring Authentication for Custom Connector</vt:lpstr>
      <vt:lpstr>Creating Azure AD Applications for Custom Connectors</vt:lpstr>
      <vt:lpstr>Configuring Azure AD Application with Delegated Permissions</vt:lpstr>
      <vt:lpstr>Power BI REST API Security Settings</vt:lpstr>
      <vt:lpstr>Power Platform Generates the Redirect URI </vt:lpstr>
      <vt:lpstr>Creating a New Action</vt:lpstr>
      <vt:lpstr>Power BI REST API Documentation</vt:lpstr>
      <vt:lpstr>Request - Import from sample</vt:lpstr>
      <vt:lpstr>Understanding Path Parameters</vt:lpstr>
      <vt:lpstr>Response – Import from Sample</vt:lpstr>
      <vt:lpstr>Creating Custom Connectors using the Swagger Editor </vt:lpstr>
      <vt:lpstr>Agenda</vt:lpstr>
      <vt:lpstr>Sample Canvas App – Workspace Manager</vt:lpstr>
      <vt:lpstr>Dataset Details Page</vt:lpstr>
      <vt:lpstr>Calling a Custom Connector Action from a Flow</vt:lpstr>
      <vt:lpstr>Agenda</vt:lpstr>
      <vt:lpstr>Executing a Flow from a Canvas App – Part 1</vt:lpstr>
      <vt:lpstr>Executing a Flow from a Canvas App – Part 2</vt:lpstr>
      <vt:lpstr>Calling the Power BI REST API as Service Principal</vt:lpstr>
      <vt:lpstr>Implementing Client Credentials Flow with HTTP Action</vt:lpstr>
      <vt:lpstr>Example API Call - Importing PBIX using the HTTP Action</vt:lpstr>
      <vt:lpstr>Waiting for Import to Complete</vt:lpstr>
      <vt:lpstr>Updating Parameters and Setting Datasource Credentials</vt:lpstr>
      <vt:lpstr>Agenda</vt:lpstr>
      <vt:lpstr>Calling GetGroupsAsAdmin</vt:lpstr>
      <vt:lpstr>Sample Canvas App – Power BI Asset Auditor</vt:lpstr>
      <vt:lpstr>Designing a Flow to Scan a Workspace</vt:lpstr>
      <vt:lpstr>Extracting Data from the Power BI Activity Log</vt:lpstr>
      <vt:lpstr>Summary</vt:lpstr>
      <vt:lpstr>Agenda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191</cp:revision>
  <cp:lastPrinted>2019-05-02T20:11:39Z</cp:lastPrinted>
  <dcterms:created xsi:type="dcterms:W3CDTF">2018-09-21T01:16:59Z</dcterms:created>
  <dcterms:modified xsi:type="dcterms:W3CDTF">2021-12-16T18:25:50Z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